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3" r:id="rId1"/>
    <p:sldMasterId id="2147483677" r:id="rId2"/>
  </p:sldMasterIdLst>
  <p:notesMasterIdLst>
    <p:notesMasterId r:id="rId79"/>
  </p:notesMasterIdLst>
  <p:handoutMasterIdLst>
    <p:handoutMasterId r:id="rId80"/>
  </p:handoutMasterIdLst>
  <p:sldIdLst>
    <p:sldId id="256" r:id="rId3"/>
    <p:sldId id="940" r:id="rId4"/>
    <p:sldId id="699" r:id="rId5"/>
    <p:sldId id="700" r:id="rId6"/>
    <p:sldId id="701" r:id="rId7"/>
    <p:sldId id="702" r:id="rId8"/>
    <p:sldId id="706" r:id="rId9"/>
    <p:sldId id="718" r:id="rId10"/>
    <p:sldId id="719" r:id="rId11"/>
    <p:sldId id="886" r:id="rId12"/>
    <p:sldId id="890" r:id="rId13"/>
    <p:sldId id="891" r:id="rId14"/>
    <p:sldId id="892" r:id="rId15"/>
    <p:sldId id="893" r:id="rId16"/>
    <p:sldId id="894" r:id="rId17"/>
    <p:sldId id="897" r:id="rId18"/>
    <p:sldId id="898" r:id="rId19"/>
    <p:sldId id="903" r:id="rId20"/>
    <p:sldId id="904" r:id="rId21"/>
    <p:sldId id="906" r:id="rId22"/>
    <p:sldId id="907" r:id="rId23"/>
    <p:sldId id="921" r:id="rId24"/>
    <p:sldId id="922" r:id="rId25"/>
    <p:sldId id="924" r:id="rId26"/>
    <p:sldId id="925" r:id="rId27"/>
    <p:sldId id="926" r:id="rId28"/>
    <p:sldId id="927" r:id="rId29"/>
    <p:sldId id="584" r:id="rId30"/>
    <p:sldId id="585" r:id="rId31"/>
    <p:sldId id="607" r:id="rId32"/>
    <p:sldId id="594" r:id="rId33"/>
    <p:sldId id="596" r:id="rId34"/>
    <p:sldId id="598" r:id="rId35"/>
    <p:sldId id="600" r:id="rId36"/>
    <p:sldId id="602" r:id="rId37"/>
    <p:sldId id="604" r:id="rId38"/>
    <p:sldId id="606" r:id="rId39"/>
    <p:sldId id="934" r:id="rId40"/>
    <p:sldId id="697" r:id="rId41"/>
    <p:sldId id="515" r:id="rId42"/>
    <p:sldId id="611" r:id="rId43"/>
    <p:sldId id="612" r:id="rId44"/>
    <p:sldId id="613" r:id="rId45"/>
    <p:sldId id="618" r:id="rId46"/>
    <p:sldId id="619" r:id="rId47"/>
    <p:sldId id="620" r:id="rId48"/>
    <p:sldId id="621" r:id="rId49"/>
    <p:sldId id="738" r:id="rId50"/>
    <p:sldId id="739" r:id="rId51"/>
    <p:sldId id="625" r:id="rId52"/>
    <p:sldId id="941" r:id="rId53"/>
    <p:sldId id="847" r:id="rId54"/>
    <p:sldId id="945" r:id="rId55"/>
    <p:sldId id="944" r:id="rId56"/>
    <p:sldId id="946" r:id="rId57"/>
    <p:sldId id="848" r:id="rId58"/>
    <p:sldId id="724" r:id="rId59"/>
    <p:sldId id="723" r:id="rId60"/>
    <p:sldId id="725" r:id="rId61"/>
    <p:sldId id="726" r:id="rId62"/>
    <p:sldId id="727" r:id="rId63"/>
    <p:sldId id="728" r:id="rId64"/>
    <p:sldId id="729" r:id="rId65"/>
    <p:sldId id="730" r:id="rId66"/>
    <p:sldId id="731" r:id="rId67"/>
    <p:sldId id="732" r:id="rId68"/>
    <p:sldId id="733" r:id="rId69"/>
    <p:sldId id="698" r:id="rId70"/>
    <p:sldId id="470" r:id="rId71"/>
    <p:sldId id="493" r:id="rId72"/>
    <p:sldId id="740" r:id="rId73"/>
    <p:sldId id="736" r:id="rId74"/>
    <p:sldId id="942" r:id="rId75"/>
    <p:sldId id="943" r:id="rId76"/>
    <p:sldId id="395" r:id="rId77"/>
    <p:sldId id="396" r:id="rId78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2"/>
        </a:solidFill>
        <a:latin typeface="Times New Roman" charset="0"/>
        <a:ea typeface="ＭＳ Ｐゴシック" charset="0"/>
        <a:cs typeface="ＭＳ Ｐゴシック" charset="0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2"/>
        </a:solidFill>
        <a:latin typeface="Times New Roman" charset="0"/>
        <a:ea typeface="ＭＳ Ｐゴシック" charset="0"/>
        <a:cs typeface="ＭＳ Ｐゴシック" charset="0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2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2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2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2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2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2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2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80"/>
    <a:srgbClr val="FFFF00"/>
    <a:srgbClr val="E6E6E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35" autoAdjust="0"/>
    <p:restoredTop sz="96182" autoAdjust="0"/>
  </p:normalViewPr>
  <p:slideViewPr>
    <p:cSldViewPr>
      <p:cViewPr varScale="1">
        <p:scale>
          <a:sx n="137" d="100"/>
          <a:sy n="137" d="100"/>
        </p:scale>
        <p:origin x="1074" y="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2448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16624"/>
    </p:cViewPr>
  </p:sorterViewPr>
  <p:notesViewPr>
    <p:cSldViewPr>
      <p:cViewPr varScale="1">
        <p:scale>
          <a:sx n="155" d="100"/>
          <a:sy n="155" d="100"/>
        </p:scale>
        <p:origin x="4280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tableStyles" Target="tableStyle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viewProps" Target="view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86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86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C37975F0-92A5-DF41-A7AB-F856D9A9F0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4022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75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675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75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75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E467D369-F72F-0142-818A-EE536819EF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9892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897BA5-9749-B144-BA32-76DC6205154A}" type="slidenum">
              <a:rPr lang="en-US"/>
              <a:pPr>
                <a:defRPr/>
              </a:pPr>
              <a:t>1</a:t>
            </a:fld>
            <a:endParaRPr lang="en-US"/>
          </a:p>
        </p:txBody>
      </p:sp>
      <p:sp>
        <p:nvSpPr>
          <p:cNvPr id="400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00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67D369-F72F-0142-818A-EE536819EFC2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5201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…</a:t>
            </a:r>
          </a:p>
          <a:p>
            <a:r>
              <a:rPr lang="en-US" dirty="0"/>
              <a:t>More details on this in the paper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67D369-F72F-0142-818A-EE536819EFC2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3662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91DF78-3280-C743-8A98-1006F27BBF3A}" type="slidenum">
              <a:rPr lang="en-US"/>
              <a:pPr>
                <a:defRPr/>
              </a:pPr>
              <a:t>16</a:t>
            </a:fld>
            <a:endParaRPr lang="en-US"/>
          </a:p>
        </p:txBody>
      </p:sp>
      <p:sp>
        <p:nvSpPr>
          <p:cNvPr id="8099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099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dirty="0">
                <a:cs typeface="+mn-cs"/>
              </a:rPr>
              <a:t>To address</a:t>
            </a:r>
            <a:r>
              <a:rPr lang="en-US" baseline="0" dirty="0">
                <a:cs typeface="+mn-cs"/>
              </a:rPr>
              <a:t> those shortcomings, we introduce the concept of a Best Channel Selector</a:t>
            </a:r>
            <a:endParaRPr lang="en-US" dirty="0">
              <a:cs typeface="+mn-cs"/>
            </a:endParaRPr>
          </a:p>
          <a:p>
            <a:pPr eaLnBrk="1" hangingPunct="1">
              <a:defRPr/>
            </a:pPr>
            <a:r>
              <a:rPr lang="en-US" dirty="0">
                <a:cs typeface="+mn-cs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2152301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Like a BSS…</a:t>
            </a:r>
          </a:p>
          <a:p>
            <a:r>
              <a:rPr lang="en-US" dirty="0"/>
              <a:t>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67D369-F72F-0142-818A-EE536819EFC2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7800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BCS has been subjected to numerous tests</a:t>
            </a:r>
            <a:r>
              <a:rPr lang="en-US" baseline="0" dirty="0"/>
              <a:t> in the lab as well as months of use in the field</a:t>
            </a:r>
          </a:p>
          <a:p>
            <a:r>
              <a:rPr lang="en-US" baseline="0" dirty="0"/>
              <a:t>Here’s just one example</a:t>
            </a:r>
          </a:p>
          <a:p>
            <a:r>
              <a:rPr lang="en-US" baseline="0" dirty="0"/>
              <a:t>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67D369-F72F-0142-818A-EE536819EFC2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4368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67D369-F72F-0142-818A-EE536819EFC2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8735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67D369-F72F-0142-818A-EE536819EFC2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2939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67D369-F72F-0142-818A-EE536819EFC2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4975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221" eaLnBrk="0" hangingPunct="0"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27645" indent="-279864" defTabSz="914221" eaLnBrk="0" hangingPunct="0"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marL="1119454" indent="-223891" defTabSz="914221" eaLnBrk="0" hangingPunct="0"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marL="1567236" indent="-223891" defTabSz="914221" eaLnBrk="0" hangingPunct="0"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marL="2015018" indent="-223891" defTabSz="914221" eaLnBrk="0" hangingPunct="0"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2462799" indent="-223891" algn="ctr" defTabSz="914221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2910581" indent="-223891" algn="ctr" defTabSz="914221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3358363" indent="-223891" algn="ctr" defTabSz="914221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3806144" indent="-223891" algn="ctr" defTabSz="914221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33DE672-747E-9D4E-83D3-EE120663930F}" type="slidenum">
              <a:rPr lang="en-US" sz="1200" b="0">
                <a:solidFill>
                  <a:schemeClr val="tx1"/>
                </a:solidFill>
                <a:latin typeface="Arial" charset="0"/>
              </a:rPr>
              <a:pPr eaLnBrk="1" hangingPunct="1"/>
              <a:t>22</a:t>
            </a:fld>
            <a:endParaRPr lang="en-US" sz="12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1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1664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AFC835-625C-AE47-B751-2B7FD62CBA1E}" type="slidenum">
              <a:rPr lang="en-US"/>
              <a:pPr>
                <a:defRPr/>
              </a:pPr>
              <a:t>23</a:t>
            </a:fld>
            <a:endParaRPr lang="en-US"/>
          </a:p>
        </p:txBody>
      </p:sp>
      <p:sp>
        <p:nvSpPr>
          <p:cNvPr id="543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43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63821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8DED02-560F-2E46-A40C-9B0EFDFFE1A1}" type="slidenum">
              <a:rPr lang="en-US"/>
              <a:pPr>
                <a:defRPr/>
              </a:pPr>
              <a:t>2</a:t>
            </a:fld>
            <a:endParaRPr lang="en-US"/>
          </a:p>
        </p:txBody>
      </p:sp>
      <p:sp>
        <p:nvSpPr>
          <p:cNvPr id="7464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464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5570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CD8E98E-0788-F142-9691-74825459026C}" type="slidenum">
              <a:rPr lang="en-US"/>
              <a:pPr>
                <a:defRPr/>
              </a:pPr>
              <a:t>24</a:t>
            </a:fld>
            <a:endParaRPr lang="en-US"/>
          </a:p>
        </p:txBody>
      </p:sp>
      <p:sp>
        <p:nvSpPr>
          <p:cNvPr id="545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45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12128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A0ACFB-FD5A-0D44-97DE-6DC38D015110}" type="slidenum">
              <a:rPr lang="en-US"/>
              <a:pPr>
                <a:defRPr/>
              </a:pPr>
              <a:t>25</a:t>
            </a:fld>
            <a:endParaRPr lang="en-US"/>
          </a:p>
        </p:txBody>
      </p:sp>
      <p:sp>
        <p:nvSpPr>
          <p:cNvPr id="550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50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30786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3406E3-ABA7-404F-B8BD-B796CA953CC8}" type="slidenum">
              <a:rPr lang="en-US"/>
              <a:pPr>
                <a:defRPr/>
              </a:pPr>
              <a:t>26</a:t>
            </a:fld>
            <a:endParaRPr lang="en-US"/>
          </a:p>
        </p:txBody>
      </p:sp>
      <p:sp>
        <p:nvSpPr>
          <p:cNvPr id="551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51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67677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0EF77D2-E052-9E48-9DFE-47D726CB429F}" type="slidenum">
              <a:rPr lang="en-US"/>
              <a:pPr>
                <a:defRPr/>
              </a:pPr>
              <a:t>27</a:t>
            </a:fld>
            <a:endParaRPr lang="en-US"/>
          </a:p>
        </p:txBody>
      </p:sp>
      <p:sp>
        <p:nvSpPr>
          <p:cNvPr id="555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55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01834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221" eaLnBrk="0" hangingPunct="0"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27645" indent="-279864" defTabSz="914221" eaLnBrk="0" hangingPunct="0"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marL="1119454" indent="-223891" defTabSz="914221" eaLnBrk="0" hangingPunct="0"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marL="1567236" indent="-223891" defTabSz="914221" eaLnBrk="0" hangingPunct="0"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marL="2015018" indent="-223891" defTabSz="914221" eaLnBrk="0" hangingPunct="0"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2462799" indent="-223891" algn="ctr" defTabSz="914221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2910581" indent="-223891" algn="ctr" defTabSz="914221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3358363" indent="-223891" algn="ctr" defTabSz="914221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3806144" indent="-223891" algn="ctr" defTabSz="914221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33DE672-747E-9D4E-83D3-EE120663930F}" type="slidenum">
              <a:rPr lang="en-US" sz="1200" b="0">
                <a:solidFill>
                  <a:schemeClr val="tx1"/>
                </a:solidFill>
                <a:latin typeface="Arial" charset="0"/>
              </a:rPr>
              <a:pPr eaLnBrk="1" hangingPunct="1"/>
              <a:t>39</a:t>
            </a:fld>
            <a:endParaRPr lang="en-US" sz="12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1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41BED0A-BC74-5C45-8788-D24BCA7974E4}" type="slidenum">
              <a:rPr lang="en-US"/>
              <a:pPr>
                <a:defRPr/>
              </a:pPr>
              <a:t>40</a:t>
            </a:fld>
            <a:endParaRPr lang="en-US"/>
          </a:p>
        </p:txBody>
      </p:sp>
      <p:sp>
        <p:nvSpPr>
          <p:cNvPr id="6553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553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1D5F87E-8397-9C4A-BC50-99200A952E10}" type="slidenum">
              <a:rPr lang="en-US"/>
              <a:pPr>
                <a:defRPr/>
              </a:pPr>
              <a:t>41</a:t>
            </a:fld>
            <a:endParaRPr lang="en-US"/>
          </a:p>
        </p:txBody>
      </p:sp>
      <p:sp>
        <p:nvSpPr>
          <p:cNvPr id="472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72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1D5F87E-8397-9C4A-BC50-99200A952E10}" type="slidenum">
              <a:rPr lang="en-US"/>
              <a:pPr>
                <a:defRPr/>
              </a:pPr>
              <a:t>42</a:t>
            </a:fld>
            <a:endParaRPr lang="en-US"/>
          </a:p>
        </p:txBody>
      </p:sp>
      <p:sp>
        <p:nvSpPr>
          <p:cNvPr id="472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72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897BA5-9749-B144-BA32-76DC6205154A}" type="slidenum">
              <a:rPr lang="en-US"/>
              <a:pPr>
                <a:defRPr/>
              </a:pPr>
              <a:t>51</a:t>
            </a:fld>
            <a:endParaRPr lang="en-US"/>
          </a:p>
        </p:txBody>
      </p:sp>
      <p:sp>
        <p:nvSpPr>
          <p:cNvPr id="400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00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744318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 eaLnBrk="0" hangingPunct="0"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33450" eaLnBrk="0" hangingPunct="0"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33450" eaLnBrk="0" hangingPunct="0"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33450" eaLnBrk="0" hangingPunct="0"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33450" eaLnBrk="0" hangingPunct="0"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93345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93345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93345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93345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38FB93E0-B1AA-8444-93C5-96E272034CF6}" type="slidenum">
              <a:rPr lang="en-US" sz="1200" b="0">
                <a:solidFill>
                  <a:schemeClr val="tx1"/>
                </a:solidFill>
                <a:latin typeface="Arial" charset="0"/>
              </a:rPr>
              <a:pPr eaLnBrk="1" hangingPunct="1"/>
              <a:t>52</a:t>
            </a:fld>
            <a:endParaRPr lang="en-US" sz="12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194" name="Rectangle 7"/>
          <p:cNvSpPr txBox="1">
            <a:spLocks noGrp="1" noChangeArrowheads="1"/>
          </p:cNvSpPr>
          <p:nvPr/>
        </p:nvSpPr>
        <p:spPr bwMode="auto">
          <a:xfrm>
            <a:off x="3979863" y="8845550"/>
            <a:ext cx="304482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60" tIns="46680" rIns="93360" bIns="46680" anchor="b"/>
          <a:lstStyle>
            <a:lvl1pPr defTabSz="933450" eaLnBrk="0" hangingPunct="0"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33450" eaLnBrk="0" hangingPunct="0"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33450" eaLnBrk="0" hangingPunct="0"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33450" eaLnBrk="0" hangingPunct="0"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33450" eaLnBrk="0" hangingPunct="0"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93345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93345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93345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93345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7C997280-F836-CD44-B1BF-0CEFE39F3D41}" type="slidenum">
              <a:rPr lang="en-US" sz="1200" b="0">
                <a:solidFill>
                  <a:schemeClr val="tx1"/>
                </a:solidFill>
                <a:latin typeface="Arial" charset="0"/>
              </a:rPr>
              <a:pPr algn="r" eaLnBrk="1" hangingPunct="1"/>
              <a:t>52</a:t>
            </a:fld>
            <a:endParaRPr lang="en-US" sz="12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5285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221" eaLnBrk="0" hangingPunct="0"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27645" indent="-279864" defTabSz="914221" eaLnBrk="0" hangingPunct="0"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marL="1119454" indent="-223891" defTabSz="914221" eaLnBrk="0" hangingPunct="0"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marL="1567236" indent="-223891" defTabSz="914221" eaLnBrk="0" hangingPunct="0"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marL="2015018" indent="-223891" defTabSz="914221" eaLnBrk="0" hangingPunct="0"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2462799" indent="-223891" algn="ctr" defTabSz="914221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2910581" indent="-223891" algn="ctr" defTabSz="914221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3358363" indent="-223891" algn="ctr" defTabSz="914221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3806144" indent="-223891" algn="ctr" defTabSz="914221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33DE672-747E-9D4E-83D3-EE120663930F}" type="slidenum">
              <a:rPr lang="en-US" sz="1200" b="0">
                <a:solidFill>
                  <a:schemeClr val="tx1"/>
                </a:solidFill>
                <a:latin typeface="Arial" charset="0"/>
              </a:rPr>
              <a:pPr eaLnBrk="1" hangingPunct="1"/>
              <a:t>3</a:t>
            </a:fld>
            <a:endParaRPr lang="en-US" sz="12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1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 eaLnBrk="0" hangingPunct="0"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33450" eaLnBrk="0" hangingPunct="0"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33450" eaLnBrk="0" hangingPunct="0"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33450" eaLnBrk="0" hangingPunct="0"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33450" eaLnBrk="0" hangingPunct="0"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93345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93345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93345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93345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38FB93E0-B1AA-8444-93C5-96E272034CF6}" type="slidenum">
              <a:rPr lang="en-US" sz="1200" b="0">
                <a:solidFill>
                  <a:schemeClr val="tx1"/>
                </a:solidFill>
                <a:latin typeface="Arial" charset="0"/>
              </a:rPr>
              <a:pPr eaLnBrk="1" hangingPunct="1"/>
              <a:t>53</a:t>
            </a:fld>
            <a:endParaRPr lang="en-US" sz="12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194" name="Rectangle 7"/>
          <p:cNvSpPr txBox="1">
            <a:spLocks noGrp="1" noChangeArrowheads="1"/>
          </p:cNvSpPr>
          <p:nvPr/>
        </p:nvSpPr>
        <p:spPr bwMode="auto">
          <a:xfrm>
            <a:off x="3979863" y="8845550"/>
            <a:ext cx="304482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60" tIns="46680" rIns="93360" bIns="46680" anchor="b"/>
          <a:lstStyle>
            <a:lvl1pPr defTabSz="933450" eaLnBrk="0" hangingPunct="0"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33450" eaLnBrk="0" hangingPunct="0"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33450" eaLnBrk="0" hangingPunct="0"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33450" eaLnBrk="0" hangingPunct="0"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33450" eaLnBrk="0" hangingPunct="0"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93345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93345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93345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93345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7C997280-F836-CD44-B1BF-0CEFE39F3D41}" type="slidenum">
              <a:rPr lang="en-US" sz="1200" b="0">
                <a:solidFill>
                  <a:schemeClr val="tx1"/>
                </a:solidFill>
                <a:latin typeface="Arial" charset="0"/>
              </a:rPr>
              <a:pPr algn="r" eaLnBrk="1" hangingPunct="1"/>
              <a:t>53</a:t>
            </a:fld>
            <a:endParaRPr lang="en-US" sz="12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40899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 eaLnBrk="0" hangingPunct="0"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33450" eaLnBrk="0" hangingPunct="0"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33450" eaLnBrk="0" hangingPunct="0"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33450" eaLnBrk="0" hangingPunct="0"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33450" eaLnBrk="0" hangingPunct="0"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93345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93345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93345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93345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38FB93E0-B1AA-8444-93C5-96E272034CF6}" type="slidenum">
              <a:rPr lang="en-US" sz="1200" b="0">
                <a:solidFill>
                  <a:schemeClr val="tx1"/>
                </a:solidFill>
                <a:latin typeface="Arial" charset="0"/>
              </a:rPr>
              <a:pPr eaLnBrk="1" hangingPunct="1"/>
              <a:t>54</a:t>
            </a:fld>
            <a:endParaRPr lang="en-US" sz="12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194" name="Rectangle 7"/>
          <p:cNvSpPr txBox="1">
            <a:spLocks noGrp="1" noChangeArrowheads="1"/>
          </p:cNvSpPr>
          <p:nvPr/>
        </p:nvSpPr>
        <p:spPr bwMode="auto">
          <a:xfrm>
            <a:off x="3979863" y="8845550"/>
            <a:ext cx="304482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60" tIns="46680" rIns="93360" bIns="46680" anchor="b"/>
          <a:lstStyle>
            <a:lvl1pPr defTabSz="933450" eaLnBrk="0" hangingPunct="0"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33450" eaLnBrk="0" hangingPunct="0"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33450" eaLnBrk="0" hangingPunct="0"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33450" eaLnBrk="0" hangingPunct="0"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33450" eaLnBrk="0" hangingPunct="0"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93345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93345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93345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93345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7C997280-F836-CD44-B1BF-0CEFE39F3D41}" type="slidenum">
              <a:rPr lang="en-US" sz="1200" b="0">
                <a:solidFill>
                  <a:schemeClr val="tx1"/>
                </a:solidFill>
                <a:latin typeface="Arial" charset="0"/>
              </a:rPr>
              <a:pPr algn="r" eaLnBrk="1" hangingPunct="1"/>
              <a:t>54</a:t>
            </a:fld>
            <a:endParaRPr lang="en-US" sz="12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54717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 eaLnBrk="0" hangingPunct="0"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33450" eaLnBrk="0" hangingPunct="0"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33450" eaLnBrk="0" hangingPunct="0"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33450" eaLnBrk="0" hangingPunct="0"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33450" eaLnBrk="0" hangingPunct="0"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93345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93345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93345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93345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38FB93E0-B1AA-8444-93C5-96E272034CF6}" type="slidenum">
              <a:rPr lang="en-US" sz="1200" b="0">
                <a:solidFill>
                  <a:schemeClr val="tx1"/>
                </a:solidFill>
                <a:latin typeface="Arial" charset="0"/>
              </a:rPr>
              <a:pPr eaLnBrk="1" hangingPunct="1"/>
              <a:t>55</a:t>
            </a:fld>
            <a:endParaRPr lang="en-US" sz="12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194" name="Rectangle 7"/>
          <p:cNvSpPr txBox="1">
            <a:spLocks noGrp="1" noChangeArrowheads="1"/>
          </p:cNvSpPr>
          <p:nvPr/>
        </p:nvSpPr>
        <p:spPr bwMode="auto">
          <a:xfrm>
            <a:off x="3979863" y="8845550"/>
            <a:ext cx="304482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60" tIns="46680" rIns="93360" bIns="46680" anchor="b"/>
          <a:lstStyle>
            <a:lvl1pPr defTabSz="933450" eaLnBrk="0" hangingPunct="0"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33450" eaLnBrk="0" hangingPunct="0"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33450" eaLnBrk="0" hangingPunct="0"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33450" eaLnBrk="0" hangingPunct="0"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33450" eaLnBrk="0" hangingPunct="0"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93345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93345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93345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93345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7C997280-F836-CD44-B1BF-0CEFE39F3D41}" type="slidenum">
              <a:rPr lang="en-US" sz="1200" b="0">
                <a:solidFill>
                  <a:schemeClr val="tx1"/>
                </a:solidFill>
                <a:latin typeface="Arial" charset="0"/>
              </a:rPr>
              <a:pPr algn="r" eaLnBrk="1" hangingPunct="1"/>
              <a:t>55</a:t>
            </a:fld>
            <a:endParaRPr lang="en-US" sz="12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86293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897BA5-9749-B144-BA32-76DC6205154A}" type="slidenum">
              <a:rPr lang="en-US"/>
              <a:pPr>
                <a:defRPr/>
              </a:pPr>
              <a:t>57</a:t>
            </a:fld>
            <a:endParaRPr lang="en-US"/>
          </a:p>
        </p:txBody>
      </p:sp>
      <p:sp>
        <p:nvSpPr>
          <p:cNvPr id="400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00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221" eaLnBrk="0" hangingPunct="0"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27645" indent="-279864" defTabSz="914221" eaLnBrk="0" hangingPunct="0"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marL="1119454" indent="-223891" defTabSz="914221" eaLnBrk="0" hangingPunct="0"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marL="1567236" indent="-223891" defTabSz="914221" eaLnBrk="0" hangingPunct="0"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marL="2015018" indent="-223891" defTabSz="914221" eaLnBrk="0" hangingPunct="0"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2462799" indent="-223891" algn="ctr" defTabSz="914221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2910581" indent="-223891" algn="ctr" defTabSz="914221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3358363" indent="-223891" algn="ctr" defTabSz="914221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3806144" indent="-223891" algn="ctr" defTabSz="914221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33DE672-747E-9D4E-83D3-EE120663930F}" type="slidenum">
              <a:rPr lang="en-US" sz="1200" b="0">
                <a:solidFill>
                  <a:schemeClr val="tx1"/>
                </a:solidFill>
                <a:latin typeface="Arial" charset="0"/>
              </a:rPr>
              <a:pPr eaLnBrk="1" hangingPunct="1"/>
              <a:t>68</a:t>
            </a:fld>
            <a:endParaRPr lang="en-US" sz="12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1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2FA3AF7-462F-6840-AB74-87F01CB33514}" type="slidenum">
              <a:rPr lang="en-US"/>
              <a:pPr>
                <a:defRPr/>
              </a:pPr>
              <a:t>69</a:t>
            </a:fld>
            <a:endParaRPr lang="en-US"/>
          </a:p>
        </p:txBody>
      </p:sp>
      <p:sp>
        <p:nvSpPr>
          <p:cNvPr id="560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60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5E95470-0E19-3C44-80EF-DD23AEB38BC9}" type="slidenum">
              <a:rPr lang="en-US"/>
              <a:pPr>
                <a:defRPr/>
              </a:pPr>
              <a:t>70</a:t>
            </a:fld>
            <a:endParaRPr lang="en-US"/>
          </a:p>
        </p:txBody>
      </p:sp>
      <p:sp>
        <p:nvSpPr>
          <p:cNvPr id="626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26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4D6BE1-52C5-F446-9581-B2327C1FA775}" type="slidenum">
              <a:rPr lang="en-US"/>
              <a:pPr>
                <a:defRPr/>
              </a:pPr>
              <a:t>72</a:t>
            </a:fld>
            <a:endParaRPr lang="en-US"/>
          </a:p>
        </p:txBody>
      </p:sp>
      <p:sp>
        <p:nvSpPr>
          <p:cNvPr id="562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62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221" eaLnBrk="0" hangingPunct="0"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27645" indent="-279864" defTabSz="914221" eaLnBrk="0" hangingPunct="0"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marL="1119454" indent="-223891" defTabSz="914221" eaLnBrk="0" hangingPunct="0"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marL="1567236" indent="-223891" defTabSz="914221" eaLnBrk="0" hangingPunct="0"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marL="2015018" indent="-223891" defTabSz="914221" eaLnBrk="0" hangingPunct="0"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2462799" indent="-223891" algn="ctr" defTabSz="914221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2910581" indent="-223891" algn="ctr" defTabSz="914221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3358363" indent="-223891" algn="ctr" defTabSz="914221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3806144" indent="-223891" algn="ctr" defTabSz="914221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33DE672-747E-9D4E-83D3-EE120663930F}" type="slidenum">
              <a:rPr lang="en-US" sz="1200" b="0">
                <a:solidFill>
                  <a:schemeClr val="tx1"/>
                </a:solidFill>
                <a:latin typeface="Arial" charset="0"/>
              </a:rPr>
              <a:pPr eaLnBrk="1" hangingPunct="1"/>
              <a:t>73</a:t>
            </a:fld>
            <a:endParaRPr lang="en-US" sz="12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1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51225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F7AD7AC-8D9B-9540-B18C-AA6BEEA21152}" type="slidenum">
              <a:rPr lang="en-US"/>
              <a:pPr>
                <a:defRPr/>
              </a:pPr>
              <a:t>74</a:t>
            </a:fld>
            <a:endParaRPr lang="en-US"/>
          </a:p>
        </p:txBody>
      </p:sp>
      <p:sp>
        <p:nvSpPr>
          <p:cNvPr id="564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64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057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3265F0-1680-8447-B49B-A3B1C6358D10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81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1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E556AB-FE6D-934B-92A8-1FC1755FE63B}" type="slidenum">
              <a:rPr lang="en-US"/>
              <a:pPr>
                <a:defRPr/>
              </a:pPr>
              <a:t>75</a:t>
            </a:fld>
            <a:endParaRPr lang="en-US"/>
          </a:p>
        </p:txBody>
      </p:sp>
      <p:sp>
        <p:nvSpPr>
          <p:cNvPr id="563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63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F7AD7AC-8D9B-9540-B18C-AA6BEEA21152}" type="slidenum">
              <a:rPr lang="en-US"/>
              <a:pPr>
                <a:defRPr/>
              </a:pPr>
              <a:t>76</a:t>
            </a:fld>
            <a:endParaRPr lang="en-US"/>
          </a:p>
        </p:txBody>
      </p:sp>
      <p:sp>
        <p:nvSpPr>
          <p:cNvPr id="564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64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3265F0-1680-8447-B49B-A3B1C6358D10}" type="slidenum">
              <a:rPr lang="en-US"/>
              <a:pPr>
                <a:defRPr/>
              </a:pPr>
              <a:t>9</a:t>
            </a:fld>
            <a:endParaRPr lang="en-US"/>
          </a:p>
        </p:txBody>
      </p:sp>
      <p:sp>
        <p:nvSpPr>
          <p:cNvPr id="81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1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914485">
              <a:defRPr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02756" indent="-270291" algn="ctr" defTabSz="914485">
              <a:defRPr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081164" indent="-216233" algn="ctr" defTabSz="914485">
              <a:defRPr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13629" indent="-216233" algn="ctr" defTabSz="914485">
              <a:defRPr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946095" indent="-216233" algn="ctr" defTabSz="914485">
              <a:defRPr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378560" indent="-216233" algn="ctr" defTabSz="914485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811026" indent="-216233" algn="ctr" defTabSz="914485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243491" indent="-216233" algn="ctr" defTabSz="914485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675957" indent="-216233" algn="ctr" defTabSz="914485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A72737D1-2854-40E2-984B-F1CE52B00E06}" type="slidenum">
              <a:rPr lang="en-US" altLang="en-US" b="0">
                <a:solidFill>
                  <a:schemeClr val="tx1"/>
                </a:solidFill>
              </a:rPr>
              <a:pPr algn="r"/>
              <a:t>10</a:t>
            </a:fld>
            <a:endParaRPr lang="en-US" altLang="en-US" b="0">
              <a:solidFill>
                <a:schemeClr val="tx1"/>
              </a:solidFill>
            </a:endParaRPr>
          </a:p>
        </p:txBody>
      </p:sp>
      <p:sp>
        <p:nvSpPr>
          <p:cNvPr id="215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138069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91DF78-3280-C743-8A98-1006F27BBF3A}" type="slidenum">
              <a:rPr lang="en-US"/>
              <a:pPr>
                <a:defRPr/>
              </a:pPr>
              <a:t>11</a:t>
            </a:fld>
            <a:endParaRPr lang="en-US"/>
          </a:p>
        </p:txBody>
      </p:sp>
      <p:sp>
        <p:nvSpPr>
          <p:cNvPr id="8099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099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dirty="0">
                <a:cs typeface="+mn-cs"/>
              </a:rPr>
              <a:t>Receive diversity uses </a:t>
            </a:r>
            <a:r>
              <a:rPr lang="en-US" baseline="0" dirty="0">
                <a:cs typeface="+mn-cs"/>
              </a:rPr>
              <a:t>multiple </a:t>
            </a:r>
            <a:r>
              <a:rPr lang="en-US" i="1" baseline="0" dirty="0">
                <a:cs typeface="+mn-cs"/>
              </a:rPr>
              <a:t>different </a:t>
            </a:r>
            <a:r>
              <a:rPr lang="en-US" i="0" baseline="0" dirty="0">
                <a:cs typeface="+mn-cs"/>
              </a:rPr>
              <a:t>copies of received data to minimize the chance of data dropouts or bit errors</a:t>
            </a:r>
          </a:p>
          <a:p>
            <a:pPr eaLnBrk="1" hangingPunct="1">
              <a:defRPr/>
            </a:pPr>
            <a:r>
              <a:rPr lang="en-US" i="0" baseline="0" dirty="0">
                <a:cs typeface="+mn-cs"/>
              </a:rPr>
              <a:t>This diagram shows two common forms of receive diversity:</a:t>
            </a:r>
          </a:p>
          <a:p>
            <a:pPr eaLnBrk="1" hangingPunct="1">
              <a:defRPr/>
            </a:pPr>
            <a:r>
              <a:rPr lang="en-US" i="0" baseline="0" dirty="0">
                <a:cs typeface="+mn-cs"/>
              </a:rPr>
              <a:t>Three receivers feeding a Best Source Selector, and two received signals feeding each receiver</a:t>
            </a:r>
          </a:p>
          <a:p>
            <a:pPr eaLnBrk="1" hangingPunct="1">
              <a:defRPr/>
            </a:pPr>
            <a:r>
              <a:rPr lang="en-US" i="0" baseline="0" dirty="0">
                <a:cs typeface="+mn-cs"/>
              </a:rPr>
              <a:t>These signals may have different polarization, different frequencies, or come from different antennas</a:t>
            </a:r>
          </a:p>
          <a:p>
            <a:pPr eaLnBrk="1" hangingPunct="1">
              <a:defRPr/>
            </a:pPr>
            <a:r>
              <a:rPr lang="en-US" i="0" baseline="0" dirty="0">
                <a:cs typeface="+mn-cs"/>
              </a:rPr>
              <a:t>…</a:t>
            </a:r>
            <a:endParaRPr lang="en-US" dirty="0">
              <a:cs typeface="+mn-cs"/>
            </a:endParaRPr>
          </a:p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51299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</a:t>
            </a:r>
            <a:r>
              <a:rPr lang="en-US" baseline="0" dirty="0"/>
              <a:t> answer that question, let’s look at how a combiner works</a:t>
            </a:r>
          </a:p>
          <a:p>
            <a:r>
              <a:rPr lang="en-US" baseline="0" dirty="0"/>
              <a:t>…</a:t>
            </a:r>
            <a:endParaRPr lang="en-US" dirty="0"/>
          </a:p>
          <a:p>
            <a:r>
              <a:rPr lang="en-US" dirty="0"/>
              <a:t>So, what could possibly go wrong?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67D369-F72F-0142-818A-EE536819EFC2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24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67D369-F72F-0142-818A-EE536819EFC2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695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2"/>
            <p:cNvSpPr>
              <a:spLocks noChangeArrowheads="1"/>
            </p:cNvSpPr>
            <p:nvPr userDrawn="1"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chemeClr val="tx1"/>
                </a:solidFill>
                <a:cs typeface="+mn-cs"/>
              </a:endParaRPr>
            </a:p>
          </p:txBody>
        </p:sp>
        <p:sp>
          <p:nvSpPr>
            <p:cNvPr id="6" name="Rectangle 6"/>
            <p:cNvSpPr>
              <a:spLocks noChangeArrowheads="1"/>
            </p:cNvSpPr>
            <p:nvPr userDrawn="1"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7" name="Group 22"/>
            <p:cNvGrpSpPr>
              <a:grpSpLocks/>
            </p:cNvGrpSpPr>
            <p:nvPr userDrawn="1"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20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Rectangle 21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Rectangle 22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Rectangle 23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Rectangle 24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Rectangle 25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Rectangle 26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Rectangle 27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Rectangle 28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Rectangle 29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18" name="Picture 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42875"/>
            <a:ext cx="3200400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9953" name="Rectangle 17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4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9954" name="Rectangle 18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 2" charset="0"/>
              <a:buNone/>
              <a:defRPr sz="32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19" name="Rectangle 3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" name="Rectangle 4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" name="Rectangle 5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9C5ABE86-EB9A-5945-B172-D626AA875C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749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5454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200847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 userDrawn="1"/>
        </p:nvSpPr>
        <p:spPr bwMode="auto">
          <a:xfrm>
            <a:off x="0" y="5943600"/>
            <a:ext cx="9144000" cy="914400"/>
          </a:xfrm>
          <a:prstGeom prst="rect">
            <a:avLst/>
          </a:prstGeom>
          <a:gradFill rotWithShape="1">
            <a:gsLst>
              <a:gs pos="0">
                <a:srgbClr val="001E4C"/>
              </a:gs>
              <a:gs pos="50000">
                <a:srgbClr val="003D96"/>
              </a:gs>
              <a:gs pos="100000">
                <a:srgbClr val="001E4C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defTabSz="457200"/>
            <a:endParaRPr lang="en-US" sz="1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AutoShape 8"/>
          <p:cNvSpPr>
            <a:spLocks noChangeArrowheads="1"/>
          </p:cNvSpPr>
          <p:nvPr userDrawn="1"/>
        </p:nvSpPr>
        <p:spPr bwMode="auto">
          <a:xfrm>
            <a:off x="0" y="5867400"/>
            <a:ext cx="9144000" cy="76200"/>
          </a:xfrm>
          <a:prstGeom prst="roundRect">
            <a:avLst>
              <a:gd name="adj" fmla="val 2171"/>
            </a:avLst>
          </a:prstGeom>
          <a:gradFill rotWithShape="0">
            <a:gsLst>
              <a:gs pos="0">
                <a:srgbClr val="001E4C"/>
              </a:gs>
              <a:gs pos="100000">
                <a:srgbClr val="C5AF7D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 defTabSz="457200"/>
            <a:endParaRPr lang="en-US" sz="1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Rectangle 9"/>
          <p:cNvSpPr>
            <a:spLocks noChangeArrowheads="1"/>
          </p:cNvSpPr>
          <p:nvPr userDrawn="1"/>
        </p:nvSpPr>
        <p:spPr bwMode="auto">
          <a:xfrm>
            <a:off x="0" y="0"/>
            <a:ext cx="9144000" cy="914400"/>
          </a:xfrm>
          <a:prstGeom prst="rect">
            <a:avLst/>
          </a:prstGeom>
          <a:gradFill rotWithShape="1">
            <a:gsLst>
              <a:gs pos="0">
                <a:srgbClr val="001E4C"/>
              </a:gs>
              <a:gs pos="50000">
                <a:srgbClr val="0046AC"/>
              </a:gs>
              <a:gs pos="100000">
                <a:srgbClr val="001E4C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defTabSz="457200"/>
            <a:endParaRPr lang="en-US" sz="1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AutoShape 10"/>
          <p:cNvSpPr>
            <a:spLocks noChangeArrowheads="1"/>
          </p:cNvSpPr>
          <p:nvPr userDrawn="1"/>
        </p:nvSpPr>
        <p:spPr bwMode="auto">
          <a:xfrm>
            <a:off x="0" y="914400"/>
            <a:ext cx="9144000" cy="76200"/>
          </a:xfrm>
          <a:prstGeom prst="roundRect">
            <a:avLst>
              <a:gd name="adj" fmla="val 2171"/>
            </a:avLst>
          </a:prstGeom>
          <a:gradFill rotWithShape="0">
            <a:gsLst>
              <a:gs pos="0">
                <a:srgbClr val="001E4C"/>
              </a:gs>
              <a:gs pos="100000">
                <a:srgbClr val="C5AF7D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 defTabSz="457200"/>
            <a:endParaRPr lang="en-US" sz="1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8825" y="1981200"/>
            <a:ext cx="7623175" cy="1752600"/>
          </a:xfrm>
        </p:spPr>
        <p:txBody>
          <a:bodyPr/>
          <a:lstStyle>
            <a:lvl1pPr algn="ctr">
              <a:defRPr>
                <a:solidFill>
                  <a:srgbClr val="001E4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93813" y="4572000"/>
            <a:ext cx="6553200" cy="1143000"/>
          </a:xfrm>
        </p:spPr>
        <p:txBody>
          <a:bodyPr/>
          <a:lstStyle>
            <a:lvl1pPr marL="0" indent="0" algn="ctr">
              <a:buFont typeface="Wingdings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charset="0"/>
                <a:ea typeface="Arial"/>
                <a:cs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3638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charset="0"/>
                <a:ea typeface="Arial"/>
                <a:cs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 anchor="b"/>
          <a:lstStyle>
            <a:lvl1pPr defTabSz="914400">
              <a:defRPr>
                <a:solidFill>
                  <a:srgbClr val="000000"/>
                </a:solidFill>
                <a:latin typeface="Garamond" charset="0"/>
                <a:cs typeface="ＭＳ Ｐゴシック" charset="0"/>
              </a:defRPr>
            </a:lvl1pPr>
          </a:lstStyle>
          <a:p>
            <a:pPr>
              <a:defRPr/>
            </a:pPr>
            <a:fld id="{37FAA10A-D7A1-554D-B559-908A4D4BCE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8662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14400">
              <a:defRPr>
                <a:latin typeface="Times New Roman" charset="0"/>
                <a:cs typeface="ＭＳ Ｐゴシック" charset="0"/>
              </a:defRPr>
            </a:lvl1pPr>
          </a:lstStyle>
          <a:p>
            <a:pPr>
              <a:defRPr/>
            </a:pPr>
            <a:fld id="{40101A9B-F625-1C46-97C5-58F7416BCE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9779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14400">
              <a:defRPr>
                <a:latin typeface="Times New Roman" charset="0"/>
                <a:cs typeface="ＭＳ Ｐゴシック" charset="0"/>
              </a:defRPr>
            </a:lvl1pPr>
          </a:lstStyle>
          <a:p>
            <a:pPr>
              <a:defRPr/>
            </a:pPr>
            <a:fld id="{D4A7ABF5-C263-C843-AD72-A61DBB156D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560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4038600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038600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14400">
              <a:defRPr>
                <a:latin typeface="Times New Roman" charset="0"/>
                <a:cs typeface="ＭＳ Ｐゴシック" charset="0"/>
              </a:defRPr>
            </a:lvl1pPr>
          </a:lstStyle>
          <a:p>
            <a:pPr>
              <a:defRPr/>
            </a:pPr>
            <a:fld id="{C3CD99CF-4FBD-A049-A8D1-E39A1E8A88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1953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14400">
              <a:defRPr>
                <a:latin typeface="Times New Roman" charset="0"/>
                <a:cs typeface="ＭＳ Ｐゴシック" charset="0"/>
              </a:defRPr>
            </a:lvl1pPr>
          </a:lstStyle>
          <a:p>
            <a:pPr>
              <a:defRPr/>
            </a:pPr>
            <a:fld id="{1B61646E-ABF3-9A45-9BC8-996DF23B5C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1912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14400">
              <a:defRPr>
                <a:latin typeface="Times New Roman" charset="0"/>
                <a:cs typeface="ＭＳ Ｐゴシック" charset="0"/>
              </a:defRPr>
            </a:lvl1pPr>
          </a:lstStyle>
          <a:p>
            <a:pPr>
              <a:defRPr/>
            </a:pPr>
            <a:fld id="{BE5B1F80-6C00-5C4A-BC62-FAAE3550E2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4647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14400">
              <a:defRPr>
                <a:latin typeface="Times New Roman" charset="0"/>
                <a:cs typeface="ＭＳ Ｐゴシック" charset="0"/>
              </a:defRPr>
            </a:lvl1pPr>
          </a:lstStyle>
          <a:p>
            <a:pPr>
              <a:defRPr/>
            </a:pPr>
            <a:fld id="{244B2F3F-6BE5-A04E-90E2-09C056BEED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1343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14400">
              <a:defRPr>
                <a:latin typeface="Times New Roman" charset="0"/>
                <a:cs typeface="ＭＳ Ｐゴシック" charset="0"/>
              </a:defRPr>
            </a:lvl1pPr>
          </a:lstStyle>
          <a:p>
            <a:pPr>
              <a:defRPr/>
            </a:pPr>
            <a:fld id="{66BC7762-DA4D-2E48-B72C-9BA3A09A23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726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06040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14400">
              <a:defRPr>
                <a:latin typeface="Times New Roman" charset="0"/>
                <a:cs typeface="ＭＳ Ｐゴシック" charset="0"/>
              </a:defRPr>
            </a:lvl1pPr>
          </a:lstStyle>
          <a:p>
            <a:pPr>
              <a:defRPr/>
            </a:pPr>
            <a:fld id="{417E5F9C-D0AA-4D41-A47D-D0B0AD4D55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3528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14400">
              <a:defRPr>
                <a:latin typeface="Times New Roman" charset="0"/>
                <a:cs typeface="ＭＳ Ｐゴシック" charset="0"/>
              </a:defRPr>
            </a:lvl1pPr>
          </a:lstStyle>
          <a:p>
            <a:pPr>
              <a:defRPr/>
            </a:pPr>
            <a:fld id="{02866032-F32D-ED4E-8CE6-1026D1C7CF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360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1613"/>
            <a:ext cx="2057400" cy="60055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1613"/>
            <a:ext cx="6019800" cy="60055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14400">
              <a:defRPr>
                <a:latin typeface="Times New Roman" charset="0"/>
                <a:cs typeface="ＭＳ Ｐゴシック" charset="0"/>
              </a:defRPr>
            </a:lvl1pPr>
          </a:lstStyle>
          <a:p>
            <a:pPr>
              <a:defRPr/>
            </a:pPr>
            <a:fld id="{62325230-5029-9C43-934F-A7AAB2247F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571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80933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6696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98592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95474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9016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7072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6221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8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38917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chemeClr val="tx1"/>
                </a:solidFill>
                <a:cs typeface="+mn-cs"/>
              </a:endParaRPr>
            </a:p>
          </p:txBody>
        </p:sp>
        <p:sp>
          <p:nvSpPr>
            <p:cNvPr id="1033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34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/>
              <a:endParaRPr lang="en-US" sz="1800">
                <a:solidFill>
                  <a:schemeClr val="hlink"/>
                </a:solidFill>
                <a:latin typeface="Arial" charset="0"/>
              </a:endParaRPr>
            </a:p>
          </p:txBody>
        </p:sp>
        <p:sp>
          <p:nvSpPr>
            <p:cNvPr id="1035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/>
              <a:endParaRPr lang="en-US" sz="1800">
                <a:solidFill>
                  <a:schemeClr val="hlink"/>
                </a:solidFill>
                <a:latin typeface="Arial" charset="0"/>
              </a:endParaRPr>
            </a:p>
          </p:txBody>
        </p:sp>
        <p:sp>
          <p:nvSpPr>
            <p:cNvPr id="1036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/>
              <a:endParaRPr lang="en-US" sz="1800">
                <a:solidFill>
                  <a:schemeClr val="accent2"/>
                </a:solidFill>
                <a:latin typeface="Arial" charset="0"/>
              </a:endParaRPr>
            </a:p>
          </p:txBody>
        </p:sp>
        <p:sp>
          <p:nvSpPr>
            <p:cNvPr id="1037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/>
              <a:endParaRPr lang="en-US" sz="1800">
                <a:solidFill>
                  <a:schemeClr val="hlink"/>
                </a:solidFill>
                <a:latin typeface="Arial" charset="0"/>
              </a:endParaRPr>
            </a:p>
          </p:txBody>
        </p:sp>
        <p:sp>
          <p:nvSpPr>
            <p:cNvPr id="1038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39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/>
              <a:endParaRPr lang="en-US" sz="1800">
                <a:solidFill>
                  <a:schemeClr val="accent2"/>
                </a:solidFill>
                <a:latin typeface="Arial" charset="0"/>
              </a:endParaRPr>
            </a:p>
          </p:txBody>
        </p:sp>
        <p:sp>
          <p:nvSpPr>
            <p:cNvPr id="1040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/>
              <a:endParaRPr lang="en-US" sz="1800">
                <a:solidFill>
                  <a:schemeClr val="accent2"/>
                </a:solidFill>
                <a:latin typeface="Arial" charset="0"/>
              </a:endParaRPr>
            </a:p>
          </p:txBody>
        </p:sp>
      </p:grpSp>
      <p:sp>
        <p:nvSpPr>
          <p:cNvPr id="38926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2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8933" name="Picture 2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400800"/>
            <a:ext cx="2209800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8934" name="Rectangle 22"/>
          <p:cNvSpPr>
            <a:spLocks noChangeArrowheads="1"/>
          </p:cNvSpPr>
          <p:nvPr/>
        </p:nvSpPr>
        <p:spPr bwMode="auto">
          <a:xfrm>
            <a:off x="6096000" y="6324600"/>
            <a:ext cx="2973388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r" eaLnBrk="0" hangingPunct="0">
              <a:defRPr/>
            </a:pPr>
            <a:r>
              <a:rPr lang="en-US" sz="1000" dirty="0">
                <a:solidFill>
                  <a:schemeClr val="tx1"/>
                </a:solidFill>
                <a:latin typeface="Arial" charset="0"/>
                <a:cs typeface="+mn-cs"/>
              </a:rPr>
              <a:t>April 2020 TM Smorgasbord</a:t>
            </a:r>
          </a:p>
          <a:p>
            <a:pPr algn="r" eaLnBrk="0" hangingPunct="0">
              <a:defRPr/>
            </a:pPr>
            <a:r>
              <a:rPr lang="en-US" sz="1000" dirty="0">
                <a:solidFill>
                  <a:schemeClr val="tx1"/>
                </a:solidFill>
                <a:latin typeface="Arial" charset="0"/>
                <a:cs typeface="+mn-cs"/>
              </a:rPr>
              <a:t>Terry Hill - thill@quasonix.com</a:t>
            </a:r>
            <a:endParaRPr lang="en-US" sz="1000" b="1" dirty="0">
              <a:solidFill>
                <a:schemeClr val="tx1"/>
              </a:solidFill>
              <a:latin typeface="Arial" charset="0"/>
              <a:cs typeface="+mn-cs"/>
            </a:endParaRPr>
          </a:p>
        </p:txBody>
      </p:sp>
      <p:sp>
        <p:nvSpPr>
          <p:cNvPr id="38935" name="Text Box 23"/>
          <p:cNvSpPr txBox="1">
            <a:spLocks noChangeArrowheads="1"/>
          </p:cNvSpPr>
          <p:nvPr/>
        </p:nvSpPr>
        <p:spPr bwMode="auto">
          <a:xfrm>
            <a:off x="4370388" y="6400800"/>
            <a:ext cx="4016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fld id="{3586CB12-30AD-4B48-BD61-DA49EF1FAF15}" type="slidenum">
              <a:rPr lang="en-US" sz="1400">
                <a:solidFill>
                  <a:schemeClr val="tx1"/>
                </a:solidFill>
                <a:latin typeface="Arial" charset="0"/>
                <a:cs typeface="+mn-cs"/>
              </a:rPr>
              <a:pPr>
                <a:spcBef>
                  <a:spcPct val="50000"/>
                </a:spcBef>
                <a:defRPr/>
              </a:pPr>
              <a:t>‹#›</a:t>
            </a:fld>
            <a:endParaRPr lang="en-US" sz="1400">
              <a:solidFill>
                <a:schemeClr val="tx1"/>
              </a:solidFill>
              <a:latin typeface="Arial" charset="0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 Black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 Black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 Black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 Black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 Black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 Black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 Black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 Black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 2" charset="0"/>
        <a:buChar char=""/>
        <a:defRPr sz="30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0000"/>
        <a:buFont typeface="Wingdings 2" charset="0"/>
        <a:buChar char="¿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5000"/>
        <a:buFont typeface="Wingdings 2" charset="0"/>
        <a:buChar char="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charset="0"/>
        <a:buChar char="¤"/>
        <a:defRPr sz="14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charset="0"/>
        <a:buChar char=""/>
        <a:defRPr sz="12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 2" charset="0"/>
        <a:buChar char=""/>
        <a:defRPr sz="12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 2" charset="0"/>
        <a:buChar char=""/>
        <a:defRPr sz="12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 2" charset="0"/>
        <a:buChar char=""/>
        <a:defRPr sz="12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 2" charset="0"/>
        <a:buChar char=""/>
        <a:defRPr sz="1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 userDrawn="1"/>
        </p:nvSpPr>
        <p:spPr bwMode="auto">
          <a:xfrm>
            <a:off x="0" y="0"/>
            <a:ext cx="9144000" cy="914400"/>
          </a:xfrm>
          <a:prstGeom prst="rect">
            <a:avLst/>
          </a:prstGeom>
          <a:gradFill rotWithShape="1">
            <a:gsLst>
              <a:gs pos="0">
                <a:srgbClr val="001E4C"/>
              </a:gs>
              <a:gs pos="50000">
                <a:srgbClr val="003D96"/>
              </a:gs>
              <a:gs pos="100000">
                <a:srgbClr val="001E4C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defTabSz="457200"/>
            <a:endParaRPr lang="en-US" sz="1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1613"/>
            <a:ext cx="7620000" cy="63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19200"/>
            <a:ext cx="8229600" cy="498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7" name="AutoShape 5"/>
          <p:cNvSpPr>
            <a:spLocks noChangeArrowheads="1"/>
          </p:cNvSpPr>
          <p:nvPr userDrawn="1"/>
        </p:nvSpPr>
        <p:spPr bwMode="auto">
          <a:xfrm>
            <a:off x="0" y="914400"/>
            <a:ext cx="9144000" cy="76200"/>
          </a:xfrm>
          <a:prstGeom prst="roundRect">
            <a:avLst>
              <a:gd name="adj" fmla="val 2171"/>
            </a:avLst>
          </a:prstGeom>
          <a:gradFill rotWithShape="0">
            <a:gsLst>
              <a:gs pos="0">
                <a:srgbClr val="001E4C"/>
              </a:gs>
              <a:gs pos="100000">
                <a:srgbClr val="D3CDB7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 defTabSz="457200"/>
            <a:endParaRPr lang="en-US" sz="1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3" t="21457" r="30328" b="50775"/>
          <a:stretch>
            <a:fillRect/>
          </a:stretch>
        </p:blipFill>
        <p:spPr bwMode="auto">
          <a:xfrm>
            <a:off x="8153400" y="304800"/>
            <a:ext cx="9652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553200"/>
            <a:ext cx="3810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457200">
              <a:defRPr sz="1200">
                <a:solidFill>
                  <a:srgbClr val="001E4C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BC93540-0E04-0A4B-9195-523E02B520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+mj-lt"/>
          <a:ea typeface="ＭＳ Ｐゴシック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  <a:ea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  <a:ea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  <a:ea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  <a:ea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1E4C"/>
        </a:buClr>
        <a:buSzPct val="50000"/>
        <a:buFont typeface="Wingdings" charset="0"/>
        <a:buChar char="Ø"/>
        <a:defRPr sz="3000">
          <a:solidFill>
            <a:srgbClr val="001E4C"/>
          </a:solidFill>
          <a:latin typeface="+mn-lt"/>
          <a:ea typeface="ＭＳ Ｐゴシック" charset="0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rgbClr val="001E4C"/>
        </a:buClr>
        <a:buSzPct val="50000"/>
        <a:buFont typeface="Wingdings" charset="0"/>
        <a:buChar char="Ø"/>
        <a:defRPr sz="2600">
          <a:solidFill>
            <a:srgbClr val="001E4C"/>
          </a:solidFill>
          <a:latin typeface="+mn-lt"/>
          <a:ea typeface="+mn-ea"/>
          <a:cs typeface="+mn-cs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rgbClr val="001E4C"/>
        </a:buClr>
        <a:buSzPct val="50000"/>
        <a:buFont typeface="Wingdings" charset="0"/>
        <a:buChar char="Ø"/>
        <a:defRPr sz="2200">
          <a:solidFill>
            <a:srgbClr val="001E4C"/>
          </a:solidFill>
          <a:latin typeface="+mn-lt"/>
          <a:ea typeface="+mn-ea"/>
          <a:cs typeface="+mn-cs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rgbClr val="001E4C"/>
        </a:buClr>
        <a:buSzPct val="50000"/>
        <a:buFont typeface="Wingdings" charset="0"/>
        <a:buChar char="Ø"/>
        <a:defRPr sz="2000">
          <a:solidFill>
            <a:srgbClr val="001E4C"/>
          </a:solidFill>
          <a:latin typeface="+mn-lt"/>
          <a:ea typeface="+mn-ea"/>
          <a:cs typeface="+mn-cs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rgbClr val="001E4C"/>
        </a:buClr>
        <a:buSzPct val="50000"/>
        <a:buFont typeface="Wingdings" charset="0"/>
        <a:buChar char="Ø"/>
        <a:defRPr sz="2000">
          <a:solidFill>
            <a:srgbClr val="001E4C"/>
          </a:solidFill>
          <a:latin typeface="+mn-lt"/>
          <a:ea typeface="+mn-ea"/>
          <a:cs typeface="+mn-cs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rgbClr val="001E4C"/>
        </a:buClr>
        <a:buSzPct val="50000"/>
        <a:buFont typeface="Wingdings" charset="2"/>
        <a:buChar char="Ø"/>
        <a:defRPr sz="2000">
          <a:solidFill>
            <a:srgbClr val="001E4C"/>
          </a:solidFill>
          <a:latin typeface="+mn-lt"/>
          <a:ea typeface="+mn-ea"/>
          <a:cs typeface="+mn-cs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rgbClr val="001E4C"/>
        </a:buClr>
        <a:buSzPct val="50000"/>
        <a:buFont typeface="Wingdings" charset="2"/>
        <a:buChar char="Ø"/>
        <a:defRPr sz="2000">
          <a:solidFill>
            <a:srgbClr val="001E4C"/>
          </a:solidFill>
          <a:latin typeface="+mn-lt"/>
          <a:ea typeface="+mn-ea"/>
          <a:cs typeface="+mn-cs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rgbClr val="001E4C"/>
        </a:buClr>
        <a:buSzPct val="50000"/>
        <a:buFont typeface="Wingdings" charset="2"/>
        <a:buChar char="Ø"/>
        <a:defRPr sz="2000">
          <a:solidFill>
            <a:srgbClr val="001E4C"/>
          </a:solidFill>
          <a:latin typeface="+mn-lt"/>
          <a:ea typeface="+mn-ea"/>
          <a:cs typeface="+mn-cs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rgbClr val="001E4C"/>
        </a:buClr>
        <a:buSzPct val="50000"/>
        <a:buFont typeface="Wingdings" charset="2"/>
        <a:buChar char="Ø"/>
        <a:defRPr sz="2000">
          <a:solidFill>
            <a:srgbClr val="001E4C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0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image" Target="../media/image18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22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quasonix.com/resources/video-library/stc-vs-traditional-two-antenna-solution/" TargetMode="External"/><Relationship Id="rId2" Type="http://schemas.openxmlformats.org/officeDocument/2006/relationships/hyperlink" Target="stc-video.mp4" TargetMode="Externa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6.jpeg"/><Relationship Id="rId4" Type="http://schemas.openxmlformats.org/officeDocument/2006/relationships/hyperlink" Target="https://youtu.be/8SD2RK2eMuk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gif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2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link-budget-template-worksheet.xlsx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wmf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000" dirty="0">
                <a:cs typeface="+mj-cs"/>
              </a:rPr>
              <a:t>Telemetry Smorgasbord</a:t>
            </a:r>
            <a:endParaRPr lang="en-US" dirty="0">
              <a:cs typeface="+mj-cs"/>
            </a:endParaRP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sz="2400" dirty="0">
                <a:latin typeface="Arial Black" charset="0"/>
                <a:cs typeface="+mn-cs"/>
              </a:rPr>
              <a:t>A Little Taste of Everything</a:t>
            </a:r>
          </a:p>
          <a:p>
            <a:pPr algn="ctr" eaLnBrk="1" hangingPunct="1">
              <a:defRPr/>
            </a:pPr>
            <a:r>
              <a:rPr lang="en-US" sz="2400" dirty="0">
                <a:latin typeface="Arial Black" charset="0"/>
                <a:cs typeface="+mn-cs"/>
              </a:rPr>
              <a:t>Terry Hill, Quasonix</a:t>
            </a:r>
          </a:p>
          <a:p>
            <a:pPr algn="ctr" eaLnBrk="1" hangingPunct="1">
              <a:defRPr/>
            </a:pPr>
            <a:r>
              <a:rPr lang="en-US" sz="2400" dirty="0">
                <a:latin typeface="Arial Black" charset="0"/>
              </a:rPr>
              <a:t>Spring 2020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 sz="2800" dirty="0">
                <a:ea typeface="ＭＳ Ｐゴシック" panose="020B0600070205080204" pitchFamily="34" charset="-128"/>
              </a:rPr>
              <a:t>Best Channel Selector (BCS)</a:t>
            </a:r>
          </a:p>
        </p:txBody>
      </p:sp>
      <p:sp>
        <p:nvSpPr>
          <p:cNvPr id="20482" name="Rectangle 3"/>
          <p:cNvSpPr>
            <a:spLocks noGrp="1" noChangeArrowheads="1"/>
          </p:cNvSpPr>
          <p:nvPr>
            <p:ph type="subTitle" idx="1"/>
          </p:nvPr>
        </p:nvSpPr>
        <p:spPr bwMode="blackWhite">
          <a:xfrm>
            <a:off x="3001963" y="4300538"/>
            <a:ext cx="6019800" cy="1752600"/>
          </a:xfrm>
        </p:spPr>
        <p:txBody>
          <a:bodyPr/>
          <a:lstStyle/>
          <a:p>
            <a:pPr algn="ctr" eaLnBrk="1" hangingPunct="1"/>
            <a:r>
              <a:rPr lang="en-US" altLang="en-US" sz="2400" dirty="0">
                <a:ea typeface="ＭＳ Ｐゴシック" panose="020B0600070205080204" pitchFamily="34" charset="-128"/>
              </a:rPr>
              <a:t>Handling the “Un-Combinable” Signals</a:t>
            </a:r>
          </a:p>
          <a:p>
            <a:pPr algn="ctr" eaLnBrk="1" hangingPunct="1"/>
            <a:endParaRPr lang="en-US" altLang="en-US" sz="2400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211738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267200"/>
          </a:xfrm>
        </p:spPr>
        <p:txBody>
          <a:bodyPr>
            <a:noAutofit/>
          </a:bodyPr>
          <a:lstStyle/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Polarization, frequency, or short-range spatial diversity</a:t>
            </a:r>
          </a:p>
          <a:p>
            <a:r>
              <a:rPr lang="en-US" sz="2400" dirty="0"/>
              <a:t>Maximal Ratio Combiner sums input channels proportional to their SNR</a:t>
            </a:r>
          </a:p>
          <a:p>
            <a:pPr lvl="1"/>
            <a:r>
              <a:rPr lang="en-US" sz="1800" dirty="0"/>
              <a:t>Optimal in additive white Gaussian noise (AWGN) – up to 3 dB gain</a:t>
            </a:r>
          </a:p>
          <a:p>
            <a:pPr lvl="1"/>
            <a:r>
              <a:rPr lang="en-US" sz="1800" dirty="0"/>
              <a:t>Use as only receiver output?</a:t>
            </a:r>
            <a:endParaRPr lang="en-US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8" y="1471613"/>
            <a:ext cx="7551420" cy="2430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D:\Users\juetrecht\Documents\projects\receiver\BCS\ITC paper\kisspng-airplane-lockheed-martin-f-22-raptor-fighter-aircr-nice-vector-5ad8d36cd966d1.5197265815241593408905(mod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0"/>
            <a:ext cx="914286" cy="9142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8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Receive Diversity – Combiner</a:t>
            </a:r>
          </a:p>
        </p:txBody>
      </p:sp>
      <p:cxnSp>
        <p:nvCxnSpPr>
          <p:cNvPr id="9" name="Straight Connector 8"/>
          <p:cNvCxnSpPr/>
          <p:nvPr/>
        </p:nvCxnSpPr>
        <p:spPr bwMode="auto">
          <a:xfrm flipH="1">
            <a:off x="7991475" y="714376"/>
            <a:ext cx="209550" cy="9525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>
            <a:off x="7991475" y="809626"/>
            <a:ext cx="171450" cy="6191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 flipH="1">
            <a:off x="7834313" y="871539"/>
            <a:ext cx="328612" cy="20002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 flipH="1" flipV="1">
            <a:off x="7881938" y="647702"/>
            <a:ext cx="285750" cy="3095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>
            <a:off x="7881938" y="647702"/>
            <a:ext cx="47625" cy="12382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 flipH="1">
            <a:off x="7567613" y="771527"/>
            <a:ext cx="361950" cy="7858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/>
        </p:nvCxnSpPr>
        <p:spPr bwMode="auto">
          <a:xfrm flipH="1">
            <a:off x="8201025" y="771527"/>
            <a:ext cx="85725" cy="18335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/>
          <p:nvPr/>
        </p:nvCxnSpPr>
        <p:spPr bwMode="auto">
          <a:xfrm>
            <a:off x="8201025" y="954882"/>
            <a:ext cx="171450" cy="238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 bwMode="auto">
          <a:xfrm flipH="1">
            <a:off x="8162925" y="954882"/>
            <a:ext cx="209550" cy="2333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0002658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267200"/>
          </a:xfrm>
        </p:spPr>
        <p:txBody>
          <a:bodyPr/>
          <a:lstStyle/>
          <a:p>
            <a:r>
              <a:rPr lang="en-US" dirty="0"/>
              <a:t>Maximal ratio combining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379" y="2310617"/>
            <a:ext cx="7606365" cy="210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Combiner Structure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08917" y="4495017"/>
            <a:ext cx="12202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  <a:latin typeface="+mn-lt"/>
              </a:rPr>
              <a:t>how good?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8327" y="4418817"/>
            <a:ext cx="27381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  <a:latin typeface="+mn-lt"/>
              </a:rPr>
              <a:t>make sure we can</a:t>
            </a:r>
            <a:br>
              <a:rPr lang="en-US" sz="1600" dirty="0">
                <a:solidFill>
                  <a:srgbClr val="0070C0"/>
                </a:solidFill>
                <a:latin typeface="+mn-lt"/>
              </a:rPr>
            </a:br>
            <a:r>
              <a:rPr lang="en-US" sz="1600" dirty="0">
                <a:solidFill>
                  <a:srgbClr val="0070C0"/>
                </a:solidFill>
                <a:latin typeface="+mn-lt"/>
              </a:rPr>
              <a:t>sum coherently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19604" y="4275942"/>
            <a:ext cx="19237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  <a:latin typeface="+mn-lt"/>
              </a:rPr>
              <a:t>sum</a:t>
            </a:r>
            <a:br>
              <a:rPr lang="en-US" sz="1600" dirty="0">
                <a:solidFill>
                  <a:srgbClr val="0070C0"/>
                </a:solidFill>
                <a:latin typeface="+mn-lt"/>
              </a:rPr>
            </a:br>
            <a:r>
              <a:rPr lang="en-US" sz="1600" dirty="0">
                <a:solidFill>
                  <a:srgbClr val="0070C0"/>
                </a:solidFill>
                <a:latin typeface="+mn-lt"/>
              </a:rPr>
              <a:t>(more of the better,</a:t>
            </a:r>
            <a:br>
              <a:rPr lang="en-US" sz="1600" dirty="0">
                <a:solidFill>
                  <a:srgbClr val="0070C0"/>
                </a:solidFill>
                <a:latin typeface="+mn-lt"/>
              </a:rPr>
            </a:br>
            <a:r>
              <a:rPr lang="en-US" sz="1600" dirty="0">
                <a:solidFill>
                  <a:srgbClr val="0070C0"/>
                </a:solidFill>
                <a:latin typeface="+mn-lt"/>
              </a:rPr>
              <a:t>less of the worse)</a:t>
            </a:r>
          </a:p>
        </p:txBody>
      </p:sp>
    </p:spTree>
    <p:extLst>
      <p:ext uri="{BB962C8B-B14F-4D97-AF65-F5344CB8AC3E}">
        <p14:creationId xmlns:p14="http://schemas.microsoft.com/office/powerpoint/2010/main" val="2370026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267200"/>
          </a:xfrm>
        </p:spPr>
        <p:txBody>
          <a:bodyPr/>
          <a:lstStyle/>
          <a:p>
            <a:r>
              <a:rPr lang="en-US" dirty="0"/>
              <a:t>Maximal ratio combining </a:t>
            </a:r>
            <a:r>
              <a:rPr lang="en-US" dirty="0">
                <a:solidFill>
                  <a:srgbClr val="FF0000"/>
                </a:solidFill>
              </a:rPr>
              <a:t>issues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sz="1800" dirty="0"/>
              <a:t>Inaccurate SNR estimation: multiple signal copies, little or no noise</a:t>
            </a:r>
          </a:p>
          <a:p>
            <a:pPr lvl="1"/>
            <a:r>
              <a:rPr lang="en-US" sz="1800" dirty="0"/>
              <a:t>Degraded time and phase alignment</a:t>
            </a:r>
          </a:p>
          <a:p>
            <a:pPr lvl="1"/>
            <a:r>
              <a:rPr lang="en-US" sz="1800" i="1" dirty="0"/>
              <a:t>Downstream demodulator must deal with </a:t>
            </a:r>
            <a:r>
              <a:rPr lang="en-US" sz="1800" b="1" i="1" dirty="0"/>
              <a:t>all</a:t>
            </a:r>
            <a:r>
              <a:rPr lang="en-US" sz="1800" i="1" dirty="0"/>
              <a:t> received reflections</a:t>
            </a:r>
          </a:p>
          <a:p>
            <a:pPr lvl="1"/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379" y="2312988"/>
            <a:ext cx="7606365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Combiner Performance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2475" y="2601783"/>
            <a:ext cx="13660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FF0000"/>
                </a:solidFill>
                <a:latin typeface="+mn-lt"/>
              </a:rPr>
              <a:t>n</a:t>
            </a:r>
            <a:r>
              <a:rPr lang="en-US" sz="1600" baseline="-25000" dirty="0">
                <a:solidFill>
                  <a:srgbClr val="FF0000"/>
                </a:solidFill>
                <a:latin typeface="+mn-lt"/>
              </a:rPr>
              <a:t>1</a:t>
            </a:r>
            <a:r>
              <a:rPr lang="en-US" sz="1600" i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+mn-lt"/>
              </a:rPr>
              <a:t>reflections</a:t>
            </a:r>
            <a:endParaRPr lang="en-US" sz="1600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2475" y="3790117"/>
            <a:ext cx="13660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FF0000"/>
                </a:solidFill>
                <a:latin typeface="+mn-lt"/>
              </a:rPr>
              <a:t>n</a:t>
            </a:r>
            <a:r>
              <a:rPr lang="en-US" sz="1600" baseline="-25000" dirty="0">
                <a:solidFill>
                  <a:srgbClr val="FF0000"/>
                </a:solidFill>
                <a:latin typeface="+mn-lt"/>
              </a:rPr>
              <a:t>2</a:t>
            </a:r>
            <a:r>
              <a:rPr lang="en-US" sz="1600" i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+mn-lt"/>
              </a:rPr>
              <a:t>reflections</a:t>
            </a:r>
            <a:endParaRPr lang="en-US" sz="1600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34275" y="2601783"/>
            <a:ext cx="14877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FF0000"/>
                </a:solidFill>
                <a:latin typeface="+mn-lt"/>
              </a:rPr>
              <a:t>n</a:t>
            </a:r>
            <a:r>
              <a:rPr lang="en-US" sz="1600" baseline="-25000" dirty="0">
                <a:solidFill>
                  <a:srgbClr val="FF0000"/>
                </a:solidFill>
                <a:latin typeface="+mn-lt"/>
              </a:rPr>
              <a:t>1</a:t>
            </a:r>
            <a:r>
              <a:rPr lang="en-US" sz="1600" i="1" dirty="0">
                <a:solidFill>
                  <a:srgbClr val="FF0000"/>
                </a:solidFill>
                <a:latin typeface="+mn-lt"/>
              </a:rPr>
              <a:t>+n</a:t>
            </a:r>
            <a:r>
              <a:rPr lang="en-US" sz="1600" baseline="-25000" dirty="0">
                <a:solidFill>
                  <a:srgbClr val="FF0000"/>
                </a:solidFill>
                <a:latin typeface="+mn-lt"/>
              </a:rPr>
              <a:t>2</a:t>
            </a:r>
            <a:r>
              <a:rPr lang="en-US" sz="1600" i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+mn-lt"/>
              </a:rPr>
              <a:t>reflections</a:t>
            </a:r>
            <a:endParaRPr lang="en-US" sz="1600" i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1656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267200"/>
          </a:xfrm>
        </p:spPr>
        <p:txBody>
          <a:bodyPr/>
          <a:lstStyle/>
          <a:p>
            <a:r>
              <a:rPr lang="en-US" dirty="0"/>
              <a:t>Maximal ratio combining </a:t>
            </a:r>
            <a:r>
              <a:rPr lang="en-US" dirty="0">
                <a:solidFill>
                  <a:srgbClr val="FF0000"/>
                </a:solidFill>
              </a:rPr>
              <a:t>issues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pPr lvl="1"/>
            <a:endParaRPr lang="en-US" sz="1800" dirty="0"/>
          </a:p>
          <a:p>
            <a:pPr lvl="1"/>
            <a:r>
              <a:rPr lang="en-US" sz="1800" dirty="0"/>
              <a:t>Inaccurate SNR estimation: overwhelm estimator with strong </a:t>
            </a:r>
            <a:r>
              <a:rPr lang="en-US" sz="1800" i="1" dirty="0"/>
              <a:t>undesired</a:t>
            </a:r>
            <a:r>
              <a:rPr lang="en-US" sz="1800" dirty="0"/>
              <a:t> signal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379" y="2310246"/>
            <a:ext cx="7606365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Combiner Performance</a:t>
            </a:r>
          </a:p>
        </p:txBody>
      </p:sp>
    </p:spTree>
    <p:extLst>
      <p:ext uri="{BB962C8B-B14F-4D97-AF65-F5344CB8AC3E}">
        <p14:creationId xmlns:p14="http://schemas.microsoft.com/office/powerpoint/2010/main" val="184388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267200"/>
          </a:xfrm>
        </p:spPr>
        <p:txBody>
          <a:bodyPr/>
          <a:lstStyle/>
          <a:p>
            <a:r>
              <a:rPr lang="en-US" dirty="0"/>
              <a:t>Maximal ratio combining </a:t>
            </a:r>
            <a:r>
              <a:rPr lang="en-US" dirty="0">
                <a:solidFill>
                  <a:srgbClr val="FF0000"/>
                </a:solidFill>
              </a:rPr>
              <a:t>issues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pPr lvl="1"/>
            <a:endParaRPr lang="en-US" sz="1800" dirty="0"/>
          </a:p>
          <a:p>
            <a:pPr lvl="1"/>
            <a:r>
              <a:rPr lang="en-US" sz="1800" dirty="0"/>
              <a:t>Propagation effects may result in non-combinable signals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379" y="2310246"/>
            <a:ext cx="7606365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Combiner Performance</a:t>
            </a:r>
          </a:p>
        </p:txBody>
      </p:sp>
    </p:spTree>
    <p:extLst>
      <p:ext uri="{BB962C8B-B14F-4D97-AF65-F5344CB8AC3E}">
        <p14:creationId xmlns:p14="http://schemas.microsoft.com/office/powerpoint/2010/main" val="396263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78" y="1479233"/>
            <a:ext cx="7551420" cy="2430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267200"/>
          </a:xfrm>
        </p:spPr>
        <p:txBody>
          <a:bodyPr>
            <a:noAutofit/>
          </a:bodyPr>
          <a:lstStyle/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Like a mini-BSS </a:t>
            </a:r>
            <a:r>
              <a:rPr lang="en-US" sz="2400" i="1" dirty="0"/>
              <a:t>inside the receiver</a:t>
            </a:r>
          </a:p>
          <a:p>
            <a:r>
              <a:rPr lang="en-US" sz="2400" dirty="0"/>
              <a:t>Selects and outputs best data from just three sources (Channel 1, Channel 2, and Combiner)</a:t>
            </a:r>
          </a:p>
          <a:p>
            <a:r>
              <a:rPr lang="en-US" sz="2400" dirty="0"/>
              <a:t>Optimized for this narrowly scoped role</a:t>
            </a:r>
          </a:p>
        </p:txBody>
      </p:sp>
      <p:sp>
        <p:nvSpPr>
          <p:cNvPr id="808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Receive Diversity – </a:t>
            </a:r>
            <a:r>
              <a:rPr lang="en-US" dirty="0">
                <a:cs typeface="+mj-cs"/>
              </a:rPr>
              <a:t>BCS</a:t>
            </a:r>
          </a:p>
        </p:txBody>
      </p:sp>
      <p:cxnSp>
        <p:nvCxnSpPr>
          <p:cNvPr id="4" name="Straight Connector 3"/>
          <p:cNvCxnSpPr/>
          <p:nvPr/>
        </p:nvCxnSpPr>
        <p:spPr bwMode="auto">
          <a:xfrm flipH="1">
            <a:off x="7991475" y="714376"/>
            <a:ext cx="209550" cy="9525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/>
          <p:nvPr/>
        </p:nvCxnSpPr>
        <p:spPr bwMode="auto">
          <a:xfrm>
            <a:off x="7991475" y="809626"/>
            <a:ext cx="171450" cy="6191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/>
          <p:nvPr/>
        </p:nvCxnSpPr>
        <p:spPr bwMode="auto">
          <a:xfrm flipH="1">
            <a:off x="7834313" y="871539"/>
            <a:ext cx="328612" cy="20002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/>
        </p:nvCxnSpPr>
        <p:spPr bwMode="auto">
          <a:xfrm flipH="1" flipV="1">
            <a:off x="7881938" y="647702"/>
            <a:ext cx="285750" cy="3095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/>
          <p:nvPr/>
        </p:nvCxnSpPr>
        <p:spPr bwMode="auto">
          <a:xfrm>
            <a:off x="7881938" y="647702"/>
            <a:ext cx="47625" cy="12382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 bwMode="auto">
          <a:xfrm flipH="1">
            <a:off x="7567613" y="771527"/>
            <a:ext cx="361950" cy="7858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Straight Connector 32"/>
          <p:cNvCxnSpPr/>
          <p:nvPr/>
        </p:nvCxnSpPr>
        <p:spPr bwMode="auto">
          <a:xfrm flipH="1">
            <a:off x="8201025" y="771527"/>
            <a:ext cx="85725" cy="18335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" name="Straight Connector 33"/>
          <p:cNvCxnSpPr/>
          <p:nvPr/>
        </p:nvCxnSpPr>
        <p:spPr bwMode="auto">
          <a:xfrm>
            <a:off x="8201025" y="954882"/>
            <a:ext cx="171450" cy="238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" name="Straight Connector 34"/>
          <p:cNvCxnSpPr/>
          <p:nvPr/>
        </p:nvCxnSpPr>
        <p:spPr bwMode="auto">
          <a:xfrm flipH="1">
            <a:off x="8162925" y="954882"/>
            <a:ext cx="209550" cy="2333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8" name="Picture 3" descr="D:\Users\juetrecht\Documents\projects\receiver\BCS\ITC paper\kisspng-airplane-lockheed-martin-f-22-raptor-fighter-aircr-nice-vector-5ad8d36cd966d1.5197265815241593408905(mod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0"/>
            <a:ext cx="914286" cy="9142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75551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809" y="2506872"/>
            <a:ext cx="6836444" cy="1699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BCS 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267200"/>
          </a:xfrm>
        </p:spPr>
        <p:txBody>
          <a:bodyPr/>
          <a:lstStyle/>
          <a:p>
            <a:r>
              <a:rPr lang="en-US" dirty="0"/>
              <a:t>3-channel correlating selection</a:t>
            </a:r>
            <a:endParaRPr lang="en-US" dirty="0">
              <a:solidFill>
                <a:srgbClr val="688037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95525" y="4418817"/>
            <a:ext cx="30194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  <a:latin typeface="+mn-lt"/>
              </a:rPr>
              <a:t>line up bits from all channels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14951" y="4190217"/>
            <a:ext cx="16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  <a:latin typeface="+mn-lt"/>
              </a:rPr>
              <a:t>select best bit based on</a:t>
            </a:r>
            <a:br>
              <a:rPr lang="en-US" sz="1600" dirty="0">
                <a:solidFill>
                  <a:srgbClr val="0070C0"/>
                </a:solidFill>
                <a:latin typeface="+mn-lt"/>
              </a:rPr>
            </a:br>
            <a:r>
              <a:rPr lang="en-US" sz="1600" dirty="0">
                <a:solidFill>
                  <a:srgbClr val="0070C0"/>
                </a:solidFill>
                <a:latin typeface="+mn-lt"/>
              </a:rPr>
              <a:t>best DQM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81250" y="1920918"/>
            <a:ext cx="40481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  <a:latin typeface="+mn-lt"/>
              </a:rPr>
              <a:t>“hit-less” – no dropped or duplicated bits</a:t>
            </a:r>
          </a:p>
        </p:txBody>
      </p:sp>
    </p:spTree>
    <p:extLst>
      <p:ext uri="{BB962C8B-B14F-4D97-AF65-F5344CB8AC3E}">
        <p14:creationId xmlns:p14="http://schemas.microsoft.com/office/powerpoint/2010/main" val="11991851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14" y="2609850"/>
            <a:ext cx="4762572" cy="3206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BCS Test – Multipath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267200"/>
          </a:xfrm>
        </p:spPr>
        <p:txBody>
          <a:bodyPr/>
          <a:lstStyle/>
          <a:p>
            <a:r>
              <a:rPr lang="en-US" sz="2400" dirty="0"/>
              <a:t>Apply severe multipath, engage adaptive equalization</a:t>
            </a:r>
          </a:p>
          <a:p>
            <a:r>
              <a:rPr lang="en-US" sz="2400" dirty="0"/>
              <a:t>BCS outperforms all channels</a:t>
            </a:r>
          </a:p>
        </p:txBody>
      </p:sp>
    </p:spTree>
    <p:extLst>
      <p:ext uri="{BB962C8B-B14F-4D97-AF65-F5344CB8AC3E}">
        <p14:creationId xmlns:p14="http://schemas.microsoft.com/office/powerpoint/2010/main" val="13030922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267200"/>
          </a:xfrm>
        </p:spPr>
        <p:txBody>
          <a:bodyPr/>
          <a:lstStyle/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DQM reduction of 1 = BER increase of 10x (!)</a:t>
            </a:r>
          </a:p>
          <a:p>
            <a:r>
              <a:rPr lang="en-US" sz="2400" dirty="0"/>
              <a:t>BCS selection &gt; 1000x faster than display</a:t>
            </a:r>
          </a:p>
        </p:txBody>
      </p:sp>
      <p:pic>
        <p:nvPicPr>
          <p:cNvPr id="2051" name="Picture 3" descr="D:\Users\juetrecht\Documents\projects\receiver\BCS\ITC paper\Clip 1 - edited 2 - cropped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" y="1381125"/>
            <a:ext cx="7620000" cy="26098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BCS Test – Multipath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3863185" y="3744908"/>
            <a:ext cx="465534" cy="201168"/>
          </a:xfrm>
          <a:prstGeom prst="rect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3852862" y="3944146"/>
            <a:ext cx="128588" cy="926939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/>
        </p:nvCxnSpPr>
        <p:spPr bwMode="auto">
          <a:xfrm>
            <a:off x="3858423" y="3736975"/>
            <a:ext cx="149224" cy="415925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>
            <a:off x="4337052" y="3948908"/>
            <a:ext cx="1289843" cy="973138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/>
          <p:nvPr/>
        </p:nvCxnSpPr>
        <p:spPr bwMode="auto">
          <a:xfrm>
            <a:off x="4334671" y="3741737"/>
            <a:ext cx="1280319" cy="40163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Rectangle 10"/>
          <p:cNvSpPr/>
          <p:nvPr/>
        </p:nvSpPr>
        <p:spPr bwMode="auto">
          <a:xfrm>
            <a:off x="4051301" y="4200525"/>
            <a:ext cx="1527175" cy="670560"/>
          </a:xfrm>
          <a:prstGeom prst="rect">
            <a:avLst/>
          </a:prstGeom>
          <a:noFill/>
          <a:ln w="1524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pic>
        <p:nvPicPr>
          <p:cNvPr id="2052" name="Picture 4" descr="D:\Users\juetrecht\Documents\projects\receiver\BCS\ITC paper\Clip 1 - edited 2 - selector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476" y="4200525"/>
            <a:ext cx="1524000" cy="6705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Oval 22"/>
          <p:cNvSpPr/>
          <p:nvPr/>
        </p:nvSpPr>
        <p:spPr bwMode="auto">
          <a:xfrm>
            <a:off x="6467475" y="2028825"/>
            <a:ext cx="2066925" cy="257175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6486524" y="3381375"/>
            <a:ext cx="2066925" cy="257175"/>
          </a:xfrm>
          <a:prstGeom prst="ellipse">
            <a:avLst/>
          </a:prstGeom>
          <a:noFill/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328719" y="1480721"/>
            <a:ext cx="16097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n-lt"/>
              </a:rPr>
              <a:t>Combiner DQM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334671" y="2804696"/>
            <a:ext cx="11416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n-lt"/>
              </a:rPr>
              <a:t>BCS DQM</a:t>
            </a:r>
          </a:p>
        </p:txBody>
      </p:sp>
      <p:cxnSp>
        <p:nvCxnSpPr>
          <p:cNvPr id="26" name="Straight Arrow Connector 25"/>
          <p:cNvCxnSpPr/>
          <p:nvPr/>
        </p:nvCxnSpPr>
        <p:spPr bwMode="auto">
          <a:xfrm flipH="1">
            <a:off x="4328719" y="1766888"/>
            <a:ext cx="171844" cy="166687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Straight Arrow Connector 32"/>
          <p:cNvCxnSpPr/>
          <p:nvPr/>
        </p:nvCxnSpPr>
        <p:spPr bwMode="auto">
          <a:xfrm flipH="1">
            <a:off x="4337052" y="3095625"/>
            <a:ext cx="171844" cy="166687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4958821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Course Outline – Day 3</a:t>
            </a:r>
          </a:p>
        </p:txBody>
      </p:sp>
      <p:sp>
        <p:nvSpPr>
          <p:cNvPr id="74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  <a:cs typeface="+mn-cs"/>
              </a:rPr>
              <a:t>Impairment Mitigation Techniques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Adaptive Equalization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/>
              <a:t>Best Source Selection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/>
              <a:t>Best Channel Selection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/>
              <a:t>Space-Time Coding (STC)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/>
              <a:t>Low Density Parity Check (LDPC) Coding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/>
              <a:t>Auto-Tracking Antennas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cs typeface="+mn-cs"/>
              </a:rPr>
              <a:t>Using All the Tools Together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cs typeface="+mn-cs"/>
              </a:rPr>
              <a:t>Performance Comparison &amp; Summary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cs typeface="+mn-cs"/>
              </a:rPr>
              <a:t>Link Budgets</a:t>
            </a:r>
          </a:p>
        </p:txBody>
      </p:sp>
    </p:spTree>
    <p:extLst>
      <p:ext uri="{BB962C8B-B14F-4D97-AF65-F5344CB8AC3E}">
        <p14:creationId xmlns:p14="http://schemas.microsoft.com/office/powerpoint/2010/main" val="21499065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14" y="2025565"/>
            <a:ext cx="8857162" cy="3740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BCS Test –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267200"/>
          </a:xfrm>
        </p:spPr>
        <p:txBody>
          <a:bodyPr/>
          <a:lstStyle/>
          <a:p>
            <a:r>
              <a:rPr lang="en-US" sz="2400" dirty="0"/>
              <a:t>Uniformly equals or exceeds best channel’s performance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1440" y="3469647"/>
            <a:ext cx="21674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+mn-lt"/>
              </a:rPr>
              <a:t>AWGN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654699" y="3393861"/>
            <a:ext cx="21368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+mn-lt"/>
              </a:rPr>
              <a:t>Break Frequency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57575" y="5735498"/>
            <a:ext cx="2133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+mn-lt"/>
              </a:rPr>
              <a:t>Multipath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76301" y="5282114"/>
            <a:ext cx="2133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+mn-lt"/>
              </a:rPr>
              <a:t>STC polarization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48374" y="5282643"/>
            <a:ext cx="21240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+mn-lt"/>
              </a:rPr>
              <a:t>Flight Recording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552478" y="2246272"/>
            <a:ext cx="19844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+mn-lt"/>
              </a:rPr>
              <a:t>BCS</a:t>
            </a:r>
          </a:p>
        </p:txBody>
      </p:sp>
    </p:spTree>
    <p:extLst>
      <p:ext uri="{BB962C8B-B14F-4D97-AF65-F5344CB8AC3E}">
        <p14:creationId xmlns:p14="http://schemas.microsoft.com/office/powerpoint/2010/main" val="24498003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26720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sz="3100" dirty="0"/>
              <a:t>Combiner best most of the time, but not always</a:t>
            </a:r>
          </a:p>
          <a:p>
            <a:pPr>
              <a:lnSpc>
                <a:spcPct val="120000"/>
              </a:lnSpc>
            </a:pPr>
            <a:r>
              <a:rPr lang="en-US" sz="3100" dirty="0"/>
              <a:t>BCS mitigates cases where Combiner falls short</a:t>
            </a:r>
          </a:p>
          <a:p>
            <a:pPr lvl="1">
              <a:lnSpc>
                <a:spcPct val="120000"/>
              </a:lnSpc>
            </a:pPr>
            <a:r>
              <a:rPr lang="en-US" sz="2300" dirty="0"/>
              <a:t>Uses DQM to form reliable selection criterion</a:t>
            </a:r>
          </a:p>
          <a:p>
            <a:pPr lvl="1">
              <a:lnSpc>
                <a:spcPct val="120000"/>
              </a:lnSpc>
            </a:pPr>
            <a:r>
              <a:rPr lang="en-US" sz="2300" dirty="0"/>
              <a:t>Dynamically selects best data from Channel 1, Channel 2, or Combiner</a:t>
            </a:r>
          </a:p>
          <a:p>
            <a:pPr lvl="2">
              <a:lnSpc>
                <a:spcPct val="120000"/>
              </a:lnSpc>
            </a:pPr>
            <a:r>
              <a:rPr lang="en-US" sz="1700" dirty="0"/>
              <a:t>Preserves combiner gain in AWGN</a:t>
            </a:r>
          </a:p>
          <a:p>
            <a:pPr lvl="2">
              <a:lnSpc>
                <a:spcPct val="120000"/>
              </a:lnSpc>
            </a:pPr>
            <a:r>
              <a:rPr lang="en-US" sz="1700" dirty="0"/>
              <a:t>Supplements combiner in multipath, interference, etc.</a:t>
            </a:r>
            <a:endParaRPr lang="en-US" sz="1300" dirty="0"/>
          </a:p>
          <a:p>
            <a:pPr lvl="1">
              <a:lnSpc>
                <a:spcPct val="120000"/>
              </a:lnSpc>
            </a:pPr>
            <a:r>
              <a:rPr lang="en-US" sz="2300" dirty="0"/>
              <a:t>Generates output with accurate composite DQM</a:t>
            </a:r>
          </a:p>
          <a:p>
            <a:pPr lvl="1">
              <a:lnSpc>
                <a:spcPct val="120000"/>
              </a:lnSpc>
            </a:pPr>
            <a:r>
              <a:rPr lang="en-US" sz="2300" b="1" dirty="0"/>
              <a:t>Provides single output from dual-channel receiver that reliably supplies data superior to best channel, including Combiner</a:t>
            </a:r>
          </a:p>
          <a:p>
            <a:pPr>
              <a:lnSpc>
                <a:spcPct val="120000"/>
              </a:lnSpc>
            </a:pPr>
            <a:r>
              <a:rPr lang="en-US" sz="3100" dirty="0"/>
              <a:t>BCS does not replace BSS</a:t>
            </a:r>
          </a:p>
          <a:p>
            <a:pPr lvl="1">
              <a:lnSpc>
                <a:spcPct val="120000"/>
              </a:lnSpc>
            </a:pPr>
            <a:r>
              <a:rPr lang="en-US" sz="2300" dirty="0"/>
              <a:t>BCS has great performance local to one receiver</a:t>
            </a:r>
          </a:p>
          <a:p>
            <a:pPr lvl="1">
              <a:lnSpc>
                <a:spcPct val="120000"/>
              </a:lnSpc>
            </a:pPr>
            <a:r>
              <a:rPr lang="en-US" sz="2300" dirty="0"/>
              <a:t>BSS extends performance range-wide with multiple receive sites</a:t>
            </a:r>
          </a:p>
        </p:txBody>
      </p:sp>
    </p:spTree>
    <p:extLst>
      <p:ext uri="{BB962C8B-B14F-4D97-AF65-F5344CB8AC3E}">
        <p14:creationId xmlns:p14="http://schemas.microsoft.com/office/powerpoint/2010/main" val="2463116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z="2800" dirty="0">
                <a:latin typeface="Arial Black" charset="0"/>
              </a:rPr>
              <a:t>Space-Time Coding</a:t>
            </a:r>
          </a:p>
        </p:txBody>
      </p:sp>
      <p:sp>
        <p:nvSpPr>
          <p:cNvPr id="5122" name="Rectangle 3"/>
          <p:cNvSpPr>
            <a:spLocks noGrp="1" noChangeArrowheads="1"/>
          </p:cNvSpPr>
          <p:nvPr>
            <p:ph type="subTitle" idx="1"/>
          </p:nvPr>
        </p:nvSpPr>
        <p:spPr bwMode="blackWhite">
          <a:xfrm>
            <a:off x="3001963" y="4300538"/>
            <a:ext cx="6019800" cy="1752600"/>
          </a:xfrm>
        </p:spPr>
        <p:txBody>
          <a:bodyPr/>
          <a:lstStyle/>
          <a:p>
            <a:pPr algn="ctr" eaLnBrk="1" hangingPunct="1"/>
            <a:r>
              <a:rPr lang="en-US" sz="2400" dirty="0">
                <a:solidFill>
                  <a:srgbClr val="000000"/>
                </a:solidFill>
                <a:latin typeface="Arial Black" charset="0"/>
              </a:rPr>
              <a:t>Eradicates Porcupines!</a:t>
            </a:r>
          </a:p>
        </p:txBody>
      </p:sp>
    </p:spTree>
    <p:extLst>
      <p:ext uri="{BB962C8B-B14F-4D97-AF65-F5344CB8AC3E}">
        <p14:creationId xmlns:p14="http://schemas.microsoft.com/office/powerpoint/2010/main" val="725651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Difficulties with TX Diversity</a:t>
            </a:r>
            <a:endParaRPr lang="en-US" dirty="0">
              <a:latin typeface="Tahoma" charset="0"/>
              <a:cs typeface="+mj-cs"/>
            </a:endParaRPr>
          </a:p>
        </p:txBody>
      </p:sp>
      <p:pic>
        <p:nvPicPr>
          <p:cNvPr id="32153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1" t="21713" r="49712" b="25140"/>
          <a:stretch>
            <a:fillRect/>
          </a:stretch>
        </p:blipFill>
        <p:spPr bwMode="auto">
          <a:xfrm>
            <a:off x="5486400" y="2438400"/>
            <a:ext cx="281940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1539" name="Group 7"/>
          <p:cNvGrpSpPr>
            <a:grpSpLocks/>
          </p:cNvGrpSpPr>
          <p:nvPr/>
        </p:nvGrpSpPr>
        <p:grpSpPr bwMode="auto">
          <a:xfrm>
            <a:off x="914400" y="2981325"/>
            <a:ext cx="4457700" cy="1585913"/>
            <a:chOff x="576" y="1533"/>
            <a:chExt cx="2808" cy="999"/>
          </a:xfrm>
        </p:grpSpPr>
        <p:pic>
          <p:nvPicPr>
            <p:cNvPr id="321541" name="Picture 8" descr="TN00188_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1584"/>
              <a:ext cx="2808" cy="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0169" name="Line 9"/>
            <p:cNvSpPr>
              <a:spLocks noChangeShapeType="1"/>
            </p:cNvSpPr>
            <p:nvPr/>
          </p:nvSpPr>
          <p:spPr bwMode="auto">
            <a:xfrm flipV="1">
              <a:off x="1680" y="1680"/>
              <a:ext cx="0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sm" len="sm"/>
              <a:tailEnd type="none" w="lg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0170" name="Line 10"/>
            <p:cNvSpPr>
              <a:spLocks noChangeShapeType="1"/>
            </p:cNvSpPr>
            <p:nvPr/>
          </p:nvSpPr>
          <p:spPr bwMode="auto">
            <a:xfrm flipV="1">
              <a:off x="864" y="2112"/>
              <a:ext cx="0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sm" len="sm"/>
              <a:tailEnd type="none" w="lg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0171" name="Text Box 11"/>
            <p:cNvSpPr txBox="1">
              <a:spLocks noChangeArrowheads="1"/>
            </p:cNvSpPr>
            <p:nvPr/>
          </p:nvSpPr>
          <p:spPr bwMode="auto">
            <a:xfrm>
              <a:off x="720" y="2301"/>
              <a:ext cx="76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lg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0" hangingPunct="0">
                <a:defRPr/>
              </a:pPr>
              <a:r>
                <a:rPr lang="en-US" sz="1800">
                  <a:solidFill>
                    <a:schemeClr val="tx1"/>
                  </a:solidFill>
                  <a:latin typeface="Tahoma" charset="0"/>
                  <a:cs typeface="+mn-cs"/>
                </a:rPr>
                <a:t>Antenna 2</a:t>
              </a:r>
            </a:p>
          </p:txBody>
        </p:sp>
        <p:sp>
          <p:nvSpPr>
            <p:cNvPr id="220172" name="Text Box 12"/>
            <p:cNvSpPr txBox="1">
              <a:spLocks noChangeArrowheads="1"/>
            </p:cNvSpPr>
            <p:nvPr/>
          </p:nvSpPr>
          <p:spPr bwMode="auto">
            <a:xfrm>
              <a:off x="1676" y="1533"/>
              <a:ext cx="76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lg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0" hangingPunct="0">
                <a:defRPr/>
              </a:pPr>
              <a:r>
                <a:rPr lang="en-US" sz="1800">
                  <a:solidFill>
                    <a:schemeClr val="tx1"/>
                  </a:solidFill>
                  <a:latin typeface="Tahoma" charset="0"/>
                  <a:cs typeface="+mn-cs"/>
                </a:rPr>
                <a:t>Antenna 1</a:t>
              </a:r>
            </a:p>
          </p:txBody>
        </p:sp>
      </p:grpSp>
      <p:sp>
        <p:nvSpPr>
          <p:cNvPr id="220173" name="Rectangle 13"/>
          <p:cNvSpPr>
            <a:spLocks noChangeArrowheads="1"/>
          </p:cNvSpPr>
          <p:nvPr/>
        </p:nvSpPr>
        <p:spPr bwMode="auto">
          <a:xfrm>
            <a:off x="838200" y="1371600"/>
            <a:ext cx="7543800" cy="914400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1"/>
            </a:solidFill>
            <a:miter lim="800000"/>
            <a:headEnd type="none" w="sm" len="sm"/>
            <a:tailEnd type="none" w="lg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r>
              <a:rPr lang="en-US" sz="2000" b="1">
                <a:solidFill>
                  <a:schemeClr val="tx1"/>
                </a:solidFill>
                <a:latin typeface="Tahoma" charset="0"/>
                <a:cs typeface="+mn-cs"/>
              </a:rPr>
              <a:t>Spatially Separated Antennas Create</a:t>
            </a:r>
          </a:p>
          <a:p>
            <a:pPr eaLnBrk="0" hangingPunct="0">
              <a:defRPr/>
            </a:pPr>
            <a:r>
              <a:rPr lang="en-US" sz="2000" b="1">
                <a:solidFill>
                  <a:schemeClr val="tx1"/>
                </a:solidFill>
                <a:latin typeface="Tahoma" charset="0"/>
                <a:cs typeface="+mn-cs"/>
              </a:rPr>
              <a:t>Interference Pattern</a:t>
            </a:r>
          </a:p>
        </p:txBody>
      </p:sp>
    </p:spTree>
    <p:extLst>
      <p:ext uri="{BB962C8B-B14F-4D97-AF65-F5344CB8AC3E}">
        <p14:creationId xmlns:p14="http://schemas.microsoft.com/office/powerpoint/2010/main" val="486999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900" dirty="0">
                <a:cs typeface="+mj-cs"/>
              </a:rPr>
              <a:t>Alamouti Space-Time Coding (STC)</a:t>
            </a:r>
            <a:endParaRPr lang="en-US" dirty="0">
              <a:cs typeface="+mj-cs"/>
            </a:endParaRPr>
          </a:p>
        </p:txBody>
      </p:sp>
      <p:sp>
        <p:nvSpPr>
          <p:cNvPr id="222211" name="Text Box 3"/>
          <p:cNvSpPr txBox="1">
            <a:spLocks noChangeArrowheads="1"/>
          </p:cNvSpPr>
          <p:nvPr/>
        </p:nvSpPr>
        <p:spPr bwMode="auto">
          <a:xfrm>
            <a:off x="3117850" y="1676400"/>
            <a:ext cx="5486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defRPr/>
            </a:pPr>
            <a:r>
              <a:rPr lang="en-US" sz="1800" dirty="0">
                <a:solidFill>
                  <a:schemeClr val="tx1"/>
                </a:solidFill>
                <a:latin typeface="Courier New" charset="0"/>
                <a:cs typeface="+mn-cs"/>
              </a:rPr>
              <a:t>A  B  C  D  E  F  G  H  I  J  K  L ...</a:t>
            </a:r>
          </a:p>
        </p:txBody>
      </p:sp>
      <p:sp>
        <p:nvSpPr>
          <p:cNvPr id="222214" name="AutoShape 6"/>
          <p:cNvSpPr>
            <a:spLocks noChangeArrowheads="1"/>
          </p:cNvSpPr>
          <p:nvPr/>
        </p:nvSpPr>
        <p:spPr bwMode="auto">
          <a:xfrm flipV="1">
            <a:off x="2438400" y="4564640"/>
            <a:ext cx="304800" cy="263525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2215" name="Line 7"/>
          <p:cNvSpPr>
            <a:spLocks noChangeShapeType="1"/>
          </p:cNvSpPr>
          <p:nvPr/>
        </p:nvSpPr>
        <p:spPr bwMode="auto">
          <a:xfrm>
            <a:off x="2590800" y="479324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2216" name="Rectangle 8"/>
          <p:cNvSpPr>
            <a:spLocks noChangeArrowheads="1"/>
          </p:cNvSpPr>
          <p:nvPr/>
        </p:nvSpPr>
        <p:spPr bwMode="auto">
          <a:xfrm>
            <a:off x="1143000" y="4183640"/>
            <a:ext cx="1143000" cy="10668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r>
              <a:rPr lang="en-US" sz="1800" dirty="0">
                <a:solidFill>
                  <a:schemeClr val="tx1"/>
                </a:solidFill>
                <a:latin typeface="+mj-lt"/>
                <a:cs typeface="+mn-cs"/>
              </a:rPr>
              <a:t>STC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286000" y="1676400"/>
            <a:ext cx="457200" cy="533400"/>
            <a:chOff x="2286000" y="1676400"/>
            <a:chExt cx="457200" cy="533400"/>
          </a:xfrm>
        </p:grpSpPr>
        <p:sp>
          <p:nvSpPr>
            <p:cNvPr id="222212" name="AutoShape 4"/>
            <p:cNvSpPr>
              <a:spLocks noChangeArrowheads="1"/>
            </p:cNvSpPr>
            <p:nvPr/>
          </p:nvSpPr>
          <p:spPr bwMode="auto">
            <a:xfrm flipV="1">
              <a:off x="2438400" y="1676400"/>
              <a:ext cx="304800" cy="263525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2213" name="Line 5"/>
            <p:cNvSpPr>
              <a:spLocks noChangeShapeType="1"/>
            </p:cNvSpPr>
            <p:nvPr/>
          </p:nvSpPr>
          <p:spPr bwMode="auto">
            <a:xfrm>
              <a:off x="2590800" y="190500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2217" name="Line 9"/>
            <p:cNvSpPr>
              <a:spLocks noChangeShapeType="1"/>
            </p:cNvSpPr>
            <p:nvPr/>
          </p:nvSpPr>
          <p:spPr bwMode="auto">
            <a:xfrm>
              <a:off x="2286000" y="2209800"/>
              <a:ext cx="304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22218" name="Line 10"/>
          <p:cNvSpPr>
            <a:spLocks noChangeShapeType="1"/>
          </p:cNvSpPr>
          <p:nvPr/>
        </p:nvSpPr>
        <p:spPr bwMode="auto">
          <a:xfrm>
            <a:off x="2286000" y="509804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2219" name="Text Box 11"/>
          <p:cNvSpPr txBox="1">
            <a:spLocks noChangeArrowheads="1"/>
          </p:cNvSpPr>
          <p:nvPr/>
        </p:nvSpPr>
        <p:spPr bwMode="auto">
          <a:xfrm>
            <a:off x="3109913" y="3878840"/>
            <a:ext cx="56388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  <a:defRPr/>
            </a:pPr>
            <a:r>
              <a:rPr lang="en-US" sz="1800" dirty="0">
                <a:solidFill>
                  <a:schemeClr val="tx1"/>
                </a:solidFill>
                <a:latin typeface="Courier New" charset="0"/>
                <a:cs typeface="+mn-cs"/>
              </a:rPr>
              <a:t>A -B* C -D* E -F* G -H* I -J* K -L* ...</a:t>
            </a:r>
          </a:p>
          <a:p>
            <a:pPr algn="l" eaLnBrk="0" hangingPunct="0">
              <a:spcBef>
                <a:spcPct val="50000"/>
              </a:spcBef>
              <a:defRPr/>
            </a:pPr>
            <a:endParaRPr lang="en-US" sz="900" dirty="0">
              <a:solidFill>
                <a:schemeClr val="tx1"/>
              </a:solidFill>
              <a:latin typeface="Courier New" charset="0"/>
              <a:cs typeface="+mn-cs"/>
            </a:endParaRPr>
          </a:p>
          <a:p>
            <a:pPr algn="l" eaLnBrk="0" hangingPunct="0">
              <a:spcBef>
                <a:spcPct val="50000"/>
              </a:spcBef>
              <a:defRPr/>
            </a:pPr>
            <a:r>
              <a:rPr lang="en-US" sz="1800" dirty="0">
                <a:solidFill>
                  <a:schemeClr val="tx1"/>
                </a:solidFill>
                <a:latin typeface="Courier New" charset="0"/>
                <a:cs typeface="+mn-cs"/>
              </a:rPr>
              <a:t>B  A* D  C* F  E* H  G* J  I* L  K* ...</a:t>
            </a:r>
            <a:endParaRPr lang="en-US" sz="1800" baseline="30000" dirty="0">
              <a:solidFill>
                <a:schemeClr val="tx1"/>
              </a:solidFill>
              <a:latin typeface="Courier New" charset="0"/>
              <a:cs typeface="+mn-cs"/>
            </a:endParaRPr>
          </a:p>
        </p:txBody>
      </p:sp>
      <p:sp>
        <p:nvSpPr>
          <p:cNvPr id="222220" name="Rectangle 12"/>
          <p:cNvSpPr>
            <a:spLocks noChangeArrowheads="1"/>
          </p:cNvSpPr>
          <p:nvPr/>
        </p:nvSpPr>
        <p:spPr bwMode="auto">
          <a:xfrm>
            <a:off x="1143000" y="1981200"/>
            <a:ext cx="1143000" cy="4572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r>
              <a:rPr lang="en-US" sz="1400" dirty="0">
                <a:solidFill>
                  <a:schemeClr val="tx1"/>
                </a:solidFill>
                <a:latin typeface="+mj-lt"/>
                <a:cs typeface="+mn-cs"/>
              </a:rPr>
              <a:t>Traditional</a:t>
            </a:r>
            <a:endParaRPr lang="en-US" sz="1800" dirty="0">
              <a:solidFill>
                <a:schemeClr val="tx1"/>
              </a:solidFill>
              <a:latin typeface="+mj-lt"/>
              <a:cs typeface="+mn-cs"/>
            </a:endParaRPr>
          </a:p>
        </p:txBody>
      </p:sp>
      <p:sp>
        <p:nvSpPr>
          <p:cNvPr id="222221" name="AutoShape 13"/>
          <p:cNvSpPr>
            <a:spLocks noChangeArrowheads="1"/>
          </p:cNvSpPr>
          <p:nvPr/>
        </p:nvSpPr>
        <p:spPr bwMode="auto">
          <a:xfrm flipV="1">
            <a:off x="2438400" y="3878840"/>
            <a:ext cx="304800" cy="263525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2222" name="Line 14"/>
          <p:cNvSpPr>
            <a:spLocks noChangeShapeType="1"/>
          </p:cNvSpPr>
          <p:nvPr/>
        </p:nvSpPr>
        <p:spPr bwMode="auto">
          <a:xfrm>
            <a:off x="2590800" y="410744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2223" name="Line 15"/>
          <p:cNvSpPr>
            <a:spLocks noChangeShapeType="1"/>
          </p:cNvSpPr>
          <p:nvPr/>
        </p:nvSpPr>
        <p:spPr bwMode="auto">
          <a:xfrm>
            <a:off x="2286000" y="441224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2224" name="AutoShape 16"/>
          <p:cNvSpPr>
            <a:spLocks/>
          </p:cNvSpPr>
          <p:nvPr/>
        </p:nvSpPr>
        <p:spPr bwMode="auto">
          <a:xfrm rot="-5400000">
            <a:off x="3429000" y="4640840"/>
            <a:ext cx="76200" cy="685800"/>
          </a:xfrm>
          <a:prstGeom prst="leftBrace">
            <a:avLst>
              <a:gd name="adj1" fmla="val 750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2225" name="AutoShape 17"/>
          <p:cNvSpPr>
            <a:spLocks/>
          </p:cNvSpPr>
          <p:nvPr/>
        </p:nvSpPr>
        <p:spPr bwMode="auto">
          <a:xfrm rot="-5400000">
            <a:off x="4267200" y="4640840"/>
            <a:ext cx="76200" cy="685800"/>
          </a:xfrm>
          <a:prstGeom prst="leftBrace">
            <a:avLst>
              <a:gd name="adj1" fmla="val 750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2226" name="Text Box 18"/>
          <p:cNvSpPr txBox="1">
            <a:spLocks noChangeArrowheads="1"/>
          </p:cNvSpPr>
          <p:nvPr/>
        </p:nvSpPr>
        <p:spPr bwMode="auto">
          <a:xfrm>
            <a:off x="2971800" y="5098040"/>
            <a:ext cx="831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400">
                <a:solidFill>
                  <a:schemeClr val="tx1"/>
                </a:solidFill>
                <a:cs typeface="+mn-cs"/>
              </a:rPr>
              <a:t>1st block</a:t>
            </a:r>
          </a:p>
        </p:txBody>
      </p:sp>
      <p:sp>
        <p:nvSpPr>
          <p:cNvPr id="222227" name="Text Box 19"/>
          <p:cNvSpPr txBox="1">
            <a:spLocks noChangeArrowheads="1"/>
          </p:cNvSpPr>
          <p:nvPr/>
        </p:nvSpPr>
        <p:spPr bwMode="auto">
          <a:xfrm>
            <a:off x="3886200" y="5098040"/>
            <a:ext cx="8905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400">
                <a:solidFill>
                  <a:schemeClr val="tx1"/>
                </a:solidFill>
                <a:cs typeface="+mn-cs"/>
              </a:rPr>
              <a:t>2nd block</a:t>
            </a:r>
          </a:p>
        </p:txBody>
      </p:sp>
      <p:sp>
        <p:nvSpPr>
          <p:cNvPr id="222229" name="AutoShape 21"/>
          <p:cNvSpPr>
            <a:spLocks/>
          </p:cNvSpPr>
          <p:nvPr/>
        </p:nvSpPr>
        <p:spPr bwMode="auto">
          <a:xfrm rot="-5400000">
            <a:off x="5067300" y="4678940"/>
            <a:ext cx="76200" cy="609600"/>
          </a:xfrm>
          <a:prstGeom prst="leftBrace">
            <a:avLst>
              <a:gd name="adj1" fmla="val 6666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2230" name="AutoShape 22"/>
          <p:cNvSpPr>
            <a:spLocks/>
          </p:cNvSpPr>
          <p:nvPr/>
        </p:nvSpPr>
        <p:spPr bwMode="auto">
          <a:xfrm rot="-5400000">
            <a:off x="5867400" y="4640840"/>
            <a:ext cx="76200" cy="685800"/>
          </a:xfrm>
          <a:prstGeom prst="leftBrace">
            <a:avLst>
              <a:gd name="adj1" fmla="val 750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2231" name="AutoShape 23"/>
          <p:cNvSpPr>
            <a:spLocks/>
          </p:cNvSpPr>
          <p:nvPr/>
        </p:nvSpPr>
        <p:spPr bwMode="auto">
          <a:xfrm rot="-5400000">
            <a:off x="6705600" y="4640840"/>
            <a:ext cx="76200" cy="685800"/>
          </a:xfrm>
          <a:prstGeom prst="leftBrace">
            <a:avLst>
              <a:gd name="adj1" fmla="val 750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2232" name="AutoShape 24"/>
          <p:cNvSpPr>
            <a:spLocks/>
          </p:cNvSpPr>
          <p:nvPr/>
        </p:nvSpPr>
        <p:spPr bwMode="auto">
          <a:xfrm rot="-5400000">
            <a:off x="7543800" y="4640840"/>
            <a:ext cx="76200" cy="685800"/>
          </a:xfrm>
          <a:prstGeom prst="leftBrace">
            <a:avLst>
              <a:gd name="adj1" fmla="val 750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3115376" y="2386306"/>
            <a:ext cx="5486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defRPr/>
            </a:pPr>
            <a:r>
              <a:rPr lang="en-US" sz="1800" dirty="0">
                <a:solidFill>
                  <a:schemeClr val="tx1"/>
                </a:solidFill>
                <a:latin typeface="Courier New" charset="0"/>
                <a:cs typeface="+mn-cs"/>
              </a:rPr>
              <a:t>A  B  C  D  E  F  G  H  I  J  K  L ...</a:t>
            </a:r>
          </a:p>
        </p:txBody>
      </p:sp>
      <p:grpSp>
        <p:nvGrpSpPr>
          <p:cNvPr id="27" name="Group 26"/>
          <p:cNvGrpSpPr/>
          <p:nvPr/>
        </p:nvGrpSpPr>
        <p:grpSpPr>
          <a:xfrm flipV="1">
            <a:off x="2283526" y="2210803"/>
            <a:ext cx="457200" cy="533400"/>
            <a:chOff x="2286000" y="1676400"/>
            <a:chExt cx="457200" cy="533400"/>
          </a:xfrm>
        </p:grpSpPr>
        <p:sp>
          <p:nvSpPr>
            <p:cNvPr id="28" name="AutoShape 4"/>
            <p:cNvSpPr>
              <a:spLocks noChangeArrowheads="1"/>
            </p:cNvSpPr>
            <p:nvPr/>
          </p:nvSpPr>
          <p:spPr bwMode="auto">
            <a:xfrm flipV="1">
              <a:off x="2438400" y="1676400"/>
              <a:ext cx="304800" cy="263525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" name="Line 5"/>
            <p:cNvSpPr>
              <a:spLocks noChangeShapeType="1"/>
            </p:cNvSpPr>
            <p:nvPr/>
          </p:nvSpPr>
          <p:spPr bwMode="auto">
            <a:xfrm>
              <a:off x="2590800" y="190500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0" name="Line 9"/>
            <p:cNvSpPr>
              <a:spLocks noChangeShapeType="1"/>
            </p:cNvSpPr>
            <p:nvPr/>
          </p:nvSpPr>
          <p:spPr bwMode="auto">
            <a:xfrm>
              <a:off x="2286000" y="2209800"/>
              <a:ext cx="304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61156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Symbol Error Rate - QPSK</a:t>
            </a:r>
          </a:p>
        </p:txBody>
      </p:sp>
      <p:sp>
        <p:nvSpPr>
          <p:cNvPr id="227331" name="Text Box 3"/>
          <p:cNvSpPr txBox="1">
            <a:spLocks noChangeArrowheads="1"/>
          </p:cNvSpPr>
          <p:nvPr/>
        </p:nvSpPr>
        <p:spPr bwMode="auto">
          <a:xfrm>
            <a:off x="685800" y="3505200"/>
            <a:ext cx="30511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lg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>
              <a:defRPr/>
            </a:pPr>
            <a:r>
              <a:rPr lang="en-US" sz="2000" b="1">
                <a:solidFill>
                  <a:schemeClr val="tx1"/>
                </a:solidFill>
                <a:latin typeface="Tahoma" charset="0"/>
                <a:cs typeface="+mn-cs"/>
              </a:rPr>
              <a:t>For Alamouti signaling</a:t>
            </a:r>
          </a:p>
        </p:txBody>
      </p:sp>
      <p:graphicFrame>
        <p:nvGraphicFramePr>
          <p:cNvPr id="333827" name="Object 4"/>
          <p:cNvGraphicFramePr>
            <a:graphicFrameLocks noChangeAspect="1"/>
          </p:cNvGraphicFramePr>
          <p:nvPr/>
        </p:nvGraphicFramePr>
        <p:xfrm>
          <a:off x="727075" y="4017963"/>
          <a:ext cx="5216525" cy="1044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073400" imgH="635000" progId="Equation.3">
                  <p:embed/>
                </p:oleObj>
              </mc:Choice>
              <mc:Fallback>
                <p:oleObj name="Equation" r:id="rId3" imgW="3073400" imgH="635000" progId="Equation.3">
                  <p:embed/>
                  <p:pic>
                    <p:nvPicPr>
                      <p:cNvPr id="333827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7075" y="4017963"/>
                        <a:ext cx="5216525" cy="1044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7333" name="AutoShape 5"/>
          <p:cNvSpPr>
            <a:spLocks noChangeArrowheads="1"/>
          </p:cNvSpPr>
          <p:nvPr/>
        </p:nvSpPr>
        <p:spPr bwMode="auto">
          <a:xfrm>
            <a:off x="6072188" y="4127500"/>
            <a:ext cx="609600" cy="228600"/>
          </a:xfrm>
          <a:prstGeom prst="leftArrow">
            <a:avLst>
              <a:gd name="adj1" fmla="val 50000"/>
              <a:gd name="adj2" fmla="val 66667"/>
            </a:avLst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 type="none" w="sm" len="sm"/>
            <a:tailEnd type="none" w="lg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7334" name="Text Box 6"/>
          <p:cNvSpPr txBox="1">
            <a:spLocks noChangeArrowheads="1"/>
          </p:cNvSpPr>
          <p:nvPr/>
        </p:nvSpPr>
        <p:spPr bwMode="auto">
          <a:xfrm>
            <a:off x="6672263" y="3962400"/>
            <a:ext cx="1931987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lg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>
              <a:defRPr/>
            </a:pPr>
            <a:r>
              <a:rPr lang="en-US" sz="1600">
                <a:solidFill>
                  <a:schemeClr val="tx1"/>
                </a:solidFill>
                <a:latin typeface="Tahoma" charset="0"/>
                <a:cs typeface="+mn-cs"/>
              </a:rPr>
              <a:t>Only magnitudes of</a:t>
            </a:r>
          </a:p>
          <a:p>
            <a:pPr algn="l" eaLnBrk="0" hangingPunct="0">
              <a:defRPr/>
            </a:pPr>
            <a:r>
              <a:rPr lang="en-US" sz="1600">
                <a:solidFill>
                  <a:schemeClr val="tx1"/>
                </a:solidFill>
                <a:latin typeface="Tahoma" charset="0"/>
                <a:cs typeface="+mn-cs"/>
              </a:rPr>
              <a:t>transfer functions</a:t>
            </a:r>
          </a:p>
          <a:p>
            <a:pPr algn="l" eaLnBrk="0" hangingPunct="0">
              <a:defRPr/>
            </a:pPr>
            <a:r>
              <a:rPr lang="en-US" sz="1600">
                <a:solidFill>
                  <a:schemeClr val="tx1"/>
                </a:solidFill>
                <a:latin typeface="Tahoma" charset="0"/>
                <a:cs typeface="+mn-cs"/>
              </a:rPr>
              <a:t>used in sum</a:t>
            </a:r>
          </a:p>
        </p:txBody>
      </p:sp>
      <p:sp>
        <p:nvSpPr>
          <p:cNvPr id="227335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609600" y="1371600"/>
            <a:ext cx="7772400" cy="685800"/>
          </a:xfrm>
        </p:spPr>
        <p:txBody>
          <a:bodyPr/>
          <a:lstStyle/>
          <a:p>
            <a:pPr eaLnBrk="1" hangingPunct="1">
              <a:buFont typeface="Wingdings 2" charset="0"/>
              <a:buNone/>
              <a:defRPr/>
            </a:pPr>
            <a:r>
              <a:rPr lang="en-US" sz="2600" b="1">
                <a:latin typeface="Tahoma" charset="0"/>
                <a:cs typeface="+mn-cs"/>
              </a:rPr>
              <a:t>Traditional signaling</a:t>
            </a:r>
          </a:p>
        </p:txBody>
      </p:sp>
      <p:graphicFrame>
        <p:nvGraphicFramePr>
          <p:cNvPr id="333831" name="Object 8"/>
          <p:cNvGraphicFramePr>
            <a:graphicFrameLocks noChangeAspect="1"/>
          </p:cNvGraphicFramePr>
          <p:nvPr/>
        </p:nvGraphicFramePr>
        <p:xfrm>
          <a:off x="641350" y="1884363"/>
          <a:ext cx="5116513" cy="1044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971800" imgH="635000" progId="Equation.3">
                  <p:embed/>
                </p:oleObj>
              </mc:Choice>
              <mc:Fallback>
                <p:oleObj name="Equation" r:id="rId5" imgW="2971800" imgH="635000" progId="Equation.3">
                  <p:embed/>
                  <p:pic>
                    <p:nvPicPr>
                      <p:cNvPr id="333831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1350" y="1884363"/>
                        <a:ext cx="5116513" cy="1044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7337" name="AutoShape 9"/>
          <p:cNvSpPr>
            <a:spLocks noChangeArrowheads="1"/>
          </p:cNvSpPr>
          <p:nvPr/>
        </p:nvSpPr>
        <p:spPr bwMode="auto">
          <a:xfrm>
            <a:off x="5867400" y="1993900"/>
            <a:ext cx="609600" cy="228600"/>
          </a:xfrm>
          <a:prstGeom prst="leftArrow">
            <a:avLst>
              <a:gd name="adj1" fmla="val 50000"/>
              <a:gd name="adj2" fmla="val 66667"/>
            </a:avLst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 type="none" w="sm" len="sm"/>
            <a:tailEnd type="none" w="lg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7338" name="Text Box 10"/>
          <p:cNvSpPr txBox="1">
            <a:spLocks noChangeArrowheads="1"/>
          </p:cNvSpPr>
          <p:nvPr/>
        </p:nvSpPr>
        <p:spPr bwMode="auto">
          <a:xfrm>
            <a:off x="6546850" y="1860550"/>
            <a:ext cx="2068513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lg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>
              <a:defRPr/>
            </a:pPr>
            <a:r>
              <a:rPr lang="en-US" sz="1600">
                <a:solidFill>
                  <a:schemeClr val="tx1"/>
                </a:solidFill>
                <a:latin typeface="Tahoma" charset="0"/>
                <a:cs typeface="+mn-cs"/>
              </a:rPr>
              <a:t>Addition of transfer</a:t>
            </a:r>
          </a:p>
          <a:p>
            <a:pPr algn="l" eaLnBrk="0" hangingPunct="0">
              <a:defRPr/>
            </a:pPr>
            <a:r>
              <a:rPr lang="en-US" sz="1600">
                <a:solidFill>
                  <a:schemeClr val="tx1"/>
                </a:solidFill>
                <a:latin typeface="Tahoma" charset="0"/>
                <a:cs typeface="+mn-cs"/>
              </a:rPr>
              <a:t>functions leads to</a:t>
            </a:r>
          </a:p>
          <a:p>
            <a:pPr algn="l" eaLnBrk="0" hangingPunct="0">
              <a:defRPr/>
            </a:pPr>
            <a:r>
              <a:rPr lang="en-US" sz="1600">
                <a:solidFill>
                  <a:schemeClr val="tx1"/>
                </a:solidFill>
                <a:latin typeface="Tahoma" charset="0"/>
                <a:cs typeface="+mn-cs"/>
              </a:rPr>
              <a:t>reduction in effective</a:t>
            </a:r>
          </a:p>
          <a:p>
            <a:pPr algn="l" eaLnBrk="0" hangingPunct="0">
              <a:defRPr/>
            </a:pPr>
            <a:r>
              <a:rPr lang="en-US" sz="1600">
                <a:solidFill>
                  <a:schemeClr val="tx1"/>
                </a:solidFill>
                <a:latin typeface="Tahoma" charset="0"/>
                <a:cs typeface="+mn-cs"/>
              </a:rPr>
              <a:t>SNR</a:t>
            </a:r>
          </a:p>
        </p:txBody>
      </p:sp>
    </p:spTree>
    <p:extLst>
      <p:ext uri="{BB962C8B-B14F-4D97-AF65-F5344CB8AC3E}">
        <p14:creationId xmlns:p14="http://schemas.microsoft.com/office/powerpoint/2010/main" val="19901845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Text Box 2"/>
          <p:cNvSpPr txBox="1">
            <a:spLocks noChangeArrowheads="1"/>
          </p:cNvSpPr>
          <p:nvPr/>
        </p:nvSpPr>
        <p:spPr bwMode="auto">
          <a:xfrm>
            <a:off x="685800" y="1373188"/>
            <a:ext cx="624840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lg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defRPr/>
            </a:pPr>
            <a:r>
              <a:rPr lang="en-US" sz="2000" b="1">
                <a:solidFill>
                  <a:schemeClr val="tx1"/>
                </a:solidFill>
                <a:latin typeface="Tahoma" charset="0"/>
                <a:cs typeface="+mn-cs"/>
              </a:rPr>
              <a:t>Consider BPSK Signaling and Assume </a:t>
            </a:r>
            <a:r>
              <a:rPr lang="en-US" sz="2000" i="1">
                <a:solidFill>
                  <a:schemeClr val="tx1"/>
                </a:solidFill>
                <a:latin typeface="Tahoma" charset="0"/>
                <a:cs typeface="+mn-cs"/>
              </a:rPr>
              <a:t>s</a:t>
            </a:r>
            <a:r>
              <a:rPr lang="en-US" sz="2000" i="1" baseline="-25000">
                <a:solidFill>
                  <a:schemeClr val="tx1"/>
                </a:solidFill>
                <a:latin typeface="Tahoma" charset="0"/>
                <a:cs typeface="+mn-cs"/>
              </a:rPr>
              <a:t>1</a:t>
            </a:r>
            <a:r>
              <a:rPr lang="en-US" sz="2000" i="1">
                <a:solidFill>
                  <a:schemeClr val="tx1"/>
                </a:solidFill>
                <a:latin typeface="Tahoma" charset="0"/>
                <a:cs typeface="+mn-cs"/>
              </a:rPr>
              <a:t> = s</a:t>
            </a:r>
            <a:r>
              <a:rPr lang="en-US" sz="2000" i="1" baseline="-25000">
                <a:solidFill>
                  <a:schemeClr val="tx1"/>
                </a:solidFill>
                <a:latin typeface="Tahoma" charset="0"/>
                <a:cs typeface="+mn-cs"/>
              </a:rPr>
              <a:t>2</a:t>
            </a:r>
            <a:r>
              <a:rPr lang="en-US" sz="2000" i="1">
                <a:solidFill>
                  <a:schemeClr val="tx1"/>
                </a:solidFill>
                <a:latin typeface="Tahoma" charset="0"/>
                <a:cs typeface="+mn-cs"/>
              </a:rPr>
              <a:t> = 1</a:t>
            </a:r>
          </a:p>
          <a:p>
            <a:pPr algn="l" eaLnBrk="0" hangingPunct="0">
              <a:defRPr/>
            </a:pPr>
            <a:r>
              <a:rPr lang="en-US" sz="2000">
                <a:solidFill>
                  <a:schemeClr val="tx1"/>
                </a:solidFill>
                <a:latin typeface="Tahoma" charset="0"/>
                <a:cs typeface="+mn-cs"/>
              </a:rPr>
              <a:t>Time Slot 1:</a:t>
            </a:r>
          </a:p>
          <a:p>
            <a:pPr algn="l" eaLnBrk="0" hangingPunct="0">
              <a:defRPr/>
            </a:pPr>
            <a:r>
              <a:rPr lang="en-US" sz="2000">
                <a:solidFill>
                  <a:schemeClr val="tx1"/>
                </a:solidFill>
                <a:latin typeface="Tahoma" charset="0"/>
                <a:cs typeface="+mn-cs"/>
              </a:rPr>
              <a:t>	Gain Pattern: </a:t>
            </a:r>
          </a:p>
          <a:p>
            <a:pPr algn="l" eaLnBrk="0" hangingPunct="0">
              <a:defRPr/>
            </a:pPr>
            <a:endParaRPr lang="en-US" sz="2000">
              <a:solidFill>
                <a:schemeClr val="tx1"/>
              </a:solidFill>
              <a:latin typeface="Tahoma" charset="0"/>
              <a:cs typeface="+mn-cs"/>
            </a:endParaRPr>
          </a:p>
          <a:p>
            <a:pPr algn="l" eaLnBrk="0" hangingPunct="0">
              <a:defRPr/>
            </a:pPr>
            <a:r>
              <a:rPr lang="en-US" sz="2000">
                <a:solidFill>
                  <a:schemeClr val="tx1"/>
                </a:solidFill>
                <a:latin typeface="Tahoma" charset="0"/>
                <a:cs typeface="+mn-cs"/>
              </a:rPr>
              <a:t>Time Slot 2:</a:t>
            </a:r>
          </a:p>
          <a:p>
            <a:pPr algn="l" eaLnBrk="0" hangingPunct="0">
              <a:defRPr/>
            </a:pPr>
            <a:r>
              <a:rPr lang="en-US" sz="2000">
                <a:solidFill>
                  <a:schemeClr val="tx1"/>
                </a:solidFill>
                <a:latin typeface="Tahoma" charset="0"/>
                <a:cs typeface="+mn-cs"/>
              </a:rPr>
              <a:t>	Gain Pattern:</a:t>
            </a:r>
          </a:p>
        </p:txBody>
      </p:sp>
      <p:sp>
        <p:nvSpPr>
          <p:cNvPr id="22835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Antenna Pattern Interpretation</a:t>
            </a:r>
            <a:endParaRPr lang="en-US" sz="3000" dirty="0">
              <a:solidFill>
                <a:schemeClr val="folHlink"/>
              </a:solidFill>
              <a:latin typeface="Tahoma" charset="0"/>
              <a:cs typeface="+mj-cs"/>
            </a:endParaRPr>
          </a:p>
        </p:txBody>
      </p:sp>
      <p:graphicFrame>
        <p:nvGraphicFramePr>
          <p:cNvPr id="335875" name="Object 4"/>
          <p:cNvGraphicFramePr>
            <a:graphicFrameLocks noChangeAspect="1"/>
          </p:cNvGraphicFramePr>
          <p:nvPr/>
        </p:nvGraphicFramePr>
        <p:xfrm>
          <a:off x="3276600" y="1827213"/>
          <a:ext cx="2616200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587500" imgH="431800" progId="Equation.3">
                  <p:embed/>
                </p:oleObj>
              </mc:Choice>
              <mc:Fallback>
                <p:oleObj name="Equation" r:id="rId3" imgW="1587500" imgH="431800" progId="Equation.3">
                  <p:embed/>
                  <p:pic>
                    <p:nvPicPr>
                      <p:cNvPr id="33587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1827213"/>
                        <a:ext cx="2616200" cy="71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5876" name="Object 5"/>
          <p:cNvGraphicFramePr>
            <a:graphicFrameLocks noChangeAspect="1"/>
          </p:cNvGraphicFramePr>
          <p:nvPr/>
        </p:nvGraphicFramePr>
        <p:xfrm>
          <a:off x="3286125" y="2792413"/>
          <a:ext cx="2595563" cy="712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574800" imgH="431800" progId="Equation.3">
                  <p:embed/>
                </p:oleObj>
              </mc:Choice>
              <mc:Fallback>
                <p:oleObj name="Equation" r:id="rId5" imgW="1574800" imgH="431800" progId="Equation.3">
                  <p:embed/>
                  <p:pic>
                    <p:nvPicPr>
                      <p:cNvPr id="33587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6125" y="2792413"/>
                        <a:ext cx="2595563" cy="712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3587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66" b="25238"/>
          <a:stretch>
            <a:fillRect/>
          </a:stretch>
        </p:blipFill>
        <p:spPr bwMode="auto">
          <a:xfrm>
            <a:off x="1371600" y="3581400"/>
            <a:ext cx="6553200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16296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SER Simulations</a:t>
            </a:r>
            <a:endParaRPr lang="en-US" sz="3000" dirty="0">
              <a:solidFill>
                <a:schemeClr val="bg2"/>
              </a:solidFill>
              <a:latin typeface="Tahoma" charset="0"/>
              <a:cs typeface="+mj-cs"/>
            </a:endParaRPr>
          </a:p>
        </p:txBody>
      </p:sp>
      <p:sp>
        <p:nvSpPr>
          <p:cNvPr id="231428" name="Text Box 4"/>
          <p:cNvSpPr txBox="1">
            <a:spLocks noChangeArrowheads="1"/>
          </p:cNvSpPr>
          <p:nvPr/>
        </p:nvSpPr>
        <p:spPr bwMode="auto">
          <a:xfrm>
            <a:off x="609600" y="5786438"/>
            <a:ext cx="68373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lg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>
              <a:defRPr/>
            </a:pPr>
            <a:r>
              <a:rPr lang="en-US" sz="2000" b="1" dirty="0">
                <a:solidFill>
                  <a:schemeClr val="tx1"/>
                </a:solidFill>
                <a:latin typeface="Tahoma" charset="0"/>
                <a:cs typeface="+mn-cs"/>
              </a:rPr>
              <a:t>Results Identical to Single Receive Antenna System </a:t>
            </a:r>
          </a:p>
        </p:txBody>
      </p:sp>
      <p:pic>
        <p:nvPicPr>
          <p:cNvPr id="2314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71600"/>
            <a:ext cx="5943600" cy="445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lg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31430" name="Rectangle 6"/>
          <p:cNvSpPr>
            <a:spLocks noChangeArrowheads="1"/>
          </p:cNvSpPr>
          <p:nvPr/>
        </p:nvSpPr>
        <p:spPr bwMode="auto">
          <a:xfrm>
            <a:off x="5870575" y="2444750"/>
            <a:ext cx="3273425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sz="3000">
                <a:solidFill>
                  <a:schemeClr val="bg2"/>
                </a:solidFill>
                <a:latin typeface="Arial Black" charset="0"/>
                <a:cs typeface="+mn-cs"/>
              </a:rPr>
              <a:t>Circular</a:t>
            </a:r>
            <a:r>
              <a:rPr lang="en-US" sz="3600">
                <a:solidFill>
                  <a:schemeClr val="tx1"/>
                </a:solidFill>
                <a:latin typeface="Arial Black" charset="0"/>
                <a:cs typeface="+mn-cs"/>
              </a:rPr>
              <a:t> </a:t>
            </a:r>
            <a:r>
              <a:rPr lang="en-US" sz="3000">
                <a:solidFill>
                  <a:schemeClr val="bg2"/>
                </a:solidFill>
                <a:latin typeface="Arial Black" charset="0"/>
                <a:cs typeface="+mn-cs"/>
              </a:rPr>
              <a:t>Polarization Diversity Reception</a:t>
            </a:r>
          </a:p>
        </p:txBody>
      </p:sp>
    </p:spTree>
    <p:extLst>
      <p:ext uri="{BB962C8B-B14F-4D97-AF65-F5344CB8AC3E}">
        <p14:creationId xmlns:p14="http://schemas.microsoft.com/office/powerpoint/2010/main" val="19934492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5" name="TextBox 97"/>
          <p:cNvSpPr txBox="1">
            <a:spLocks noChangeArrowheads="1"/>
          </p:cNvSpPr>
          <p:nvPr/>
        </p:nvSpPr>
        <p:spPr bwMode="auto">
          <a:xfrm>
            <a:off x="1878013" y="2667000"/>
            <a:ext cx="48418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000">
                <a:solidFill>
                  <a:srgbClr val="000000"/>
                </a:solidFill>
                <a:latin typeface="Arial" charset="0"/>
                <a:cs typeface="Arial" charset="0"/>
              </a:rPr>
              <a:t>10 W</a:t>
            </a:r>
          </a:p>
        </p:txBody>
      </p:sp>
      <p:sp>
        <p:nvSpPr>
          <p:cNvPr id="349186" name="TextBox 105"/>
          <p:cNvSpPr txBox="1">
            <a:spLocks noChangeArrowheads="1"/>
          </p:cNvSpPr>
          <p:nvPr/>
        </p:nvSpPr>
        <p:spPr bwMode="auto">
          <a:xfrm>
            <a:off x="1878013" y="1828800"/>
            <a:ext cx="48418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000">
                <a:solidFill>
                  <a:srgbClr val="000000"/>
                </a:solidFill>
                <a:latin typeface="Arial" charset="0"/>
                <a:cs typeface="Arial" charset="0"/>
              </a:rPr>
              <a:t>10 W</a:t>
            </a:r>
          </a:p>
        </p:txBody>
      </p:sp>
      <p:sp>
        <p:nvSpPr>
          <p:cNvPr id="34918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Flight Tests: Airborne Configuration</a:t>
            </a:r>
          </a:p>
        </p:txBody>
      </p:sp>
      <p:sp>
        <p:nvSpPr>
          <p:cNvPr id="349188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458200" y="6477000"/>
            <a:ext cx="533400" cy="2286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C71502C5-AD39-C947-AFB3-AC27592F9C6C}" type="slidenum">
              <a:rPr lang="en-US" sz="1200">
                <a:solidFill>
                  <a:srgbClr val="001E4C"/>
                </a:solidFill>
                <a:latin typeface="Arial" charset="0"/>
                <a:cs typeface="Arial" charset="0"/>
              </a:rPr>
              <a:pPr eaLnBrk="1" hangingPunct="1"/>
              <a:t>28</a:t>
            </a:fld>
            <a:endParaRPr lang="en-US" sz="1200">
              <a:solidFill>
                <a:srgbClr val="001E4C"/>
              </a:solidFill>
              <a:latin typeface="Arial" charset="0"/>
              <a:cs typeface="Arial" charset="0"/>
            </a:endParaRPr>
          </a:p>
        </p:txBody>
      </p:sp>
      <p:sp>
        <p:nvSpPr>
          <p:cNvPr id="349189" name="Rectangle 3"/>
          <p:cNvSpPr>
            <a:spLocks noChangeArrowheads="1"/>
          </p:cNvSpPr>
          <p:nvPr/>
        </p:nvSpPr>
        <p:spPr bwMode="auto">
          <a:xfrm>
            <a:off x="609600" y="1828800"/>
            <a:ext cx="1295400" cy="12954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001E4C"/>
            </a:solidFill>
            <a:round/>
            <a:headEnd/>
            <a:tailEnd/>
          </a:ln>
        </p:spPr>
        <p:txBody>
          <a:bodyPr anchor="ctr"/>
          <a:lstStyle/>
          <a:p>
            <a:r>
              <a:rPr lang="en-US" sz="1600">
                <a:solidFill>
                  <a:srgbClr val="000000"/>
                </a:solidFill>
                <a:latin typeface="Arial" charset="0"/>
                <a:cs typeface="Arial" charset="0"/>
              </a:rPr>
              <a:t>STC</a:t>
            </a:r>
          </a:p>
          <a:p>
            <a:r>
              <a:rPr lang="en-US" sz="1600">
                <a:solidFill>
                  <a:srgbClr val="000000"/>
                </a:solidFill>
                <a:latin typeface="Arial" charset="0"/>
                <a:cs typeface="Arial" charset="0"/>
              </a:rPr>
              <a:t>Transmitter</a:t>
            </a:r>
          </a:p>
        </p:txBody>
      </p:sp>
      <p:sp>
        <p:nvSpPr>
          <p:cNvPr id="349190" name="Rectangle 7"/>
          <p:cNvSpPr>
            <a:spLocks noChangeArrowheads="1"/>
          </p:cNvSpPr>
          <p:nvPr/>
        </p:nvSpPr>
        <p:spPr bwMode="auto">
          <a:xfrm>
            <a:off x="609600" y="3733800"/>
            <a:ext cx="1295400" cy="10668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001E4C"/>
            </a:solidFill>
            <a:round/>
            <a:headEnd/>
            <a:tailEnd/>
          </a:ln>
        </p:spPr>
        <p:txBody>
          <a:bodyPr anchor="ctr"/>
          <a:lstStyle/>
          <a:p>
            <a:r>
              <a:rPr lang="en-US" sz="1600">
                <a:solidFill>
                  <a:srgbClr val="000000"/>
                </a:solidFill>
                <a:latin typeface="Arial" charset="0"/>
                <a:cs typeface="Arial" charset="0"/>
              </a:rPr>
              <a:t>SOQPSK</a:t>
            </a:r>
          </a:p>
          <a:p>
            <a:r>
              <a:rPr lang="en-US" sz="1600">
                <a:solidFill>
                  <a:srgbClr val="000000"/>
                </a:solidFill>
                <a:latin typeface="Arial" charset="0"/>
                <a:cs typeface="Arial" charset="0"/>
              </a:rPr>
              <a:t>Transmitter</a:t>
            </a:r>
          </a:p>
        </p:txBody>
      </p:sp>
      <p:cxnSp>
        <p:nvCxnSpPr>
          <p:cNvPr id="349191" name="Straight Connector 9"/>
          <p:cNvCxnSpPr>
            <a:cxnSpLocks noChangeShapeType="1"/>
          </p:cNvCxnSpPr>
          <p:nvPr/>
        </p:nvCxnSpPr>
        <p:spPr bwMode="auto">
          <a:xfrm>
            <a:off x="4953000" y="4114800"/>
            <a:ext cx="533400" cy="1588"/>
          </a:xfrm>
          <a:prstGeom prst="line">
            <a:avLst/>
          </a:prstGeom>
          <a:noFill/>
          <a:ln w="19050">
            <a:solidFill>
              <a:srgbClr val="001E4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49192" name="Rectangle 12"/>
          <p:cNvSpPr>
            <a:spLocks noChangeArrowheads="1"/>
          </p:cNvSpPr>
          <p:nvPr/>
        </p:nvSpPr>
        <p:spPr bwMode="auto">
          <a:xfrm>
            <a:off x="2362200" y="1828800"/>
            <a:ext cx="685800" cy="4572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001E4C"/>
            </a:solidFill>
            <a:round/>
            <a:headEnd/>
            <a:tailEnd/>
          </a:ln>
        </p:spPr>
        <p:txBody>
          <a:bodyPr lIns="0" rIns="0" anchor="ctr"/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  <a:cs typeface="Arial" charset="0"/>
              </a:rPr>
              <a:t>L-band</a:t>
            </a:r>
          </a:p>
          <a:p>
            <a:r>
              <a:rPr lang="en-US" sz="1000">
                <a:solidFill>
                  <a:srgbClr val="000000"/>
                </a:solidFill>
                <a:latin typeface="Arial" charset="0"/>
                <a:cs typeface="Arial" charset="0"/>
              </a:rPr>
              <a:t>isolator</a:t>
            </a:r>
          </a:p>
        </p:txBody>
      </p:sp>
      <p:sp>
        <p:nvSpPr>
          <p:cNvPr id="349193" name="Rectangle 16"/>
          <p:cNvSpPr>
            <a:spLocks noChangeArrowheads="1"/>
          </p:cNvSpPr>
          <p:nvPr/>
        </p:nvSpPr>
        <p:spPr bwMode="auto">
          <a:xfrm>
            <a:off x="5943600" y="1905000"/>
            <a:ext cx="609600" cy="6096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001E4C"/>
            </a:solidFill>
            <a:round/>
            <a:headEnd/>
            <a:tailEnd/>
          </a:ln>
        </p:spPr>
        <p:txBody>
          <a:bodyPr anchor="ctr"/>
          <a:lstStyle/>
          <a:p>
            <a:r>
              <a:rPr lang="en-US" sz="1600">
                <a:solidFill>
                  <a:srgbClr val="000000"/>
                </a:solidFill>
                <a:latin typeface="Arial" charset="0"/>
                <a:cs typeface="Arial" charset="0"/>
              </a:rPr>
              <a:t>+</a:t>
            </a:r>
          </a:p>
        </p:txBody>
      </p:sp>
      <p:cxnSp>
        <p:nvCxnSpPr>
          <p:cNvPr id="349194" name="Straight Connector 25"/>
          <p:cNvCxnSpPr>
            <a:cxnSpLocks noChangeShapeType="1"/>
          </p:cNvCxnSpPr>
          <p:nvPr/>
        </p:nvCxnSpPr>
        <p:spPr bwMode="auto">
          <a:xfrm>
            <a:off x="1905000" y="2057400"/>
            <a:ext cx="457200" cy="1588"/>
          </a:xfrm>
          <a:prstGeom prst="line">
            <a:avLst/>
          </a:prstGeom>
          <a:noFill/>
          <a:ln w="19050">
            <a:solidFill>
              <a:srgbClr val="001E4C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49195" name="Straight Connector 26"/>
          <p:cNvCxnSpPr>
            <a:cxnSpLocks noChangeShapeType="1"/>
          </p:cNvCxnSpPr>
          <p:nvPr/>
        </p:nvCxnSpPr>
        <p:spPr bwMode="auto">
          <a:xfrm>
            <a:off x="1905000" y="2895600"/>
            <a:ext cx="457200" cy="1588"/>
          </a:xfrm>
          <a:prstGeom prst="line">
            <a:avLst/>
          </a:prstGeom>
          <a:noFill/>
          <a:ln w="19050">
            <a:solidFill>
              <a:srgbClr val="001E4C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49196" name="Straight Connector 28"/>
          <p:cNvCxnSpPr>
            <a:cxnSpLocks noChangeShapeType="1"/>
          </p:cNvCxnSpPr>
          <p:nvPr/>
        </p:nvCxnSpPr>
        <p:spPr bwMode="auto">
          <a:xfrm>
            <a:off x="6553200" y="2209800"/>
            <a:ext cx="685800" cy="1588"/>
          </a:xfrm>
          <a:prstGeom prst="line">
            <a:avLst/>
          </a:prstGeom>
          <a:noFill/>
          <a:ln w="19050">
            <a:solidFill>
              <a:srgbClr val="001E4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grpSp>
        <p:nvGrpSpPr>
          <p:cNvPr id="349197" name="Group 41"/>
          <p:cNvGrpSpPr>
            <a:grpSpLocks/>
          </p:cNvGrpSpPr>
          <p:nvPr/>
        </p:nvGrpSpPr>
        <p:grpSpPr bwMode="auto">
          <a:xfrm>
            <a:off x="4495800" y="1981200"/>
            <a:ext cx="609600" cy="152400"/>
            <a:chOff x="4343400" y="1981200"/>
            <a:chExt cx="914400" cy="152400"/>
          </a:xfrm>
        </p:grpSpPr>
        <p:cxnSp>
          <p:nvCxnSpPr>
            <p:cNvPr id="349273" name="Straight Connector 30"/>
            <p:cNvCxnSpPr>
              <a:cxnSpLocks noChangeShapeType="1"/>
            </p:cNvCxnSpPr>
            <p:nvPr/>
          </p:nvCxnSpPr>
          <p:spPr bwMode="auto">
            <a:xfrm>
              <a:off x="4343400" y="2057400"/>
              <a:ext cx="152400" cy="1588"/>
            </a:xfrm>
            <a:prstGeom prst="line">
              <a:avLst/>
            </a:prstGeom>
            <a:noFill/>
            <a:ln w="19050">
              <a:solidFill>
                <a:srgbClr val="001E4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49274" name="Straight Connector 32"/>
            <p:cNvCxnSpPr>
              <a:cxnSpLocks noChangeShapeType="1"/>
            </p:cNvCxnSpPr>
            <p:nvPr/>
          </p:nvCxnSpPr>
          <p:spPr bwMode="auto">
            <a:xfrm rot="5400000" flipH="1" flipV="1">
              <a:off x="5029200" y="2057400"/>
              <a:ext cx="76200" cy="76200"/>
            </a:xfrm>
            <a:prstGeom prst="line">
              <a:avLst/>
            </a:prstGeom>
            <a:noFill/>
            <a:ln w="19050">
              <a:solidFill>
                <a:srgbClr val="001E4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49275" name="Straight Connector 34"/>
            <p:cNvCxnSpPr>
              <a:cxnSpLocks noChangeShapeType="1"/>
            </p:cNvCxnSpPr>
            <p:nvPr/>
          </p:nvCxnSpPr>
          <p:spPr bwMode="auto">
            <a:xfrm rot="16200000" flipH="1">
              <a:off x="4572000" y="1981200"/>
              <a:ext cx="152400" cy="152400"/>
            </a:xfrm>
            <a:prstGeom prst="line">
              <a:avLst/>
            </a:prstGeom>
            <a:noFill/>
            <a:ln w="19050">
              <a:solidFill>
                <a:srgbClr val="001E4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49276" name="Straight Connector 36"/>
            <p:cNvCxnSpPr>
              <a:cxnSpLocks noChangeShapeType="1"/>
            </p:cNvCxnSpPr>
            <p:nvPr/>
          </p:nvCxnSpPr>
          <p:spPr bwMode="auto">
            <a:xfrm rot="5400000" flipH="1" flipV="1">
              <a:off x="4724400" y="1981200"/>
              <a:ext cx="152400" cy="152400"/>
            </a:xfrm>
            <a:prstGeom prst="line">
              <a:avLst/>
            </a:prstGeom>
            <a:noFill/>
            <a:ln w="19050">
              <a:solidFill>
                <a:srgbClr val="001E4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49277" name="Straight Connector 37"/>
            <p:cNvCxnSpPr>
              <a:cxnSpLocks noChangeShapeType="1"/>
            </p:cNvCxnSpPr>
            <p:nvPr/>
          </p:nvCxnSpPr>
          <p:spPr bwMode="auto">
            <a:xfrm rot="16200000" flipH="1">
              <a:off x="4876800" y="1981200"/>
              <a:ext cx="152400" cy="152400"/>
            </a:xfrm>
            <a:prstGeom prst="line">
              <a:avLst/>
            </a:prstGeom>
            <a:noFill/>
            <a:ln w="19050">
              <a:solidFill>
                <a:srgbClr val="001E4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49278" name="Straight Connector 38"/>
            <p:cNvCxnSpPr>
              <a:cxnSpLocks noChangeShapeType="1"/>
            </p:cNvCxnSpPr>
            <p:nvPr/>
          </p:nvCxnSpPr>
          <p:spPr bwMode="auto">
            <a:xfrm rot="5400000" flipH="1" flipV="1">
              <a:off x="4495800" y="1981200"/>
              <a:ext cx="76200" cy="76200"/>
            </a:xfrm>
            <a:prstGeom prst="line">
              <a:avLst/>
            </a:prstGeom>
            <a:noFill/>
            <a:ln w="19050">
              <a:solidFill>
                <a:srgbClr val="001E4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49279" name="Straight Connector 40"/>
            <p:cNvCxnSpPr>
              <a:cxnSpLocks noChangeShapeType="1"/>
            </p:cNvCxnSpPr>
            <p:nvPr/>
          </p:nvCxnSpPr>
          <p:spPr bwMode="auto">
            <a:xfrm>
              <a:off x="5105400" y="2057400"/>
              <a:ext cx="152400" cy="1588"/>
            </a:xfrm>
            <a:prstGeom prst="line">
              <a:avLst/>
            </a:prstGeom>
            <a:noFill/>
            <a:ln w="19050">
              <a:solidFill>
                <a:srgbClr val="001E4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cxnSp>
        <p:nvCxnSpPr>
          <p:cNvPr id="349198" name="Straight Connector 42"/>
          <p:cNvCxnSpPr>
            <a:cxnSpLocks noChangeShapeType="1"/>
          </p:cNvCxnSpPr>
          <p:nvPr/>
        </p:nvCxnSpPr>
        <p:spPr bwMode="auto">
          <a:xfrm>
            <a:off x="5029200" y="2057400"/>
            <a:ext cx="914400" cy="1588"/>
          </a:xfrm>
          <a:prstGeom prst="line">
            <a:avLst/>
          </a:prstGeom>
          <a:noFill/>
          <a:ln w="19050">
            <a:solidFill>
              <a:srgbClr val="001E4C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49199" name="Straight Connector 45"/>
          <p:cNvCxnSpPr>
            <a:cxnSpLocks noChangeShapeType="1"/>
          </p:cNvCxnSpPr>
          <p:nvPr/>
        </p:nvCxnSpPr>
        <p:spPr bwMode="auto">
          <a:xfrm>
            <a:off x="4267200" y="2057400"/>
            <a:ext cx="228600" cy="1588"/>
          </a:xfrm>
          <a:prstGeom prst="line">
            <a:avLst/>
          </a:prstGeom>
          <a:noFill/>
          <a:ln w="19050">
            <a:solidFill>
              <a:srgbClr val="001E4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grpSp>
        <p:nvGrpSpPr>
          <p:cNvPr id="349200" name="Group 57"/>
          <p:cNvGrpSpPr>
            <a:grpSpLocks/>
          </p:cNvGrpSpPr>
          <p:nvPr/>
        </p:nvGrpSpPr>
        <p:grpSpPr bwMode="auto">
          <a:xfrm>
            <a:off x="4495800" y="2819400"/>
            <a:ext cx="609600" cy="152400"/>
            <a:chOff x="4343400" y="1981200"/>
            <a:chExt cx="914400" cy="152400"/>
          </a:xfrm>
        </p:grpSpPr>
        <p:cxnSp>
          <p:nvCxnSpPr>
            <p:cNvPr id="349266" name="Straight Connector 58"/>
            <p:cNvCxnSpPr>
              <a:cxnSpLocks noChangeShapeType="1"/>
            </p:cNvCxnSpPr>
            <p:nvPr/>
          </p:nvCxnSpPr>
          <p:spPr bwMode="auto">
            <a:xfrm>
              <a:off x="4343400" y="2057400"/>
              <a:ext cx="152400" cy="1588"/>
            </a:xfrm>
            <a:prstGeom prst="line">
              <a:avLst/>
            </a:prstGeom>
            <a:noFill/>
            <a:ln w="19050">
              <a:solidFill>
                <a:srgbClr val="001E4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49267" name="Straight Connector 59"/>
            <p:cNvCxnSpPr>
              <a:cxnSpLocks noChangeShapeType="1"/>
            </p:cNvCxnSpPr>
            <p:nvPr/>
          </p:nvCxnSpPr>
          <p:spPr bwMode="auto">
            <a:xfrm rot="5400000" flipH="1" flipV="1">
              <a:off x="5029200" y="2057400"/>
              <a:ext cx="76200" cy="76200"/>
            </a:xfrm>
            <a:prstGeom prst="line">
              <a:avLst/>
            </a:prstGeom>
            <a:noFill/>
            <a:ln w="19050">
              <a:solidFill>
                <a:srgbClr val="001E4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49268" name="Straight Connector 60"/>
            <p:cNvCxnSpPr>
              <a:cxnSpLocks noChangeShapeType="1"/>
            </p:cNvCxnSpPr>
            <p:nvPr/>
          </p:nvCxnSpPr>
          <p:spPr bwMode="auto">
            <a:xfrm rot="16200000" flipH="1">
              <a:off x="4572000" y="1981200"/>
              <a:ext cx="152400" cy="152400"/>
            </a:xfrm>
            <a:prstGeom prst="line">
              <a:avLst/>
            </a:prstGeom>
            <a:noFill/>
            <a:ln w="19050">
              <a:solidFill>
                <a:srgbClr val="001E4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49269" name="Straight Connector 61"/>
            <p:cNvCxnSpPr>
              <a:cxnSpLocks noChangeShapeType="1"/>
            </p:cNvCxnSpPr>
            <p:nvPr/>
          </p:nvCxnSpPr>
          <p:spPr bwMode="auto">
            <a:xfrm rot="5400000" flipH="1" flipV="1">
              <a:off x="4724400" y="1981200"/>
              <a:ext cx="152400" cy="152400"/>
            </a:xfrm>
            <a:prstGeom prst="line">
              <a:avLst/>
            </a:prstGeom>
            <a:noFill/>
            <a:ln w="19050">
              <a:solidFill>
                <a:srgbClr val="001E4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49270" name="Straight Connector 62"/>
            <p:cNvCxnSpPr>
              <a:cxnSpLocks noChangeShapeType="1"/>
            </p:cNvCxnSpPr>
            <p:nvPr/>
          </p:nvCxnSpPr>
          <p:spPr bwMode="auto">
            <a:xfrm rot="16200000" flipH="1">
              <a:off x="4876800" y="1981200"/>
              <a:ext cx="152400" cy="152400"/>
            </a:xfrm>
            <a:prstGeom prst="line">
              <a:avLst/>
            </a:prstGeom>
            <a:noFill/>
            <a:ln w="19050">
              <a:solidFill>
                <a:srgbClr val="001E4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49271" name="Straight Connector 63"/>
            <p:cNvCxnSpPr>
              <a:cxnSpLocks noChangeShapeType="1"/>
            </p:cNvCxnSpPr>
            <p:nvPr/>
          </p:nvCxnSpPr>
          <p:spPr bwMode="auto">
            <a:xfrm rot="5400000" flipH="1" flipV="1">
              <a:off x="4495800" y="1981200"/>
              <a:ext cx="76200" cy="76200"/>
            </a:xfrm>
            <a:prstGeom prst="line">
              <a:avLst/>
            </a:prstGeom>
            <a:noFill/>
            <a:ln w="19050">
              <a:solidFill>
                <a:srgbClr val="001E4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49272" name="Straight Connector 64"/>
            <p:cNvCxnSpPr>
              <a:cxnSpLocks noChangeShapeType="1"/>
            </p:cNvCxnSpPr>
            <p:nvPr/>
          </p:nvCxnSpPr>
          <p:spPr bwMode="auto">
            <a:xfrm>
              <a:off x="5105400" y="2057400"/>
              <a:ext cx="152400" cy="1588"/>
            </a:xfrm>
            <a:prstGeom prst="line">
              <a:avLst/>
            </a:prstGeom>
            <a:noFill/>
            <a:ln w="19050">
              <a:solidFill>
                <a:srgbClr val="001E4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cxnSp>
        <p:nvCxnSpPr>
          <p:cNvPr id="349201" name="Straight Connector 65"/>
          <p:cNvCxnSpPr>
            <a:cxnSpLocks noChangeShapeType="1"/>
          </p:cNvCxnSpPr>
          <p:nvPr/>
        </p:nvCxnSpPr>
        <p:spPr bwMode="auto">
          <a:xfrm>
            <a:off x="5029200" y="2895600"/>
            <a:ext cx="609600" cy="1588"/>
          </a:xfrm>
          <a:prstGeom prst="line">
            <a:avLst/>
          </a:prstGeom>
          <a:noFill/>
          <a:ln w="19050">
            <a:solidFill>
              <a:srgbClr val="001E4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49202" name="Straight Connector 66"/>
          <p:cNvCxnSpPr>
            <a:cxnSpLocks noChangeShapeType="1"/>
          </p:cNvCxnSpPr>
          <p:nvPr/>
        </p:nvCxnSpPr>
        <p:spPr bwMode="auto">
          <a:xfrm>
            <a:off x="4267200" y="2895600"/>
            <a:ext cx="228600" cy="1588"/>
          </a:xfrm>
          <a:prstGeom prst="line">
            <a:avLst/>
          </a:prstGeom>
          <a:noFill/>
          <a:ln w="19050">
            <a:solidFill>
              <a:srgbClr val="001E4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49203" name="Straight Connector 70"/>
          <p:cNvCxnSpPr>
            <a:cxnSpLocks noChangeShapeType="1"/>
          </p:cNvCxnSpPr>
          <p:nvPr/>
        </p:nvCxnSpPr>
        <p:spPr bwMode="auto">
          <a:xfrm>
            <a:off x="1905000" y="4267200"/>
            <a:ext cx="1219200" cy="1588"/>
          </a:xfrm>
          <a:prstGeom prst="line">
            <a:avLst/>
          </a:prstGeom>
          <a:noFill/>
          <a:ln w="19050">
            <a:solidFill>
              <a:srgbClr val="001E4C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49204" name="Rectangle 72"/>
          <p:cNvSpPr>
            <a:spLocks noChangeArrowheads="1"/>
          </p:cNvSpPr>
          <p:nvPr/>
        </p:nvSpPr>
        <p:spPr bwMode="auto">
          <a:xfrm>
            <a:off x="5943600" y="3962400"/>
            <a:ext cx="609600" cy="6096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001E4C"/>
            </a:solidFill>
            <a:round/>
            <a:headEnd/>
            <a:tailEnd/>
          </a:ln>
        </p:spPr>
        <p:txBody>
          <a:bodyPr anchor="ctr"/>
          <a:lstStyle/>
          <a:p>
            <a:r>
              <a:rPr lang="en-US" sz="1600">
                <a:solidFill>
                  <a:srgbClr val="000000"/>
                </a:solidFill>
                <a:latin typeface="Arial" charset="0"/>
                <a:cs typeface="Arial" charset="0"/>
              </a:rPr>
              <a:t>+</a:t>
            </a:r>
          </a:p>
        </p:txBody>
      </p:sp>
      <p:sp>
        <p:nvSpPr>
          <p:cNvPr id="349205" name="Rectangle 73"/>
          <p:cNvSpPr>
            <a:spLocks noChangeArrowheads="1"/>
          </p:cNvSpPr>
          <p:nvPr/>
        </p:nvSpPr>
        <p:spPr bwMode="auto">
          <a:xfrm>
            <a:off x="4343400" y="3962400"/>
            <a:ext cx="609600" cy="6096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001E4C"/>
            </a:solidFill>
            <a:round/>
            <a:headEnd/>
            <a:tailEnd/>
          </a:ln>
        </p:spPr>
        <p:txBody>
          <a:bodyPr anchor="ctr"/>
          <a:lstStyle/>
          <a:p>
            <a:r>
              <a:rPr lang="en-US" sz="1600">
                <a:solidFill>
                  <a:srgbClr val="000000"/>
                </a:solidFill>
                <a:latin typeface="Arial" charset="0"/>
                <a:cs typeface="Arial" charset="0"/>
              </a:rPr>
              <a:t>÷</a:t>
            </a:r>
          </a:p>
        </p:txBody>
      </p:sp>
      <p:cxnSp>
        <p:nvCxnSpPr>
          <p:cNvPr id="349206" name="Straight Connector 82"/>
          <p:cNvCxnSpPr>
            <a:cxnSpLocks noChangeShapeType="1"/>
          </p:cNvCxnSpPr>
          <p:nvPr/>
        </p:nvCxnSpPr>
        <p:spPr bwMode="auto">
          <a:xfrm>
            <a:off x="3810000" y="4267200"/>
            <a:ext cx="533400" cy="1588"/>
          </a:xfrm>
          <a:prstGeom prst="line">
            <a:avLst/>
          </a:prstGeom>
          <a:noFill/>
          <a:ln w="19050">
            <a:solidFill>
              <a:srgbClr val="001E4C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49207" name="Straight Connector 87"/>
          <p:cNvCxnSpPr>
            <a:cxnSpLocks noChangeShapeType="1"/>
          </p:cNvCxnSpPr>
          <p:nvPr/>
        </p:nvCxnSpPr>
        <p:spPr bwMode="auto">
          <a:xfrm>
            <a:off x="4953000" y="4419600"/>
            <a:ext cx="990600" cy="1588"/>
          </a:xfrm>
          <a:prstGeom prst="line">
            <a:avLst/>
          </a:prstGeom>
          <a:noFill/>
          <a:ln w="19050">
            <a:solidFill>
              <a:srgbClr val="001E4C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49208" name="Straight Connector 89"/>
          <p:cNvCxnSpPr>
            <a:cxnSpLocks noChangeShapeType="1"/>
          </p:cNvCxnSpPr>
          <p:nvPr/>
        </p:nvCxnSpPr>
        <p:spPr bwMode="auto">
          <a:xfrm>
            <a:off x="5638800" y="4114800"/>
            <a:ext cx="304800" cy="1588"/>
          </a:xfrm>
          <a:prstGeom prst="line">
            <a:avLst/>
          </a:prstGeom>
          <a:noFill/>
          <a:ln w="19050">
            <a:solidFill>
              <a:srgbClr val="001E4C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49209" name="Straight Connector 98"/>
          <p:cNvCxnSpPr>
            <a:cxnSpLocks noChangeShapeType="1"/>
          </p:cNvCxnSpPr>
          <p:nvPr/>
        </p:nvCxnSpPr>
        <p:spPr bwMode="auto">
          <a:xfrm rot="5400000">
            <a:off x="5029994" y="3504406"/>
            <a:ext cx="1219200" cy="1588"/>
          </a:xfrm>
          <a:prstGeom prst="line">
            <a:avLst/>
          </a:prstGeom>
          <a:noFill/>
          <a:ln w="19050">
            <a:solidFill>
              <a:srgbClr val="001E4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49210" name="Straight Connector 101"/>
          <p:cNvCxnSpPr>
            <a:cxnSpLocks noChangeShapeType="1"/>
          </p:cNvCxnSpPr>
          <p:nvPr/>
        </p:nvCxnSpPr>
        <p:spPr bwMode="auto">
          <a:xfrm rot="5400000" flipH="1" flipV="1">
            <a:off x="5256213" y="2590800"/>
            <a:ext cx="458788" cy="1587"/>
          </a:xfrm>
          <a:prstGeom prst="line">
            <a:avLst/>
          </a:prstGeom>
          <a:noFill/>
          <a:ln w="19050">
            <a:solidFill>
              <a:srgbClr val="001E4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49211" name="Straight Connector 104"/>
          <p:cNvCxnSpPr>
            <a:cxnSpLocks noChangeShapeType="1"/>
          </p:cNvCxnSpPr>
          <p:nvPr/>
        </p:nvCxnSpPr>
        <p:spPr bwMode="auto">
          <a:xfrm>
            <a:off x="5486400" y="2362200"/>
            <a:ext cx="457200" cy="1588"/>
          </a:xfrm>
          <a:prstGeom prst="line">
            <a:avLst/>
          </a:prstGeom>
          <a:noFill/>
          <a:ln w="19050">
            <a:solidFill>
              <a:srgbClr val="001E4C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49212" name="Straight Connector 108"/>
          <p:cNvCxnSpPr>
            <a:cxnSpLocks noChangeShapeType="1"/>
          </p:cNvCxnSpPr>
          <p:nvPr/>
        </p:nvCxnSpPr>
        <p:spPr bwMode="auto">
          <a:xfrm rot="5400000" flipH="1" flipV="1">
            <a:off x="4915694" y="3542506"/>
            <a:ext cx="1143000" cy="1588"/>
          </a:xfrm>
          <a:prstGeom prst="line">
            <a:avLst/>
          </a:prstGeom>
          <a:noFill/>
          <a:ln w="19050">
            <a:solidFill>
              <a:srgbClr val="001E4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11" name="Arc 110"/>
          <p:cNvSpPr/>
          <p:nvPr/>
        </p:nvSpPr>
        <p:spPr bwMode="auto">
          <a:xfrm flipH="1">
            <a:off x="5410200" y="2819400"/>
            <a:ext cx="152400" cy="152400"/>
          </a:xfrm>
          <a:prstGeom prst="arc">
            <a:avLst>
              <a:gd name="adj1" fmla="val 16200000"/>
              <a:gd name="adj2" fmla="val 5400000"/>
            </a:avLst>
          </a:prstGeom>
          <a:noFill/>
          <a:ln w="19050" cap="flat" cmpd="sng" algn="ctr">
            <a:solidFill>
              <a:srgbClr val="001E4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>
              <a:defRPr/>
            </a:pPr>
            <a:endParaRPr lang="en-US" sz="1600">
              <a:solidFill>
                <a:srgbClr val="000000"/>
              </a:solidFill>
              <a:latin typeface="Arial" charset="0"/>
              <a:ea typeface="Arial"/>
              <a:cs typeface="Arial"/>
            </a:endParaRPr>
          </a:p>
        </p:txBody>
      </p:sp>
      <p:grpSp>
        <p:nvGrpSpPr>
          <p:cNvPr id="349214" name="Group 119"/>
          <p:cNvGrpSpPr>
            <a:grpSpLocks/>
          </p:cNvGrpSpPr>
          <p:nvPr/>
        </p:nvGrpSpPr>
        <p:grpSpPr bwMode="auto">
          <a:xfrm>
            <a:off x="6934200" y="1371600"/>
            <a:ext cx="609600" cy="533400"/>
            <a:chOff x="4038600" y="4876800"/>
            <a:chExt cx="609600" cy="533400"/>
          </a:xfrm>
        </p:grpSpPr>
        <p:sp>
          <p:nvSpPr>
            <p:cNvPr id="349262" name="Freeform 115"/>
            <p:cNvSpPr>
              <a:spLocks/>
            </p:cNvSpPr>
            <p:nvPr/>
          </p:nvSpPr>
          <p:spPr bwMode="auto">
            <a:xfrm>
              <a:off x="4191000" y="4876800"/>
              <a:ext cx="381000" cy="304800"/>
            </a:xfrm>
            <a:custGeom>
              <a:avLst/>
              <a:gdLst>
                <a:gd name="T0" fmla="*/ 0 w 381000"/>
                <a:gd name="T1" fmla="*/ 245522 h 321733"/>
                <a:gd name="T2" fmla="*/ 122767 w 381000"/>
                <a:gd name="T3" fmla="*/ 0 h 321733"/>
                <a:gd name="T4" fmla="*/ 381000 w 381000"/>
                <a:gd name="T5" fmla="*/ 0 h 321733"/>
                <a:gd name="T6" fmla="*/ 300567 w 381000"/>
                <a:gd name="T7" fmla="*/ 242293 h 3217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81000" h="321733">
                  <a:moveTo>
                    <a:pt x="0" y="321733"/>
                  </a:moveTo>
                  <a:lnTo>
                    <a:pt x="122767" y="0"/>
                  </a:lnTo>
                  <a:lnTo>
                    <a:pt x="381000" y="0"/>
                  </a:lnTo>
                  <a:lnTo>
                    <a:pt x="300567" y="317500"/>
                  </a:lnTo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001E4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9263" name="Rectangle 113"/>
            <p:cNvSpPr>
              <a:spLocks noChangeArrowheads="1"/>
            </p:cNvSpPr>
            <p:nvPr/>
          </p:nvSpPr>
          <p:spPr bwMode="auto">
            <a:xfrm>
              <a:off x="4038600" y="5257800"/>
              <a:ext cx="609600" cy="76200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rgbClr val="001E4C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 sz="160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49264" name="Rectangle 114"/>
            <p:cNvSpPr>
              <a:spLocks noChangeArrowheads="1"/>
            </p:cNvSpPr>
            <p:nvPr/>
          </p:nvSpPr>
          <p:spPr bwMode="auto">
            <a:xfrm>
              <a:off x="4114800" y="5181600"/>
              <a:ext cx="457200" cy="76200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rgbClr val="001E4C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 sz="160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49265" name="Rectangle 116"/>
            <p:cNvSpPr>
              <a:spLocks noChangeArrowheads="1"/>
            </p:cNvSpPr>
            <p:nvPr/>
          </p:nvSpPr>
          <p:spPr bwMode="auto">
            <a:xfrm>
              <a:off x="4267200" y="5334000"/>
              <a:ext cx="152400" cy="76200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rgbClr val="001E4C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 sz="160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</p:grpSp>
      <p:cxnSp>
        <p:nvCxnSpPr>
          <p:cNvPr id="349215" name="Straight Connector 118"/>
          <p:cNvCxnSpPr>
            <a:cxnSpLocks noChangeShapeType="1"/>
          </p:cNvCxnSpPr>
          <p:nvPr/>
        </p:nvCxnSpPr>
        <p:spPr bwMode="auto">
          <a:xfrm rot="5400000" flipH="1" flipV="1">
            <a:off x="7087394" y="2056606"/>
            <a:ext cx="304800" cy="1588"/>
          </a:xfrm>
          <a:prstGeom prst="line">
            <a:avLst/>
          </a:prstGeom>
          <a:noFill/>
          <a:ln w="19050">
            <a:solidFill>
              <a:srgbClr val="001E4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49216" name="Straight Connector 121"/>
          <p:cNvCxnSpPr>
            <a:cxnSpLocks noChangeShapeType="1"/>
          </p:cNvCxnSpPr>
          <p:nvPr/>
        </p:nvCxnSpPr>
        <p:spPr bwMode="auto">
          <a:xfrm>
            <a:off x="6553200" y="4267200"/>
            <a:ext cx="685800" cy="1588"/>
          </a:xfrm>
          <a:prstGeom prst="line">
            <a:avLst/>
          </a:prstGeom>
          <a:noFill/>
          <a:ln w="19050">
            <a:solidFill>
              <a:srgbClr val="001E4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grpSp>
        <p:nvGrpSpPr>
          <p:cNvPr id="349217" name="Group 122"/>
          <p:cNvGrpSpPr>
            <a:grpSpLocks/>
          </p:cNvGrpSpPr>
          <p:nvPr/>
        </p:nvGrpSpPr>
        <p:grpSpPr bwMode="auto">
          <a:xfrm>
            <a:off x="6934200" y="3429000"/>
            <a:ext cx="609600" cy="533400"/>
            <a:chOff x="4038600" y="4876800"/>
            <a:chExt cx="609600" cy="533400"/>
          </a:xfrm>
        </p:grpSpPr>
        <p:sp>
          <p:nvSpPr>
            <p:cNvPr id="349258" name="Freeform 123"/>
            <p:cNvSpPr>
              <a:spLocks/>
            </p:cNvSpPr>
            <p:nvPr/>
          </p:nvSpPr>
          <p:spPr bwMode="auto">
            <a:xfrm>
              <a:off x="4191000" y="4876800"/>
              <a:ext cx="381000" cy="304800"/>
            </a:xfrm>
            <a:custGeom>
              <a:avLst/>
              <a:gdLst>
                <a:gd name="T0" fmla="*/ 0 w 381000"/>
                <a:gd name="T1" fmla="*/ 245522 h 321733"/>
                <a:gd name="T2" fmla="*/ 122767 w 381000"/>
                <a:gd name="T3" fmla="*/ 0 h 321733"/>
                <a:gd name="T4" fmla="*/ 381000 w 381000"/>
                <a:gd name="T5" fmla="*/ 0 h 321733"/>
                <a:gd name="T6" fmla="*/ 300567 w 381000"/>
                <a:gd name="T7" fmla="*/ 242293 h 3217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81000" h="321733">
                  <a:moveTo>
                    <a:pt x="0" y="321733"/>
                  </a:moveTo>
                  <a:lnTo>
                    <a:pt x="122767" y="0"/>
                  </a:lnTo>
                  <a:lnTo>
                    <a:pt x="381000" y="0"/>
                  </a:lnTo>
                  <a:lnTo>
                    <a:pt x="300567" y="317500"/>
                  </a:lnTo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001E4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9259" name="Rectangle 124"/>
            <p:cNvSpPr>
              <a:spLocks noChangeArrowheads="1"/>
            </p:cNvSpPr>
            <p:nvPr/>
          </p:nvSpPr>
          <p:spPr bwMode="auto">
            <a:xfrm>
              <a:off x="4038600" y="5257800"/>
              <a:ext cx="609600" cy="76200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rgbClr val="001E4C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 sz="160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49260" name="Rectangle 125"/>
            <p:cNvSpPr>
              <a:spLocks noChangeArrowheads="1"/>
            </p:cNvSpPr>
            <p:nvPr/>
          </p:nvSpPr>
          <p:spPr bwMode="auto">
            <a:xfrm>
              <a:off x="4114800" y="5181600"/>
              <a:ext cx="457200" cy="76200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rgbClr val="001E4C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 sz="160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49261" name="Rectangle 126"/>
            <p:cNvSpPr>
              <a:spLocks noChangeArrowheads="1"/>
            </p:cNvSpPr>
            <p:nvPr/>
          </p:nvSpPr>
          <p:spPr bwMode="auto">
            <a:xfrm>
              <a:off x="4267200" y="5334000"/>
              <a:ext cx="152400" cy="76200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rgbClr val="001E4C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 sz="160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</p:grpSp>
      <p:cxnSp>
        <p:nvCxnSpPr>
          <p:cNvPr id="349218" name="Straight Connector 127"/>
          <p:cNvCxnSpPr>
            <a:cxnSpLocks noChangeShapeType="1"/>
          </p:cNvCxnSpPr>
          <p:nvPr/>
        </p:nvCxnSpPr>
        <p:spPr bwMode="auto">
          <a:xfrm rot="5400000" flipH="1" flipV="1">
            <a:off x="7087394" y="4114006"/>
            <a:ext cx="304800" cy="1588"/>
          </a:xfrm>
          <a:prstGeom prst="line">
            <a:avLst/>
          </a:prstGeom>
          <a:noFill/>
          <a:ln w="19050">
            <a:solidFill>
              <a:srgbClr val="001E4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49219" name="TextBox 128"/>
          <p:cNvSpPr txBox="1">
            <a:spLocks noChangeArrowheads="1"/>
          </p:cNvSpPr>
          <p:nvPr/>
        </p:nvSpPr>
        <p:spPr bwMode="auto">
          <a:xfrm>
            <a:off x="2133600" y="2286000"/>
            <a:ext cx="1143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>
                <a:solidFill>
                  <a:srgbClr val="000000"/>
                </a:solidFill>
                <a:latin typeface="Arial" charset="0"/>
                <a:cs typeface="Arial" charset="0"/>
              </a:rPr>
              <a:t>Channel Microwave</a:t>
            </a:r>
          </a:p>
          <a:p>
            <a:pPr eaLnBrk="1" hangingPunct="1"/>
            <a:r>
              <a:rPr lang="en-US" sz="1000">
                <a:solidFill>
                  <a:srgbClr val="000000"/>
                </a:solidFill>
                <a:latin typeface="Arial" charset="0"/>
                <a:cs typeface="Arial" charset="0"/>
              </a:rPr>
              <a:t>L320I</a:t>
            </a:r>
          </a:p>
        </p:txBody>
      </p:sp>
      <p:sp>
        <p:nvSpPr>
          <p:cNvPr id="349220" name="TextBox 133"/>
          <p:cNvSpPr txBox="1">
            <a:spLocks noChangeArrowheads="1"/>
          </p:cNvSpPr>
          <p:nvPr/>
        </p:nvSpPr>
        <p:spPr bwMode="auto">
          <a:xfrm>
            <a:off x="4648200" y="1752600"/>
            <a:ext cx="44926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000">
                <a:solidFill>
                  <a:srgbClr val="000000"/>
                </a:solidFill>
                <a:latin typeface="Arial" charset="0"/>
                <a:cs typeface="Arial" charset="0"/>
              </a:rPr>
              <a:t>3 dB</a:t>
            </a:r>
          </a:p>
        </p:txBody>
      </p:sp>
      <p:sp>
        <p:nvSpPr>
          <p:cNvPr id="349221" name="TextBox 134"/>
          <p:cNvSpPr txBox="1">
            <a:spLocks noChangeArrowheads="1"/>
          </p:cNvSpPr>
          <p:nvPr/>
        </p:nvSpPr>
        <p:spPr bwMode="auto">
          <a:xfrm>
            <a:off x="4648200" y="2590800"/>
            <a:ext cx="44926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000">
                <a:solidFill>
                  <a:srgbClr val="000000"/>
                </a:solidFill>
                <a:latin typeface="Arial" charset="0"/>
                <a:cs typeface="Arial" charset="0"/>
              </a:rPr>
              <a:t>3 dB</a:t>
            </a:r>
          </a:p>
        </p:txBody>
      </p:sp>
      <p:sp>
        <p:nvSpPr>
          <p:cNvPr id="349222" name="TextBox 136"/>
          <p:cNvSpPr txBox="1">
            <a:spLocks noChangeArrowheads="1"/>
          </p:cNvSpPr>
          <p:nvPr/>
        </p:nvSpPr>
        <p:spPr bwMode="auto">
          <a:xfrm>
            <a:off x="4419600" y="2133600"/>
            <a:ext cx="838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>
                <a:solidFill>
                  <a:srgbClr val="000000"/>
                </a:solidFill>
                <a:latin typeface="Arial" charset="0"/>
                <a:cs typeface="Arial" charset="0"/>
              </a:rPr>
              <a:t>Pasternak</a:t>
            </a:r>
          </a:p>
          <a:p>
            <a:pPr eaLnBrk="1" hangingPunct="1"/>
            <a:r>
              <a:rPr lang="en-US" sz="1000">
                <a:solidFill>
                  <a:srgbClr val="000000"/>
                </a:solidFill>
                <a:latin typeface="Arial" charset="0"/>
                <a:cs typeface="Arial" charset="0"/>
              </a:rPr>
              <a:t>PE 7016-3</a:t>
            </a:r>
          </a:p>
        </p:txBody>
      </p:sp>
      <p:sp>
        <p:nvSpPr>
          <p:cNvPr id="349223" name="TextBox 140"/>
          <p:cNvSpPr txBox="1">
            <a:spLocks noChangeArrowheads="1"/>
          </p:cNvSpPr>
          <p:nvPr/>
        </p:nvSpPr>
        <p:spPr bwMode="auto">
          <a:xfrm>
            <a:off x="5791200" y="2514600"/>
            <a:ext cx="9144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>
                <a:solidFill>
                  <a:srgbClr val="000000"/>
                </a:solidFill>
                <a:latin typeface="Arial" charset="0"/>
                <a:cs typeface="Arial" charset="0"/>
              </a:rPr>
              <a:t>Narda 4322-2</a:t>
            </a:r>
          </a:p>
        </p:txBody>
      </p:sp>
      <p:sp>
        <p:nvSpPr>
          <p:cNvPr id="349224" name="TextBox 142"/>
          <p:cNvSpPr txBox="1">
            <a:spLocks noChangeArrowheads="1"/>
          </p:cNvSpPr>
          <p:nvPr/>
        </p:nvSpPr>
        <p:spPr bwMode="auto">
          <a:xfrm>
            <a:off x="7620000" y="1447800"/>
            <a:ext cx="11779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t>upper antenna</a:t>
            </a:r>
          </a:p>
        </p:txBody>
      </p:sp>
      <p:sp>
        <p:nvSpPr>
          <p:cNvPr id="349225" name="TextBox 143"/>
          <p:cNvSpPr txBox="1">
            <a:spLocks noChangeArrowheads="1"/>
          </p:cNvSpPr>
          <p:nvPr/>
        </p:nvSpPr>
        <p:spPr bwMode="auto">
          <a:xfrm>
            <a:off x="7620000" y="3352800"/>
            <a:ext cx="11509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t>lower antenna</a:t>
            </a:r>
          </a:p>
        </p:txBody>
      </p:sp>
      <p:sp>
        <p:nvSpPr>
          <p:cNvPr id="349226" name="TextBox 96"/>
          <p:cNvSpPr txBox="1">
            <a:spLocks noChangeArrowheads="1"/>
          </p:cNvSpPr>
          <p:nvPr/>
        </p:nvSpPr>
        <p:spPr bwMode="auto">
          <a:xfrm>
            <a:off x="1905000" y="4038600"/>
            <a:ext cx="48418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000">
                <a:solidFill>
                  <a:srgbClr val="000000"/>
                </a:solidFill>
                <a:latin typeface="Arial" charset="0"/>
                <a:cs typeface="Arial" charset="0"/>
              </a:rPr>
              <a:t>10 W</a:t>
            </a:r>
          </a:p>
        </p:txBody>
      </p:sp>
      <p:sp>
        <p:nvSpPr>
          <p:cNvPr id="349227" name="TextBox 99"/>
          <p:cNvSpPr txBox="1">
            <a:spLocks noChangeArrowheads="1"/>
          </p:cNvSpPr>
          <p:nvPr/>
        </p:nvSpPr>
        <p:spPr bwMode="auto">
          <a:xfrm>
            <a:off x="5029200" y="4191000"/>
            <a:ext cx="4127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000">
                <a:solidFill>
                  <a:srgbClr val="000000"/>
                </a:solidFill>
                <a:latin typeface="Arial" charset="0"/>
                <a:cs typeface="Arial" charset="0"/>
              </a:rPr>
              <a:t>5 W</a:t>
            </a:r>
          </a:p>
        </p:txBody>
      </p:sp>
      <p:sp>
        <p:nvSpPr>
          <p:cNvPr id="349228" name="TextBox 100"/>
          <p:cNvSpPr txBox="1">
            <a:spLocks noChangeArrowheads="1"/>
          </p:cNvSpPr>
          <p:nvPr/>
        </p:nvSpPr>
        <p:spPr bwMode="auto">
          <a:xfrm>
            <a:off x="5029200" y="3886200"/>
            <a:ext cx="4127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000">
                <a:solidFill>
                  <a:srgbClr val="000000"/>
                </a:solidFill>
                <a:latin typeface="Arial" charset="0"/>
                <a:cs typeface="Arial" charset="0"/>
              </a:rPr>
              <a:t>5 W</a:t>
            </a:r>
          </a:p>
        </p:txBody>
      </p:sp>
      <p:sp>
        <p:nvSpPr>
          <p:cNvPr id="349229" name="TextBox 102"/>
          <p:cNvSpPr txBox="1">
            <a:spLocks noChangeArrowheads="1"/>
          </p:cNvSpPr>
          <p:nvPr/>
        </p:nvSpPr>
        <p:spPr bwMode="auto">
          <a:xfrm>
            <a:off x="5105400" y="1828800"/>
            <a:ext cx="4127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000">
                <a:solidFill>
                  <a:srgbClr val="000000"/>
                </a:solidFill>
                <a:latin typeface="Arial" charset="0"/>
                <a:cs typeface="Arial" charset="0"/>
              </a:rPr>
              <a:t>5 W</a:t>
            </a:r>
          </a:p>
        </p:txBody>
      </p:sp>
      <p:sp>
        <p:nvSpPr>
          <p:cNvPr id="349230" name="TextBox 103"/>
          <p:cNvSpPr txBox="1">
            <a:spLocks noChangeArrowheads="1"/>
          </p:cNvSpPr>
          <p:nvPr/>
        </p:nvSpPr>
        <p:spPr bwMode="auto">
          <a:xfrm>
            <a:off x="5029200" y="2667000"/>
            <a:ext cx="4127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000">
                <a:solidFill>
                  <a:srgbClr val="000000"/>
                </a:solidFill>
                <a:latin typeface="Arial" charset="0"/>
                <a:cs typeface="Arial" charset="0"/>
              </a:rPr>
              <a:t>5 W</a:t>
            </a:r>
          </a:p>
        </p:txBody>
      </p:sp>
      <p:grpSp>
        <p:nvGrpSpPr>
          <p:cNvPr id="349231" name="Group 85"/>
          <p:cNvGrpSpPr>
            <a:grpSpLocks/>
          </p:cNvGrpSpPr>
          <p:nvPr/>
        </p:nvGrpSpPr>
        <p:grpSpPr bwMode="auto">
          <a:xfrm>
            <a:off x="6934200" y="5029200"/>
            <a:ext cx="609600" cy="533400"/>
            <a:chOff x="4038600" y="4876800"/>
            <a:chExt cx="609600" cy="533400"/>
          </a:xfrm>
        </p:grpSpPr>
        <p:sp>
          <p:nvSpPr>
            <p:cNvPr id="349254" name="Freeform 86"/>
            <p:cNvSpPr>
              <a:spLocks/>
            </p:cNvSpPr>
            <p:nvPr/>
          </p:nvSpPr>
          <p:spPr bwMode="auto">
            <a:xfrm>
              <a:off x="4191000" y="4876800"/>
              <a:ext cx="381000" cy="304800"/>
            </a:xfrm>
            <a:custGeom>
              <a:avLst/>
              <a:gdLst>
                <a:gd name="T0" fmla="*/ 0 w 381000"/>
                <a:gd name="T1" fmla="*/ 245522 h 321733"/>
                <a:gd name="T2" fmla="*/ 122767 w 381000"/>
                <a:gd name="T3" fmla="*/ 0 h 321733"/>
                <a:gd name="T4" fmla="*/ 381000 w 381000"/>
                <a:gd name="T5" fmla="*/ 0 h 321733"/>
                <a:gd name="T6" fmla="*/ 300567 w 381000"/>
                <a:gd name="T7" fmla="*/ 242293 h 3217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81000" h="321733">
                  <a:moveTo>
                    <a:pt x="0" y="321733"/>
                  </a:moveTo>
                  <a:lnTo>
                    <a:pt x="122767" y="0"/>
                  </a:lnTo>
                  <a:lnTo>
                    <a:pt x="381000" y="0"/>
                  </a:lnTo>
                  <a:lnTo>
                    <a:pt x="300567" y="317500"/>
                  </a:lnTo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001E4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9255" name="Rectangle 88"/>
            <p:cNvSpPr>
              <a:spLocks noChangeArrowheads="1"/>
            </p:cNvSpPr>
            <p:nvPr/>
          </p:nvSpPr>
          <p:spPr bwMode="auto">
            <a:xfrm>
              <a:off x="4038600" y="5257800"/>
              <a:ext cx="609600" cy="76200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rgbClr val="001E4C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 sz="160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49256" name="Rectangle 90"/>
            <p:cNvSpPr>
              <a:spLocks noChangeArrowheads="1"/>
            </p:cNvSpPr>
            <p:nvPr/>
          </p:nvSpPr>
          <p:spPr bwMode="auto">
            <a:xfrm>
              <a:off x="4114800" y="5181600"/>
              <a:ext cx="457200" cy="76200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rgbClr val="001E4C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 sz="160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49257" name="Rectangle 91"/>
            <p:cNvSpPr>
              <a:spLocks noChangeArrowheads="1"/>
            </p:cNvSpPr>
            <p:nvPr/>
          </p:nvSpPr>
          <p:spPr bwMode="auto">
            <a:xfrm>
              <a:off x="4267200" y="5334000"/>
              <a:ext cx="152400" cy="76200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rgbClr val="001E4C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 sz="160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349232" name="Rectangle 92"/>
          <p:cNvSpPr>
            <a:spLocks noChangeArrowheads="1"/>
          </p:cNvSpPr>
          <p:nvPr/>
        </p:nvSpPr>
        <p:spPr bwMode="auto">
          <a:xfrm>
            <a:off x="3200400" y="5334000"/>
            <a:ext cx="1295400" cy="10668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001E4C"/>
            </a:solidFill>
            <a:round/>
            <a:headEnd/>
            <a:tailEnd/>
          </a:ln>
        </p:spPr>
        <p:txBody>
          <a:bodyPr anchor="ctr"/>
          <a:lstStyle/>
          <a:p>
            <a:r>
              <a:rPr lang="en-US" sz="1600">
                <a:solidFill>
                  <a:srgbClr val="000000"/>
                </a:solidFill>
                <a:latin typeface="Arial" charset="0"/>
                <a:cs typeface="Arial" charset="0"/>
              </a:rPr>
              <a:t>SOQPSK</a:t>
            </a:r>
          </a:p>
          <a:p>
            <a:r>
              <a:rPr lang="en-US" sz="1600">
                <a:solidFill>
                  <a:srgbClr val="000000"/>
                </a:solidFill>
                <a:latin typeface="Arial" charset="0"/>
                <a:cs typeface="Arial" charset="0"/>
              </a:rPr>
              <a:t>Transmitter</a:t>
            </a:r>
          </a:p>
        </p:txBody>
      </p:sp>
      <p:cxnSp>
        <p:nvCxnSpPr>
          <p:cNvPr id="349233" name="Straight Connector 93"/>
          <p:cNvCxnSpPr>
            <a:cxnSpLocks noChangeShapeType="1"/>
          </p:cNvCxnSpPr>
          <p:nvPr/>
        </p:nvCxnSpPr>
        <p:spPr bwMode="auto">
          <a:xfrm rot="5400000" flipH="1" flipV="1">
            <a:off x="7087394" y="5714206"/>
            <a:ext cx="304800" cy="1588"/>
          </a:xfrm>
          <a:prstGeom prst="line">
            <a:avLst/>
          </a:prstGeom>
          <a:noFill/>
          <a:ln w="19050">
            <a:solidFill>
              <a:srgbClr val="001E4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49234" name="Straight Connector 94"/>
          <p:cNvCxnSpPr>
            <a:cxnSpLocks noChangeShapeType="1"/>
          </p:cNvCxnSpPr>
          <p:nvPr/>
        </p:nvCxnSpPr>
        <p:spPr bwMode="auto">
          <a:xfrm>
            <a:off x="4495800" y="5867400"/>
            <a:ext cx="2743200" cy="1588"/>
          </a:xfrm>
          <a:prstGeom prst="line">
            <a:avLst/>
          </a:prstGeom>
          <a:noFill/>
          <a:ln w="19050">
            <a:solidFill>
              <a:srgbClr val="001E4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49235" name="Straight Connector 106"/>
          <p:cNvCxnSpPr>
            <a:cxnSpLocks noChangeShapeType="1"/>
          </p:cNvCxnSpPr>
          <p:nvPr/>
        </p:nvCxnSpPr>
        <p:spPr bwMode="auto">
          <a:xfrm>
            <a:off x="2590800" y="5867400"/>
            <a:ext cx="609600" cy="1588"/>
          </a:xfrm>
          <a:prstGeom prst="line">
            <a:avLst/>
          </a:prstGeom>
          <a:noFill/>
          <a:ln w="19050">
            <a:solidFill>
              <a:srgbClr val="001E4C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49236" name="TextBox 109"/>
          <p:cNvSpPr txBox="1">
            <a:spLocks noChangeArrowheads="1"/>
          </p:cNvSpPr>
          <p:nvPr/>
        </p:nvSpPr>
        <p:spPr bwMode="auto">
          <a:xfrm>
            <a:off x="1600200" y="5715000"/>
            <a:ext cx="9794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t>GPS/AHRS</a:t>
            </a:r>
          </a:p>
        </p:txBody>
      </p:sp>
      <p:sp>
        <p:nvSpPr>
          <p:cNvPr id="349237" name="TextBox 112"/>
          <p:cNvSpPr txBox="1">
            <a:spLocks noChangeArrowheads="1"/>
          </p:cNvSpPr>
          <p:nvPr/>
        </p:nvSpPr>
        <p:spPr bwMode="auto">
          <a:xfrm>
            <a:off x="6781800" y="5867400"/>
            <a:ext cx="20589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t>house keeping link antenna </a:t>
            </a:r>
          </a:p>
          <a:p>
            <a:pPr algn="l" eaLnBrk="1" hangingPunct="1"/>
            <a:r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t>(separate lower antenna)</a:t>
            </a:r>
          </a:p>
        </p:txBody>
      </p:sp>
      <p:sp>
        <p:nvSpPr>
          <p:cNvPr id="349238" name="TextBox 95"/>
          <p:cNvSpPr txBox="1">
            <a:spLocks noChangeArrowheads="1"/>
          </p:cNvSpPr>
          <p:nvPr/>
        </p:nvSpPr>
        <p:spPr bwMode="auto">
          <a:xfrm>
            <a:off x="381000" y="3124200"/>
            <a:ext cx="1752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>
                <a:solidFill>
                  <a:srgbClr val="000000"/>
                </a:solidFill>
                <a:latin typeface="Arial" charset="0"/>
                <a:cs typeface="Arial" charset="0"/>
              </a:rPr>
              <a:t>Quasonix </a:t>
            </a:r>
          </a:p>
          <a:p>
            <a:pPr eaLnBrk="1" hangingPunct="1"/>
            <a:r>
              <a:rPr lang="en-US" sz="1000">
                <a:solidFill>
                  <a:srgbClr val="000000"/>
                </a:solidFill>
                <a:latin typeface="Arial" charset="0"/>
                <a:cs typeface="Arial" charset="0"/>
              </a:rPr>
              <a:t>QSX-VLT-110-105-20-6A</a:t>
            </a:r>
          </a:p>
        </p:txBody>
      </p:sp>
      <p:sp>
        <p:nvSpPr>
          <p:cNvPr id="349239" name="TextBox 107"/>
          <p:cNvSpPr txBox="1">
            <a:spLocks noChangeArrowheads="1"/>
          </p:cNvSpPr>
          <p:nvPr/>
        </p:nvSpPr>
        <p:spPr bwMode="auto">
          <a:xfrm>
            <a:off x="609600" y="4800600"/>
            <a:ext cx="1295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t>Quasonix</a:t>
            </a:r>
          </a:p>
        </p:txBody>
      </p:sp>
      <p:sp>
        <p:nvSpPr>
          <p:cNvPr id="349240" name="TextBox 111"/>
          <p:cNvSpPr txBox="1">
            <a:spLocks noChangeArrowheads="1"/>
          </p:cNvSpPr>
          <p:nvPr/>
        </p:nvSpPr>
        <p:spPr bwMode="auto">
          <a:xfrm>
            <a:off x="4953000" y="1219200"/>
            <a:ext cx="1143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>
                <a:solidFill>
                  <a:srgbClr val="000000"/>
                </a:solidFill>
                <a:latin typeface="Arial" charset="0"/>
                <a:cs typeface="Arial" charset="0"/>
              </a:rPr>
              <a:t>Channel Microwave</a:t>
            </a:r>
          </a:p>
          <a:p>
            <a:pPr eaLnBrk="1" hangingPunct="1"/>
            <a:r>
              <a:rPr lang="en-US" sz="1000">
                <a:solidFill>
                  <a:srgbClr val="000000"/>
                </a:solidFill>
                <a:latin typeface="Arial" charset="0"/>
                <a:cs typeface="Arial" charset="0"/>
              </a:rPr>
              <a:t>L320I</a:t>
            </a:r>
          </a:p>
        </p:txBody>
      </p:sp>
      <p:cxnSp>
        <p:nvCxnSpPr>
          <p:cNvPr id="349241" name="Straight Connector 117"/>
          <p:cNvCxnSpPr>
            <a:cxnSpLocks noChangeShapeType="1"/>
          </p:cNvCxnSpPr>
          <p:nvPr/>
        </p:nvCxnSpPr>
        <p:spPr bwMode="auto">
          <a:xfrm>
            <a:off x="3048000" y="2057400"/>
            <a:ext cx="533400" cy="1588"/>
          </a:xfrm>
          <a:prstGeom prst="line">
            <a:avLst/>
          </a:prstGeom>
          <a:noFill/>
          <a:ln w="19050">
            <a:solidFill>
              <a:srgbClr val="001E4C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49242" name="Rectangle 120"/>
          <p:cNvSpPr>
            <a:spLocks noChangeArrowheads="1"/>
          </p:cNvSpPr>
          <p:nvPr/>
        </p:nvSpPr>
        <p:spPr bwMode="auto">
          <a:xfrm>
            <a:off x="3581400" y="1828800"/>
            <a:ext cx="685800" cy="4572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001E4C"/>
            </a:solidFill>
            <a:round/>
            <a:headEnd/>
            <a:tailEnd/>
          </a:ln>
        </p:spPr>
        <p:txBody>
          <a:bodyPr lIns="0" rIns="0" anchor="ctr"/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  <a:cs typeface="Arial" charset="0"/>
              </a:rPr>
              <a:t>L-band</a:t>
            </a:r>
          </a:p>
          <a:p>
            <a:r>
              <a:rPr lang="en-US" sz="1000">
                <a:solidFill>
                  <a:srgbClr val="000000"/>
                </a:solidFill>
                <a:latin typeface="Arial" charset="0"/>
                <a:cs typeface="Arial" charset="0"/>
              </a:rPr>
              <a:t>isolator</a:t>
            </a:r>
          </a:p>
        </p:txBody>
      </p:sp>
      <p:sp>
        <p:nvSpPr>
          <p:cNvPr id="349243" name="TextBox 135"/>
          <p:cNvSpPr txBox="1">
            <a:spLocks noChangeArrowheads="1"/>
          </p:cNvSpPr>
          <p:nvPr/>
        </p:nvSpPr>
        <p:spPr bwMode="auto">
          <a:xfrm>
            <a:off x="3352800" y="2286000"/>
            <a:ext cx="1143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>
                <a:solidFill>
                  <a:srgbClr val="000000"/>
                </a:solidFill>
                <a:latin typeface="Arial" charset="0"/>
                <a:cs typeface="Arial" charset="0"/>
              </a:rPr>
              <a:t>Channel Microwave</a:t>
            </a:r>
          </a:p>
          <a:p>
            <a:pPr eaLnBrk="1" hangingPunct="1"/>
            <a:r>
              <a:rPr lang="en-US" sz="1000">
                <a:solidFill>
                  <a:srgbClr val="000000"/>
                </a:solidFill>
                <a:latin typeface="Arial" charset="0"/>
                <a:cs typeface="Arial" charset="0"/>
              </a:rPr>
              <a:t>L320I</a:t>
            </a:r>
          </a:p>
        </p:txBody>
      </p:sp>
      <p:sp>
        <p:nvSpPr>
          <p:cNvPr id="349244" name="Rectangle 144"/>
          <p:cNvSpPr>
            <a:spLocks noChangeArrowheads="1"/>
          </p:cNvSpPr>
          <p:nvPr/>
        </p:nvSpPr>
        <p:spPr bwMode="auto">
          <a:xfrm>
            <a:off x="2362200" y="2667000"/>
            <a:ext cx="685800" cy="4572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001E4C"/>
            </a:solidFill>
            <a:round/>
            <a:headEnd/>
            <a:tailEnd/>
          </a:ln>
        </p:spPr>
        <p:txBody>
          <a:bodyPr lIns="0" rIns="0" anchor="ctr"/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  <a:cs typeface="Arial" charset="0"/>
              </a:rPr>
              <a:t>L-band</a:t>
            </a:r>
          </a:p>
          <a:p>
            <a:r>
              <a:rPr lang="en-US" sz="1000">
                <a:solidFill>
                  <a:srgbClr val="000000"/>
                </a:solidFill>
                <a:latin typeface="Arial" charset="0"/>
                <a:cs typeface="Arial" charset="0"/>
              </a:rPr>
              <a:t>isolator</a:t>
            </a:r>
          </a:p>
        </p:txBody>
      </p:sp>
      <p:sp>
        <p:nvSpPr>
          <p:cNvPr id="349245" name="TextBox 145"/>
          <p:cNvSpPr txBox="1">
            <a:spLocks noChangeArrowheads="1"/>
          </p:cNvSpPr>
          <p:nvPr/>
        </p:nvSpPr>
        <p:spPr bwMode="auto">
          <a:xfrm>
            <a:off x="2133600" y="3124200"/>
            <a:ext cx="1143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>
                <a:solidFill>
                  <a:srgbClr val="000000"/>
                </a:solidFill>
                <a:latin typeface="Arial" charset="0"/>
                <a:cs typeface="Arial" charset="0"/>
              </a:rPr>
              <a:t>Channel Microwave</a:t>
            </a:r>
          </a:p>
          <a:p>
            <a:pPr eaLnBrk="1" hangingPunct="1"/>
            <a:r>
              <a:rPr lang="en-US" sz="1000">
                <a:solidFill>
                  <a:srgbClr val="000000"/>
                </a:solidFill>
                <a:latin typeface="Arial" charset="0"/>
                <a:cs typeface="Arial" charset="0"/>
              </a:rPr>
              <a:t>L320I</a:t>
            </a:r>
          </a:p>
        </p:txBody>
      </p:sp>
      <p:cxnSp>
        <p:nvCxnSpPr>
          <p:cNvPr id="349246" name="Straight Connector 146"/>
          <p:cNvCxnSpPr>
            <a:cxnSpLocks noChangeShapeType="1"/>
          </p:cNvCxnSpPr>
          <p:nvPr/>
        </p:nvCxnSpPr>
        <p:spPr bwMode="auto">
          <a:xfrm>
            <a:off x="3048000" y="2895600"/>
            <a:ext cx="533400" cy="1588"/>
          </a:xfrm>
          <a:prstGeom prst="line">
            <a:avLst/>
          </a:prstGeom>
          <a:noFill/>
          <a:ln w="19050">
            <a:solidFill>
              <a:srgbClr val="001E4C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49247" name="Rectangle 147"/>
          <p:cNvSpPr>
            <a:spLocks noChangeArrowheads="1"/>
          </p:cNvSpPr>
          <p:nvPr/>
        </p:nvSpPr>
        <p:spPr bwMode="auto">
          <a:xfrm>
            <a:off x="3581400" y="2667000"/>
            <a:ext cx="685800" cy="4572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001E4C"/>
            </a:solidFill>
            <a:round/>
            <a:headEnd/>
            <a:tailEnd/>
          </a:ln>
        </p:spPr>
        <p:txBody>
          <a:bodyPr lIns="0" rIns="0" anchor="ctr"/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  <a:cs typeface="Arial" charset="0"/>
              </a:rPr>
              <a:t>L-band</a:t>
            </a:r>
          </a:p>
          <a:p>
            <a:r>
              <a:rPr lang="en-US" sz="1000">
                <a:solidFill>
                  <a:srgbClr val="000000"/>
                </a:solidFill>
                <a:latin typeface="Arial" charset="0"/>
                <a:cs typeface="Arial" charset="0"/>
              </a:rPr>
              <a:t>isolator</a:t>
            </a:r>
          </a:p>
        </p:txBody>
      </p:sp>
      <p:sp>
        <p:nvSpPr>
          <p:cNvPr id="349248" name="TextBox 148"/>
          <p:cNvSpPr txBox="1">
            <a:spLocks noChangeArrowheads="1"/>
          </p:cNvSpPr>
          <p:nvPr/>
        </p:nvSpPr>
        <p:spPr bwMode="auto">
          <a:xfrm>
            <a:off x="3352800" y="3124200"/>
            <a:ext cx="1143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>
                <a:solidFill>
                  <a:srgbClr val="000000"/>
                </a:solidFill>
                <a:latin typeface="Arial" charset="0"/>
                <a:cs typeface="Arial" charset="0"/>
              </a:rPr>
              <a:t>Channel Microwave</a:t>
            </a:r>
          </a:p>
          <a:p>
            <a:pPr eaLnBrk="1" hangingPunct="1"/>
            <a:r>
              <a:rPr lang="en-US" sz="1000">
                <a:solidFill>
                  <a:srgbClr val="000000"/>
                </a:solidFill>
                <a:latin typeface="Arial" charset="0"/>
                <a:cs typeface="Arial" charset="0"/>
              </a:rPr>
              <a:t>L320I</a:t>
            </a:r>
          </a:p>
        </p:txBody>
      </p:sp>
      <p:sp>
        <p:nvSpPr>
          <p:cNvPr id="349249" name="TextBox 149"/>
          <p:cNvSpPr txBox="1">
            <a:spLocks noChangeArrowheads="1"/>
          </p:cNvSpPr>
          <p:nvPr/>
        </p:nvSpPr>
        <p:spPr bwMode="auto">
          <a:xfrm>
            <a:off x="5791200" y="4572000"/>
            <a:ext cx="9144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>
                <a:solidFill>
                  <a:srgbClr val="000000"/>
                </a:solidFill>
                <a:latin typeface="Arial" charset="0"/>
                <a:cs typeface="Arial" charset="0"/>
              </a:rPr>
              <a:t>Narda 4322-2</a:t>
            </a:r>
          </a:p>
        </p:txBody>
      </p:sp>
      <p:sp>
        <p:nvSpPr>
          <p:cNvPr id="349250" name="TextBox 150"/>
          <p:cNvSpPr txBox="1">
            <a:spLocks noChangeArrowheads="1"/>
          </p:cNvSpPr>
          <p:nvPr/>
        </p:nvSpPr>
        <p:spPr bwMode="auto">
          <a:xfrm>
            <a:off x="4191000" y="4572000"/>
            <a:ext cx="9144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>
                <a:solidFill>
                  <a:srgbClr val="000000"/>
                </a:solidFill>
                <a:latin typeface="Arial" charset="0"/>
                <a:cs typeface="Arial" charset="0"/>
              </a:rPr>
              <a:t>Narda 4322-2</a:t>
            </a:r>
          </a:p>
        </p:txBody>
      </p:sp>
      <p:sp>
        <p:nvSpPr>
          <p:cNvPr id="349251" name="Rectangle 152"/>
          <p:cNvSpPr>
            <a:spLocks noChangeArrowheads="1"/>
          </p:cNvSpPr>
          <p:nvPr/>
        </p:nvSpPr>
        <p:spPr bwMode="auto">
          <a:xfrm>
            <a:off x="3124200" y="4038600"/>
            <a:ext cx="685800" cy="4572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001E4C"/>
            </a:solidFill>
            <a:round/>
            <a:headEnd/>
            <a:tailEnd/>
          </a:ln>
        </p:spPr>
        <p:txBody>
          <a:bodyPr lIns="0" rIns="0" anchor="ctr"/>
          <a:lstStyle/>
          <a:p>
            <a:r>
              <a:rPr lang="en-US" sz="1000">
                <a:solidFill>
                  <a:srgbClr val="000000"/>
                </a:solidFill>
                <a:latin typeface="Arial" charset="0"/>
                <a:cs typeface="Arial" charset="0"/>
              </a:rPr>
              <a:t>L-band</a:t>
            </a:r>
          </a:p>
          <a:p>
            <a:r>
              <a:rPr lang="en-US" sz="1000">
                <a:solidFill>
                  <a:srgbClr val="000000"/>
                </a:solidFill>
                <a:latin typeface="Arial" charset="0"/>
                <a:cs typeface="Arial" charset="0"/>
              </a:rPr>
              <a:t>isolator</a:t>
            </a:r>
          </a:p>
        </p:txBody>
      </p:sp>
      <p:sp>
        <p:nvSpPr>
          <p:cNvPr id="349252" name="TextBox 153"/>
          <p:cNvSpPr txBox="1">
            <a:spLocks noChangeArrowheads="1"/>
          </p:cNvSpPr>
          <p:nvPr/>
        </p:nvSpPr>
        <p:spPr bwMode="auto">
          <a:xfrm>
            <a:off x="2895600" y="4495800"/>
            <a:ext cx="1143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>
                <a:solidFill>
                  <a:srgbClr val="000000"/>
                </a:solidFill>
                <a:latin typeface="Arial" charset="0"/>
                <a:cs typeface="Arial" charset="0"/>
              </a:rPr>
              <a:t>Channel Microwave</a:t>
            </a:r>
          </a:p>
          <a:p>
            <a:pPr eaLnBrk="1" hangingPunct="1"/>
            <a:r>
              <a:rPr lang="en-US" sz="1000">
                <a:solidFill>
                  <a:srgbClr val="000000"/>
                </a:solidFill>
                <a:latin typeface="Arial" charset="0"/>
                <a:cs typeface="Arial" charset="0"/>
              </a:rPr>
              <a:t>L120I</a:t>
            </a:r>
          </a:p>
        </p:txBody>
      </p:sp>
      <p:sp>
        <p:nvSpPr>
          <p:cNvPr id="349253" name="TextBox 154"/>
          <p:cNvSpPr txBox="1">
            <a:spLocks noChangeArrowheads="1"/>
          </p:cNvSpPr>
          <p:nvPr/>
        </p:nvSpPr>
        <p:spPr bwMode="auto">
          <a:xfrm>
            <a:off x="4419600" y="2895600"/>
            <a:ext cx="838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>
                <a:solidFill>
                  <a:srgbClr val="000000"/>
                </a:solidFill>
                <a:latin typeface="Arial" charset="0"/>
                <a:cs typeface="Arial" charset="0"/>
              </a:rPr>
              <a:t>Pasternak</a:t>
            </a:r>
          </a:p>
          <a:p>
            <a:pPr eaLnBrk="1" hangingPunct="1"/>
            <a:r>
              <a:rPr lang="en-US" sz="1000">
                <a:solidFill>
                  <a:srgbClr val="000000"/>
                </a:solidFill>
                <a:latin typeface="Arial" charset="0"/>
                <a:cs typeface="Arial" charset="0"/>
              </a:rPr>
              <a:t>PE 7016-3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09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458200" y="6477000"/>
            <a:ext cx="533400" cy="2286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DD4B7935-212E-1342-A205-FF6F0E0BA444}" type="slidenum">
              <a:rPr lang="en-US" sz="1200">
                <a:solidFill>
                  <a:srgbClr val="001E4C"/>
                </a:solidFill>
                <a:latin typeface="Arial" charset="0"/>
                <a:cs typeface="Arial" charset="0"/>
              </a:rPr>
              <a:pPr eaLnBrk="1" hangingPunct="1"/>
              <a:t>29</a:t>
            </a:fld>
            <a:endParaRPr lang="en-US" sz="1200">
              <a:solidFill>
                <a:srgbClr val="001E4C"/>
              </a:solidFill>
              <a:latin typeface="Arial" charset="0"/>
              <a:cs typeface="Arial" charset="0"/>
            </a:endParaRPr>
          </a:p>
        </p:txBody>
      </p:sp>
      <p:pic>
        <p:nvPicPr>
          <p:cNvPr id="350210" name="Picture 2" descr="c12_166%20right%20sid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219200"/>
            <a:ext cx="6873875" cy="515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021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C-12 Beechcraft: Airborne Platform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z="2800" dirty="0">
                <a:latin typeface="Arial Black" charset="0"/>
              </a:rPr>
              <a:t>Best Source Selection</a:t>
            </a:r>
          </a:p>
        </p:txBody>
      </p:sp>
      <p:sp>
        <p:nvSpPr>
          <p:cNvPr id="5122" name="Rectangle 3"/>
          <p:cNvSpPr>
            <a:spLocks noGrp="1" noChangeArrowheads="1"/>
          </p:cNvSpPr>
          <p:nvPr>
            <p:ph type="subTitle" idx="1"/>
          </p:nvPr>
        </p:nvSpPr>
        <p:spPr bwMode="blackWhite">
          <a:xfrm>
            <a:off x="3001963" y="4300538"/>
            <a:ext cx="6019800" cy="1752600"/>
          </a:xfrm>
        </p:spPr>
        <p:txBody>
          <a:bodyPr/>
          <a:lstStyle/>
          <a:p>
            <a:pPr algn="ctr" eaLnBrk="1" hangingPunct="1"/>
            <a:endParaRPr lang="en-US" sz="2400" dirty="0">
              <a:solidFill>
                <a:srgbClr val="000000"/>
              </a:solidFill>
              <a:latin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3227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STC Video Clip</a:t>
            </a:r>
          </a:p>
        </p:txBody>
      </p:sp>
      <p:sp>
        <p:nvSpPr>
          <p:cNvPr id="35840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458200" y="6553200"/>
            <a:ext cx="533400" cy="2286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3AF116CB-DC99-EF46-97D6-B689E6ACD941}" type="slidenum">
              <a:rPr lang="en-US" sz="1200">
                <a:solidFill>
                  <a:srgbClr val="001E4C"/>
                </a:solidFill>
              </a:rPr>
              <a:pPr eaLnBrk="1" hangingPunct="1"/>
              <a:t>30</a:t>
            </a:fld>
            <a:endParaRPr lang="en-US" sz="1200">
              <a:solidFill>
                <a:srgbClr val="001E4C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0C2E6C-71EB-498A-A2F7-76A550D33E41}"/>
              </a:ext>
            </a:extLst>
          </p:cNvPr>
          <p:cNvSpPr/>
          <p:nvPr/>
        </p:nvSpPr>
        <p:spPr>
          <a:xfrm>
            <a:off x="381000" y="1676400"/>
            <a:ext cx="82296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Jump to file: 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+mj-lt"/>
                <a:hlinkClick r:id="rId2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stc-video.mp4</a:t>
            </a:r>
            <a:endParaRPr lang="en-US" sz="2000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+mn-lt"/>
              </a:rPr>
              <a:t>Or, click to view on our website</a:t>
            </a:r>
            <a:r>
              <a:rPr lang="en-US" sz="1400">
                <a:solidFill>
                  <a:schemeClr val="tx1"/>
                </a:solidFill>
                <a:latin typeface="+mn-lt"/>
              </a:rPr>
              <a:t>: </a:t>
            </a:r>
            <a:r>
              <a:rPr lang="en-US" sz="1400">
                <a:solidFill>
                  <a:schemeClr val="bg1">
                    <a:lumMod val="75000"/>
                  </a:schemeClr>
                </a:solidFill>
                <a:latin typeface="+mn-lt"/>
                <a:hlinkClick r:id="rId3"/>
              </a:rPr>
              <a:t>STC vs Two-Antenna Video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6" name="Picture 2">
            <a:hlinkClick r:id="rId4"/>
            <a:extLst>
              <a:ext uri="{FF2B5EF4-FFF2-40B4-BE49-F238E27FC236}">
                <a16:creationId xmlns:a16="http://schemas.microsoft.com/office/drawing/2014/main" id="{15A663AC-5FBF-43EB-8293-4C70380DA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571750"/>
            <a:ext cx="3048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M1: Test Results</a:t>
            </a:r>
          </a:p>
        </p:txBody>
      </p:sp>
      <p:sp>
        <p:nvSpPr>
          <p:cNvPr id="360450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382000" y="6477000"/>
            <a:ext cx="609600" cy="2286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9C35A19E-A160-7146-8171-B20139FD5FD6}" type="slidenum">
              <a:rPr lang="en-US" sz="1200">
                <a:solidFill>
                  <a:srgbClr val="001E4C"/>
                </a:solidFill>
                <a:latin typeface="Arial" charset="0"/>
                <a:cs typeface="Arial" charset="0"/>
              </a:rPr>
              <a:pPr eaLnBrk="1" hangingPunct="1"/>
              <a:t>31</a:t>
            </a:fld>
            <a:endParaRPr lang="en-US" sz="1200">
              <a:solidFill>
                <a:srgbClr val="001E4C"/>
              </a:solidFill>
              <a:latin typeface="Arial" charset="0"/>
              <a:cs typeface="Arial" charset="0"/>
            </a:endParaRPr>
          </a:p>
        </p:txBody>
      </p:sp>
      <p:pic>
        <p:nvPicPr>
          <p:cNvPr id="360451" name="Picture 3" descr="m1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0" y="1447800"/>
            <a:ext cx="6299200" cy="486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M2: Test Results</a:t>
            </a:r>
          </a:p>
        </p:txBody>
      </p:sp>
      <p:sp>
        <p:nvSpPr>
          <p:cNvPr id="362498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458200" y="6477000"/>
            <a:ext cx="533400" cy="2286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C063E2C-9153-1C49-B587-CDBFF515329C}" type="slidenum">
              <a:rPr lang="en-US" sz="1200">
                <a:solidFill>
                  <a:srgbClr val="001E4C"/>
                </a:solidFill>
                <a:latin typeface="Arial" charset="0"/>
                <a:cs typeface="Arial" charset="0"/>
              </a:rPr>
              <a:pPr eaLnBrk="1" hangingPunct="1"/>
              <a:t>32</a:t>
            </a:fld>
            <a:endParaRPr lang="en-US" sz="1200">
              <a:solidFill>
                <a:srgbClr val="001E4C"/>
              </a:solidFill>
              <a:latin typeface="Arial" charset="0"/>
              <a:cs typeface="Arial" charset="0"/>
            </a:endParaRPr>
          </a:p>
        </p:txBody>
      </p:sp>
      <p:pic>
        <p:nvPicPr>
          <p:cNvPr id="362499" name="Picture 3" descr="m1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0" y="1447800"/>
            <a:ext cx="6299200" cy="486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M3: Test Results</a:t>
            </a:r>
          </a:p>
        </p:txBody>
      </p:sp>
      <p:sp>
        <p:nvSpPr>
          <p:cNvPr id="36454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458200" y="6477000"/>
            <a:ext cx="533400" cy="2286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0F9066BA-10DF-CB43-AF92-9722C7FB78A1}" type="slidenum">
              <a:rPr lang="en-US" sz="1200">
                <a:solidFill>
                  <a:srgbClr val="001E4C"/>
                </a:solidFill>
                <a:latin typeface="Arial" charset="0"/>
                <a:cs typeface="Arial" charset="0"/>
              </a:rPr>
              <a:pPr eaLnBrk="1" hangingPunct="1"/>
              <a:t>33</a:t>
            </a:fld>
            <a:endParaRPr lang="en-US" sz="1200">
              <a:solidFill>
                <a:srgbClr val="001E4C"/>
              </a:solidFill>
              <a:latin typeface="Arial" charset="0"/>
              <a:cs typeface="Arial" charset="0"/>
            </a:endParaRPr>
          </a:p>
        </p:txBody>
      </p:sp>
      <p:pic>
        <p:nvPicPr>
          <p:cNvPr id="364547" name="Picture 3" descr="m3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300" y="1524000"/>
            <a:ext cx="6375400" cy="486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M4: Test Results</a:t>
            </a:r>
          </a:p>
        </p:txBody>
      </p:sp>
      <p:sp>
        <p:nvSpPr>
          <p:cNvPr id="366594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382000" y="6477000"/>
            <a:ext cx="609600" cy="2286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37E66D2-199C-6747-B265-CFB12701A297}" type="slidenum">
              <a:rPr lang="en-US" sz="1200">
                <a:solidFill>
                  <a:srgbClr val="001E4C"/>
                </a:solidFill>
                <a:latin typeface="Arial" charset="0"/>
                <a:cs typeface="Arial" charset="0"/>
              </a:rPr>
              <a:pPr eaLnBrk="1" hangingPunct="1"/>
              <a:t>34</a:t>
            </a:fld>
            <a:endParaRPr lang="en-US" sz="1200">
              <a:solidFill>
                <a:srgbClr val="001E4C"/>
              </a:solidFill>
              <a:latin typeface="Arial" charset="0"/>
              <a:cs typeface="Arial" charset="0"/>
            </a:endParaRPr>
          </a:p>
        </p:txBody>
      </p:sp>
      <p:pic>
        <p:nvPicPr>
          <p:cNvPr id="366595" name="Picture 3" descr="m4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300" y="1524000"/>
            <a:ext cx="6375400" cy="486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M3 to C2 Transition Test Results</a:t>
            </a:r>
          </a:p>
        </p:txBody>
      </p:sp>
      <p:sp>
        <p:nvSpPr>
          <p:cNvPr id="36864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458200" y="6477000"/>
            <a:ext cx="533400" cy="2286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55844BE-9B74-6441-8DCD-317D31050A25}" type="slidenum">
              <a:rPr lang="en-US" sz="1200">
                <a:solidFill>
                  <a:srgbClr val="001E4C"/>
                </a:solidFill>
                <a:latin typeface="Arial" charset="0"/>
                <a:cs typeface="Arial" charset="0"/>
              </a:rPr>
              <a:pPr eaLnBrk="1" hangingPunct="1"/>
              <a:t>35</a:t>
            </a:fld>
            <a:endParaRPr lang="en-US" sz="1200">
              <a:solidFill>
                <a:srgbClr val="001E4C"/>
              </a:solidFill>
              <a:latin typeface="Arial" charset="0"/>
              <a:cs typeface="Arial" charset="0"/>
            </a:endParaRPr>
          </a:p>
        </p:txBody>
      </p:sp>
      <p:pic>
        <p:nvPicPr>
          <p:cNvPr id="368643" name="Picture 3" descr="m3-c2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300" y="1524000"/>
            <a:ext cx="6375400" cy="486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C2: Test Results</a:t>
            </a:r>
          </a:p>
        </p:txBody>
      </p:sp>
      <p:sp>
        <p:nvSpPr>
          <p:cNvPr id="370690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382000" y="6477000"/>
            <a:ext cx="609600" cy="2286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111F1389-897B-9D4C-8FF1-15128A47160E}" type="slidenum">
              <a:rPr lang="en-US" sz="1200">
                <a:solidFill>
                  <a:srgbClr val="001E4C"/>
                </a:solidFill>
                <a:latin typeface="Arial" charset="0"/>
                <a:cs typeface="Arial" charset="0"/>
              </a:rPr>
              <a:pPr eaLnBrk="1" hangingPunct="1"/>
              <a:t>36</a:t>
            </a:fld>
            <a:endParaRPr lang="en-US" sz="1200">
              <a:solidFill>
                <a:srgbClr val="001E4C"/>
              </a:solidFill>
              <a:latin typeface="Arial" charset="0"/>
              <a:cs typeface="Arial" charset="0"/>
            </a:endParaRPr>
          </a:p>
        </p:txBody>
      </p:sp>
      <p:pic>
        <p:nvPicPr>
          <p:cNvPr id="370691" name="Picture 7" descr="c2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524000"/>
            <a:ext cx="8928100" cy="485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D2: Test Results</a:t>
            </a:r>
          </a:p>
        </p:txBody>
      </p:sp>
      <p:sp>
        <p:nvSpPr>
          <p:cNvPr id="372738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305800" y="6477000"/>
            <a:ext cx="685800" cy="2286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E634CE91-4EAF-EA4D-92D6-4667A96C0390}" type="slidenum">
              <a:rPr lang="en-US" sz="1200">
                <a:solidFill>
                  <a:srgbClr val="001E4C"/>
                </a:solidFill>
                <a:latin typeface="Arial" charset="0"/>
                <a:cs typeface="Arial" charset="0"/>
              </a:rPr>
              <a:pPr eaLnBrk="1" hangingPunct="1"/>
              <a:t>37</a:t>
            </a:fld>
            <a:endParaRPr lang="en-US" sz="1200">
              <a:solidFill>
                <a:srgbClr val="001E4C"/>
              </a:solidFill>
              <a:latin typeface="Arial" charset="0"/>
              <a:cs typeface="Arial" charset="0"/>
            </a:endParaRPr>
          </a:p>
        </p:txBody>
      </p:sp>
      <p:pic>
        <p:nvPicPr>
          <p:cNvPr id="372739" name="Picture 3" descr="d2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524000"/>
            <a:ext cx="8928100" cy="485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STC Summary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rtl="0" eaLnBrk="1" fontAlgn="base" hangingPunct="1"/>
            <a:r>
              <a:rPr lang="en-US" sz="2800" dirty="0">
                <a:solidFill>
                  <a:srgbClr val="001E4C"/>
                </a:solidFill>
                <a:effectLst/>
                <a:latin typeface="+mn-lt"/>
                <a:ea typeface="ＭＳ Ｐゴシック" charset="0"/>
                <a:cs typeface="+mn-cs"/>
              </a:rPr>
              <a:t>Dual-Antenna Diversity Scheme</a:t>
            </a:r>
            <a:r>
              <a:rPr lang="en-US" sz="2800" b="1" dirty="0">
                <a:solidFill>
                  <a:srgbClr val="001E4C"/>
                </a:solidFill>
                <a:effectLst/>
                <a:latin typeface="+mn-lt"/>
                <a:ea typeface="ＭＳ Ｐゴシック" charset="0"/>
                <a:cs typeface="+mn-cs"/>
              </a:rPr>
              <a:t> </a:t>
            </a:r>
            <a:endParaRPr lang="en-US" sz="2800" dirty="0">
              <a:effectLst/>
            </a:endParaRPr>
          </a:p>
          <a:p>
            <a:pPr rtl="0" eaLnBrk="1" fontAlgn="base" hangingPunct="1"/>
            <a:r>
              <a:rPr lang="en-US" sz="2800" dirty="0">
                <a:solidFill>
                  <a:srgbClr val="001E4C"/>
                </a:solidFill>
                <a:effectLst/>
                <a:latin typeface="+mn-lt"/>
                <a:ea typeface="ＭＳ Ｐゴシック" charset="0"/>
                <a:cs typeface="+mn-cs"/>
              </a:rPr>
              <a:t>Removes dropouts created by multiple transmit antennas</a:t>
            </a:r>
            <a:endParaRPr lang="en-US" sz="2800" dirty="0">
              <a:effectLst/>
            </a:endParaRPr>
          </a:p>
          <a:p>
            <a:pPr lvl="1" eaLnBrk="1" hangingPunct="1"/>
            <a:r>
              <a:rPr lang="en-US" dirty="0">
                <a:solidFill>
                  <a:srgbClr val="001E4C"/>
                </a:solidFill>
                <a:effectLst/>
                <a:latin typeface="+mn-lt"/>
                <a:ea typeface="ＭＳ Ｐゴシック" charset="0"/>
                <a:cs typeface="+mn-cs"/>
              </a:rPr>
              <a:t>SNR equivalent to single antenna transmission</a:t>
            </a:r>
            <a:endParaRPr lang="en-US" sz="2000" dirty="0">
              <a:effectLst/>
            </a:endParaRPr>
          </a:p>
          <a:p>
            <a:pPr lvl="1" eaLnBrk="1" hangingPunct="1"/>
            <a:r>
              <a:rPr lang="en-US" dirty="0">
                <a:solidFill>
                  <a:srgbClr val="001E4C"/>
                </a:solidFill>
                <a:effectLst/>
                <a:latin typeface="+mn-lt"/>
                <a:ea typeface="ＭＳ Ｐゴシック" charset="0"/>
                <a:cs typeface="+mn-cs"/>
              </a:rPr>
              <a:t>Multi-antenna scheme alleviates masking during maneuvering</a:t>
            </a:r>
            <a:endParaRPr lang="en-US" sz="2000" dirty="0">
              <a:effectLst/>
            </a:endParaRPr>
          </a:p>
          <a:p>
            <a:pPr lvl="1" eaLnBrk="1" hangingPunct="1"/>
            <a:r>
              <a:rPr lang="en-US" dirty="0">
                <a:solidFill>
                  <a:srgbClr val="001E4C"/>
                </a:solidFill>
                <a:effectLst/>
                <a:latin typeface="+mn-lt"/>
                <a:ea typeface="ＭＳ Ｐゴシック" charset="0"/>
                <a:cs typeface="+mn-cs"/>
              </a:rPr>
              <a:t>Can be used with diversity reception</a:t>
            </a:r>
            <a:endParaRPr lang="en-US" sz="2000" dirty="0">
              <a:effectLst/>
            </a:endParaRPr>
          </a:p>
          <a:p>
            <a:pPr rtl="0" eaLnBrk="1" fontAlgn="base" hangingPunct="1"/>
            <a:r>
              <a:rPr lang="en-US" sz="2800" dirty="0">
                <a:solidFill>
                  <a:srgbClr val="001E4C"/>
                </a:solidFill>
                <a:effectLst/>
                <a:latin typeface="+mn-lt"/>
                <a:ea typeface="ＭＳ Ｐゴシック" charset="0"/>
                <a:cs typeface="+mn-cs"/>
              </a:rPr>
              <a:t>Realtime hardware flight tested at Edwards AFB and showed substantial performance benefit</a:t>
            </a:r>
            <a:endParaRPr lang="en-US" sz="28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003256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z="2800" dirty="0">
                <a:latin typeface="Arial Black" charset="0"/>
              </a:rPr>
              <a:t>Forward Error Correction</a:t>
            </a:r>
          </a:p>
        </p:txBody>
      </p:sp>
      <p:sp>
        <p:nvSpPr>
          <p:cNvPr id="5122" name="Rectangle 3"/>
          <p:cNvSpPr>
            <a:spLocks noGrp="1" noChangeArrowheads="1"/>
          </p:cNvSpPr>
          <p:nvPr>
            <p:ph type="subTitle" idx="1"/>
          </p:nvPr>
        </p:nvSpPr>
        <p:spPr bwMode="blackWhite">
          <a:xfrm>
            <a:off x="3001963" y="4300538"/>
            <a:ext cx="6019800" cy="1752600"/>
          </a:xfrm>
        </p:spPr>
        <p:txBody>
          <a:bodyPr/>
          <a:lstStyle/>
          <a:p>
            <a:pPr algn="ctr" eaLnBrk="1" hangingPunct="1"/>
            <a:endParaRPr lang="en-US" sz="2400" dirty="0">
              <a:solidFill>
                <a:srgbClr val="000000"/>
              </a:solidFill>
              <a:latin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60725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Combining Multiple 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Receive and demodulate the same signal at multiple receive sites</a:t>
            </a:r>
          </a:p>
          <a:p>
            <a:r>
              <a:rPr lang="en-US" sz="2000" dirty="0"/>
              <a:t>Funnel all the demodulated data to one central location</a:t>
            </a:r>
          </a:p>
          <a:p>
            <a:r>
              <a:rPr lang="en-US" sz="2000" dirty="0"/>
              <a:t>Time align the multiple data streams</a:t>
            </a:r>
          </a:p>
          <a:p>
            <a:r>
              <a:rPr lang="en-US" sz="2000" dirty="0"/>
              <a:t>Build a better output stream from the multiple input streams</a:t>
            </a:r>
          </a:p>
        </p:txBody>
      </p:sp>
      <p:pic>
        <p:nvPicPr>
          <p:cNvPr id="5" name="Picture 4" descr="Macintosh HD:Users:TerryHill:Desktop:Screen Shot 2015-08-28 at 12.54.05 PM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276600"/>
            <a:ext cx="6019800" cy="2644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57848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cs typeface="+mj-cs"/>
              </a:rPr>
              <a:t>Forward Error Correction</a:t>
            </a:r>
          </a:p>
        </p:txBody>
      </p:sp>
      <p:sp>
        <p:nvSpPr>
          <p:cNvPr id="65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100" dirty="0">
                <a:cs typeface="+mn-cs"/>
              </a:rPr>
              <a:t>Basic premise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 dirty="0"/>
              <a:t>Insert redundant bits into transmitted stream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 dirty="0"/>
              <a:t>Use known relationships between bits to correct errors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100" dirty="0">
                <a:cs typeface="+mn-cs"/>
              </a:rPr>
              <a:t>Countless schemes have been developed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 dirty="0"/>
              <a:t>Convolutional code / Viterbi decoder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 dirty="0"/>
              <a:t>Block codes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1400" dirty="0"/>
              <a:t>BCH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1400" dirty="0"/>
              <a:t>Reed-Solomon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 dirty="0"/>
              <a:t>Concatenated codes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1400" dirty="0"/>
              <a:t>RS / Viterbi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1400" dirty="0"/>
              <a:t>Turbo product codes (TPC)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/>
              <a:t>Low Density Parity Check (LDPC)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LDPC Codes - History</a:t>
            </a:r>
          </a:p>
        </p:txBody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800" dirty="0">
                <a:cs typeface="+mn-cs"/>
              </a:rPr>
              <a:t>LDPC: Low Density Parity Check</a:t>
            </a:r>
          </a:p>
          <a:p>
            <a:pPr eaLnBrk="1" hangingPunct="1">
              <a:defRPr/>
            </a:pPr>
            <a:r>
              <a:rPr lang="en-US" sz="1800" dirty="0">
                <a:cs typeface="+mn-cs"/>
              </a:rPr>
              <a:t>Linear block codes</a:t>
            </a:r>
          </a:p>
          <a:p>
            <a:pPr lvl="1" eaLnBrk="1" hangingPunct="1">
              <a:defRPr/>
            </a:pPr>
            <a:r>
              <a:rPr lang="en-US" sz="1200" dirty="0">
                <a:cs typeface="+mn-cs"/>
              </a:rPr>
              <a:t>Some are systematic</a:t>
            </a:r>
          </a:p>
          <a:p>
            <a:pPr eaLnBrk="1" hangingPunct="1">
              <a:defRPr/>
            </a:pPr>
            <a:r>
              <a:rPr lang="en-US" sz="1800" dirty="0">
                <a:cs typeface="+mn-cs"/>
              </a:rPr>
              <a:t>Developed by Robert G. </a:t>
            </a:r>
            <a:r>
              <a:rPr lang="en-US" sz="1800" dirty="0" err="1">
                <a:cs typeface="+mn-cs"/>
              </a:rPr>
              <a:t>Gallager</a:t>
            </a:r>
            <a:r>
              <a:rPr lang="en-US" sz="1800" dirty="0"/>
              <a:t> at M.I.T. in 1960</a:t>
            </a:r>
          </a:p>
          <a:p>
            <a:pPr lvl="1" eaLnBrk="1" hangingPunct="1">
              <a:defRPr/>
            </a:pPr>
            <a:r>
              <a:rPr lang="en-US" sz="1200" dirty="0"/>
              <a:t>Published by the M.I.T Press as a monograph in 1963</a:t>
            </a:r>
          </a:p>
          <a:p>
            <a:pPr eaLnBrk="1" hangingPunct="1">
              <a:defRPr/>
            </a:pPr>
            <a:r>
              <a:rPr lang="en-US" sz="1800" dirty="0"/>
              <a:t>No practical implementations at that time</a:t>
            </a:r>
          </a:p>
          <a:p>
            <a:pPr eaLnBrk="1" hangingPunct="1">
              <a:defRPr/>
            </a:pPr>
            <a:r>
              <a:rPr lang="en-US" sz="1800" dirty="0"/>
              <a:t>Re-discovered by David J.C. MacKay in 1996</a:t>
            </a:r>
          </a:p>
          <a:p>
            <a:pPr lvl="1" eaLnBrk="1" hangingPunct="1">
              <a:defRPr/>
            </a:pPr>
            <a:r>
              <a:rPr lang="en-US" sz="1200" dirty="0"/>
              <a:t>Began displacing turbo codes in the late 1990s</a:t>
            </a:r>
          </a:p>
          <a:p>
            <a:pPr eaLnBrk="1" hangingPunct="1">
              <a:defRPr/>
            </a:pPr>
            <a:r>
              <a:rPr lang="en-US" sz="1800" dirty="0"/>
              <a:t>Recent history</a:t>
            </a:r>
          </a:p>
          <a:p>
            <a:pPr lvl="1" eaLnBrk="1" hangingPunct="1">
              <a:defRPr/>
            </a:pPr>
            <a:r>
              <a:rPr lang="en-US" sz="1200" dirty="0"/>
              <a:t>2003: LDPC code selected for the new DVB-S2 standard for the satellite digital TV</a:t>
            </a:r>
          </a:p>
          <a:p>
            <a:pPr lvl="1" eaLnBrk="1" hangingPunct="1">
              <a:defRPr/>
            </a:pPr>
            <a:r>
              <a:rPr lang="en-US" sz="1200" dirty="0"/>
              <a:t>2006: LDPC code selected for 10GBase-T Ethernet (10 Gbps over twisted-pair cables)</a:t>
            </a:r>
          </a:p>
          <a:p>
            <a:pPr lvl="1" eaLnBrk="1" hangingPunct="1">
              <a:defRPr/>
            </a:pPr>
            <a:r>
              <a:rPr lang="en-US" sz="1200" dirty="0"/>
              <a:t>2007: LDPC codes published by CCSDS as an “Orange Book”</a:t>
            </a:r>
          </a:p>
          <a:p>
            <a:pPr lvl="1" eaLnBrk="1" hangingPunct="1">
              <a:defRPr/>
            </a:pPr>
            <a:r>
              <a:rPr lang="en-US" sz="1200" dirty="0"/>
              <a:t>2008: LDPC code selected for the ITU-T </a:t>
            </a:r>
            <a:r>
              <a:rPr lang="en-US" sz="1200" dirty="0" err="1"/>
              <a:t>G.hn</a:t>
            </a:r>
            <a:r>
              <a:rPr lang="en-US" sz="1200" dirty="0"/>
              <a:t> standard</a:t>
            </a:r>
          </a:p>
          <a:p>
            <a:pPr lvl="1" eaLnBrk="1" hangingPunct="1">
              <a:defRPr/>
            </a:pPr>
            <a:r>
              <a:rPr lang="en-US" sz="1200" dirty="0"/>
              <a:t>2009: LDPC codes adopted for Wi-Fi 802.11 High Throughput (HT) PHY specification</a:t>
            </a:r>
          </a:p>
          <a:p>
            <a:pPr lvl="1" eaLnBrk="1" hangingPunct="1">
              <a:defRPr/>
            </a:pPr>
            <a:r>
              <a:rPr lang="en-US" sz="1200" dirty="0"/>
              <a:t>2012: LDPC code selected for integrated Network Enhanced Telemetry (iNET)</a:t>
            </a:r>
          </a:p>
          <a:p>
            <a:pPr marL="457200" lvl="1" indent="0" eaLnBrk="1" hangingPunct="1">
              <a:buNone/>
              <a:defRPr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42576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LDPC AR4JA Codes</a:t>
            </a:r>
          </a:p>
        </p:txBody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000" dirty="0"/>
              <a:t>AR4JA: Accumulate-Repeat-4-Jagged-Accumulate</a:t>
            </a:r>
          </a:p>
          <a:p>
            <a:pPr eaLnBrk="1" hangingPunct="1">
              <a:defRPr/>
            </a:pPr>
            <a:r>
              <a:rPr lang="en-US" sz="2000" dirty="0"/>
              <a:t>Published by CCSDS as an “Orange Book”</a:t>
            </a:r>
          </a:p>
          <a:p>
            <a:pPr lvl="1" eaLnBrk="1" hangingPunct="1">
              <a:defRPr/>
            </a:pPr>
            <a:r>
              <a:rPr lang="en-US" sz="1500" dirty="0"/>
              <a:t>Low Density Parity Check Codes For Use in Near-Earth and Deep Space Applications</a:t>
            </a:r>
          </a:p>
          <a:p>
            <a:pPr eaLnBrk="1" hangingPunct="1">
              <a:defRPr/>
            </a:pPr>
            <a:r>
              <a:rPr lang="en-US" sz="2100" dirty="0"/>
              <a:t>Defines a family of systematic LDPC codes</a:t>
            </a:r>
          </a:p>
          <a:p>
            <a:pPr eaLnBrk="1" hangingPunct="1">
              <a:defRPr/>
            </a:pPr>
            <a:endParaRPr lang="en-US" sz="2100" dirty="0"/>
          </a:p>
          <a:p>
            <a:pPr eaLnBrk="1" hangingPunct="1">
              <a:defRPr/>
            </a:pPr>
            <a:endParaRPr lang="en-US" sz="2100" dirty="0"/>
          </a:p>
          <a:p>
            <a:pPr eaLnBrk="1" hangingPunct="1">
              <a:defRPr/>
            </a:pPr>
            <a:endParaRPr lang="en-US" sz="2100" dirty="0"/>
          </a:p>
          <a:p>
            <a:pPr eaLnBrk="1" hangingPunct="1">
              <a:defRPr/>
            </a:pPr>
            <a:endParaRPr lang="en-US" sz="2100" dirty="0"/>
          </a:p>
          <a:p>
            <a:pPr eaLnBrk="1" hangingPunct="1">
              <a:defRPr/>
            </a:pPr>
            <a:r>
              <a:rPr lang="en-US" sz="2100" dirty="0"/>
              <a:t>Defines attached sync markers (ASM) </a:t>
            </a:r>
          </a:p>
          <a:p>
            <a:pPr lvl="1" eaLnBrk="1" hangingPunct="1">
              <a:defRPr/>
            </a:pPr>
            <a:r>
              <a:rPr lang="en-US" sz="1500" dirty="0"/>
              <a:t>Specified in section 6 of CCSDS Recommended Standard CCSDS 131.0-B-1</a:t>
            </a:r>
          </a:p>
          <a:p>
            <a:pPr eaLnBrk="1" hangingPunct="1">
              <a:defRPr/>
            </a:pPr>
            <a:r>
              <a:rPr lang="en-US" sz="2100" dirty="0"/>
              <a:t>Present work based on the (6144, 4096) code</a:t>
            </a:r>
          </a:p>
          <a:p>
            <a:pPr marL="457200" lvl="1" indent="0" eaLnBrk="1" hangingPunct="1">
              <a:buNone/>
              <a:defRPr/>
            </a:pP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444" y="3052013"/>
            <a:ext cx="4758318" cy="143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1270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Packet </a:t>
            </a:r>
            <a:r>
              <a:rPr lang="en-US" baseline="0" dirty="0"/>
              <a:t>Assembly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7993861" cy="4267200"/>
          </a:xfrm>
        </p:spPr>
        <p:txBody>
          <a:bodyPr/>
          <a:lstStyle/>
          <a:p>
            <a:r>
              <a:rPr lang="en-US" sz="2400" dirty="0"/>
              <a:t>Input 4096 data bits</a:t>
            </a:r>
          </a:p>
          <a:p>
            <a:pPr lvl="1"/>
            <a:r>
              <a:rPr lang="en-US" sz="1800" dirty="0"/>
              <a:t>Randomize prior to encoding, if necessary</a:t>
            </a:r>
          </a:p>
          <a:p>
            <a:r>
              <a:rPr lang="en-US" sz="2400" dirty="0"/>
              <a:t>Compute and append 2048 parity bits</a:t>
            </a:r>
          </a:p>
          <a:p>
            <a:r>
              <a:rPr lang="en-US" sz="2400" dirty="0"/>
              <a:t>Prepend 256-bit attached sync marker (ASM)</a:t>
            </a:r>
          </a:p>
          <a:p>
            <a:pPr lvl="1"/>
            <a:r>
              <a:rPr lang="en-US" sz="1800" dirty="0"/>
              <a:t>Yields a 6400-bit packet</a:t>
            </a:r>
          </a:p>
          <a:p>
            <a:pPr lvl="1"/>
            <a:r>
              <a:rPr lang="en-US" sz="1800" dirty="0"/>
              <a:t>Each and every code word carries the ASM:  A, A, </a:t>
            </a:r>
            <a:r>
              <a:rPr lang="en-US" sz="1800" dirty="0" err="1"/>
              <a:t>Ā</a:t>
            </a:r>
            <a:r>
              <a:rPr lang="en-US" sz="1800" dirty="0"/>
              <a:t>, A</a:t>
            </a:r>
          </a:p>
          <a:p>
            <a:pPr lvl="2"/>
            <a:r>
              <a:rPr lang="en-US" sz="1200" dirty="0"/>
              <a:t>A = FCB88938D8D76A4F</a:t>
            </a:r>
          </a:p>
          <a:p>
            <a:pPr lvl="2"/>
            <a:r>
              <a:rPr lang="en-US" sz="1200" dirty="0" err="1"/>
              <a:t>Ā</a:t>
            </a:r>
            <a:r>
              <a:rPr lang="en-US" sz="1200" dirty="0"/>
              <a:t> = 034776C7272895B0</a:t>
            </a:r>
          </a:p>
          <a:p>
            <a:pPr lvl="1"/>
            <a:r>
              <a:rPr lang="en-US" sz="1800" dirty="0"/>
              <a:t>Synchronization requires at most one code word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762000" y="5105400"/>
            <a:ext cx="381000" cy="457200"/>
          </a:xfrm>
          <a:prstGeom prst="rect">
            <a:avLst/>
          </a:prstGeom>
          <a:solidFill>
            <a:srgbClr val="FF66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ＭＳ Ｐゴシック" charset="0"/>
              </a:rPr>
              <a:t>A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1143000" y="5105400"/>
            <a:ext cx="381000" cy="457200"/>
          </a:xfrm>
          <a:prstGeom prst="rect">
            <a:avLst/>
          </a:prstGeom>
          <a:solidFill>
            <a:srgbClr val="FF66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ＭＳ Ｐゴシック" charset="0"/>
              </a:rPr>
              <a:t>A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1524000" y="5105400"/>
            <a:ext cx="381000" cy="457200"/>
          </a:xfrm>
          <a:prstGeom prst="rect">
            <a:avLst/>
          </a:prstGeom>
          <a:solidFill>
            <a:srgbClr val="FF66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2000" dirty="0" err="1">
                <a:latin typeface="+mn-lt"/>
              </a:rPr>
              <a:t>Ā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905000" y="5105400"/>
            <a:ext cx="381000" cy="457200"/>
          </a:xfrm>
          <a:prstGeom prst="rect">
            <a:avLst/>
          </a:prstGeom>
          <a:solidFill>
            <a:srgbClr val="FF66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ＭＳ Ｐゴシック" charset="0"/>
              </a:rPr>
              <a:t>A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2286000" y="5105400"/>
            <a:ext cx="4343400" cy="4572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ＭＳ Ｐゴシック" charset="0"/>
              </a:rPr>
              <a:t>4096 Data Bits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6629400" y="5105400"/>
            <a:ext cx="1949652" cy="45720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ＭＳ Ｐゴシック" charset="0"/>
              </a:rPr>
              <a:t>2048 Parity bits</a:t>
            </a:r>
          </a:p>
        </p:txBody>
      </p:sp>
    </p:spTree>
    <p:extLst>
      <p:ext uri="{BB962C8B-B14F-4D97-AF65-F5344CB8AC3E}">
        <p14:creationId xmlns:p14="http://schemas.microsoft.com/office/powerpoint/2010/main" val="41784602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Spectral Characterization</a:t>
            </a:r>
          </a:p>
        </p:txBody>
      </p:sp>
      <p:pic>
        <p:nvPicPr>
          <p:cNvPr id="3" name="Picture 2" descr="Tier 0, I, and I with LDPC P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97" y="1283092"/>
            <a:ext cx="7834006" cy="4744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729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Fractional Out-of-Band</a:t>
            </a:r>
            <a:r>
              <a:rPr lang="en-US" baseline="0" dirty="0"/>
              <a:t> Power</a:t>
            </a:r>
            <a:endParaRPr lang="en-US" dirty="0"/>
          </a:p>
        </p:txBody>
      </p:sp>
      <p:pic>
        <p:nvPicPr>
          <p:cNvPr id="3" name="Picture 2" descr="Tier 0, I, and I with LDPC FOOB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1" y="1230027"/>
            <a:ext cx="7711868" cy="511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4990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Decoder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Demodulate SOQPSK with soft decisions</a:t>
            </a:r>
          </a:p>
          <a:p>
            <a:pPr lvl="1"/>
            <a:r>
              <a:rPr lang="en-US" sz="2000" dirty="0"/>
              <a:t>Implemented 8-bit decisions</a:t>
            </a:r>
          </a:p>
          <a:p>
            <a:pPr lvl="2"/>
            <a:r>
              <a:rPr lang="en-US" sz="1400" dirty="0"/>
              <a:t>Iterative decoders work best with high resolution soft decisions</a:t>
            </a:r>
          </a:p>
          <a:p>
            <a:pPr lvl="1"/>
            <a:r>
              <a:rPr lang="en-US" sz="2000" dirty="0"/>
              <a:t>Estimate E</a:t>
            </a:r>
            <a:r>
              <a:rPr lang="en-US" sz="2000" baseline="-25000" dirty="0"/>
              <a:t>b</a:t>
            </a:r>
            <a:r>
              <a:rPr lang="en-US" sz="2000" dirty="0"/>
              <a:t>/N</a:t>
            </a:r>
            <a:r>
              <a:rPr lang="en-US" sz="2000" baseline="-25000" dirty="0"/>
              <a:t>0</a:t>
            </a:r>
            <a:r>
              <a:rPr lang="en-US" sz="2000" dirty="0"/>
              <a:t> for soft decision scaling</a:t>
            </a:r>
          </a:p>
          <a:p>
            <a:r>
              <a:rPr lang="en-US" sz="2800" dirty="0"/>
              <a:t>Correlate for ASM with hard decisions</a:t>
            </a:r>
          </a:p>
          <a:p>
            <a:pPr lvl="1"/>
            <a:r>
              <a:rPr lang="en-US" sz="2200" dirty="0"/>
              <a:t>Resolves the 4-ary phase ambiguity in SOQPSK</a:t>
            </a:r>
          </a:p>
          <a:p>
            <a:pPr lvl="1"/>
            <a:r>
              <a:rPr lang="en-US" sz="2000" dirty="0"/>
              <a:t>Virtually certain sync at E</a:t>
            </a:r>
            <a:r>
              <a:rPr lang="en-US" sz="2000" baseline="-25000" dirty="0"/>
              <a:t>b</a:t>
            </a:r>
            <a:r>
              <a:rPr lang="en-US" sz="2000" dirty="0"/>
              <a:t>/N</a:t>
            </a:r>
            <a:r>
              <a:rPr lang="en-US" sz="2000" baseline="-25000" dirty="0"/>
              <a:t>0</a:t>
            </a:r>
            <a:r>
              <a:rPr lang="en-US" sz="2000" dirty="0"/>
              <a:t> = 0 dB</a:t>
            </a:r>
          </a:p>
          <a:p>
            <a:r>
              <a:rPr lang="en-US" sz="2800" dirty="0"/>
              <a:t>Initialize decoder</a:t>
            </a:r>
          </a:p>
          <a:p>
            <a:r>
              <a:rPr lang="en-US" sz="2800" dirty="0"/>
              <a:t>Execute decode iterations until next code word</a:t>
            </a:r>
          </a:p>
          <a:p>
            <a:pPr lvl="1"/>
            <a:r>
              <a:rPr lang="en-US" sz="2000" dirty="0"/>
              <a:t>Coding gain varies with bit rate</a:t>
            </a:r>
          </a:p>
        </p:txBody>
      </p:sp>
    </p:spTree>
    <p:extLst>
      <p:ext uri="{BB962C8B-B14F-4D97-AF65-F5344CB8AC3E}">
        <p14:creationId xmlns:p14="http://schemas.microsoft.com/office/powerpoint/2010/main" val="863880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Measured BER Results</a:t>
            </a:r>
          </a:p>
        </p:txBody>
      </p:sp>
      <p:pic>
        <p:nvPicPr>
          <p:cNvPr id="4" name="Picture 3" descr="LDPC BER Curv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90" y="1421841"/>
            <a:ext cx="7634961" cy="470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12523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LDPC from Appendix 2-D </a:t>
            </a:r>
          </a:p>
        </p:txBody>
      </p:sp>
      <p:pic>
        <p:nvPicPr>
          <p:cNvPr id="3" name="Picture 2" descr="Screen Shot 2017-10-07 at 1.54.5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4388292" cy="4876800"/>
          </a:xfrm>
          <a:prstGeom prst="rect">
            <a:avLst/>
          </a:prstGeom>
        </p:spPr>
      </p:pic>
      <p:pic>
        <p:nvPicPr>
          <p:cNvPr id="5" name="Picture 4" descr="Screen Shot 2017-10-07 at 2.04.4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2890943"/>
            <a:ext cx="4800600" cy="96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07455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BER </a:t>
            </a:r>
            <a:r>
              <a:rPr lang="mr-IN" dirty="0"/>
              <a:t>–</a:t>
            </a:r>
            <a:r>
              <a:rPr lang="en-US" dirty="0"/>
              <a:t> All Modes </a:t>
            </a:r>
          </a:p>
        </p:txBody>
      </p:sp>
      <p:pic>
        <p:nvPicPr>
          <p:cNvPr id="4" name="Picture 3" descr="All BER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400"/>
            <a:ext cx="9144000" cy="48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9616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Selection Algorithms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Majority vote</a:t>
            </a:r>
          </a:p>
          <a:p>
            <a:pPr lvl="1"/>
            <a:r>
              <a:rPr lang="en-US" sz="1400" dirty="0"/>
              <a:t>Reasonably effective with three or more sources</a:t>
            </a:r>
          </a:p>
          <a:p>
            <a:pPr lvl="1"/>
            <a:r>
              <a:rPr lang="en-US" sz="1400" dirty="0"/>
              <a:t>Reduces to guesswork with only two sources</a:t>
            </a:r>
          </a:p>
          <a:p>
            <a:pPr lvl="1"/>
            <a:r>
              <a:rPr lang="en-US" sz="1400" dirty="0"/>
              <a:t>Sub-optimal for any number of sources</a:t>
            </a:r>
          </a:p>
          <a:p>
            <a:r>
              <a:rPr lang="en-US" sz="2000" dirty="0"/>
              <a:t>PCM frame header accuracy</a:t>
            </a:r>
          </a:p>
          <a:p>
            <a:pPr lvl="1"/>
            <a:r>
              <a:rPr lang="en-US" sz="1400" dirty="0"/>
              <a:t>Uses only a small fraction of the bits to make an estimate</a:t>
            </a:r>
          </a:p>
          <a:p>
            <a:pPr lvl="1"/>
            <a:r>
              <a:rPr lang="en-US" sz="1400" dirty="0"/>
              <a:t>Poor resolution (BER is typically measured as </a:t>
            </a:r>
            <a:r>
              <a:rPr lang="en-US" sz="1400" dirty="0" err="1"/>
              <a:t>Num_errors</a:t>
            </a:r>
            <a:r>
              <a:rPr lang="en-US" sz="1400" dirty="0"/>
              <a:t> ÷ 32)</a:t>
            </a:r>
          </a:p>
          <a:p>
            <a:pPr lvl="1"/>
            <a:r>
              <a:rPr lang="en-US" sz="1400" dirty="0"/>
              <a:t>Useless with encrypted data</a:t>
            </a:r>
          </a:p>
          <a:p>
            <a:r>
              <a:rPr lang="en-US" sz="2000" dirty="0"/>
              <a:t>Log-likelihood ratio</a:t>
            </a:r>
          </a:p>
          <a:p>
            <a:pPr lvl="1"/>
            <a:r>
              <a:rPr lang="en-US" sz="1400" dirty="0"/>
              <a:t>Uses all the bits</a:t>
            </a:r>
          </a:p>
          <a:p>
            <a:pPr lvl="1"/>
            <a:r>
              <a:rPr lang="en-US" sz="1400" dirty="0"/>
              <a:t>Works with encrypted data</a:t>
            </a:r>
          </a:p>
          <a:p>
            <a:pPr lvl="1"/>
            <a:r>
              <a:rPr lang="en-US" sz="1400" dirty="0"/>
              <a:t>Max-likelihood (optimal) combining scheme</a:t>
            </a:r>
          </a:p>
          <a:p>
            <a:pPr lvl="2"/>
            <a:r>
              <a:rPr lang="en-GB" sz="1100" dirty="0"/>
              <a:t>Rice, Michael and Perrins, Erik. </a:t>
            </a:r>
            <a:r>
              <a:rPr lang="en-GB" sz="1100" i="1" dirty="0"/>
              <a:t>"Maximum Likelihood Detection From Multiple Bit Sources"</a:t>
            </a:r>
            <a:r>
              <a:rPr lang="en-GB" sz="1100" dirty="0"/>
              <a:t>, Proceedings of the International Telemetering Conference, Las Vegas, NV, USA, 2015.</a:t>
            </a:r>
            <a:r>
              <a:rPr lang="en-US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70130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Rate 2/3 LDPC code yields ≈9 dB coding gain relative to uncoded SOQPSK</a:t>
            </a:r>
          </a:p>
          <a:p>
            <a:pPr lvl="1"/>
            <a:r>
              <a:rPr lang="en-US" sz="1600" dirty="0"/>
              <a:t>±0.5 dB, depending on data rate</a:t>
            </a:r>
          </a:p>
          <a:p>
            <a:r>
              <a:rPr lang="en-US" sz="2000" dirty="0"/>
              <a:t>256-bit ASM provides reliable, fast synchronization at Eb/N0 &lt; 0 dB</a:t>
            </a:r>
          </a:p>
          <a:p>
            <a:pPr lvl="1"/>
            <a:r>
              <a:rPr lang="en-US" sz="1800" dirty="0"/>
              <a:t>Synchronization is consistently achieved in &lt; 4096 data bits</a:t>
            </a:r>
          </a:p>
          <a:p>
            <a:r>
              <a:rPr lang="en-US" sz="2000" dirty="0"/>
              <a:t>Bandwidth expansion of 25/16</a:t>
            </a:r>
          </a:p>
          <a:p>
            <a:pPr lvl="1"/>
            <a:r>
              <a:rPr lang="en-US" sz="1600" dirty="0"/>
              <a:t>Still 22% less bandwidth than legacy PCM/FM</a:t>
            </a:r>
          </a:p>
          <a:p>
            <a:r>
              <a:rPr lang="en-US" sz="2000" dirty="0"/>
              <a:t>SOQPSK with LDPC offers a reasonable trade of spectral efficiency for a significant gain in detection efficiency</a:t>
            </a:r>
          </a:p>
          <a:p>
            <a:r>
              <a:rPr lang="en-US" sz="2000" dirty="0"/>
              <a:t>5 other LDPC codes offer similar trade of bandwidth for BER performance</a:t>
            </a:r>
          </a:p>
        </p:txBody>
      </p:sp>
    </p:spTree>
    <p:extLst>
      <p:ext uri="{BB962C8B-B14F-4D97-AF65-F5344CB8AC3E}">
        <p14:creationId xmlns:p14="http://schemas.microsoft.com/office/powerpoint/2010/main" val="246266349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000" dirty="0">
                <a:cs typeface="+mj-cs"/>
              </a:rPr>
              <a:t>Auto-Tracking Antennas</a:t>
            </a:r>
            <a:endParaRPr lang="en-US" dirty="0">
              <a:cs typeface="+mj-cs"/>
            </a:endParaRP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150720" y="4267200"/>
            <a:ext cx="3895290" cy="685800"/>
          </a:xfrm>
        </p:spPr>
        <p:txBody>
          <a:bodyPr/>
          <a:lstStyle/>
          <a:p>
            <a:pPr algn="ctr" eaLnBrk="1" hangingPunct="1">
              <a:defRPr/>
            </a:pPr>
            <a:endParaRPr lang="en-US" sz="1800" dirty="0">
              <a:latin typeface="Arial Black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385357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>
                <a:latin typeface="Arial Black" charset="0"/>
              </a:rPr>
              <a:t>Can You Hear Me NOW?</a:t>
            </a:r>
            <a:endParaRPr lang="en-US" sz="3200" dirty="0">
              <a:latin typeface="Arial Black" charset="0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04800" y="2286000"/>
            <a:ext cx="3048000" cy="3962400"/>
          </a:xfrm>
        </p:spPr>
        <p:txBody>
          <a:bodyPr/>
          <a:lstStyle/>
          <a:p>
            <a:r>
              <a:rPr lang="en-US" sz="1600" dirty="0"/>
              <a:t>Reflectors focus energy on the feed</a:t>
            </a:r>
          </a:p>
          <a:p>
            <a:r>
              <a:rPr lang="en-US" sz="1600" dirty="0"/>
              <a:t>Bigger reflectors capture more energy</a:t>
            </a:r>
          </a:p>
          <a:p>
            <a:r>
              <a:rPr lang="en-US" sz="1600" dirty="0"/>
              <a:t>Bigger reflectors see a smaller spot in the sky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EA30E8-4935-7644-B8D2-1A4F1528D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1295400"/>
            <a:ext cx="5274924" cy="4747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54082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>
                <a:latin typeface="Arial Black" charset="0"/>
              </a:rPr>
              <a:t>House of Mirrors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4D40E93-3345-244E-A690-CC7E72F5F8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876800" y="1600200"/>
            <a:ext cx="3597309" cy="4267200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9357A64-8DD6-9D45-AEEB-037B04A3F0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418" y="1600200"/>
            <a:ext cx="4243624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94640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>
                <a:latin typeface="Arial Black" charset="0"/>
              </a:rPr>
              <a:t>Antenna Gain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D3A5A79-C4A6-4C47-9F64-A5223FA099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33600" y="1750143"/>
            <a:ext cx="4876800" cy="1286400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59725D9-FE36-0545-B870-AE9EAB53BD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76600"/>
            <a:ext cx="9144000" cy="255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41507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 err="1">
                <a:latin typeface="Arial Black" charset="0"/>
              </a:rPr>
              <a:t>Autotracking</a:t>
            </a:r>
            <a:r>
              <a:rPr lang="en-US" sz="3200" dirty="0">
                <a:latin typeface="Arial Black" charset="0"/>
              </a:rPr>
              <a:t> Antennas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500692" y="2971800"/>
            <a:ext cx="5274924" cy="3106778"/>
          </a:xfrm>
        </p:spPr>
        <p:txBody>
          <a:bodyPr/>
          <a:lstStyle/>
          <a:p>
            <a:r>
              <a:rPr lang="en-US" sz="1600" dirty="0"/>
              <a:t>Tracking antennas steer the receiving beam through space, producing amplitude modulation (AM) on the RF signal.</a:t>
            </a:r>
          </a:p>
          <a:p>
            <a:r>
              <a:rPr lang="en-US" sz="1600" dirty="0"/>
              <a:t>For a Con-Scan system this is done by mechanically </a:t>
            </a:r>
            <a:r>
              <a:rPr lang="en-US" sz="1600" dirty="0" err="1"/>
              <a:t>nutating</a:t>
            </a:r>
            <a:r>
              <a:rPr lang="en-US" sz="1600" dirty="0"/>
              <a:t> a waveguide, resulting in a continuous AM error signal.</a:t>
            </a:r>
          </a:p>
          <a:p>
            <a:r>
              <a:rPr lang="en-US" sz="1600" dirty="0"/>
              <a:t>For a </a:t>
            </a:r>
            <a:r>
              <a:rPr lang="en-US" sz="1600" dirty="0" err="1"/>
              <a:t>Monopulse</a:t>
            </a:r>
            <a:r>
              <a:rPr lang="en-US" sz="1600" dirty="0"/>
              <a:t> system this is done by electronically switching the RF difference signal and coupling it into the RF sum channel, resulting in a stepped AM signal.</a:t>
            </a:r>
          </a:p>
          <a:p>
            <a:r>
              <a:rPr lang="en-US" sz="1600" dirty="0"/>
              <a:t>AM allows the receiving antenna to follow the target with minimal or no operator interaction.</a:t>
            </a:r>
          </a:p>
        </p:txBody>
      </p:sp>
      <p:pic>
        <p:nvPicPr>
          <p:cNvPr id="2" name="Picture 1" descr="Conical_sca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692" y="1368029"/>
            <a:ext cx="4499152" cy="1608788"/>
          </a:xfrm>
          <a:prstGeom prst="rect">
            <a:avLst/>
          </a:prstGeom>
        </p:spPr>
      </p:pic>
      <p:pic>
        <p:nvPicPr>
          <p:cNvPr id="3" name="Picture 2" descr="Conical_scan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409" y="1899193"/>
            <a:ext cx="3333591" cy="295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72358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Pointing</a:t>
            </a:r>
            <a:r>
              <a:rPr lang="en-US" baseline="0" dirty="0"/>
              <a:t> Error Calculation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2133600" cy="4267200"/>
          </a:xfrm>
        </p:spPr>
        <p:txBody>
          <a:bodyPr/>
          <a:lstStyle/>
          <a:p>
            <a:r>
              <a:rPr lang="en-US" sz="1800" dirty="0"/>
              <a:t>Phase of the AM with respect</a:t>
            </a:r>
            <a:r>
              <a:rPr lang="en-US" sz="1800" baseline="0" dirty="0"/>
              <a:t> to top dead center timing mark determines target location</a:t>
            </a:r>
            <a:r>
              <a:rPr lang="is-IS" sz="1800" baseline="0" dirty="0"/>
              <a:t>…</a:t>
            </a:r>
            <a:endParaRPr lang="en-US" sz="1800" dirty="0"/>
          </a:p>
        </p:txBody>
      </p:sp>
      <p:pic>
        <p:nvPicPr>
          <p:cNvPr id="5" name="Picture 4" descr="Screen Shot 2016-05-15 at 7.44.0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229728"/>
            <a:ext cx="6248400" cy="562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06810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000" dirty="0">
                <a:cs typeface="+mj-cs"/>
              </a:rPr>
              <a:t>How Well Does It All Work </a:t>
            </a:r>
            <a:r>
              <a:rPr lang="en-US" sz="3000" u="sng" dirty="0">
                <a:cs typeface="+mj-cs"/>
              </a:rPr>
              <a:t>Together</a:t>
            </a:r>
            <a:r>
              <a:rPr lang="en-US" sz="3000" dirty="0">
                <a:cs typeface="+mj-cs"/>
              </a:rPr>
              <a:t>?</a:t>
            </a:r>
            <a:endParaRPr lang="en-US" dirty="0">
              <a:cs typeface="+mj-cs"/>
            </a:endParaRP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150720" y="4267200"/>
            <a:ext cx="3895290" cy="6858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1800" dirty="0">
                <a:latin typeface="Arial Black" charset="0"/>
                <a:cs typeface="+mn-cs"/>
              </a:rPr>
              <a:t>Yuma Proving Grounds, AZ</a:t>
            </a:r>
          </a:p>
          <a:p>
            <a:pPr algn="ctr" eaLnBrk="1" hangingPunct="1">
              <a:defRPr/>
            </a:pPr>
            <a:r>
              <a:rPr lang="en-US" sz="1800" dirty="0">
                <a:latin typeface="Arial Black" charset="0"/>
                <a:cs typeface="+mn-cs"/>
              </a:rPr>
              <a:t>Feb 8-11, 2016</a:t>
            </a:r>
          </a:p>
        </p:txBody>
      </p:sp>
    </p:spTree>
    <p:extLst>
      <p:ext uri="{BB962C8B-B14F-4D97-AF65-F5344CB8AC3E}">
        <p14:creationId xmlns:p14="http://schemas.microsoft.com/office/powerpoint/2010/main" val="221595653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Recipe for Delivering Every Bit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Space Time Coding (STC)</a:t>
            </a:r>
          </a:p>
          <a:p>
            <a:pPr lvl="1"/>
            <a:r>
              <a:rPr lang="en-US" sz="1600" dirty="0"/>
              <a:t>Eliminates aircraft pattern nulls</a:t>
            </a:r>
          </a:p>
          <a:p>
            <a:r>
              <a:rPr lang="en-US" sz="2000" dirty="0"/>
              <a:t>Low Density Parity Check (LDPC) coding</a:t>
            </a:r>
          </a:p>
          <a:p>
            <a:pPr lvl="1"/>
            <a:r>
              <a:rPr lang="en-US" sz="1600" dirty="0"/>
              <a:t>Improves margin, stops “dribbling errors”</a:t>
            </a:r>
          </a:p>
          <a:p>
            <a:r>
              <a:rPr lang="en-US" sz="2000" dirty="0"/>
              <a:t>Adaptive Equalization (for non-STC signals)</a:t>
            </a:r>
          </a:p>
          <a:p>
            <a:pPr lvl="1"/>
            <a:r>
              <a:rPr lang="en-US" sz="1600" dirty="0"/>
              <a:t>Mitigates multipath</a:t>
            </a:r>
          </a:p>
          <a:p>
            <a:r>
              <a:rPr lang="en-US" sz="2000" dirty="0"/>
              <a:t>Spatial diversity with correlating source selection</a:t>
            </a:r>
          </a:p>
          <a:p>
            <a:pPr lvl="1"/>
            <a:r>
              <a:rPr lang="en-US" sz="1600" dirty="0"/>
              <a:t>Eliminate coverage-based dropouts</a:t>
            </a:r>
          </a:p>
          <a:p>
            <a:pPr lvl="1"/>
            <a:r>
              <a:rPr lang="en-US" sz="1600" dirty="0"/>
              <a:t>Requires DQE/DQM for optimal operation</a:t>
            </a:r>
          </a:p>
          <a:p>
            <a:pPr lvl="1"/>
            <a:r>
              <a:rPr lang="en-US" sz="1600" dirty="0"/>
              <a:t>TMoIP makes delivery easy</a:t>
            </a:r>
          </a:p>
        </p:txBody>
      </p:sp>
    </p:spTree>
    <p:extLst>
      <p:ext uri="{BB962C8B-B14F-4D97-AF65-F5344CB8AC3E}">
        <p14:creationId xmlns:p14="http://schemas.microsoft.com/office/powerpoint/2010/main" val="69571679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Receiving Sites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" y="1287946"/>
            <a:ext cx="6578600" cy="5117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5466425" y="4261283"/>
            <a:ext cx="532661" cy="7989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096000" y="2363024"/>
            <a:ext cx="231762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Best Source Selector used 6 inputs: Ch1, Ch2 from each source, but not the combiner outputs (not enough channels).</a:t>
            </a:r>
          </a:p>
        </p:txBody>
      </p:sp>
    </p:spTree>
    <p:extLst>
      <p:ext uri="{BB962C8B-B14F-4D97-AF65-F5344CB8AC3E}">
        <p14:creationId xmlns:p14="http://schemas.microsoft.com/office/powerpoint/2010/main" val="34779460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10-05 at 11.55.5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209800"/>
            <a:ext cx="5613569" cy="2819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Measure Data Quality?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276600" cy="4572000"/>
          </a:xfrm>
        </p:spPr>
        <p:txBody>
          <a:bodyPr/>
          <a:lstStyle/>
          <a:p>
            <a:r>
              <a:rPr lang="en-US" sz="2000" dirty="0"/>
              <a:t>Telemetry links suffer from a wide range of impairments</a:t>
            </a:r>
          </a:p>
          <a:p>
            <a:pPr lvl="1"/>
            <a:r>
              <a:rPr lang="en-US" sz="1400" dirty="0"/>
              <a:t>Noise</a:t>
            </a:r>
          </a:p>
          <a:p>
            <a:pPr lvl="1"/>
            <a:r>
              <a:rPr lang="en-US" sz="1400" dirty="0"/>
              <a:t>Interference</a:t>
            </a:r>
          </a:p>
          <a:p>
            <a:pPr lvl="1"/>
            <a:r>
              <a:rPr lang="en-US" sz="1400" dirty="0"/>
              <a:t>Multipath</a:t>
            </a:r>
          </a:p>
          <a:p>
            <a:pPr lvl="1"/>
            <a:r>
              <a:rPr lang="en-US" sz="1400" dirty="0"/>
              <a:t>Shadowing</a:t>
            </a:r>
          </a:p>
          <a:p>
            <a:pPr lvl="1"/>
            <a:r>
              <a:rPr lang="en-US" sz="1400" dirty="0"/>
              <a:t>Loss of antenna track</a:t>
            </a:r>
          </a:p>
          <a:p>
            <a:r>
              <a:rPr lang="en-US" sz="2000" dirty="0"/>
              <a:t>We need a way to asses the impact of </a:t>
            </a:r>
            <a:r>
              <a:rPr lang="en-US" sz="2000" i="1" dirty="0"/>
              <a:t>all</a:t>
            </a:r>
            <a:r>
              <a:rPr lang="en-US" sz="2000" dirty="0"/>
              <a:t> these impairments</a:t>
            </a:r>
          </a:p>
          <a:p>
            <a:r>
              <a:rPr lang="en-US" sz="2000" dirty="0"/>
              <a:t>We need to compute </a:t>
            </a:r>
            <a:r>
              <a:rPr lang="en-US" sz="2000" dirty="0" err="1"/>
              <a:t>p</a:t>
            </a:r>
            <a:r>
              <a:rPr lang="en-US" sz="2000" baseline="-25000" dirty="0" err="1"/>
              <a:t>n</a:t>
            </a:r>
            <a:endParaRPr lang="en-US" sz="2000" baseline="-25000" dirty="0"/>
          </a:p>
          <a:p>
            <a:pPr lvl="1"/>
            <a:r>
              <a:rPr lang="en-US" sz="1400" dirty="0"/>
              <a:t>Quickly</a:t>
            </a:r>
          </a:p>
          <a:p>
            <a:pPr lvl="1"/>
            <a:r>
              <a:rPr lang="en-US" sz="1400" dirty="0"/>
              <a:t>Accurately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00600" y="5105400"/>
            <a:ext cx="4191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tx1"/>
                </a:solidFill>
                <a:latin typeface="+mn-lt"/>
              </a:rPr>
              <a:t>Rice, Michael and Perrins, Erik. "Maximum Likelihood Detection From Multiple Bit Sources", Proceedings of the International Telemetering Conference, Las Vegas, NV, USA, 2015. </a:t>
            </a:r>
          </a:p>
        </p:txBody>
      </p:sp>
      <p:cxnSp>
        <p:nvCxnSpPr>
          <p:cNvPr id="7" name="Straight Arrow Connector 6"/>
          <p:cNvCxnSpPr/>
          <p:nvPr/>
        </p:nvCxnSpPr>
        <p:spPr bwMode="auto">
          <a:xfrm flipV="1">
            <a:off x="3581400" y="4876800"/>
            <a:ext cx="160020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47509492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42156"/>
          </a:xfrm>
        </p:spPr>
        <p:txBody>
          <a:bodyPr>
            <a:normAutofit/>
          </a:bodyPr>
          <a:lstStyle/>
          <a:p>
            <a:r>
              <a:rPr lang="en-US" sz="2400" dirty="0"/>
              <a:t>Dual Transmitter – S band – 10 W each output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238875" y="2895600"/>
            <a:ext cx="26017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Installed in UH-1 (Huey) helicopter with top and bottom blade antennas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93" y="1599243"/>
            <a:ext cx="3499607" cy="3508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896" y="2503324"/>
            <a:ext cx="2286000" cy="406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191000"/>
            <a:ext cx="2438400" cy="1599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66435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685800"/>
            <a:ext cx="3100388" cy="1524000"/>
          </a:xfrm>
        </p:spPr>
        <p:txBody>
          <a:bodyPr/>
          <a:lstStyle/>
          <a:p>
            <a:r>
              <a:rPr lang="en-US" dirty="0"/>
              <a:t>YPG Test Sites</a:t>
            </a:r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828" y="552451"/>
            <a:ext cx="5632847" cy="5828703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2559248" y="3672661"/>
            <a:ext cx="2391371" cy="546915"/>
          </a:xfrm>
          <a:prstGeom prst="straightConnector1">
            <a:avLst/>
          </a:prstGeom>
          <a:ln w="381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18" idx="3"/>
          </p:cNvCxnSpPr>
          <p:nvPr/>
        </p:nvCxnSpPr>
        <p:spPr>
          <a:xfrm>
            <a:off x="2712839" y="4663172"/>
            <a:ext cx="2473524" cy="42178"/>
          </a:xfrm>
          <a:prstGeom prst="straightConnector1">
            <a:avLst/>
          </a:prstGeom>
          <a:ln w="381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407444" y="2507456"/>
            <a:ext cx="2300288" cy="73820"/>
          </a:xfrm>
          <a:prstGeom prst="straightConnector1">
            <a:avLst/>
          </a:prstGeom>
          <a:ln w="381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4718448" y="2507456"/>
            <a:ext cx="96440" cy="121444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876299" y="2276623"/>
            <a:ext cx="1533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Site CM4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43061" y="3487994"/>
            <a:ext cx="1028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Site 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55538" y="4432339"/>
            <a:ext cx="12573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Site 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248400" y="2738288"/>
            <a:ext cx="230028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sz="1200" dirty="0"/>
              <a:t>Site 4 to Site CM4 = 14.25 mi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2793207" y="5048250"/>
            <a:ext cx="2348509" cy="95251"/>
          </a:xfrm>
          <a:prstGeom prst="straightConnector1">
            <a:avLst/>
          </a:prstGeom>
          <a:ln w="381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81000" y="5027055"/>
            <a:ext cx="2533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Laguna Airfield</a:t>
            </a:r>
          </a:p>
        </p:txBody>
      </p:sp>
    </p:spTree>
    <p:extLst>
      <p:ext uri="{BB962C8B-B14F-4D97-AF65-F5344CB8AC3E}">
        <p14:creationId xmlns:p14="http://schemas.microsoft.com/office/powerpoint/2010/main" val="321639566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ounded Rectangle 70"/>
          <p:cNvSpPr/>
          <p:nvPr/>
        </p:nvSpPr>
        <p:spPr bwMode="auto">
          <a:xfrm>
            <a:off x="4695824" y="4419600"/>
            <a:ext cx="1552576" cy="683486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72" name="Rounded Rectangle 71"/>
          <p:cNvSpPr/>
          <p:nvPr/>
        </p:nvSpPr>
        <p:spPr bwMode="auto">
          <a:xfrm>
            <a:off x="4657724" y="5573404"/>
            <a:ext cx="1552576" cy="700769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70" name="Rounded Rectangle 69"/>
          <p:cNvSpPr/>
          <p:nvPr/>
        </p:nvSpPr>
        <p:spPr bwMode="auto">
          <a:xfrm>
            <a:off x="4695824" y="2980725"/>
            <a:ext cx="1552576" cy="919002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 using Data Logs</a:t>
            </a: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225" y="4419600"/>
            <a:ext cx="10287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226764"/>
            <a:ext cx="902771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714" y="3226764"/>
            <a:ext cx="902771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628" y="3226764"/>
            <a:ext cx="902771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Arrow Connector 9"/>
          <p:cNvCxnSpPr/>
          <p:nvPr/>
        </p:nvCxnSpPr>
        <p:spPr bwMode="auto">
          <a:xfrm>
            <a:off x="838200" y="3607764"/>
            <a:ext cx="971550" cy="9144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Arrow Connector 10"/>
          <p:cNvCxnSpPr/>
          <p:nvPr/>
        </p:nvCxnSpPr>
        <p:spPr bwMode="auto">
          <a:xfrm>
            <a:off x="2324100" y="3569664"/>
            <a:ext cx="0" cy="9144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Arrow Connector 12"/>
          <p:cNvCxnSpPr/>
          <p:nvPr/>
        </p:nvCxnSpPr>
        <p:spPr bwMode="auto">
          <a:xfrm flipH="1">
            <a:off x="2775485" y="3531564"/>
            <a:ext cx="1034515" cy="103584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Arrow Connector 14"/>
          <p:cNvCxnSpPr/>
          <p:nvPr/>
        </p:nvCxnSpPr>
        <p:spPr bwMode="auto">
          <a:xfrm>
            <a:off x="2266950" y="5016968"/>
            <a:ext cx="0" cy="48253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TextBox 15"/>
          <p:cNvSpPr txBox="1"/>
          <p:nvPr/>
        </p:nvSpPr>
        <p:spPr>
          <a:xfrm>
            <a:off x="226496" y="3656540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</a:rPr>
              <a:t>Ch1, Ch2</a:t>
            </a:r>
          </a:p>
          <a:p>
            <a:r>
              <a:rPr lang="en-US" sz="1200" dirty="0">
                <a:solidFill>
                  <a:schemeClr val="tx1"/>
                </a:solidFill>
              </a:rPr>
              <a:t>DQE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690135" y="3607764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</a:rPr>
              <a:t>Ch1, Ch2</a:t>
            </a:r>
          </a:p>
          <a:p>
            <a:r>
              <a:rPr lang="en-US" sz="1200" dirty="0">
                <a:solidFill>
                  <a:schemeClr val="tx1"/>
                </a:solidFill>
              </a:rPr>
              <a:t>DQE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754954" y="3576562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</a:rPr>
              <a:t>Ch1, Ch2</a:t>
            </a:r>
          </a:p>
          <a:p>
            <a:r>
              <a:rPr lang="en-US" sz="1200" dirty="0">
                <a:solidFill>
                  <a:schemeClr val="tx1"/>
                </a:solidFill>
              </a:rPr>
              <a:t>DQE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42900" y="2400649"/>
            <a:ext cx="68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1"/>
                </a:solidFill>
              </a:rPr>
              <a:t>Site 4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521471" y="5119736"/>
            <a:ext cx="685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</a:rPr>
              <a:t>‘Best’</a:t>
            </a:r>
          </a:p>
        </p:txBody>
      </p:sp>
      <p:cxnSp>
        <p:nvCxnSpPr>
          <p:cNvPr id="27" name="Straight Arrow Connector 26"/>
          <p:cNvCxnSpPr/>
          <p:nvPr/>
        </p:nvCxnSpPr>
        <p:spPr bwMode="auto">
          <a:xfrm>
            <a:off x="428625" y="2833081"/>
            <a:ext cx="0" cy="34974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" name="TextBox 28"/>
          <p:cNvSpPr txBox="1"/>
          <p:nvPr/>
        </p:nvSpPr>
        <p:spPr>
          <a:xfrm>
            <a:off x="76200" y="2563135"/>
            <a:ext cx="476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</a:rPr>
              <a:t>F1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6200" y="2834984"/>
            <a:ext cx="457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</a:rPr>
              <a:t>Ch1</a:t>
            </a:r>
          </a:p>
        </p:txBody>
      </p:sp>
      <p:cxnSp>
        <p:nvCxnSpPr>
          <p:cNvPr id="32" name="Straight Arrow Connector 31"/>
          <p:cNvCxnSpPr/>
          <p:nvPr/>
        </p:nvCxnSpPr>
        <p:spPr bwMode="auto">
          <a:xfrm>
            <a:off x="876300" y="2819181"/>
            <a:ext cx="0" cy="34974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" name="TextBox 32"/>
          <p:cNvSpPr txBox="1"/>
          <p:nvPr/>
        </p:nvSpPr>
        <p:spPr>
          <a:xfrm>
            <a:off x="778945" y="2819181"/>
            <a:ext cx="685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</a:rPr>
              <a:t>Ch2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78945" y="2541613"/>
            <a:ext cx="685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</a:rPr>
              <a:t>F2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013985" y="2362200"/>
            <a:ext cx="68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1"/>
                </a:solidFill>
              </a:rPr>
              <a:t>Site 2</a:t>
            </a:r>
          </a:p>
        </p:txBody>
      </p:sp>
      <p:cxnSp>
        <p:nvCxnSpPr>
          <p:cNvPr id="36" name="Straight Arrow Connector 35"/>
          <p:cNvCxnSpPr/>
          <p:nvPr/>
        </p:nvCxnSpPr>
        <p:spPr bwMode="auto">
          <a:xfrm>
            <a:off x="2088080" y="2805851"/>
            <a:ext cx="0" cy="34974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7" name="TextBox 36"/>
          <p:cNvSpPr txBox="1"/>
          <p:nvPr/>
        </p:nvSpPr>
        <p:spPr>
          <a:xfrm>
            <a:off x="1526105" y="2535905"/>
            <a:ext cx="685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</a:rPr>
              <a:t>F1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507055" y="2807754"/>
            <a:ext cx="685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</a:rPr>
              <a:t>Ch1</a:t>
            </a:r>
          </a:p>
        </p:txBody>
      </p:sp>
      <p:cxnSp>
        <p:nvCxnSpPr>
          <p:cNvPr id="39" name="Straight Arrow Connector 38"/>
          <p:cNvCxnSpPr/>
          <p:nvPr/>
        </p:nvCxnSpPr>
        <p:spPr bwMode="auto">
          <a:xfrm>
            <a:off x="2535755" y="2791951"/>
            <a:ext cx="0" cy="34974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1">
                <a:lumMod val="60000"/>
                <a:lumOff val="40000"/>
              </a:schemeClr>
            </a:solidFill>
            <a:prstDash val="sysDash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0" name="TextBox 39"/>
          <p:cNvSpPr txBox="1"/>
          <p:nvPr/>
        </p:nvSpPr>
        <p:spPr>
          <a:xfrm>
            <a:off x="2438400" y="2791951"/>
            <a:ext cx="685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</a:rPr>
              <a:t>Ch2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438400" y="2514383"/>
            <a:ext cx="685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</a:rPr>
              <a:t>F2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564454" y="2373419"/>
            <a:ext cx="68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1"/>
                </a:solidFill>
              </a:rPr>
              <a:t>CM4</a:t>
            </a:r>
          </a:p>
        </p:txBody>
      </p:sp>
      <p:cxnSp>
        <p:nvCxnSpPr>
          <p:cNvPr id="43" name="Straight Arrow Connector 42"/>
          <p:cNvCxnSpPr/>
          <p:nvPr/>
        </p:nvCxnSpPr>
        <p:spPr bwMode="auto">
          <a:xfrm>
            <a:off x="3650179" y="2805851"/>
            <a:ext cx="0" cy="34974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4" name="TextBox 43"/>
          <p:cNvSpPr txBox="1"/>
          <p:nvPr/>
        </p:nvSpPr>
        <p:spPr>
          <a:xfrm>
            <a:off x="3088204" y="2535905"/>
            <a:ext cx="685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</a:rPr>
              <a:t>F1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069154" y="2801829"/>
            <a:ext cx="685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</a:rPr>
              <a:t>Ch1</a:t>
            </a:r>
          </a:p>
        </p:txBody>
      </p:sp>
      <p:cxnSp>
        <p:nvCxnSpPr>
          <p:cNvPr id="46" name="Straight Arrow Connector 45"/>
          <p:cNvCxnSpPr/>
          <p:nvPr/>
        </p:nvCxnSpPr>
        <p:spPr bwMode="auto">
          <a:xfrm>
            <a:off x="4097854" y="2791951"/>
            <a:ext cx="0" cy="34974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B050"/>
            </a:solidFill>
            <a:prstDash val="sysDash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7" name="TextBox 46"/>
          <p:cNvSpPr txBox="1"/>
          <p:nvPr/>
        </p:nvSpPr>
        <p:spPr>
          <a:xfrm>
            <a:off x="4000499" y="2791951"/>
            <a:ext cx="685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</a:rPr>
              <a:t>Ch2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000499" y="2514383"/>
            <a:ext cx="685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</a:rPr>
              <a:t>F2</a:t>
            </a:r>
          </a:p>
        </p:txBody>
      </p:sp>
      <p:pic>
        <p:nvPicPr>
          <p:cNvPr id="4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574" y="1371600"/>
            <a:ext cx="822101" cy="539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1" name="Straight Arrow Connector 50"/>
          <p:cNvCxnSpPr/>
          <p:nvPr/>
        </p:nvCxnSpPr>
        <p:spPr bwMode="auto">
          <a:xfrm>
            <a:off x="1992830" y="1937880"/>
            <a:ext cx="0" cy="34974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2" name="TextBox 51"/>
          <p:cNvSpPr txBox="1"/>
          <p:nvPr/>
        </p:nvSpPr>
        <p:spPr>
          <a:xfrm>
            <a:off x="1082269" y="1663344"/>
            <a:ext cx="8403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</a:rPr>
              <a:t>F1</a:t>
            </a:r>
          </a:p>
          <a:p>
            <a:r>
              <a:rPr lang="en-US" sz="1200" dirty="0">
                <a:solidFill>
                  <a:schemeClr val="tx1"/>
                </a:solidFill>
              </a:rPr>
              <a:t>Top</a:t>
            </a:r>
          </a:p>
          <a:p>
            <a:r>
              <a:rPr lang="en-US" sz="1200" dirty="0">
                <a:solidFill>
                  <a:schemeClr val="tx1"/>
                </a:solidFill>
              </a:rPr>
              <a:t>Antenna</a:t>
            </a:r>
          </a:p>
        </p:txBody>
      </p:sp>
      <p:cxnSp>
        <p:nvCxnSpPr>
          <p:cNvPr id="54" name="Straight Arrow Connector 53"/>
          <p:cNvCxnSpPr/>
          <p:nvPr/>
        </p:nvCxnSpPr>
        <p:spPr bwMode="auto">
          <a:xfrm>
            <a:off x="2657475" y="1937880"/>
            <a:ext cx="0" cy="34974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ysDash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6" name="TextBox 55"/>
          <p:cNvSpPr txBox="1"/>
          <p:nvPr/>
        </p:nvSpPr>
        <p:spPr>
          <a:xfrm>
            <a:off x="2716729" y="1663344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</a:rPr>
              <a:t>F2</a:t>
            </a:r>
          </a:p>
          <a:p>
            <a:r>
              <a:rPr lang="en-US" sz="1200" dirty="0">
                <a:solidFill>
                  <a:schemeClr val="tx1"/>
                </a:solidFill>
              </a:rPr>
              <a:t>Bottom</a:t>
            </a:r>
          </a:p>
          <a:p>
            <a:r>
              <a:rPr lang="en-US" sz="1200" dirty="0">
                <a:solidFill>
                  <a:schemeClr val="tx1"/>
                </a:solidFill>
              </a:rPr>
              <a:t>Antenna</a:t>
            </a:r>
          </a:p>
        </p:txBody>
      </p: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6553200" y="1765268"/>
            <a:ext cx="2362199" cy="4267200"/>
          </a:xfrm>
        </p:spPr>
        <p:txBody>
          <a:bodyPr/>
          <a:lstStyle/>
          <a:p>
            <a:r>
              <a:rPr lang="en-US" sz="1400" dirty="0"/>
              <a:t>Transmit F1-Top, F2-Bottom</a:t>
            </a:r>
          </a:p>
          <a:p>
            <a:r>
              <a:rPr lang="en-US" sz="1400" dirty="0"/>
              <a:t>3 Receive Sites</a:t>
            </a:r>
            <a:endParaRPr lang="en-US" sz="200" dirty="0"/>
          </a:p>
          <a:p>
            <a:r>
              <a:rPr lang="en-US" sz="1400" dirty="0"/>
              <a:t> 6 Clock &amp; Data streams provided to A-CSS with Data Quality Encapsulation (DQE)</a:t>
            </a:r>
          </a:p>
          <a:p>
            <a:r>
              <a:rPr lang="en-US" sz="1400" dirty="0"/>
              <a:t>DQE = Receiver inserts periodic estimate of instantaneous BEP</a:t>
            </a:r>
          </a:p>
          <a:p>
            <a:r>
              <a:rPr lang="en-US" sz="1400" dirty="0"/>
              <a:t>Items of interest</a:t>
            </a:r>
          </a:p>
          <a:p>
            <a:pPr lvl="1"/>
            <a:r>
              <a:rPr lang="en-US" sz="1050" dirty="0"/>
              <a:t>Top vs Bottom Antenna</a:t>
            </a:r>
          </a:p>
          <a:p>
            <a:pPr lvl="1"/>
            <a:r>
              <a:rPr lang="en-US" sz="1050" dirty="0"/>
              <a:t>Individual Site Performance</a:t>
            </a:r>
          </a:p>
          <a:p>
            <a:pPr lvl="1"/>
            <a:r>
              <a:rPr lang="en-US" sz="1050" dirty="0"/>
              <a:t>Source Selector Performance</a:t>
            </a:r>
          </a:p>
        </p:txBody>
      </p:sp>
      <p:cxnSp>
        <p:nvCxnSpPr>
          <p:cNvPr id="58" name="Straight Arrow Connector 57"/>
          <p:cNvCxnSpPr/>
          <p:nvPr/>
        </p:nvCxnSpPr>
        <p:spPr bwMode="auto">
          <a:xfrm>
            <a:off x="978970" y="3569664"/>
            <a:ext cx="971550" cy="9144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9" name="Straight Arrow Connector 58"/>
          <p:cNvCxnSpPr/>
          <p:nvPr/>
        </p:nvCxnSpPr>
        <p:spPr bwMode="auto">
          <a:xfrm>
            <a:off x="2438400" y="3566062"/>
            <a:ext cx="0" cy="9144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1">
                <a:lumMod val="60000"/>
                <a:lumOff val="40000"/>
              </a:schemeClr>
            </a:solidFill>
            <a:prstDash val="sysDash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0" name="Straight Arrow Connector 59"/>
          <p:cNvCxnSpPr/>
          <p:nvPr/>
        </p:nvCxnSpPr>
        <p:spPr bwMode="auto">
          <a:xfrm flipH="1">
            <a:off x="2927885" y="3546626"/>
            <a:ext cx="1034515" cy="103584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B050"/>
            </a:solidFill>
            <a:prstDash val="sysDash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6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868" y="5575705"/>
            <a:ext cx="774700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4" name="Straight Arrow Connector 63"/>
          <p:cNvCxnSpPr/>
          <p:nvPr/>
        </p:nvCxnSpPr>
        <p:spPr bwMode="auto">
          <a:xfrm>
            <a:off x="2266950" y="5791200"/>
            <a:ext cx="0" cy="24126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6" name="TextBox 65"/>
          <p:cNvSpPr txBox="1"/>
          <p:nvPr/>
        </p:nvSpPr>
        <p:spPr>
          <a:xfrm>
            <a:off x="2116681" y="5791200"/>
            <a:ext cx="108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</a:rPr>
              <a:t>Receiver Analyzer</a:t>
            </a:r>
          </a:p>
          <a:p>
            <a:r>
              <a:rPr lang="en-US" sz="1200" dirty="0">
                <a:solidFill>
                  <a:schemeClr val="tx1"/>
                </a:solidFill>
              </a:rPr>
              <a:t>BERT Log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4600575" y="5659111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</a:rPr>
              <a:t>Receiver Analyzer Log</a:t>
            </a:r>
          </a:p>
          <a:p>
            <a:r>
              <a:rPr lang="en-US" sz="1200" dirty="0">
                <a:solidFill>
                  <a:schemeClr val="tx1"/>
                </a:solidFill>
              </a:rPr>
              <a:t>(BER of A-CSS output)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4572000" y="4454544"/>
            <a:ext cx="1733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</a:rPr>
              <a:t>A-CSS Log</a:t>
            </a:r>
          </a:p>
          <a:p>
            <a:r>
              <a:rPr lang="en-US" sz="1200" dirty="0">
                <a:solidFill>
                  <a:schemeClr val="tx1"/>
                </a:solidFill>
              </a:rPr>
              <a:t>(BEP of each time-aligned source)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4657724" y="3094235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</a:rPr>
              <a:t>Data Log on</a:t>
            </a:r>
          </a:p>
          <a:p>
            <a:r>
              <a:rPr lang="en-US" sz="1200" dirty="0">
                <a:solidFill>
                  <a:schemeClr val="tx1"/>
                </a:solidFill>
              </a:rPr>
              <a:t>Each Receiver</a:t>
            </a:r>
          </a:p>
          <a:p>
            <a:r>
              <a:rPr lang="en-US" sz="1200" dirty="0">
                <a:solidFill>
                  <a:schemeClr val="tx1"/>
                </a:solidFill>
              </a:rPr>
              <a:t>(BEP, BER, RSSI,...)</a:t>
            </a:r>
          </a:p>
        </p:txBody>
      </p:sp>
    </p:spTree>
    <p:extLst>
      <p:ext uri="{BB962C8B-B14F-4D97-AF65-F5344CB8AC3E}">
        <p14:creationId xmlns:p14="http://schemas.microsoft.com/office/powerpoint/2010/main" val="315857670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Flight 1 – PCM/FM 5 Mbps</a:t>
            </a:r>
            <a:br>
              <a:rPr lang="en-US" sz="2800" dirty="0"/>
            </a:br>
            <a:r>
              <a:rPr lang="en-US" sz="2800" dirty="0"/>
              <a:t>Link Availability Summary (PN23 BER)</a:t>
            </a: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1371600"/>
            <a:ext cx="8058150" cy="5002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739911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Flight 2 – SOQPSK 5 Mbps</a:t>
            </a:r>
            <a:br>
              <a:rPr lang="en-US" sz="2800" dirty="0"/>
            </a:br>
            <a:r>
              <a:rPr lang="en-US" sz="2800" dirty="0"/>
              <a:t>Link Availability Summary (PN23 BER)</a:t>
            </a: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1371600"/>
            <a:ext cx="8058150" cy="5002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1371599"/>
            <a:ext cx="8058150" cy="5002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253370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Flight 3 – SOQPSK 20 Mbps</a:t>
            </a:r>
            <a:br>
              <a:rPr lang="en-US" sz="2800" dirty="0"/>
            </a:br>
            <a:r>
              <a:rPr lang="en-US" sz="2800" dirty="0"/>
              <a:t>Link Availability Summary (PN23 BER)</a:t>
            </a: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1371600"/>
            <a:ext cx="8058150" cy="5002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49" y="1371600"/>
            <a:ext cx="8058149" cy="5002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578167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Flight 4 – STC/LDPC 5 Mbps</a:t>
            </a:r>
            <a:br>
              <a:rPr lang="en-US" sz="2800" dirty="0"/>
            </a:br>
            <a:r>
              <a:rPr lang="en-US" sz="2800" dirty="0"/>
              <a:t>Link Availability Summary (PN23 BER)</a:t>
            </a: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1371600"/>
            <a:ext cx="8058150" cy="5002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1371599"/>
            <a:ext cx="8058150" cy="5002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034534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elusive zero-error link…..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11338"/>
            <a:ext cx="3286125" cy="4351338"/>
          </a:xfrm>
        </p:spPr>
        <p:txBody>
          <a:bodyPr/>
          <a:lstStyle/>
          <a:p>
            <a:r>
              <a:rPr lang="en-US" sz="2000" dirty="0"/>
              <a:t>STC/LDPC from 3 sites at 5 MBPS</a:t>
            </a:r>
          </a:p>
          <a:p>
            <a:r>
              <a:rPr lang="en-US" sz="2000" dirty="0"/>
              <a:t>1</a:t>
            </a:r>
            <a:r>
              <a:rPr lang="en-US" sz="2000" baseline="30000" dirty="0"/>
              <a:t>st</a:t>
            </a:r>
            <a:r>
              <a:rPr lang="en-US" sz="2000" dirty="0"/>
              <a:t> pass PN23 -- 34 minutes of helicopter flight across YPG</a:t>
            </a:r>
            <a:r>
              <a:rPr lang="is-IS" sz="2000" dirty="0"/>
              <a:t>…</a:t>
            </a:r>
          </a:p>
          <a:p>
            <a:endParaRPr lang="en-US" sz="2000" dirty="0"/>
          </a:p>
          <a:p>
            <a:r>
              <a:rPr lang="en-US" sz="2000" dirty="0">
                <a:solidFill>
                  <a:srgbClr val="FF0000"/>
                </a:solidFill>
              </a:rPr>
              <a:t>Error-free!</a:t>
            </a:r>
          </a:p>
          <a:p>
            <a:endParaRPr lang="en-US" sz="2000" dirty="0"/>
          </a:p>
          <a:p>
            <a:r>
              <a:rPr lang="en-US" sz="2000" dirty="0"/>
              <a:t>2</a:t>
            </a:r>
            <a:r>
              <a:rPr lang="en-US" sz="2000" baseline="30000" dirty="0"/>
              <a:t>nd</a:t>
            </a:r>
            <a:r>
              <a:rPr lang="en-US" sz="2000" dirty="0"/>
              <a:t> pass video with no freeze ups or blackouts!</a:t>
            </a:r>
          </a:p>
          <a:p>
            <a:endParaRPr lang="en-US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85119" y="2294522"/>
            <a:ext cx="4621042" cy="2829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940071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z="2800" dirty="0">
                <a:latin typeface="Arial Black" charset="0"/>
              </a:rPr>
              <a:t>Performance Comparison and Summary</a:t>
            </a:r>
          </a:p>
        </p:txBody>
      </p:sp>
      <p:sp>
        <p:nvSpPr>
          <p:cNvPr id="5122" name="Rectangle 3"/>
          <p:cNvSpPr>
            <a:spLocks noGrp="1" noChangeArrowheads="1"/>
          </p:cNvSpPr>
          <p:nvPr>
            <p:ph type="subTitle" idx="1"/>
          </p:nvPr>
        </p:nvSpPr>
        <p:spPr bwMode="blackWhite">
          <a:xfrm>
            <a:off x="3001963" y="4300538"/>
            <a:ext cx="6019800" cy="1752600"/>
          </a:xfrm>
        </p:spPr>
        <p:txBody>
          <a:bodyPr/>
          <a:lstStyle/>
          <a:p>
            <a:pPr algn="ctr" eaLnBrk="1" hangingPunct="1"/>
            <a:endParaRPr lang="en-US" sz="2400" dirty="0">
              <a:solidFill>
                <a:srgbClr val="000000"/>
              </a:solidFill>
              <a:latin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38678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cs typeface="+mj-cs"/>
              </a:rPr>
              <a:t>Power Spectral Densities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295399"/>
            <a:ext cx="6858000" cy="497564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Quality Encapsulation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Payload data is bundled with its DQM, to give Best Source Selectors a valid basis for “best”</a:t>
            </a:r>
          </a:p>
          <a:p>
            <a:r>
              <a:rPr lang="en-US" sz="2000" dirty="0"/>
              <a:t>Interoperability among vendors requires standards</a:t>
            </a:r>
          </a:p>
          <a:p>
            <a:pPr lvl="1"/>
            <a:r>
              <a:rPr lang="en-US" sz="1600" dirty="0"/>
              <a:t>DQM calibration against multiple signal impairments</a:t>
            </a:r>
          </a:p>
          <a:p>
            <a:pPr lvl="1"/>
            <a:r>
              <a:rPr lang="en-US" sz="1600" dirty="0"/>
              <a:t>DQE packet structure</a:t>
            </a:r>
          </a:p>
          <a:p>
            <a:r>
              <a:rPr lang="en-US" sz="2000" dirty="0"/>
              <a:t>Quasonix has developed and shared an open DQM/DQE format </a:t>
            </a:r>
          </a:p>
          <a:p>
            <a:pPr lvl="1"/>
            <a:r>
              <a:rPr lang="en-US" sz="1600" dirty="0"/>
              <a:t>Published at ITC 2015</a:t>
            </a:r>
          </a:p>
          <a:p>
            <a:pPr lvl="1"/>
            <a:r>
              <a:rPr lang="en-US" sz="1600" dirty="0"/>
              <a:t>License-free, royalty-free </a:t>
            </a:r>
          </a:p>
          <a:p>
            <a:pPr lvl="1"/>
            <a:r>
              <a:rPr lang="en-US" sz="1600" dirty="0"/>
              <a:t>RCC standard as </a:t>
            </a:r>
            <a:r>
              <a:rPr lang="en-US" sz="1600"/>
              <a:t>of IRIG 106-17, Chapter </a:t>
            </a:r>
            <a:r>
              <a:rPr lang="en-US" sz="1600" dirty="0"/>
              <a:t>2, appendix G</a:t>
            </a:r>
          </a:p>
          <a:p>
            <a:r>
              <a:rPr lang="en-US" sz="2000" dirty="0"/>
              <a:t>Includes test procedures to evaluate DQM accuracy</a:t>
            </a:r>
          </a:p>
        </p:txBody>
      </p:sp>
    </p:spTree>
    <p:extLst>
      <p:ext uri="{BB962C8B-B14F-4D97-AF65-F5344CB8AC3E}">
        <p14:creationId xmlns:p14="http://schemas.microsoft.com/office/powerpoint/2010/main" val="96202910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cs typeface="+mj-cs"/>
              </a:rPr>
              <a:t>Out-of-Band Power</a:t>
            </a:r>
          </a:p>
        </p:txBody>
      </p:sp>
      <p:pic>
        <p:nvPicPr>
          <p:cNvPr id="6092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White">
          <a:xfrm>
            <a:off x="925513" y="1295400"/>
            <a:ext cx="7294562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1295400"/>
            <a:ext cx="6692900" cy="4850603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BER Performance Comparison</a:t>
            </a:r>
          </a:p>
        </p:txBody>
      </p:sp>
      <p:pic>
        <p:nvPicPr>
          <p:cNvPr id="4" name="Picture 3" descr="All BER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400"/>
            <a:ext cx="9144000" cy="48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81543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4572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cs typeface="Times New Roman" charset="0"/>
              </a:rPr>
              <a:t>Bandwidth-Power Plane</a:t>
            </a:r>
            <a:endParaRPr lang="en-US" dirty="0">
              <a:cs typeface="+mj-cs"/>
            </a:endParaRPr>
          </a:p>
        </p:txBody>
      </p:sp>
      <p:pic>
        <p:nvPicPr>
          <p:cNvPr id="2" name="Picture 1" descr="BW-Eff plane six cod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38" y="1363662"/>
            <a:ext cx="7976544" cy="4889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71120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z="2800" dirty="0">
                <a:latin typeface="Arial Black" charset="0"/>
              </a:rPr>
              <a:t>Stitching it all Together</a:t>
            </a:r>
          </a:p>
        </p:txBody>
      </p:sp>
      <p:sp>
        <p:nvSpPr>
          <p:cNvPr id="5122" name="Rectangle 3"/>
          <p:cNvSpPr>
            <a:spLocks noGrp="1" noChangeArrowheads="1"/>
          </p:cNvSpPr>
          <p:nvPr>
            <p:ph type="subTitle" idx="1"/>
          </p:nvPr>
        </p:nvSpPr>
        <p:spPr bwMode="blackWhite">
          <a:xfrm>
            <a:off x="3001963" y="4300538"/>
            <a:ext cx="6019800" cy="1752600"/>
          </a:xfrm>
        </p:spPr>
        <p:txBody>
          <a:bodyPr/>
          <a:lstStyle/>
          <a:p>
            <a:pPr algn="ctr" eaLnBrk="1" hangingPunct="1"/>
            <a:endParaRPr lang="en-US" sz="2400" dirty="0">
              <a:solidFill>
                <a:srgbClr val="000000"/>
              </a:solidFill>
              <a:latin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43546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Link Budget</a:t>
            </a:r>
          </a:p>
        </p:txBody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  <p:pic>
        <p:nvPicPr>
          <p:cNvPr id="3" name="Picture 2">
            <a:hlinkClick r:id="rId3" action="ppaction://hlinkfile"/>
            <a:extLst>
              <a:ext uri="{FF2B5EF4-FFF2-40B4-BE49-F238E27FC236}">
                <a16:creationId xmlns:a16="http://schemas.microsoft.com/office/drawing/2014/main" id="{A90702AF-2D93-0F41-9F99-5E64B9BEEE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74333"/>
            <a:ext cx="9144000" cy="491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41685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cs typeface="+mj-cs"/>
              </a:rPr>
              <a:t>Acknowledgements</a:t>
            </a:r>
          </a:p>
        </p:txBody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3733800"/>
            <a:ext cx="5257800" cy="2349500"/>
          </a:xfrm>
        </p:spPr>
        <p:txBody>
          <a:bodyPr/>
          <a:lstStyle/>
          <a:p>
            <a:pPr eaLnBrk="1" hangingPunct="1">
              <a:defRPr/>
            </a:pPr>
            <a:r>
              <a:rPr lang="en-US" sz="1800" dirty="0">
                <a:cs typeface="+mn-cs"/>
              </a:rPr>
              <a:t>Mark Geoghegan, Quasonix </a:t>
            </a:r>
          </a:p>
          <a:p>
            <a:pPr eaLnBrk="1" hangingPunct="1">
              <a:defRPr/>
            </a:pPr>
            <a:r>
              <a:rPr lang="en-US" sz="1800" dirty="0">
                <a:cs typeface="+mn-cs"/>
              </a:rPr>
              <a:t>Dr. Michael Rice, Brigham Young University</a:t>
            </a:r>
          </a:p>
          <a:p>
            <a:pPr eaLnBrk="1" hangingPunct="1">
              <a:defRPr/>
            </a:pPr>
            <a:r>
              <a:rPr lang="en-US" sz="1800" dirty="0">
                <a:cs typeface="+mn-cs"/>
              </a:rPr>
              <a:t>Bob Jefferis, Tybrin, Edwards AFB</a:t>
            </a:r>
          </a:p>
          <a:p>
            <a:pPr eaLnBrk="1" hangingPunct="1">
              <a:defRPr/>
            </a:pPr>
            <a:r>
              <a:rPr lang="en-US" sz="1800" dirty="0">
                <a:cs typeface="+mn-cs"/>
              </a:rPr>
              <a:t>Kip Temple, ARTM, Edwards AFB</a:t>
            </a:r>
          </a:p>
          <a:p>
            <a:pPr eaLnBrk="1" hangingPunct="1">
              <a:defRPr/>
            </a:pPr>
            <a:r>
              <a:rPr lang="en-US" sz="1800" dirty="0">
                <a:cs typeface="+mn-cs"/>
              </a:rPr>
              <a:t>Gene Law, NAWCWD, Pt. Mugu </a:t>
            </a:r>
          </a:p>
          <a:p>
            <a:pPr eaLnBrk="1" hangingPunct="1">
              <a:defRPr/>
            </a:pPr>
            <a:r>
              <a:rPr lang="en-US" sz="1800" dirty="0">
                <a:cs typeface="+mn-cs"/>
              </a:rPr>
              <a:t>Vickie Reynolds, White Sands Missile Range</a:t>
            </a:r>
          </a:p>
        </p:txBody>
      </p:sp>
      <p:pic>
        <p:nvPicPr>
          <p:cNvPr id="21504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82700"/>
            <a:ext cx="2224088" cy="219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04485" name="Picture 7" descr="NAV_AIR_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648200"/>
            <a:ext cx="34417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4486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447800"/>
            <a:ext cx="1855788" cy="183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219200"/>
            <a:ext cx="2228660" cy="242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cs typeface="+mj-cs"/>
              </a:rPr>
              <a:t>Questions/Comments</a:t>
            </a:r>
          </a:p>
        </p:txBody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Does it work?</a:t>
            </a:r>
          </a:p>
        </p:txBody>
      </p:sp>
      <p:sp>
        <p:nvSpPr>
          <p:cNvPr id="770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000" dirty="0">
                <a:cs typeface="+mn-cs"/>
              </a:rPr>
              <a:t>Four “poor” channels for input to BSS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dirty="0">
                <a:cs typeface="+mn-cs"/>
              </a:rPr>
              <a:t>One nearly error-free output from BSS</a:t>
            </a:r>
            <a:endParaRPr lang="en-US" sz="2000" dirty="0"/>
          </a:p>
        </p:txBody>
      </p:sp>
      <p:pic>
        <p:nvPicPr>
          <p:cNvPr id="4" name="Picture 3" descr="Macintosh HD:Users:TerryHill:Desktop:Screen Shot 2015-07-09 at 7.06.53 AM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50"/>
          <a:stretch/>
        </p:blipFill>
        <p:spPr bwMode="auto">
          <a:xfrm>
            <a:off x="1295400" y="2381272"/>
            <a:ext cx="6553200" cy="384339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 bwMode="auto">
          <a:xfrm>
            <a:off x="1238541" y="2349306"/>
            <a:ext cx="914400" cy="3886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316584" y="2286000"/>
            <a:ext cx="893216" cy="3764871"/>
            <a:chOff x="335578" y="2451294"/>
            <a:chExt cx="893216" cy="3764871"/>
          </a:xfrm>
        </p:grpSpPr>
        <p:sp>
          <p:nvSpPr>
            <p:cNvPr id="6" name="TextBox 5"/>
            <p:cNvSpPr txBox="1"/>
            <p:nvPr/>
          </p:nvSpPr>
          <p:spPr>
            <a:xfrm>
              <a:off x="762000" y="2451294"/>
              <a:ext cx="45752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solidFill>
                    <a:schemeClr val="tx1"/>
                  </a:solidFill>
                  <a:latin typeface="+mn-lt"/>
                </a:rPr>
                <a:t>10</a:t>
              </a:r>
              <a:r>
                <a:rPr lang="en-US" sz="1050" baseline="30000" dirty="0">
                  <a:solidFill>
                    <a:schemeClr val="tx1"/>
                  </a:solidFill>
                  <a:latin typeface="+mn-lt"/>
                </a:rPr>
                <a:t>-11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62000" y="2801620"/>
              <a:ext cx="46679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solidFill>
                    <a:schemeClr val="tx1"/>
                  </a:solidFill>
                  <a:latin typeface="+mn-lt"/>
                </a:rPr>
                <a:t>10</a:t>
              </a:r>
              <a:r>
                <a:rPr lang="en-US" sz="1050" baseline="30000" dirty="0">
                  <a:solidFill>
                    <a:schemeClr val="tx1"/>
                  </a:solidFill>
                  <a:latin typeface="+mn-lt"/>
                </a:rPr>
                <a:t>-10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62000" y="3151946"/>
              <a:ext cx="41549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solidFill>
                    <a:schemeClr val="tx1"/>
                  </a:solidFill>
                  <a:latin typeface="+mn-lt"/>
                </a:rPr>
                <a:t>10</a:t>
              </a:r>
              <a:r>
                <a:rPr lang="en-US" sz="1050" baseline="30000" dirty="0">
                  <a:solidFill>
                    <a:schemeClr val="tx1"/>
                  </a:solidFill>
                  <a:latin typeface="+mn-lt"/>
                </a:rPr>
                <a:t>-9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62000" y="3502272"/>
              <a:ext cx="41549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solidFill>
                    <a:schemeClr val="tx1"/>
                  </a:solidFill>
                  <a:latin typeface="+mn-lt"/>
                </a:rPr>
                <a:t>10</a:t>
              </a:r>
              <a:r>
                <a:rPr lang="en-US" sz="1050" baseline="30000" dirty="0">
                  <a:solidFill>
                    <a:schemeClr val="tx1"/>
                  </a:solidFill>
                  <a:latin typeface="+mn-lt"/>
                </a:rPr>
                <a:t>-8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62000" y="3852598"/>
              <a:ext cx="41549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solidFill>
                    <a:schemeClr val="tx1"/>
                  </a:solidFill>
                  <a:latin typeface="+mn-lt"/>
                </a:rPr>
                <a:t>10</a:t>
              </a:r>
              <a:r>
                <a:rPr lang="en-US" sz="1050" baseline="30000" dirty="0">
                  <a:solidFill>
                    <a:schemeClr val="tx1"/>
                  </a:solidFill>
                  <a:latin typeface="+mn-lt"/>
                </a:rPr>
                <a:t>-7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62000" y="4202924"/>
              <a:ext cx="41549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solidFill>
                    <a:schemeClr val="tx1"/>
                  </a:solidFill>
                  <a:latin typeface="+mn-lt"/>
                </a:rPr>
                <a:t>10</a:t>
              </a:r>
              <a:r>
                <a:rPr lang="en-US" sz="1050" baseline="30000" dirty="0">
                  <a:solidFill>
                    <a:schemeClr val="tx1"/>
                  </a:solidFill>
                  <a:latin typeface="+mn-lt"/>
                </a:rPr>
                <a:t>-6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62000" y="4553250"/>
              <a:ext cx="41549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solidFill>
                    <a:schemeClr val="tx1"/>
                  </a:solidFill>
                  <a:latin typeface="+mn-lt"/>
                </a:rPr>
                <a:t>10</a:t>
              </a:r>
              <a:r>
                <a:rPr lang="en-US" sz="1050" baseline="30000" dirty="0">
                  <a:solidFill>
                    <a:schemeClr val="tx1"/>
                  </a:solidFill>
                  <a:latin typeface="+mn-lt"/>
                </a:rPr>
                <a:t>-5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62000" y="4903576"/>
              <a:ext cx="41549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solidFill>
                    <a:schemeClr val="tx1"/>
                  </a:solidFill>
                  <a:latin typeface="+mn-lt"/>
                </a:rPr>
                <a:t>10</a:t>
              </a:r>
              <a:r>
                <a:rPr lang="en-US" sz="1050" baseline="30000" dirty="0">
                  <a:solidFill>
                    <a:schemeClr val="tx1"/>
                  </a:solidFill>
                  <a:latin typeface="+mn-lt"/>
                </a:rPr>
                <a:t>-4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62000" y="5253902"/>
              <a:ext cx="41549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solidFill>
                    <a:schemeClr val="tx1"/>
                  </a:solidFill>
                  <a:latin typeface="+mn-lt"/>
                </a:rPr>
                <a:t>10</a:t>
              </a:r>
              <a:r>
                <a:rPr lang="en-US" sz="1050" baseline="30000" dirty="0">
                  <a:solidFill>
                    <a:schemeClr val="tx1"/>
                  </a:solidFill>
                  <a:latin typeface="+mn-lt"/>
                </a:rPr>
                <a:t>-3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62000" y="5604228"/>
              <a:ext cx="41549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solidFill>
                    <a:schemeClr val="tx1"/>
                  </a:solidFill>
                  <a:latin typeface="+mn-lt"/>
                </a:rPr>
                <a:t>10</a:t>
              </a:r>
              <a:r>
                <a:rPr lang="en-US" sz="1050" baseline="30000" dirty="0">
                  <a:solidFill>
                    <a:schemeClr val="tx1"/>
                  </a:solidFill>
                  <a:latin typeface="+mn-lt"/>
                </a:rPr>
                <a:t>-2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62000" y="5954555"/>
              <a:ext cx="42519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solidFill>
                    <a:schemeClr val="tx1"/>
                  </a:solidFill>
                  <a:latin typeface="+mn-lt"/>
                </a:rPr>
                <a:t>10</a:t>
              </a:r>
              <a:r>
                <a:rPr lang="en-US" sz="1050" baseline="30000" dirty="0">
                  <a:solidFill>
                    <a:schemeClr val="tx1"/>
                  </a:solidFill>
                  <a:latin typeface="+mn-lt"/>
                </a:rPr>
                <a:t>-1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 rot="16200000">
              <a:off x="-1295896" y="4140616"/>
              <a:ext cx="3663057" cy="400110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+mn-lt"/>
                </a:rPr>
                <a:t>Inverted BER axis (up is good)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5592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BSS Summary</a:t>
            </a:r>
          </a:p>
        </p:txBody>
      </p:sp>
      <p:sp>
        <p:nvSpPr>
          <p:cNvPr id="770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cs typeface="+mn-cs"/>
              </a:rPr>
              <a:t>Correlating (time-aligning) source selectors deliver output data that is better than any single input stream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cs typeface="+mn-cs"/>
              </a:rPr>
              <a:t>Combats </a:t>
            </a:r>
            <a:r>
              <a:rPr lang="en-US" sz="2400" i="1" dirty="0">
                <a:cs typeface="+mn-cs"/>
              </a:rPr>
              <a:t>all</a:t>
            </a:r>
            <a:r>
              <a:rPr lang="en-US" sz="2400" dirty="0">
                <a:cs typeface="+mn-cs"/>
              </a:rPr>
              <a:t> forms of signal impairment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 dirty="0">
                <a:cs typeface="+mn-cs"/>
              </a:rPr>
              <a:t>Noise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 dirty="0">
                <a:cs typeface="+mn-cs"/>
              </a:rPr>
              <a:t>Multipath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 dirty="0">
                <a:cs typeface="+mn-cs"/>
              </a:rPr>
              <a:t>Interference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 dirty="0">
                <a:cs typeface="+mn-cs"/>
              </a:rPr>
              <a:t>Shadowing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 dirty="0">
                <a:cs typeface="+mn-cs"/>
              </a:rPr>
              <a:t>Loss of antenna track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cs typeface="+mn-cs"/>
              </a:rPr>
              <a:t>Diversity can be in any form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 dirty="0">
                <a:cs typeface="+mn-cs"/>
              </a:rPr>
              <a:t>Polarization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 dirty="0">
                <a:cs typeface="+mn-cs"/>
              </a:rPr>
              <a:t>Frequency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 dirty="0">
                <a:cs typeface="+mn-cs"/>
              </a:rPr>
              <a:t>Spatial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cs typeface="+mn-cs"/>
              </a:rPr>
              <a:t>DQE / DQM equip the BSS to make optimal decisions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69492638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2">
      <a:dk1>
        <a:srgbClr val="000000"/>
      </a:dk1>
      <a:lt1>
        <a:srgbClr val="FFFFFF"/>
      </a:lt1>
      <a:dk2>
        <a:srgbClr val="FFFFFF"/>
      </a:dk2>
      <a:lt2>
        <a:srgbClr val="808080"/>
      </a:lt2>
      <a:accent1>
        <a:srgbClr val="000080"/>
      </a:accent1>
      <a:accent2>
        <a:srgbClr val="9999CC"/>
      </a:accent2>
      <a:accent3>
        <a:srgbClr val="FFFFFF"/>
      </a:accent3>
      <a:accent4>
        <a:srgbClr val="000000"/>
      </a:accent4>
      <a:accent5>
        <a:srgbClr val="AAAAC0"/>
      </a:accent5>
      <a:accent6>
        <a:srgbClr val="8A8AB9"/>
      </a:accent6>
      <a:hlink>
        <a:srgbClr val="CCCCE6"/>
      </a:hlink>
      <a:folHlink>
        <a:srgbClr val="B2B2B2"/>
      </a:folHlink>
    </a:clrScheme>
    <a:fontScheme name="Blank Presentation">
      <a:majorFont>
        <a:latin typeface="Arial Black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666699"/>
        </a:dk1>
        <a:lt1>
          <a:srgbClr val="FFFFFF"/>
        </a:lt1>
        <a:dk2>
          <a:srgbClr val="000066"/>
        </a:dk2>
        <a:lt2>
          <a:srgbClr val="FFFFFF"/>
        </a:lt2>
        <a:accent1>
          <a:srgbClr val="0066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2DE7"/>
        </a:accent6>
        <a:hlink>
          <a:srgbClr val="0000C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334B49"/>
        </a:dk2>
        <a:lt2>
          <a:srgbClr val="FFFFFF"/>
        </a:lt2>
        <a:accent1>
          <a:srgbClr val="009999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ACACA"/>
        </a:accent5>
        <a:accent6>
          <a:srgbClr val="007373"/>
        </a:accent6>
        <a:hlink>
          <a:srgbClr val="006666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FF9900"/>
        </a:accent1>
        <a:accent2>
          <a:srgbClr val="FCB138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4A032"/>
        </a:accent6>
        <a:hlink>
          <a:srgbClr val="FCC66E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440044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B0AAB0"/>
        </a:accent5>
        <a:accent6>
          <a:srgbClr val="6D0466"/>
        </a:accent6>
        <a:hlink>
          <a:srgbClr val="9F839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FFFFFF"/>
        </a:dk2>
        <a:lt2>
          <a:srgbClr val="666699"/>
        </a:lt2>
        <a:accent1>
          <a:srgbClr val="779F92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BDCDC7"/>
        </a:accent5>
        <a:accent6>
          <a:srgbClr val="8EB0C3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6A0000"/>
        </a:dk1>
        <a:lt1>
          <a:srgbClr val="FFFFFF"/>
        </a:lt1>
        <a:dk2>
          <a:srgbClr val="FFFFFF"/>
        </a:dk2>
        <a:lt2>
          <a:srgbClr val="666699"/>
        </a:lt2>
        <a:accent1>
          <a:srgbClr val="CC3300"/>
        </a:accent1>
        <a:accent2>
          <a:srgbClr val="CC6600"/>
        </a:accent2>
        <a:accent3>
          <a:srgbClr val="FFFFFF"/>
        </a:accent3>
        <a:accent4>
          <a:srgbClr val="590000"/>
        </a:accent4>
        <a:accent5>
          <a:srgbClr val="E2ADAA"/>
        </a:accent5>
        <a:accent6>
          <a:srgbClr val="B95C00"/>
        </a:accent6>
        <a:hlink>
          <a:srgbClr val="CC990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4F4F77"/>
        </a:dk1>
        <a:lt1>
          <a:srgbClr val="FFFFFF"/>
        </a:lt1>
        <a:dk2>
          <a:srgbClr val="4A7911"/>
        </a:dk2>
        <a:lt2>
          <a:srgbClr val="FFFFFF"/>
        </a:lt2>
        <a:accent1>
          <a:srgbClr val="336600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ADB8AA"/>
        </a:accent5>
        <a:accent6>
          <a:srgbClr val="5C8A00"/>
        </a:accent6>
        <a:hlink>
          <a:srgbClr val="99CC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00"/>
        </a:dk1>
        <a:lt1>
          <a:srgbClr val="FFFFFF"/>
        </a:lt1>
        <a:dk2>
          <a:srgbClr val="FFFFFF"/>
        </a:dk2>
        <a:lt2>
          <a:srgbClr val="4F4F77"/>
        </a:lt2>
        <a:accent1>
          <a:srgbClr val="3366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ADB8AA"/>
        </a:accent5>
        <a:accent6>
          <a:srgbClr val="5C8A00"/>
        </a:accent6>
        <a:hlink>
          <a:srgbClr val="99CC0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8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8080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0C0"/>
        </a:accent5>
        <a:accent6>
          <a:srgbClr val="008A8A"/>
        </a:accent6>
        <a:hlink>
          <a:srgbClr val="70CAC6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4F4F77"/>
        </a:dk1>
        <a:lt1>
          <a:srgbClr val="FFFFFF"/>
        </a:lt1>
        <a:dk2>
          <a:srgbClr val="330000"/>
        </a:dk2>
        <a:lt2>
          <a:srgbClr val="FFFFFF"/>
        </a:lt2>
        <a:accent1>
          <a:srgbClr val="822504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C1ACAA"/>
        </a:accent5>
        <a:accent6>
          <a:srgbClr val="8F2505"/>
        </a:accent6>
        <a:hlink>
          <a:srgbClr val="7C0704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33333"/>
        </a:dk1>
        <a:lt1>
          <a:srgbClr val="FFFFFF"/>
        </a:lt1>
        <a:dk2>
          <a:srgbClr val="333399"/>
        </a:dk2>
        <a:lt2>
          <a:srgbClr val="FFFFFF"/>
        </a:lt2>
        <a:accent1>
          <a:srgbClr val="006699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B8CA"/>
        </a:accent5>
        <a:accent6>
          <a:srgbClr val="02799E"/>
        </a:accent6>
        <a:hlink>
          <a:srgbClr val="6699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000080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AAAAC0"/>
        </a:accent5>
        <a:accent6>
          <a:srgbClr val="8A8AB9"/>
        </a:accent6>
        <a:hlink>
          <a:srgbClr val="CCCCE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Lab Overview September 2004">
  <a:themeElements>
    <a:clrScheme name="1_Lab Overview September 2004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Lab Overview September 2004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9050" cap="flat" cmpd="sng" algn="ctr">
          <a:solidFill>
            <a:srgbClr val="001E4C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600" b="0" i="0" u="none" strike="noStrike" cap="none" normalizeH="0" baseline="0" dirty="0" err="1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rgbClr val="001E4C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Lab Overview September 2004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ab Overview September 2004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ab Overview September 2004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ab Overview September 2004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ab Overview September 2004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ab Overview September 2004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ab Overview September 2004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ab Overview September 2004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ab Overview September 2004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17579</TotalTime>
  <Words>2448</Words>
  <Application>Microsoft Office PowerPoint</Application>
  <PresentationFormat>On-screen Show (4:3)</PresentationFormat>
  <Paragraphs>566</Paragraphs>
  <Slides>76</Slides>
  <Notes>41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87" baseType="lpstr">
      <vt:lpstr>Arial</vt:lpstr>
      <vt:lpstr>Arial Black</vt:lpstr>
      <vt:lpstr>Courier New</vt:lpstr>
      <vt:lpstr>Garamond</vt:lpstr>
      <vt:lpstr>Tahoma</vt:lpstr>
      <vt:lpstr>Times New Roman</vt:lpstr>
      <vt:lpstr>Wingdings</vt:lpstr>
      <vt:lpstr>Wingdings 2</vt:lpstr>
      <vt:lpstr>Blank Presentation</vt:lpstr>
      <vt:lpstr>1_Lab Overview September 2004</vt:lpstr>
      <vt:lpstr>Equation</vt:lpstr>
      <vt:lpstr>Telemetry Smorgasbord</vt:lpstr>
      <vt:lpstr>Course Outline – Day 3</vt:lpstr>
      <vt:lpstr>Best Source Selection</vt:lpstr>
      <vt:lpstr>Combining Multiple Sources</vt:lpstr>
      <vt:lpstr>Selection Algorithms</vt:lpstr>
      <vt:lpstr>Why Measure Data Quality?</vt:lpstr>
      <vt:lpstr>Data Quality Encapsulation</vt:lpstr>
      <vt:lpstr>Does it work?</vt:lpstr>
      <vt:lpstr>BSS Summary</vt:lpstr>
      <vt:lpstr>Best Channel Selector (BCS)</vt:lpstr>
      <vt:lpstr>Receive Diversity – Combiner</vt:lpstr>
      <vt:lpstr>Combiner Structure</vt:lpstr>
      <vt:lpstr>Combiner Performance</vt:lpstr>
      <vt:lpstr>Combiner Performance</vt:lpstr>
      <vt:lpstr>Combiner Performance</vt:lpstr>
      <vt:lpstr>Receive Diversity – BCS</vt:lpstr>
      <vt:lpstr>BCS Structure</vt:lpstr>
      <vt:lpstr>BCS Test – Multipath</vt:lpstr>
      <vt:lpstr>BCS Test – Multipath</vt:lpstr>
      <vt:lpstr>BCS Test – Summary</vt:lpstr>
      <vt:lpstr>Conclusions</vt:lpstr>
      <vt:lpstr>Space-Time Coding</vt:lpstr>
      <vt:lpstr>Difficulties with TX Diversity</vt:lpstr>
      <vt:lpstr>Alamouti Space-Time Coding (STC)</vt:lpstr>
      <vt:lpstr>Symbol Error Rate - QPSK</vt:lpstr>
      <vt:lpstr>Antenna Pattern Interpretation</vt:lpstr>
      <vt:lpstr>SER Simulations</vt:lpstr>
      <vt:lpstr>Flight Tests: Airborne Configuration</vt:lpstr>
      <vt:lpstr>C-12 Beechcraft: Airborne Platform</vt:lpstr>
      <vt:lpstr>STC Video Clip</vt:lpstr>
      <vt:lpstr>M1: Test Results</vt:lpstr>
      <vt:lpstr>M2: Test Results</vt:lpstr>
      <vt:lpstr>M3: Test Results</vt:lpstr>
      <vt:lpstr>M4: Test Results</vt:lpstr>
      <vt:lpstr>M3 to C2 Transition Test Results</vt:lpstr>
      <vt:lpstr>C2: Test Results</vt:lpstr>
      <vt:lpstr>D2: Test Results</vt:lpstr>
      <vt:lpstr>STC Summary</vt:lpstr>
      <vt:lpstr>Forward Error Correction</vt:lpstr>
      <vt:lpstr>Forward Error Correction</vt:lpstr>
      <vt:lpstr>LDPC Codes - History</vt:lpstr>
      <vt:lpstr>LDPC AR4JA Codes</vt:lpstr>
      <vt:lpstr>Packet Assembly</vt:lpstr>
      <vt:lpstr>Spectral Characterization</vt:lpstr>
      <vt:lpstr>Fractional Out-of-Band Power</vt:lpstr>
      <vt:lpstr>Decoder</vt:lpstr>
      <vt:lpstr>Measured BER Results</vt:lpstr>
      <vt:lpstr>LDPC from Appendix 2-D </vt:lpstr>
      <vt:lpstr>BER – All Modes </vt:lpstr>
      <vt:lpstr>Conclusions</vt:lpstr>
      <vt:lpstr>Auto-Tracking Antennas</vt:lpstr>
      <vt:lpstr>Can You Hear Me NOW?</vt:lpstr>
      <vt:lpstr>House of Mirrors</vt:lpstr>
      <vt:lpstr>Antenna Gain</vt:lpstr>
      <vt:lpstr>Autotracking Antennas</vt:lpstr>
      <vt:lpstr>Pointing Error Calculation</vt:lpstr>
      <vt:lpstr>How Well Does It All Work Together?</vt:lpstr>
      <vt:lpstr>Recipe for Delivering Every Bit</vt:lpstr>
      <vt:lpstr>Multiple Receiving Sites</vt:lpstr>
      <vt:lpstr>Dual Transmitter – S band – 10 W each output</vt:lpstr>
      <vt:lpstr>YPG Test Sites</vt:lpstr>
      <vt:lpstr>Analysis using Data Logs</vt:lpstr>
      <vt:lpstr>Flight 1 – PCM/FM 5 Mbps Link Availability Summary (PN23 BER)</vt:lpstr>
      <vt:lpstr>Flight 2 – SOQPSK 5 Mbps Link Availability Summary (PN23 BER)</vt:lpstr>
      <vt:lpstr>Flight 3 – SOQPSK 20 Mbps Link Availability Summary (PN23 BER)</vt:lpstr>
      <vt:lpstr>Flight 4 – STC/LDPC 5 Mbps Link Availability Summary (PN23 BER)</vt:lpstr>
      <vt:lpstr>The elusive zero-error link…..</vt:lpstr>
      <vt:lpstr>Performance Comparison and Summary</vt:lpstr>
      <vt:lpstr>Power Spectral Densities</vt:lpstr>
      <vt:lpstr>Out-of-Band Power</vt:lpstr>
      <vt:lpstr>BER Performance Comparison</vt:lpstr>
      <vt:lpstr>Bandwidth-Power Plane</vt:lpstr>
      <vt:lpstr>Stitching it all Together</vt:lpstr>
      <vt:lpstr>Link Budget</vt:lpstr>
      <vt:lpstr>Acknowledgements</vt:lpstr>
      <vt:lpstr>Questions/Comments</vt:lpstr>
    </vt:vector>
  </TitlesOfParts>
  <Company>Quasonix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Advanced Modulation Techniques for Telemetry</dc:title>
  <dc:creator>Terry Hill</dc:creator>
  <cp:lastModifiedBy>Jeff Uetrecht</cp:lastModifiedBy>
  <cp:revision>271</cp:revision>
  <dcterms:created xsi:type="dcterms:W3CDTF">2007-08-21T10:51:04Z</dcterms:created>
  <dcterms:modified xsi:type="dcterms:W3CDTF">2021-01-11T16:00:14Z</dcterms:modified>
</cp:coreProperties>
</file>