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77" r:id="rId2"/>
  </p:sldMasterIdLst>
  <p:notesMasterIdLst>
    <p:notesMasterId r:id="rId96"/>
  </p:notesMasterIdLst>
  <p:handoutMasterIdLst>
    <p:handoutMasterId r:id="rId97"/>
  </p:handoutMasterIdLst>
  <p:sldIdLst>
    <p:sldId id="256" r:id="rId3"/>
    <p:sldId id="939" r:id="rId4"/>
    <p:sldId id="951" r:id="rId5"/>
    <p:sldId id="952" r:id="rId6"/>
    <p:sldId id="953" r:id="rId7"/>
    <p:sldId id="935" r:id="rId8"/>
    <p:sldId id="707" r:id="rId9"/>
    <p:sldId id="708" r:id="rId10"/>
    <p:sldId id="709" r:id="rId11"/>
    <p:sldId id="711" r:id="rId12"/>
    <p:sldId id="712" r:id="rId13"/>
    <p:sldId id="713" r:id="rId14"/>
    <p:sldId id="714" r:id="rId15"/>
    <p:sldId id="715" r:id="rId16"/>
    <p:sldId id="716" r:id="rId17"/>
    <p:sldId id="909" r:id="rId18"/>
    <p:sldId id="574" r:id="rId19"/>
    <p:sldId id="576" r:id="rId20"/>
    <p:sldId id="628" r:id="rId21"/>
    <p:sldId id="577" r:id="rId22"/>
    <p:sldId id="578" r:id="rId23"/>
    <p:sldId id="579" r:id="rId24"/>
    <p:sldId id="580" r:id="rId25"/>
    <p:sldId id="662" r:id="rId26"/>
    <p:sldId id="659" r:id="rId27"/>
    <p:sldId id="571" r:id="rId28"/>
    <p:sldId id="495" r:id="rId29"/>
    <p:sldId id="653" r:id="rId30"/>
    <p:sldId id="722" r:id="rId31"/>
    <p:sldId id="950" r:id="rId32"/>
    <p:sldId id="947" r:id="rId33"/>
    <p:sldId id="948" r:id="rId34"/>
    <p:sldId id="949" r:id="rId35"/>
    <p:sldId id="675" r:id="rId36"/>
    <p:sldId id="665" r:id="rId37"/>
    <p:sldId id="352" r:id="rId38"/>
    <p:sldId id="488" r:id="rId39"/>
    <p:sldId id="361" r:id="rId40"/>
    <p:sldId id="373" r:id="rId41"/>
    <p:sldId id="667" r:id="rId42"/>
    <p:sldId id="374" r:id="rId43"/>
    <p:sldId id="487" r:id="rId44"/>
    <p:sldId id="852" r:id="rId45"/>
    <p:sldId id="804" r:id="rId46"/>
    <p:sldId id="853" r:id="rId47"/>
    <p:sldId id="854" r:id="rId48"/>
    <p:sldId id="855" r:id="rId49"/>
    <p:sldId id="651" r:id="rId50"/>
    <p:sldId id="652" r:id="rId51"/>
    <p:sldId id="528" r:id="rId52"/>
    <p:sldId id="668" r:id="rId53"/>
    <p:sldId id="720" r:id="rId54"/>
    <p:sldId id="629" r:id="rId55"/>
    <p:sldId id="630" r:id="rId56"/>
    <p:sldId id="631" r:id="rId57"/>
    <p:sldId id="954" r:id="rId58"/>
    <p:sldId id="721" r:id="rId59"/>
    <p:sldId id="741" r:id="rId60"/>
    <p:sldId id="845" r:id="rId61"/>
    <p:sldId id="857" r:id="rId62"/>
    <p:sldId id="858" r:id="rId63"/>
    <p:sldId id="859" r:id="rId64"/>
    <p:sldId id="860" r:id="rId65"/>
    <p:sldId id="861" r:id="rId66"/>
    <p:sldId id="862" r:id="rId67"/>
    <p:sldId id="863" r:id="rId68"/>
    <p:sldId id="864" r:id="rId69"/>
    <p:sldId id="865" r:id="rId70"/>
    <p:sldId id="866" r:id="rId71"/>
    <p:sldId id="807" r:id="rId72"/>
    <p:sldId id="808" r:id="rId73"/>
    <p:sldId id="809" r:id="rId74"/>
    <p:sldId id="810" r:id="rId75"/>
    <p:sldId id="811" r:id="rId76"/>
    <p:sldId id="812" r:id="rId77"/>
    <p:sldId id="813" r:id="rId78"/>
    <p:sldId id="814" r:id="rId79"/>
    <p:sldId id="815" r:id="rId80"/>
    <p:sldId id="816" r:id="rId81"/>
    <p:sldId id="817" r:id="rId82"/>
    <p:sldId id="818" r:id="rId83"/>
    <p:sldId id="819" r:id="rId84"/>
    <p:sldId id="820" r:id="rId85"/>
    <p:sldId id="867" r:id="rId86"/>
    <p:sldId id="868" r:id="rId87"/>
    <p:sldId id="869" r:id="rId88"/>
    <p:sldId id="870" r:id="rId89"/>
    <p:sldId id="871" r:id="rId90"/>
    <p:sldId id="872" r:id="rId91"/>
    <p:sldId id="877" r:id="rId92"/>
    <p:sldId id="878" r:id="rId93"/>
    <p:sldId id="880" r:id="rId94"/>
    <p:sldId id="940" r:id="rId9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80"/>
    <a:srgbClr val="FFFF00"/>
    <a:srgbClr val="E6E6E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5" autoAdjust="0"/>
    <p:restoredTop sz="96201" autoAdjust="0"/>
  </p:normalViewPr>
  <p:slideViewPr>
    <p:cSldViewPr>
      <p:cViewPr varScale="1">
        <p:scale>
          <a:sx n="137" d="100"/>
          <a:sy n="137" d="100"/>
        </p:scale>
        <p:origin x="107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448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55" d="100"/>
          <a:sy n="155" d="100"/>
        </p:scale>
        <p:origin x="42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37975F0-92A5-DF41-A7AB-F856D9A9F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467D369-F72F-0142-818A-EE536819E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89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97BA5-9749-B144-BA32-76DC6205154A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878406-19A5-E940-871F-3F416B364441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443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25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08D3DD-9112-A44D-A263-55EE3BD0F096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860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1A6D1-47D9-2E48-82B4-5E608A6D46BD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7891D7-961C-534D-A920-FF474A953086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1A6D1-47D9-2E48-82B4-5E608A6D46BD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7891D7-961C-534D-A920-FF474A953086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60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7891D7-961C-534D-A920-FF474A953086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210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7891D7-961C-534D-A920-FF474A953086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632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7891D7-961C-534D-A920-FF474A953086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253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8DED02-560F-2E46-A40C-9B0EFDFFE1A1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74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672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290EF-2F26-3C4B-8ED7-737669AC3689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35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290EF-2F26-3C4B-8ED7-737669AC3689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433268-131F-0246-9BC6-5383BB2B3F2B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97F86A-A631-164E-85B9-37AB5FED8C38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52D39B-D3DA-9640-A99E-E7E04410A7CA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52D39B-D3DA-9640-A99E-E7E04410A7CA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952487-6822-8444-A1DB-B165086C34CD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7A79D7-7FF2-964E-9C9B-2997FEF22004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43</a:t>
            </a:fld>
            <a:endParaRPr lang="en-US" sz="12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6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912EC-F5E7-754C-8F6D-B2944CC7E58F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832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8438A7-A394-3246-B607-BEEFA83AE870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952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BD1150-7191-D34F-AD77-658843E95316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47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6079D1-999D-7C4B-B147-535355E1B6AB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8532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513F58-9D7C-CF45-9C0D-E7CD0106E85D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4498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0BB0EC-D24D-5840-8B95-67276E127CB3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51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3265F0-1680-8447-B49B-A3B1C6358D10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3265F0-1680-8447-B49B-A3B1C6358D10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878406-19A5-E940-871F-3F416B364441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5455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EA793-A082-254C-9057-BB39254D99AC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48A270-905A-B440-847B-736839F82160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3556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EA793-A082-254C-9057-BB39254D99AC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97BA5-9749-B144-BA32-76DC6205154A}" type="slidenum">
              <a:rPr lang="en-US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2949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0BB0EC-D24D-5840-8B95-67276E127CB3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8034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0BB0EC-D24D-5840-8B95-67276E127CB3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1480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3265F0-1680-8447-B49B-A3B1C6358D10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690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84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389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8DED02-560F-2E46-A40C-9B0EFDFFE1A1}" type="slidenum">
              <a:rPr lang="en-US"/>
              <a:pPr>
                <a:defRPr/>
              </a:pPr>
              <a:t>93</a:t>
            </a:fld>
            <a:endParaRPr lang="en-US"/>
          </a:p>
        </p:txBody>
      </p:sp>
      <p:sp>
        <p:nvSpPr>
          <p:cNvPr id="74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57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D6BE1-52C5-F446-9581-B2327C1FA775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34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6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599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16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97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A59794-5D55-324E-8C04-E2AEB0CB68FC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88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878406-19A5-E940-871F-3F416B364441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480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2"/>
            <p:cNvSpPr>
              <a:spLocks noChangeArrowheads="1"/>
            </p:cNvSpPr>
            <p:nvPr userDrawn="1"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" name="Group 22"/>
            <p:cNvGrpSpPr>
              <a:grpSpLocks/>
            </p:cNvGrpSpPr>
            <p:nvPr userDrawn="1"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20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21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22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23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24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25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27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28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29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2875"/>
            <a:ext cx="32004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5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9954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 2" charset="0"/>
              <a:buNone/>
              <a:defRPr sz="3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9" name="Rectangle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9C5ABE86-EB9A-5945-B172-D626AA875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4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45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084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5943600"/>
            <a:ext cx="9144000" cy="914400"/>
          </a:xfrm>
          <a:prstGeom prst="rect">
            <a:avLst/>
          </a:prstGeom>
          <a:gradFill rotWithShape="1">
            <a:gsLst>
              <a:gs pos="0">
                <a:srgbClr val="001E4C"/>
              </a:gs>
              <a:gs pos="50000">
                <a:srgbClr val="003D96"/>
              </a:gs>
              <a:gs pos="100000">
                <a:srgbClr val="001E4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AutoShape 8"/>
          <p:cNvSpPr>
            <a:spLocks noChangeArrowheads="1"/>
          </p:cNvSpPr>
          <p:nvPr userDrawn="1"/>
        </p:nvSpPr>
        <p:spPr bwMode="auto">
          <a:xfrm>
            <a:off x="0" y="5867400"/>
            <a:ext cx="9144000" cy="76200"/>
          </a:xfrm>
          <a:prstGeom prst="roundRect">
            <a:avLst>
              <a:gd name="adj" fmla="val 2171"/>
            </a:avLst>
          </a:prstGeom>
          <a:gradFill rotWithShape="0">
            <a:gsLst>
              <a:gs pos="0">
                <a:srgbClr val="001E4C"/>
              </a:gs>
              <a:gs pos="100000">
                <a:srgbClr val="C5AF7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001E4C"/>
              </a:gs>
              <a:gs pos="50000">
                <a:srgbClr val="0046AC"/>
              </a:gs>
              <a:gs pos="100000">
                <a:srgbClr val="001E4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10"/>
          <p:cNvSpPr>
            <a:spLocks noChangeArrowheads="1"/>
          </p:cNvSpPr>
          <p:nvPr userDrawn="1"/>
        </p:nvSpPr>
        <p:spPr bwMode="auto">
          <a:xfrm>
            <a:off x="0" y="914400"/>
            <a:ext cx="9144000" cy="76200"/>
          </a:xfrm>
          <a:prstGeom prst="roundRect">
            <a:avLst>
              <a:gd name="adj" fmla="val 2171"/>
            </a:avLst>
          </a:prstGeom>
          <a:gradFill rotWithShape="0">
            <a:gsLst>
              <a:gs pos="0">
                <a:srgbClr val="001E4C"/>
              </a:gs>
              <a:gs pos="100000">
                <a:srgbClr val="C5AF7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8825" y="1981200"/>
            <a:ext cx="7623175" cy="1752600"/>
          </a:xfrm>
        </p:spPr>
        <p:txBody>
          <a:bodyPr/>
          <a:lstStyle>
            <a:lvl1pPr algn="ctr">
              <a:defRPr>
                <a:solidFill>
                  <a:srgbClr val="001E4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3813" y="4572000"/>
            <a:ext cx="6553200" cy="11430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charset="0"/>
                <a:ea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charset="0"/>
                <a:ea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 anchor="b"/>
          <a:lstStyle>
            <a:lvl1pPr defTabSz="914400">
              <a:defRPr>
                <a:solidFill>
                  <a:srgbClr val="000000"/>
                </a:solidFill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37FAA10A-D7A1-554D-B559-908A4D4BC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66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40101A9B-F625-1C46-97C5-58F7416BC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77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D4A7ABF5-C263-C843-AD72-A61DBB156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60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C3CD99CF-4FBD-A049-A8D1-E39A1E8A8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95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1B61646E-ABF3-9A45-9BC8-996DF23B5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91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BE5B1F80-6C00-5C4A-BC62-FAAE3550E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64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244B2F3F-6BE5-A04E-90E2-09C056BEE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34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66BC7762-DA4D-2E48-B72C-9BA3A09A2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2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04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417E5F9C-D0AA-4D41-A47D-D0B0AD4D5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52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02866032-F32D-ED4E-8CE6-1026D1C7C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6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1613"/>
            <a:ext cx="2057400" cy="6005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1613"/>
            <a:ext cx="6019800" cy="6005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62325230-5029-9C43-934F-A7AAB2247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7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09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9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859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547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01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07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22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8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891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389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8933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00800"/>
            <a:ext cx="22098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34" name="Rectangle 22"/>
          <p:cNvSpPr>
            <a:spLocks noChangeArrowheads="1"/>
          </p:cNvSpPr>
          <p:nvPr/>
        </p:nvSpPr>
        <p:spPr bwMode="auto">
          <a:xfrm>
            <a:off x="6096000" y="6324600"/>
            <a:ext cx="29733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cs typeface="+mn-cs"/>
              </a:rPr>
              <a:t>April 2020 TM Smorgasbord</a:t>
            </a:r>
          </a:p>
          <a:p>
            <a:pPr algn="r" eaLnBrk="0" hangingPunct="0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cs typeface="+mn-cs"/>
              </a:rPr>
              <a:t>Terry Hill - thill@quasonix.com</a:t>
            </a:r>
            <a:endParaRPr lang="en-US" sz="1000" b="1" dirty="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4370388" y="6400800"/>
            <a:ext cx="401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fld id="{3586CB12-30AD-4B48-BD61-DA49EF1FAF15}" type="slidenum">
              <a:rPr lang="en-US" sz="1400">
                <a:solidFill>
                  <a:schemeClr val="tx1"/>
                </a:solidFill>
                <a:latin typeface="Arial" charset="0"/>
                <a:cs typeface="+mn-cs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 2" charset="0"/>
        <a:buChar char="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 2" charset="0"/>
        <a:buChar char="¿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 2" charset="0"/>
        <a:buChar char="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charset="0"/>
        <a:buChar char="¤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001E4C"/>
              </a:gs>
              <a:gs pos="50000">
                <a:srgbClr val="003D96"/>
              </a:gs>
              <a:gs pos="100000">
                <a:srgbClr val="001E4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1613"/>
            <a:ext cx="76200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7" name="AutoShape 5"/>
          <p:cNvSpPr>
            <a:spLocks noChangeArrowheads="1"/>
          </p:cNvSpPr>
          <p:nvPr userDrawn="1"/>
        </p:nvSpPr>
        <p:spPr bwMode="auto">
          <a:xfrm>
            <a:off x="0" y="914400"/>
            <a:ext cx="9144000" cy="76200"/>
          </a:xfrm>
          <a:prstGeom prst="roundRect">
            <a:avLst>
              <a:gd name="adj" fmla="val 2171"/>
            </a:avLst>
          </a:prstGeom>
          <a:gradFill rotWithShape="0">
            <a:gsLst>
              <a:gs pos="0">
                <a:srgbClr val="001E4C"/>
              </a:gs>
              <a:gs pos="100000">
                <a:srgbClr val="D3CDB7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3" t="21457" r="30328" b="50775"/>
          <a:stretch>
            <a:fillRect/>
          </a:stretch>
        </p:blipFill>
        <p:spPr bwMode="auto">
          <a:xfrm>
            <a:off x="8153400" y="304800"/>
            <a:ext cx="9652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3200"/>
            <a:ext cx="381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001E4C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C93540-0E04-0A4B-9195-523E02B52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3000">
          <a:solidFill>
            <a:srgbClr val="001E4C"/>
          </a:solidFill>
          <a:latin typeface="+mn-lt"/>
          <a:ea typeface="ＭＳ Ｐゴシック" charset="0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2600">
          <a:solidFill>
            <a:srgbClr val="001E4C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2200">
          <a:solidFill>
            <a:srgbClr val="001E4C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2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2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2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2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sonix.com/resources/video-library/maximal-ratio-combiner-simulatio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48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5.emf"/><Relationship Id="rId17" Type="http://schemas.openxmlformats.org/officeDocument/2006/relationships/oleObject" Target="../embeddings/oleObject11.bin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44.emf"/><Relationship Id="rId4" Type="http://schemas.openxmlformats.org/officeDocument/2006/relationships/image" Target="../media/image41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46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52.emf"/><Relationship Id="rId4" Type="http://schemas.openxmlformats.org/officeDocument/2006/relationships/image" Target="../media/image49.e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5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sonix.com/resources/video-library/pcmfm-adaptive-equalization-demonstration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hyperlink" Target="https://www.quasonix.com/resources/video-library/soqpsk-adaptive-equalization-demonstration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sonix.com/resources/video-library/rdms-adaptive-equalizer-demonstration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66.emf"/><Relationship Id="rId7" Type="http://schemas.openxmlformats.org/officeDocument/2006/relationships/image" Target="../media/image68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67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69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000" dirty="0">
                <a:cs typeface="+mj-cs"/>
              </a:rPr>
              <a:t>Telemetry Smorgasbord</a:t>
            </a:r>
            <a:endParaRPr lang="en-US" dirty="0">
              <a:cs typeface="+mj-cs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2400" dirty="0">
                <a:latin typeface="Arial Black" charset="0"/>
                <a:cs typeface="+mn-cs"/>
              </a:rPr>
              <a:t>A Little Taste of Everything</a:t>
            </a:r>
          </a:p>
          <a:p>
            <a:pPr algn="ctr" eaLnBrk="1" hangingPunct="1">
              <a:defRPr/>
            </a:pPr>
            <a:r>
              <a:rPr lang="en-US" sz="2400" dirty="0">
                <a:latin typeface="Arial Black" charset="0"/>
                <a:cs typeface="+mn-cs"/>
              </a:rPr>
              <a:t>Terry Hill, Quasonix</a:t>
            </a:r>
          </a:p>
          <a:p>
            <a:pPr algn="ctr" eaLnBrk="1" hangingPunct="1">
              <a:defRPr/>
            </a:pPr>
            <a:r>
              <a:rPr lang="en-US" sz="2400" dirty="0">
                <a:latin typeface="Arial Black" charset="0"/>
              </a:rPr>
              <a:t>Spring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of DQM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Calibrate DQM under various channel impairments:</a:t>
            </a:r>
          </a:p>
          <a:p>
            <a:pPr lvl="1"/>
            <a:r>
              <a:rPr lang="en-US" sz="1600" dirty="0"/>
              <a:t>AWGN – static level</a:t>
            </a:r>
          </a:p>
          <a:p>
            <a:pPr lvl="1"/>
            <a:r>
              <a:rPr lang="en-US" sz="1600" dirty="0"/>
              <a:t>AWGN – dynamic level (step response)</a:t>
            </a:r>
          </a:p>
          <a:p>
            <a:pPr lvl="1"/>
            <a:r>
              <a:rPr lang="en-US" sz="1600" dirty="0"/>
              <a:t>Dropouts</a:t>
            </a:r>
          </a:p>
          <a:p>
            <a:pPr lvl="1"/>
            <a:r>
              <a:rPr lang="en-US" sz="1600" dirty="0"/>
              <a:t>In-band and adjacent channel interference</a:t>
            </a:r>
          </a:p>
          <a:p>
            <a:pPr lvl="1"/>
            <a:r>
              <a:rPr lang="en-US" sz="1600" dirty="0"/>
              <a:t>Phase noise</a:t>
            </a:r>
          </a:p>
          <a:p>
            <a:pPr lvl="1"/>
            <a:r>
              <a:rPr lang="en-US" sz="1600" dirty="0"/>
              <a:t>Timing jitter</a:t>
            </a:r>
          </a:p>
          <a:p>
            <a:pPr lvl="1"/>
            <a:r>
              <a:rPr lang="en-US" sz="1600" dirty="0"/>
              <a:t>Static multipath</a:t>
            </a:r>
          </a:p>
          <a:p>
            <a:r>
              <a:rPr lang="en-US" sz="2000" dirty="0"/>
              <a:t>Test procedures are being developed to evaluate accuracy of DQM</a:t>
            </a:r>
          </a:p>
          <a:p>
            <a:pPr lvl="1"/>
            <a:r>
              <a:rPr lang="en-US" sz="1600" dirty="0"/>
              <a:t>Targeted for inclusion in IRIG 118</a:t>
            </a:r>
          </a:p>
        </p:txBody>
      </p:sp>
    </p:spTree>
    <p:extLst>
      <p:ext uri="{BB962C8B-B14F-4D97-AF65-F5344CB8AC3E}">
        <p14:creationId xmlns:p14="http://schemas.microsoft.com/office/powerpoint/2010/main" val="1999022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DQM Calibration Fixture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Synthesize “impaired” RF signal</a:t>
            </a:r>
          </a:p>
          <a:p>
            <a:r>
              <a:rPr lang="en-US" sz="2000" dirty="0"/>
              <a:t>Recover the “corrupted” data (with clock)</a:t>
            </a:r>
          </a:p>
          <a:p>
            <a:r>
              <a:rPr lang="en-US" sz="2000" dirty="0"/>
              <a:t>Extract the frame sync word, including DQM</a:t>
            </a:r>
          </a:p>
          <a:p>
            <a:r>
              <a:rPr lang="en-US" sz="2000" dirty="0"/>
              <a:t>Measure BER of payload data</a:t>
            </a:r>
          </a:p>
          <a:p>
            <a:r>
              <a:rPr lang="en-US" sz="2000" dirty="0"/>
              <a:t>Compare DQM (converted to BEP) to measured BER</a:t>
            </a:r>
          </a:p>
          <a:p>
            <a:pPr lvl="1"/>
            <a:r>
              <a:rPr lang="en-US" sz="1600" dirty="0"/>
              <a:t>Recorded and stored on a packet-by-packet basis</a:t>
            </a:r>
          </a:p>
        </p:txBody>
      </p:sp>
      <p:pic>
        <p:nvPicPr>
          <p:cNvPr id="5" name="Picture 4" descr="Macintosh HD:Users:TerryHill:Desktop:Screen Shot 2015-08-29 at 2.22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4067556"/>
            <a:ext cx="8884920" cy="2028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88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DQM Calibration in AWGN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Required as a baseline for all other tests</a:t>
            </a:r>
          </a:p>
        </p:txBody>
      </p:sp>
      <p:pic>
        <p:nvPicPr>
          <p:cNvPr id="6" name="Picture 5" descr="Macintosh HD:Users:TerryHill:Documents:Quasonix:ITC 2015:AWG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8350910" cy="3413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556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DQM Step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Assesses timeliness of DQM values</a:t>
            </a:r>
          </a:p>
          <a:p>
            <a:r>
              <a:rPr lang="en-US" sz="2000" dirty="0"/>
              <a:t>UUT stays synchronized during test</a:t>
            </a:r>
          </a:p>
        </p:txBody>
      </p:sp>
      <p:pic>
        <p:nvPicPr>
          <p:cNvPr id="4" name="Picture 3" descr="Macintosh HD:Users:TerryHill:Documents:Quasonix:ITC 2015:1e-2 to 1e-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89972"/>
            <a:ext cx="5879470" cy="35298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267200" y="2895600"/>
            <a:ext cx="1981200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One block  at each step is a blend of the two states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 bwMode="auto">
          <a:xfrm flipH="1">
            <a:off x="4343400" y="3357265"/>
            <a:ext cx="914400" cy="9099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5257800" y="3352800"/>
            <a:ext cx="8382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34393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DQM Fade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Includes UUT synchronization time</a:t>
            </a:r>
          </a:p>
        </p:txBody>
      </p:sp>
      <p:pic>
        <p:nvPicPr>
          <p:cNvPr id="4" name="Picture 3" descr="Macintosh HD:Users:TerryHill:Documents:Quasonix:ITC 2015:1e-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3234055" cy="213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TerryHill:Documents:Quasonix:ITC 2015:1e-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0"/>
            <a:ext cx="3234055" cy="21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TerryHill:Documents:Quasonix:ITC 2015:1e-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43400"/>
            <a:ext cx="3234055" cy="2148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149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DQM Interference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Interference is not AWGN, but it causes bit errors</a:t>
            </a:r>
          </a:p>
        </p:txBody>
      </p:sp>
      <p:pic>
        <p:nvPicPr>
          <p:cNvPr id="4" name="Picture 3" descr="Macintosh HD:Users:TerryHill:Documents:Quasonix:ITC 2015:AC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7573427" cy="3792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321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Diversity Combining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67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Maximal Ratio Combining</a:t>
            </a:r>
          </a:p>
        </p:txBody>
      </p:sp>
      <p:sp>
        <p:nvSpPr>
          <p:cNvPr id="8775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 dirty="0">
                <a:cs typeface="+mn-cs"/>
              </a:rPr>
              <a:t>Many telemetry systems utilize diversity reception</a:t>
            </a:r>
          </a:p>
          <a:p>
            <a:pPr lvl="1" eaLnBrk="1" hangingPunct="1">
              <a:defRPr/>
            </a:pPr>
            <a:r>
              <a:rPr lang="en-US" sz="1500" dirty="0"/>
              <a:t>Frequency separation using two transmitter</a:t>
            </a:r>
          </a:p>
          <a:p>
            <a:pPr lvl="1" eaLnBrk="1" hangingPunct="1">
              <a:defRPr/>
            </a:pPr>
            <a:r>
              <a:rPr lang="en-US" sz="1500" dirty="0"/>
              <a:t>Orthogonal polarizations using cross-polarized antenna feeds</a:t>
            </a:r>
          </a:p>
          <a:p>
            <a:pPr eaLnBrk="1" hangingPunct="1">
              <a:defRPr/>
            </a:pPr>
            <a:r>
              <a:rPr lang="en-US" sz="2000" dirty="0">
                <a:cs typeface="+mn-cs"/>
              </a:rPr>
              <a:t>Combining two (or more) copies of the same signal</a:t>
            </a:r>
          </a:p>
          <a:p>
            <a:pPr lvl="1" eaLnBrk="1" hangingPunct="1">
              <a:defRPr/>
            </a:pPr>
            <a:r>
              <a:rPr lang="en-US" sz="1500" dirty="0"/>
              <a:t>Diversity combining</a:t>
            </a:r>
          </a:p>
          <a:p>
            <a:pPr lvl="1" eaLnBrk="1" hangingPunct="1">
              <a:defRPr/>
            </a:pPr>
            <a:r>
              <a:rPr lang="en-US" sz="1500" dirty="0"/>
              <a:t>Creates a third signal to be demodulated</a:t>
            </a:r>
          </a:p>
          <a:p>
            <a:pPr lvl="1" eaLnBrk="1" hangingPunct="1">
              <a:defRPr/>
            </a:pPr>
            <a:r>
              <a:rPr lang="en-US" sz="1500" dirty="0"/>
              <a:t>BER performance of third signal is better than either of the individual signals</a:t>
            </a:r>
          </a:p>
          <a:p>
            <a:pPr eaLnBrk="1" hangingPunct="1">
              <a:defRPr/>
            </a:pPr>
            <a:r>
              <a:rPr lang="en-US" sz="2000" dirty="0"/>
              <a:t>Special case – the leading use of diversity</a:t>
            </a:r>
          </a:p>
          <a:p>
            <a:pPr lvl="1" eaLnBrk="1" hangingPunct="1">
              <a:defRPr/>
            </a:pPr>
            <a:r>
              <a:rPr lang="en-US" sz="1500" dirty="0"/>
              <a:t>Linearly polarized transmit antenna on test article – could be at any orientation</a:t>
            </a:r>
          </a:p>
          <a:p>
            <a:pPr lvl="1" eaLnBrk="1" hangingPunct="1">
              <a:defRPr/>
            </a:pPr>
            <a:r>
              <a:rPr lang="en-US" sz="1500" dirty="0"/>
              <a:t>Left-hand and right-hand circularly polarized receive antennas</a:t>
            </a:r>
          </a:p>
          <a:p>
            <a:pPr lvl="1" eaLnBrk="1" hangingPunct="1">
              <a:defRPr/>
            </a:pPr>
            <a:r>
              <a:rPr lang="en-US" sz="1500" dirty="0"/>
              <a:t>Each receive antenna loses half the transmit power</a:t>
            </a:r>
          </a:p>
          <a:p>
            <a:pPr lvl="1" eaLnBrk="1" hangingPunct="1">
              <a:defRPr/>
            </a:pPr>
            <a:r>
              <a:rPr lang="en-US" sz="1500" dirty="0"/>
              <a:t>Diversity combiner puts it all back together, eliminating the polarization loss</a:t>
            </a:r>
          </a:p>
          <a:p>
            <a:pPr lvl="1" eaLnBrk="1" hangingPunct="1">
              <a:defRPr/>
            </a:pPr>
            <a:r>
              <a:rPr lang="en-US" sz="1500" dirty="0"/>
              <a:t>Frequency diversity works the same way, but uses twice the bandwidth</a:t>
            </a:r>
          </a:p>
        </p:txBody>
      </p:sp>
    </p:spTree>
    <p:extLst>
      <p:ext uri="{BB962C8B-B14F-4D97-AF65-F5344CB8AC3E}">
        <p14:creationId xmlns:p14="http://schemas.microsoft.com/office/powerpoint/2010/main" val="235660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Maximal Ratio Combining</a:t>
            </a:r>
          </a:p>
        </p:txBody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953000"/>
            <a:ext cx="8229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>
                <a:cs typeface="+mn-cs"/>
              </a:rPr>
              <a:t>Weight each signal in proportion to its SNR and add</a:t>
            </a:r>
          </a:p>
          <a:p>
            <a:pPr eaLnBrk="1" hangingPunct="1">
              <a:defRPr/>
            </a:pPr>
            <a:r>
              <a:rPr lang="en-US" sz="2200">
                <a:cs typeface="+mn-cs"/>
              </a:rPr>
              <a:t>Yields optimum SNR on combined channel </a:t>
            </a:r>
            <a:r>
              <a:rPr lang="en-US" sz="2200" b="1" u="sng">
                <a:cs typeface="+mn-cs"/>
              </a:rPr>
              <a:t>in AWGN</a:t>
            </a:r>
            <a:endParaRPr lang="en-US" sz="2200">
              <a:cs typeface="+mn-cs"/>
            </a:endParaRPr>
          </a:p>
          <a:p>
            <a:pPr eaLnBrk="1" hangingPunct="1">
              <a:defRPr/>
            </a:pPr>
            <a:r>
              <a:rPr lang="en-US" sz="1800">
                <a:cs typeface="+mn-cs"/>
              </a:rPr>
              <a:t>SNR</a:t>
            </a:r>
            <a:r>
              <a:rPr lang="en-US" sz="1800" baseline="-25000">
                <a:cs typeface="+mn-cs"/>
              </a:rPr>
              <a:t>combined</a:t>
            </a:r>
            <a:r>
              <a:rPr lang="en-US" sz="1800">
                <a:cs typeface="+mn-cs"/>
              </a:rPr>
              <a:t> = SNR</a:t>
            </a:r>
            <a:r>
              <a:rPr lang="en-US" sz="1800" baseline="-25000">
                <a:cs typeface="+mn-cs"/>
              </a:rPr>
              <a:t>a</a:t>
            </a:r>
            <a:r>
              <a:rPr lang="en-US" sz="1800">
                <a:cs typeface="+mn-cs"/>
              </a:rPr>
              <a:t> + SNR</a:t>
            </a:r>
            <a:r>
              <a:rPr lang="en-US" sz="1800" baseline="-25000">
                <a:cs typeface="+mn-cs"/>
              </a:rPr>
              <a:t>b</a:t>
            </a:r>
            <a:endParaRPr lang="en-US" sz="1800">
              <a:cs typeface="+mn-cs"/>
            </a:endParaRPr>
          </a:p>
        </p:txBody>
      </p:sp>
      <p:pic>
        <p:nvPicPr>
          <p:cNvPr id="245763" name="Picture 5" descr="Combi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2801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480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Maximal Ratio Combining</a:t>
            </a:r>
          </a:p>
        </p:txBody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1219200"/>
          </a:xfrm>
        </p:spPr>
        <p:txBody>
          <a:bodyPr/>
          <a:lstStyle/>
          <a:p>
            <a:r>
              <a:rPr lang="en-US" sz="2000" dirty="0"/>
              <a:t>Jump to file: diversity-combiner-video.mp4</a:t>
            </a:r>
          </a:p>
          <a:p>
            <a:pPr lvl="1"/>
            <a:r>
              <a:rPr lang="en-US" sz="1400" dirty="0"/>
              <a:t>Or, click to view on our website: </a:t>
            </a:r>
            <a:r>
              <a:rPr lang="en-US" sz="1400" dirty="0">
                <a:hlinkClick r:id="rId3"/>
              </a:rPr>
              <a:t>Combining Video</a:t>
            </a:r>
            <a:endParaRPr lang="en-US" sz="1400" dirty="0"/>
          </a:p>
        </p:txBody>
      </p:sp>
      <p:pic>
        <p:nvPicPr>
          <p:cNvPr id="361474" name="Picture 2">
            <a:hlinkClick r:id="rId3"/>
            <a:extLst>
              <a:ext uri="{FF2B5EF4-FFF2-40B4-BE49-F238E27FC236}">
                <a16:creationId xmlns:a16="http://schemas.microsoft.com/office/drawing/2014/main" id="{6785BC98-985A-4F69-BDC5-854AAE32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7175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311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Course Outline – Day 2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Demodulation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Trellis vs. Single-Symbol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Data Quality Metric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Diversity Combining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Synchronization</a:t>
            </a:r>
            <a:r>
              <a:rPr lang="en-US" sz="2000" dirty="0">
                <a:cs typeface="+mn-cs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Channel Impairments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Adjacent Channel Interference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Multipath Propagation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Impairment Mitigation Techniques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Adaptive Equalization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Best Source Selection</a:t>
            </a:r>
          </a:p>
        </p:txBody>
      </p:sp>
    </p:spTree>
    <p:extLst>
      <p:ext uri="{BB962C8B-B14F-4D97-AF65-F5344CB8AC3E}">
        <p14:creationId xmlns:p14="http://schemas.microsoft.com/office/powerpoint/2010/main" val="4144379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+mj-cs"/>
              </a:rPr>
              <a:t>BER Results - Fading Signals</a:t>
            </a:r>
          </a:p>
        </p:txBody>
      </p:sp>
      <p:pic>
        <p:nvPicPr>
          <p:cNvPr id="247810" name="Picture 4" descr="NoiseVariance_BER_2Plots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1425"/>
            <a:ext cx="85344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780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+mj-cs"/>
              </a:rPr>
              <a:t>Measured Combiner BER - Tier 0</a:t>
            </a:r>
          </a:p>
        </p:txBody>
      </p:sp>
      <p:pic>
        <p:nvPicPr>
          <p:cNvPr id="8857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0" y="1447800"/>
            <a:ext cx="4618038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857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4486275" y="1447800"/>
            <a:ext cx="4657725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694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+mj-cs"/>
              </a:rPr>
              <a:t>Measured Combiner BER - Tier I</a:t>
            </a:r>
          </a:p>
        </p:txBody>
      </p:sp>
      <p:pic>
        <p:nvPicPr>
          <p:cNvPr id="886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0" y="1447800"/>
            <a:ext cx="4618038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867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4486275" y="1447800"/>
            <a:ext cx="4657725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285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+mj-cs"/>
              </a:rPr>
              <a:t>Measured Combiner BER - Tier II</a:t>
            </a:r>
          </a:p>
        </p:txBody>
      </p:sp>
      <p:pic>
        <p:nvPicPr>
          <p:cNvPr id="8878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0" y="1447800"/>
            <a:ext cx="4618038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878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4486275" y="1447800"/>
            <a:ext cx="4657725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989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Combiner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Receive-side processing</a:t>
            </a:r>
          </a:p>
          <a:p>
            <a:pPr lvl="1"/>
            <a:r>
              <a:rPr lang="en-US" sz="1400" dirty="0"/>
              <a:t>No transmitter impact</a:t>
            </a:r>
          </a:p>
          <a:p>
            <a:r>
              <a:rPr lang="en-US" sz="2000" dirty="0"/>
              <a:t>Phase aligns the signals</a:t>
            </a:r>
          </a:p>
          <a:p>
            <a:r>
              <a:rPr lang="en-US" sz="2000" dirty="0"/>
              <a:t>Forms weighted sum of two inputs</a:t>
            </a:r>
          </a:p>
          <a:p>
            <a:r>
              <a:rPr lang="en-US" sz="2000" dirty="0"/>
              <a:t>SNR of the weighted sum is at least as high as the better signal</a:t>
            </a:r>
          </a:p>
          <a:p>
            <a:r>
              <a:rPr lang="en-US" sz="2000" dirty="0"/>
              <a:t>May be as much as 3 dB higher (equal input case)</a:t>
            </a:r>
          </a:p>
          <a:p>
            <a:r>
              <a:rPr lang="en-US" sz="2000" dirty="0"/>
              <a:t>Conventional combiner design assumes signals are time-aligned</a:t>
            </a:r>
          </a:p>
          <a:p>
            <a:pPr lvl="1"/>
            <a:r>
              <a:rPr lang="en-US" sz="1400" dirty="0"/>
              <a:t>Performance falls off rapidly with increasing time skew</a:t>
            </a:r>
          </a:p>
          <a:p>
            <a:pPr lvl="1"/>
            <a:r>
              <a:rPr lang="en-US" sz="1400" dirty="0"/>
              <a:t>Combiner will probably fail altogether at ± ½ bit time skew</a:t>
            </a:r>
          </a:p>
          <a:p>
            <a:r>
              <a:rPr lang="en-US" sz="2000" dirty="0"/>
              <a:t>Some combiners do both phase alignment </a:t>
            </a:r>
            <a:r>
              <a:rPr lang="en-US" sz="2000" i="1" dirty="0"/>
              <a:t>and</a:t>
            </a:r>
            <a:r>
              <a:rPr lang="en-US" sz="2000" dirty="0"/>
              <a:t> time alignment</a:t>
            </a:r>
          </a:p>
          <a:p>
            <a:pPr lvl="1"/>
            <a:r>
              <a:rPr lang="en-US" sz="1400" dirty="0"/>
              <a:t>Supports operation with spatially separated antennas</a:t>
            </a:r>
          </a:p>
          <a:p>
            <a:r>
              <a:rPr lang="en-US" sz="2000" dirty="0"/>
              <a:t>If you have access to two copies of the signal, use them!</a:t>
            </a:r>
          </a:p>
        </p:txBody>
      </p:sp>
    </p:spTree>
    <p:extLst>
      <p:ext uri="{BB962C8B-B14F-4D97-AF65-F5344CB8AC3E}">
        <p14:creationId xmlns:p14="http://schemas.microsoft.com/office/powerpoint/2010/main" val="3257235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Synchronization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451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cs typeface="+mj-cs"/>
              </a:rPr>
              <a:t>Telemetry Channels are Bursty</a:t>
            </a:r>
          </a:p>
        </p:txBody>
      </p:sp>
      <p:graphicFrame>
        <p:nvGraphicFramePr>
          <p:cNvPr id="219138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284874"/>
              </p:ext>
            </p:extLst>
          </p:nvPr>
        </p:nvGraphicFramePr>
        <p:xfrm>
          <a:off x="685800" y="1370013"/>
          <a:ext cx="7772400" cy="494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11811000" imgH="7315200" progId="Excel.Chart.8">
                  <p:embed/>
                </p:oleObj>
              </mc:Choice>
              <mc:Fallback>
                <p:oleObj name="Chart" r:id="rId3" imgW="11811000" imgH="7315200" progId="Excel.Chart.8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70013"/>
                        <a:ext cx="7772400" cy="4945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158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9140" name="Text Box 1028"/>
          <p:cNvSpPr txBox="1">
            <a:spLocks noChangeArrowheads="1"/>
          </p:cNvSpPr>
          <p:nvPr/>
        </p:nvSpPr>
        <p:spPr bwMode="auto">
          <a:xfrm>
            <a:off x="1447800" y="4860925"/>
            <a:ext cx="6400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1000">
                <a:solidFill>
                  <a:schemeClr val="tx1"/>
                </a:solidFill>
                <a:latin typeface="Arial" charset="0"/>
                <a:cs typeface="+mn-cs"/>
              </a:rPr>
              <a:t>Figure from Robert Jefferis, Tybrin, Edwards AFB.  Reprinted by permission of the author.</a:t>
            </a:r>
          </a:p>
        </p:txBody>
      </p:sp>
      <p:sp>
        <p:nvSpPr>
          <p:cNvPr id="2" name="TextBox 1"/>
          <p:cNvSpPr txBox="1"/>
          <p:nvPr/>
        </p:nvSpPr>
        <p:spPr>
          <a:xfrm rot="19584222">
            <a:off x="4620835" y="4205356"/>
            <a:ext cx="3477710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Synchronization is important!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0" y="2362200"/>
            <a:ext cx="4495799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In a typical flight test, the vast majority of bit errors occur at dropouts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2743200" y="3124200"/>
            <a:ext cx="228600" cy="1524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2971800" y="3124200"/>
            <a:ext cx="457200" cy="1371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971800" y="3124200"/>
            <a:ext cx="1371600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Synchronization Test</a:t>
            </a:r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cs typeface="+mn-cs"/>
              </a:rPr>
              <a:t>IRIG 118-12, Procedure 7.4 (Flat Fade Recovery Test)</a:t>
            </a:r>
          </a:p>
          <a:p>
            <a:pPr eaLnBrk="1" hangingPunct="1">
              <a:defRPr/>
            </a:pPr>
            <a:r>
              <a:rPr lang="en-US" sz="2000" dirty="0">
                <a:cs typeface="+mn-cs"/>
              </a:rPr>
              <a:t>Transmit randomized ones pattern</a:t>
            </a:r>
          </a:p>
          <a:p>
            <a:pPr eaLnBrk="1" hangingPunct="1">
              <a:defRPr/>
            </a:pPr>
            <a:r>
              <a:rPr lang="en-US" sz="2000" dirty="0">
                <a:cs typeface="+mn-cs"/>
              </a:rPr>
              <a:t>Measure time at which output becomes </a:t>
            </a:r>
            <a:r>
              <a:rPr lang="ja-JP" altLang="en-US" sz="2000" dirty="0">
                <a:latin typeface="Arial"/>
                <a:cs typeface="+mn-cs"/>
              </a:rPr>
              <a:t>“</a:t>
            </a:r>
            <a:r>
              <a:rPr lang="en-US" sz="2000" dirty="0">
                <a:cs typeface="+mn-cs"/>
              </a:rPr>
              <a:t>all (or mostly) ones”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3400" y="2895600"/>
            <a:ext cx="7772400" cy="3276600"/>
            <a:chOff x="533400" y="2590800"/>
            <a:chExt cx="8229600" cy="3581400"/>
          </a:xfrm>
        </p:grpSpPr>
        <p:sp>
          <p:nvSpPr>
            <p:cNvPr id="611332" name="Rectangle 4"/>
            <p:cNvSpPr>
              <a:spLocks noChangeArrowheads="1"/>
            </p:cNvSpPr>
            <p:nvPr/>
          </p:nvSpPr>
          <p:spPr bwMode="blackWhite">
            <a:xfrm>
              <a:off x="533400" y="3581400"/>
              <a:ext cx="1143000" cy="6096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  <a:cs typeface="+mn-cs"/>
                </a:rPr>
                <a:t>IRIG </a:t>
              </a:r>
            </a:p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  <a:cs typeface="+mn-cs"/>
                </a:rPr>
                <a:t>Randomizer</a:t>
              </a:r>
            </a:p>
          </p:txBody>
        </p:sp>
        <p:sp>
          <p:nvSpPr>
            <p:cNvPr id="611333" name="Rectangle 5"/>
            <p:cNvSpPr>
              <a:spLocks noChangeArrowheads="1"/>
            </p:cNvSpPr>
            <p:nvPr/>
          </p:nvSpPr>
          <p:spPr bwMode="blackWhite">
            <a:xfrm>
              <a:off x="2286000" y="3581400"/>
              <a:ext cx="1143000" cy="6096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Modulator</a:t>
              </a:r>
            </a:p>
          </p:txBody>
        </p:sp>
        <p:sp>
          <p:nvSpPr>
            <p:cNvPr id="611334" name="Rectangle 6"/>
            <p:cNvSpPr>
              <a:spLocks noChangeArrowheads="1"/>
            </p:cNvSpPr>
            <p:nvPr/>
          </p:nvSpPr>
          <p:spPr bwMode="blackWhite">
            <a:xfrm>
              <a:off x="3962400" y="3581400"/>
              <a:ext cx="1143000" cy="6096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  <a:cs typeface="+mn-cs"/>
                </a:rPr>
                <a:t>Add Noise</a:t>
              </a:r>
            </a:p>
          </p:txBody>
        </p:sp>
        <p:cxnSp>
          <p:nvCxnSpPr>
            <p:cNvPr id="611335" name="AutoShape 7"/>
            <p:cNvCxnSpPr>
              <a:cxnSpLocks noChangeShapeType="1"/>
              <a:stCxn id="611342" idx="2"/>
              <a:endCxn id="611332" idx="0"/>
            </p:cNvCxnSpPr>
            <p:nvPr/>
          </p:nvCxnSpPr>
          <p:spPr bwMode="blackWhite">
            <a:xfrm>
              <a:off x="1104900" y="3200400"/>
              <a:ext cx="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1336" name="AutoShape 8"/>
            <p:cNvCxnSpPr>
              <a:cxnSpLocks noChangeShapeType="1"/>
              <a:stCxn id="611332" idx="3"/>
              <a:endCxn id="611333" idx="1"/>
            </p:cNvCxnSpPr>
            <p:nvPr/>
          </p:nvCxnSpPr>
          <p:spPr bwMode="blackWhite">
            <a:xfrm>
              <a:off x="1676400" y="3886200"/>
              <a:ext cx="609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11337" name="Rectangle 9"/>
            <p:cNvSpPr>
              <a:spLocks noChangeArrowheads="1"/>
            </p:cNvSpPr>
            <p:nvPr/>
          </p:nvSpPr>
          <p:spPr bwMode="blackWhite">
            <a:xfrm>
              <a:off x="5791200" y="2590800"/>
              <a:ext cx="1143000" cy="6096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Noise</a:t>
              </a:r>
            </a:p>
          </p:txBody>
        </p:sp>
        <p:sp>
          <p:nvSpPr>
            <p:cNvPr id="611338" name="Rectangle 10"/>
            <p:cNvSpPr>
              <a:spLocks noChangeArrowheads="1"/>
            </p:cNvSpPr>
            <p:nvPr/>
          </p:nvSpPr>
          <p:spPr bwMode="blackWhite">
            <a:xfrm>
              <a:off x="5791200" y="3581400"/>
              <a:ext cx="1143000" cy="6096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Switch</a:t>
              </a:r>
            </a:p>
          </p:txBody>
        </p:sp>
        <p:sp>
          <p:nvSpPr>
            <p:cNvPr id="611339" name="Rectangle 11"/>
            <p:cNvSpPr>
              <a:spLocks noChangeArrowheads="1"/>
            </p:cNvSpPr>
            <p:nvPr/>
          </p:nvSpPr>
          <p:spPr bwMode="blackWhite">
            <a:xfrm>
              <a:off x="7391400" y="4572000"/>
              <a:ext cx="1371600" cy="7620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Demod</a:t>
              </a:r>
            </a:p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with</a:t>
              </a:r>
            </a:p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Derandomizer</a:t>
              </a:r>
            </a:p>
          </p:txBody>
        </p:sp>
        <p:sp>
          <p:nvSpPr>
            <p:cNvPr id="611340" name="Rectangle 12"/>
            <p:cNvSpPr>
              <a:spLocks noChangeArrowheads="1"/>
            </p:cNvSpPr>
            <p:nvPr/>
          </p:nvSpPr>
          <p:spPr bwMode="blackWhite">
            <a:xfrm>
              <a:off x="3962400" y="4648200"/>
              <a:ext cx="1143000" cy="6096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Timer</a:t>
              </a:r>
            </a:p>
          </p:txBody>
        </p:sp>
        <p:sp>
          <p:nvSpPr>
            <p:cNvPr id="611341" name="Rectangle 13"/>
            <p:cNvSpPr>
              <a:spLocks noChangeArrowheads="1"/>
            </p:cNvSpPr>
            <p:nvPr/>
          </p:nvSpPr>
          <p:spPr bwMode="blackWhite">
            <a:xfrm>
              <a:off x="5791200" y="5562600"/>
              <a:ext cx="1143000" cy="6096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Ones</a:t>
              </a:r>
            </a:p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Detector</a:t>
              </a:r>
            </a:p>
          </p:txBody>
        </p:sp>
        <p:sp>
          <p:nvSpPr>
            <p:cNvPr id="611342" name="Rectangle 14"/>
            <p:cNvSpPr>
              <a:spLocks noChangeArrowheads="1"/>
            </p:cNvSpPr>
            <p:nvPr/>
          </p:nvSpPr>
          <p:spPr bwMode="blackWhite">
            <a:xfrm>
              <a:off x="533400" y="2590800"/>
              <a:ext cx="1143000" cy="6096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All ones</a:t>
              </a:r>
            </a:p>
          </p:txBody>
        </p:sp>
        <p:cxnSp>
          <p:nvCxnSpPr>
            <p:cNvPr id="611343" name="AutoShape 15"/>
            <p:cNvCxnSpPr>
              <a:cxnSpLocks noChangeShapeType="1"/>
              <a:stCxn id="611333" idx="3"/>
              <a:endCxn id="611334" idx="1"/>
            </p:cNvCxnSpPr>
            <p:nvPr/>
          </p:nvCxnSpPr>
          <p:spPr bwMode="blackWhite">
            <a:xfrm>
              <a:off x="3429000" y="3886200"/>
              <a:ext cx="5334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1344" name="AutoShape 16"/>
            <p:cNvCxnSpPr>
              <a:cxnSpLocks noChangeShapeType="1"/>
              <a:stCxn id="611334" idx="3"/>
              <a:endCxn id="611338" idx="1"/>
            </p:cNvCxnSpPr>
            <p:nvPr/>
          </p:nvCxnSpPr>
          <p:spPr bwMode="blackWhite">
            <a:xfrm>
              <a:off x="5105400" y="3886200"/>
              <a:ext cx="6858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1345" name="AutoShape 17"/>
            <p:cNvCxnSpPr>
              <a:cxnSpLocks noChangeShapeType="1"/>
              <a:stCxn id="611337" idx="2"/>
              <a:endCxn id="611338" idx="0"/>
            </p:cNvCxnSpPr>
            <p:nvPr/>
          </p:nvCxnSpPr>
          <p:spPr bwMode="blackWhite">
            <a:xfrm>
              <a:off x="6362700" y="3200400"/>
              <a:ext cx="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1347" name="AutoShape 19"/>
            <p:cNvCxnSpPr>
              <a:cxnSpLocks noChangeShapeType="1"/>
              <a:stCxn id="611338" idx="3"/>
              <a:endCxn id="611339" idx="0"/>
            </p:cNvCxnSpPr>
            <p:nvPr/>
          </p:nvCxnSpPr>
          <p:spPr bwMode="blackWhite">
            <a:xfrm>
              <a:off x="6934200" y="3886200"/>
              <a:ext cx="1143000" cy="685800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1349" name="AutoShape 21"/>
            <p:cNvCxnSpPr>
              <a:cxnSpLocks noChangeShapeType="1"/>
              <a:stCxn id="611341" idx="1"/>
              <a:endCxn id="611340" idx="2"/>
            </p:cNvCxnSpPr>
            <p:nvPr/>
          </p:nvCxnSpPr>
          <p:spPr bwMode="blackWhite">
            <a:xfrm rot="10800000">
              <a:off x="4533900" y="5257800"/>
              <a:ext cx="1257300" cy="609600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11350" name="Rectangle 22"/>
            <p:cNvSpPr>
              <a:spLocks noChangeArrowheads="1"/>
            </p:cNvSpPr>
            <p:nvPr/>
          </p:nvSpPr>
          <p:spPr bwMode="blackWhite">
            <a:xfrm>
              <a:off x="5791200" y="4648200"/>
              <a:ext cx="1143000" cy="6096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Controller</a:t>
              </a:r>
            </a:p>
          </p:txBody>
        </p:sp>
        <p:cxnSp>
          <p:nvCxnSpPr>
            <p:cNvPr id="611351" name="AutoShape 23"/>
            <p:cNvCxnSpPr>
              <a:cxnSpLocks noChangeShapeType="1"/>
              <a:stCxn id="611350" idx="0"/>
              <a:endCxn id="611338" idx="2"/>
            </p:cNvCxnSpPr>
            <p:nvPr/>
          </p:nvCxnSpPr>
          <p:spPr bwMode="blackWhite">
            <a:xfrm flipV="1">
              <a:off x="6362700" y="4191000"/>
              <a:ext cx="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1352" name="AutoShape 24"/>
            <p:cNvCxnSpPr>
              <a:cxnSpLocks noChangeShapeType="1"/>
              <a:stCxn id="611350" idx="0"/>
              <a:endCxn id="611340" idx="0"/>
            </p:cNvCxnSpPr>
            <p:nvPr/>
          </p:nvCxnSpPr>
          <p:spPr bwMode="blackWhite">
            <a:xfrm rot="16200000" flipH="1" flipV="1">
              <a:off x="5447506" y="3734594"/>
              <a:ext cx="1588" cy="1828800"/>
            </a:xfrm>
            <a:prstGeom prst="bentConnector3">
              <a:avLst>
                <a:gd name="adj1" fmla="val -1440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1353" name="AutoShape 25"/>
            <p:cNvCxnSpPr>
              <a:cxnSpLocks noChangeShapeType="1"/>
              <a:stCxn id="611339" idx="2"/>
              <a:endCxn id="611341" idx="3"/>
            </p:cNvCxnSpPr>
            <p:nvPr/>
          </p:nvCxnSpPr>
          <p:spPr bwMode="blackWhite">
            <a:xfrm rot="5400000">
              <a:off x="7239000" y="5029200"/>
              <a:ext cx="533400" cy="1143000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11354" name="Text Box 26"/>
            <p:cNvSpPr txBox="1">
              <a:spLocks noChangeArrowheads="1"/>
            </p:cNvSpPr>
            <p:nvPr/>
          </p:nvSpPr>
          <p:spPr bwMode="blackWhite">
            <a:xfrm>
              <a:off x="4024483" y="4407276"/>
              <a:ext cx="480675" cy="26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chemeClr val="tx1"/>
                  </a:solidFill>
                  <a:latin typeface="Arial" charset="0"/>
                  <a:cs typeface="+mn-cs"/>
                </a:rPr>
                <a:t>Start</a:t>
              </a:r>
            </a:p>
          </p:txBody>
        </p:sp>
        <p:sp>
          <p:nvSpPr>
            <p:cNvPr id="611355" name="Text Box 27"/>
            <p:cNvSpPr txBox="1">
              <a:spLocks noChangeArrowheads="1"/>
            </p:cNvSpPr>
            <p:nvPr/>
          </p:nvSpPr>
          <p:spPr bwMode="blackWhite">
            <a:xfrm>
              <a:off x="4025550" y="5321676"/>
              <a:ext cx="472189" cy="26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chemeClr val="tx1"/>
                  </a:solidFill>
                  <a:latin typeface="Arial" charset="0"/>
                  <a:cs typeface="+mn-cs"/>
                </a:rPr>
                <a:t>Stop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+mj-cs"/>
              </a:rPr>
              <a:t>Typical Sync Test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B6C0C3-3C5D-194D-9DB6-D572E6840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371600"/>
            <a:ext cx="8001000" cy="48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24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Synchronization Parameters</a:t>
            </a:r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cs typeface="+mn-cs"/>
              </a:rPr>
              <a:t>Modulation technique</a:t>
            </a:r>
          </a:p>
          <a:p>
            <a:pPr lvl="1" eaLnBrk="1" hangingPunct="1">
              <a:defRPr/>
            </a:pPr>
            <a:r>
              <a:rPr lang="en-US" sz="1400" dirty="0">
                <a:cs typeface="+mn-cs"/>
              </a:rPr>
              <a:t>Tier 0 uses more bandwidth – easier to synchronize to</a:t>
            </a:r>
          </a:p>
          <a:p>
            <a:pPr lvl="1" eaLnBrk="1" hangingPunct="1">
              <a:defRPr/>
            </a:pPr>
            <a:r>
              <a:rPr lang="en-US" sz="1400" dirty="0">
                <a:cs typeface="+mn-cs"/>
              </a:rPr>
              <a:t>Tier I is spectrally compact, making it slippery – synchronization is more difficult</a:t>
            </a:r>
          </a:p>
          <a:p>
            <a:pPr lvl="2" eaLnBrk="1" hangingPunct="1">
              <a:defRPr/>
            </a:pPr>
            <a:r>
              <a:rPr lang="en-US" sz="1100" dirty="0">
                <a:cs typeface="+mn-cs"/>
              </a:rPr>
              <a:t>Trellis demodulation helps achieve sync</a:t>
            </a:r>
          </a:p>
          <a:p>
            <a:pPr lvl="1" eaLnBrk="1" hangingPunct="1">
              <a:defRPr/>
            </a:pPr>
            <a:r>
              <a:rPr lang="en-US" sz="1400" dirty="0">
                <a:cs typeface="+mn-cs"/>
              </a:rPr>
              <a:t>Tier II is even more compact – synchronization takes longer</a:t>
            </a:r>
          </a:p>
          <a:p>
            <a:pPr eaLnBrk="1" hangingPunct="1">
              <a:defRPr/>
            </a:pPr>
            <a:r>
              <a:rPr lang="en-US" sz="2000" dirty="0">
                <a:cs typeface="+mn-cs"/>
              </a:rPr>
              <a:t>Bit rate</a:t>
            </a:r>
          </a:p>
          <a:p>
            <a:pPr lvl="1" eaLnBrk="1" hangingPunct="1">
              <a:defRPr/>
            </a:pPr>
            <a:r>
              <a:rPr lang="en-US" sz="1400" dirty="0">
                <a:cs typeface="+mn-cs"/>
              </a:rPr>
              <a:t>Fixed-duration tasks amount to more bits at high bit rates</a:t>
            </a:r>
          </a:p>
          <a:p>
            <a:pPr eaLnBrk="1" hangingPunct="1">
              <a:defRPr/>
            </a:pPr>
            <a:r>
              <a:rPr lang="en-US" sz="2000" dirty="0">
                <a:cs typeface="+mn-cs"/>
              </a:rPr>
              <a:t>Signal to noise ratio</a:t>
            </a:r>
          </a:p>
          <a:p>
            <a:pPr lvl="1" eaLnBrk="1" hangingPunct="1">
              <a:defRPr/>
            </a:pPr>
            <a:r>
              <a:rPr lang="en-US" sz="1400" dirty="0">
                <a:cs typeface="+mn-cs"/>
              </a:rPr>
              <a:t>Sync times will be longer at low SNR</a:t>
            </a:r>
          </a:p>
          <a:p>
            <a:pPr eaLnBrk="1" hangingPunct="1">
              <a:defRPr/>
            </a:pPr>
            <a:r>
              <a:rPr lang="en-US" sz="2000" dirty="0">
                <a:cs typeface="+mn-cs"/>
              </a:rPr>
              <a:t>Synchronization threshold</a:t>
            </a:r>
          </a:p>
          <a:p>
            <a:pPr lvl="1" eaLnBrk="1" hangingPunct="1">
              <a:defRPr/>
            </a:pPr>
            <a:r>
              <a:rPr lang="en-US" sz="1400" dirty="0">
                <a:cs typeface="+mn-cs"/>
              </a:rPr>
              <a:t>SNR at which the demodulator can </a:t>
            </a:r>
            <a:r>
              <a:rPr lang="en-US" sz="1400" i="1" dirty="0">
                <a:cs typeface="+mn-cs"/>
              </a:rPr>
              <a:t>acquire</a:t>
            </a:r>
            <a:r>
              <a:rPr lang="en-US" sz="1400" dirty="0">
                <a:cs typeface="+mn-cs"/>
              </a:rPr>
              <a:t> sync</a:t>
            </a:r>
          </a:p>
          <a:p>
            <a:pPr eaLnBrk="1" hangingPunct="1">
              <a:defRPr/>
            </a:pPr>
            <a:r>
              <a:rPr lang="en-US" sz="2000" dirty="0">
                <a:cs typeface="+mn-cs"/>
              </a:rPr>
              <a:t>Sync loss threshold</a:t>
            </a:r>
          </a:p>
          <a:p>
            <a:pPr lvl="1" eaLnBrk="1" hangingPunct="1">
              <a:defRPr/>
            </a:pPr>
            <a:r>
              <a:rPr lang="en-US" sz="1400" dirty="0">
                <a:cs typeface="+mn-cs"/>
              </a:rPr>
              <a:t>SNR at which a synchronized demodulator will </a:t>
            </a:r>
            <a:r>
              <a:rPr lang="en-US" sz="1400" i="1" dirty="0">
                <a:cs typeface="+mn-cs"/>
              </a:rPr>
              <a:t>drop</a:t>
            </a:r>
            <a:r>
              <a:rPr lang="en-US" sz="1400" dirty="0">
                <a:cs typeface="+mn-cs"/>
              </a:rPr>
              <a:t> sync</a:t>
            </a:r>
          </a:p>
        </p:txBody>
      </p:sp>
    </p:spTree>
    <p:extLst>
      <p:ext uri="{BB962C8B-B14F-4D97-AF65-F5344CB8AC3E}">
        <p14:creationId xmlns:p14="http://schemas.microsoft.com/office/powerpoint/2010/main" val="74338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Side by Side Summary</a:t>
            </a:r>
          </a:p>
        </p:txBody>
      </p:sp>
      <p:graphicFrame>
        <p:nvGraphicFramePr>
          <p:cNvPr id="825470" name="Group 1150"/>
          <p:cNvGraphicFramePr>
            <a:graphicFrameLocks noGrp="1"/>
          </p:cNvGraphicFramePr>
          <p:nvPr/>
        </p:nvGraphicFramePr>
        <p:xfrm>
          <a:off x="533400" y="1371600"/>
          <a:ext cx="8043863" cy="2246494"/>
        </p:xfrm>
        <a:graphic>
          <a:graphicData uri="http://schemas.openxmlformats.org/drawingml/2006/table">
            <a:tbl>
              <a:tblPr/>
              <a:tblGrid>
                <a:gridCol w="65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7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43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Tier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</a:t>
                      </a:r>
                      <a:r>
                        <a:rPr kumimoji="0" lang="en-US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g(t)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99.9% BW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6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{-1, +1}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Normalized impulse response of a high order Bessel filter with 3 dB bandwidth = 0.7 * bit rate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2.03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0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{-1, 0, +1}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Normalized windowed impulse response of a spectral raised cosine, 8 bits long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6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II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{-3, -1, +1, +3}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{4/16, 5/16}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Normalized raised cosine, 3 symbols (6 bits) long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0.75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25471" name="Picture 1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533400" y="3733800"/>
            <a:ext cx="3657600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25472" name="Picture 11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4876800" y="3733800"/>
            <a:ext cx="364648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128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3648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393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0787E5-65A5-0447-B56D-BC3FCBC44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3751864"/>
            <a:ext cx="6070600" cy="3128854"/>
          </a:xfrm>
          <a:prstGeom prst="rect">
            <a:avLst/>
          </a:prstGeom>
        </p:spPr>
      </p:pic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+mj-cs"/>
              </a:rPr>
              <a:t>Tier 0 Synchronization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185BFF-98D5-B040-8B7E-0A5366DFD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600" y="1219200"/>
            <a:ext cx="6070600" cy="259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A1E339-DF18-C443-8A3F-77DD2D12000A}"/>
              </a:ext>
            </a:extLst>
          </p:cNvPr>
          <p:cNvSpPr txBox="1"/>
          <p:nvPr/>
        </p:nvSpPr>
        <p:spPr>
          <a:xfrm>
            <a:off x="6957391" y="2611184"/>
            <a:ext cx="193193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1, 2</a:t>
            </a: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Combiner</a:t>
            </a:r>
          </a:p>
        </p:txBody>
      </p:sp>
    </p:spTree>
    <p:extLst>
      <p:ext uri="{BB962C8B-B14F-4D97-AF65-F5344CB8AC3E}">
        <p14:creationId xmlns:p14="http://schemas.microsoft.com/office/powerpoint/2010/main" val="955748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+mj-cs"/>
              </a:rPr>
              <a:t>Tier I Synchronization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1E339-DF18-C443-8A3F-77DD2D12000A}"/>
              </a:ext>
            </a:extLst>
          </p:cNvPr>
          <p:cNvSpPr txBox="1"/>
          <p:nvPr/>
        </p:nvSpPr>
        <p:spPr>
          <a:xfrm>
            <a:off x="6957391" y="2611184"/>
            <a:ext cx="193193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1, 2</a:t>
            </a: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C0B200-9225-8049-90D3-90EF015A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3724413"/>
            <a:ext cx="6070600" cy="3128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B1556D-4950-4148-883C-F4631150D3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600" y="1219200"/>
            <a:ext cx="6070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98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+mj-cs"/>
              </a:rPr>
              <a:t>Tier 0 Synchronization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1E339-DF18-C443-8A3F-77DD2D12000A}"/>
              </a:ext>
            </a:extLst>
          </p:cNvPr>
          <p:cNvSpPr txBox="1"/>
          <p:nvPr/>
        </p:nvSpPr>
        <p:spPr>
          <a:xfrm>
            <a:off x="6957391" y="2611184"/>
            <a:ext cx="193193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1, 2</a:t>
            </a: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BA930-0ABA-594C-96F3-8243247F1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3729146"/>
            <a:ext cx="6070600" cy="3128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879CDE-7BBF-634E-A0E2-1A5E55047B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600" y="1219200"/>
            <a:ext cx="6070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64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913D75-1369-F842-A296-9F6EF5625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1208992"/>
            <a:ext cx="5232124" cy="2625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3C822F-FA8C-7E44-B078-43F214113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24" y="3863326"/>
            <a:ext cx="5232124" cy="2979529"/>
          </a:xfrm>
          <a:prstGeom prst="rect">
            <a:avLst/>
          </a:prstGeom>
        </p:spPr>
      </p:pic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+mj-cs"/>
              </a:rPr>
              <a:t>Low SNR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2911788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Synchronization Summary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600" dirty="0">
                <a:cs typeface="+mn-cs"/>
              </a:rPr>
              <a:t>The aeronautical telemetry channel is plagued with dropouts</a:t>
            </a:r>
          </a:p>
          <a:p>
            <a:pPr eaLnBrk="1" hangingPunct="1">
              <a:defRPr/>
            </a:pPr>
            <a:r>
              <a:rPr lang="en-US" sz="2600" dirty="0">
                <a:cs typeface="+mn-cs"/>
              </a:rPr>
              <a:t>Rapid synchronization, and synchronization at low SNR, is the best means of minimizing the impact of these dropouts</a:t>
            </a:r>
          </a:p>
          <a:p>
            <a:pPr eaLnBrk="1" hangingPunct="1">
              <a:defRPr/>
            </a:pPr>
            <a:r>
              <a:rPr lang="en-US" sz="2600" dirty="0">
                <a:cs typeface="+mn-cs"/>
              </a:rPr>
              <a:t>IRIG 118 defines test procedures for measuring sync time and sync thresholds</a:t>
            </a:r>
          </a:p>
          <a:p>
            <a:pPr eaLnBrk="1" hangingPunct="1">
              <a:defRPr/>
            </a:pPr>
            <a:r>
              <a:rPr lang="en-US" sz="2600" dirty="0">
                <a:cs typeface="+mn-cs"/>
              </a:rPr>
              <a:t>Pay attention to synchronization performance!</a:t>
            </a:r>
          </a:p>
          <a:p>
            <a:pPr marL="0" indent="0" eaLnBrk="1" hangingPunct="1">
              <a:buNone/>
              <a:defRPr/>
            </a:pPr>
            <a:endParaRPr lang="en-US" sz="26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51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Adjacent Channel Interference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06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PSD is Half the Story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600">
                <a:cs typeface="+mn-cs"/>
              </a:rPr>
              <a:t>Overall spectral efficiency is determined by spacing between channels</a:t>
            </a:r>
          </a:p>
          <a:p>
            <a:pPr eaLnBrk="1" hangingPunct="1">
              <a:defRPr/>
            </a:pPr>
            <a:r>
              <a:rPr lang="en-US" sz="2600">
                <a:cs typeface="+mn-cs"/>
              </a:rPr>
              <a:t>Receiver selectivity affects channel spacing</a:t>
            </a:r>
          </a:p>
          <a:p>
            <a:pPr eaLnBrk="1" hangingPunct="1">
              <a:defRPr/>
            </a:pPr>
            <a:r>
              <a:rPr lang="en-US" sz="2600">
                <a:cs typeface="+mn-cs"/>
              </a:rPr>
              <a:t>A valid comparison must account for both transmitted spectrum and </a:t>
            </a:r>
            <a:r>
              <a:rPr lang="ja-JP" altLang="en-US" sz="2600">
                <a:latin typeface="Arial"/>
                <a:cs typeface="+mn-cs"/>
              </a:rPr>
              <a:t>“</a:t>
            </a:r>
            <a:r>
              <a:rPr lang="en-US" sz="2600">
                <a:cs typeface="+mn-cs"/>
              </a:rPr>
              <a:t>tolerable</a:t>
            </a:r>
            <a:r>
              <a:rPr lang="ja-JP" altLang="en-US" sz="2600">
                <a:latin typeface="Arial"/>
                <a:cs typeface="+mn-cs"/>
              </a:rPr>
              <a:t>”</a:t>
            </a:r>
            <a:r>
              <a:rPr lang="en-US" sz="2600">
                <a:cs typeface="+mn-cs"/>
              </a:rPr>
              <a:t> receiver filtering</a:t>
            </a:r>
          </a:p>
          <a:p>
            <a:pPr eaLnBrk="1" hangingPunct="1">
              <a:defRPr/>
            </a:pPr>
            <a:r>
              <a:rPr lang="en-US" sz="2600">
                <a:cs typeface="+mn-cs"/>
              </a:rPr>
              <a:t>Not all modulations are equally </a:t>
            </a:r>
            <a:r>
              <a:rPr lang="ja-JP" altLang="en-US" sz="2600">
                <a:latin typeface="Arial"/>
                <a:cs typeface="+mn-cs"/>
              </a:rPr>
              <a:t>“</a:t>
            </a:r>
            <a:r>
              <a:rPr lang="en-US" sz="2600">
                <a:cs typeface="+mn-cs"/>
              </a:rPr>
              <a:t>tolerant</a:t>
            </a:r>
            <a:r>
              <a:rPr lang="ja-JP" altLang="en-US" sz="2600">
                <a:latin typeface="Arial"/>
                <a:cs typeface="+mn-cs"/>
              </a:rPr>
              <a:t>”</a:t>
            </a:r>
            <a:r>
              <a:rPr lang="en-US" sz="2600">
                <a:cs typeface="+mn-cs"/>
              </a:rPr>
              <a:t> of IF filtering and interference</a:t>
            </a:r>
          </a:p>
          <a:p>
            <a:pPr eaLnBrk="1" hangingPunct="1">
              <a:defRPr/>
            </a:pPr>
            <a:r>
              <a:rPr lang="en-US" sz="2600" b="1">
                <a:cs typeface="+mn-cs"/>
              </a:rPr>
              <a:t>Multi-channel testing accounts for these factors</a:t>
            </a:r>
            <a:endParaRPr lang="en-US" sz="2600"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Multi-channel ACI Test Set</a:t>
            </a:r>
          </a:p>
        </p:txBody>
      </p:sp>
      <p:pic>
        <p:nvPicPr>
          <p:cNvPr id="59801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847850"/>
            <a:ext cx="7413625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+mj-cs"/>
              </a:rPr>
              <a:t>9 Mbps Multi-h CPM, Multichannel</a:t>
            </a:r>
            <a:endParaRPr lang="en-US" dirty="0">
              <a:cs typeface="+mj-cs"/>
            </a:endParaRPr>
          </a:p>
        </p:txBody>
      </p:sp>
      <p:pic>
        <p:nvPicPr>
          <p:cNvPr id="2580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60880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295400"/>
            <a:ext cx="8026400" cy="489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251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BER as a Function of </a:t>
            </a:r>
            <a:r>
              <a:rPr lang="en-US" dirty="0">
                <a:latin typeface="Symbol" charset="0"/>
                <a:cs typeface="+mj-cs"/>
                <a:sym typeface="Symbol" charset="0"/>
              </a:rPr>
              <a:t></a:t>
            </a:r>
            <a:r>
              <a:rPr lang="en-US" dirty="0">
                <a:cs typeface="+mj-cs"/>
              </a:rPr>
              <a:t>F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1819245" y="3419445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n-lt"/>
              </a:rPr>
              <a:t>From Gene Law, “Recommended Minimum Telemetry Frequency Spacing With CPFSK, CPM, SOQPSK, and FQPSK Signals”, ITC 2003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BER Performance Comparison</a:t>
            </a:r>
          </a:p>
        </p:txBody>
      </p:sp>
      <p:pic>
        <p:nvPicPr>
          <p:cNvPr id="2" name="Picture 1" descr="BER Summa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315200" cy="49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42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Degradation as a Function of </a:t>
            </a:r>
            <a:r>
              <a:rPr lang="en-US" dirty="0">
                <a:latin typeface="Symbol" charset="0"/>
                <a:cs typeface="+mj-cs"/>
                <a:sym typeface="Symbol" charset="0"/>
              </a:rPr>
              <a:t></a:t>
            </a:r>
            <a:r>
              <a:rPr lang="en-US" dirty="0">
                <a:cs typeface="+mj-cs"/>
              </a:rPr>
              <a:t>F</a:t>
            </a:r>
          </a:p>
        </p:txBody>
      </p:sp>
      <p:pic>
        <p:nvPicPr>
          <p:cNvPr id="2" name="Picture 1" descr="Screen Shot 2015-10-03 at 6.11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044016" cy="51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819245" y="3419445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n-lt"/>
              </a:rPr>
              <a:t>From Gene Law, “Recommended Minimum Telemetry Frequency Spacing With CPFSK, CPM, SOQPSK, and FQPSK Signals”, ITC 2003 </a:t>
            </a:r>
          </a:p>
        </p:txBody>
      </p:sp>
    </p:spTree>
    <p:extLst>
      <p:ext uri="{BB962C8B-B14F-4D97-AF65-F5344CB8AC3E}">
        <p14:creationId xmlns:p14="http://schemas.microsoft.com/office/powerpoint/2010/main" val="3533252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31925"/>
            <a:ext cx="7593013" cy="44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6705600" y="1747838"/>
            <a:ext cx="158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>
                <a:solidFill>
                  <a:schemeClr val="tx1"/>
                </a:solidFill>
                <a:latin typeface="Arial Bold" charset="0"/>
                <a:cs typeface="+mn-cs"/>
              </a:rPr>
              <a:t>I/C=20 dB</a:t>
            </a:r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ACI Summary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1819245" y="3419445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n-lt"/>
              </a:rPr>
              <a:t>From Gene Law, “Recommended Minimum Telemetry Frequency Spacing With CPFSK, CPM, SOQPSK, and FQPSK Signals”, ITC 2003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 idx="4294967295"/>
          </p:nvPr>
        </p:nvSpPr>
        <p:spPr bwMode="blackWhite"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Frequency Separation Rule</a:t>
            </a:r>
          </a:p>
        </p:txBody>
      </p:sp>
      <p:sp>
        <p:nvSpPr>
          <p:cNvPr id="594948" name="Rectangle 4"/>
          <p:cNvSpPr>
            <a:spLocks noChangeArrowheads="1"/>
          </p:cNvSpPr>
          <p:nvPr/>
        </p:nvSpPr>
        <p:spPr bwMode="blackWhite">
          <a:xfrm>
            <a:off x="3276600" y="1600200"/>
            <a:ext cx="457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where:</a:t>
            </a:r>
          </a:p>
          <a:p>
            <a:pPr lvl="1" algn="l"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• ΔF</a:t>
            </a:r>
            <a:r>
              <a:rPr lang="en-US" sz="1200" baseline="-25000">
                <a:solidFill>
                  <a:schemeClr val="tx1"/>
                </a:solidFill>
                <a:latin typeface="Arial" charset="0"/>
                <a:cs typeface="+mn-cs"/>
              </a:rPr>
              <a:t>0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 = the minimum center frequency separation in MHz</a:t>
            </a:r>
          </a:p>
          <a:p>
            <a:pPr lvl="1" algn="l"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• R</a:t>
            </a:r>
            <a:r>
              <a:rPr lang="en-US" sz="1200" baseline="-25000">
                <a:solidFill>
                  <a:schemeClr val="tx1"/>
                </a:solidFill>
                <a:latin typeface="Arial" charset="0"/>
                <a:cs typeface="+mn-cs"/>
              </a:rPr>
              <a:t>s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 = bit rate of desired signal in Mb/s</a:t>
            </a:r>
          </a:p>
          <a:p>
            <a:pPr lvl="1" algn="l"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• R</a:t>
            </a:r>
            <a:r>
              <a:rPr lang="en-US" sz="1200" baseline="-25000">
                <a:solidFill>
                  <a:schemeClr val="tx1"/>
                </a:solidFill>
                <a:latin typeface="Arial" charset="0"/>
                <a:cs typeface="+mn-cs"/>
              </a:rPr>
              <a:t>i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 = bit rate of interfering signal in Mb/s</a:t>
            </a:r>
            <a:endParaRPr lang="en-US" sz="180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sp>
        <p:nvSpPr>
          <p:cNvPr id="594949" name="Rectangle 5"/>
          <p:cNvSpPr>
            <a:spLocks noChangeArrowheads="1"/>
          </p:cNvSpPr>
          <p:nvPr/>
        </p:nvSpPr>
        <p:spPr bwMode="blackWhite">
          <a:xfrm>
            <a:off x="555625" y="1600200"/>
            <a:ext cx="2268538" cy="401638"/>
          </a:xfrm>
          <a:prstGeom prst="rect">
            <a:avLst/>
          </a:prstGeom>
          <a:solidFill>
            <a:schemeClr val="hlink"/>
          </a:solidFill>
          <a:ln w="349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Arial" charset="0"/>
                <a:cs typeface="+mn-cs"/>
              </a:rPr>
              <a:t>ΔF</a:t>
            </a:r>
            <a:r>
              <a:rPr lang="en-US" sz="1800" baseline="-25000">
                <a:solidFill>
                  <a:schemeClr val="tx1"/>
                </a:solidFill>
                <a:latin typeface="Arial" charset="0"/>
                <a:cs typeface="+mn-cs"/>
              </a:rPr>
              <a:t>0</a:t>
            </a:r>
            <a:r>
              <a:rPr lang="en-US" sz="1800">
                <a:solidFill>
                  <a:schemeClr val="tx1"/>
                </a:solidFill>
                <a:latin typeface="Arial" charset="0"/>
                <a:cs typeface="+mn-cs"/>
              </a:rPr>
              <a:t> = a</a:t>
            </a:r>
            <a:r>
              <a:rPr lang="en-US" sz="1800" baseline="-25000">
                <a:solidFill>
                  <a:schemeClr val="tx1"/>
                </a:solidFill>
                <a:latin typeface="Arial" charset="0"/>
                <a:cs typeface="+mn-cs"/>
              </a:rPr>
              <a:t>s</a:t>
            </a:r>
            <a:r>
              <a:rPr lang="en-US" sz="1800">
                <a:solidFill>
                  <a:schemeClr val="tx1"/>
                </a:solidFill>
                <a:latin typeface="Arial" charset="0"/>
                <a:cs typeface="+mn-cs"/>
              </a:rPr>
              <a:t>*R</a:t>
            </a:r>
            <a:r>
              <a:rPr lang="en-US" sz="1800" baseline="-25000">
                <a:solidFill>
                  <a:schemeClr val="tx1"/>
                </a:solidFill>
                <a:latin typeface="Arial" charset="0"/>
                <a:cs typeface="+mn-cs"/>
              </a:rPr>
              <a:t>s</a:t>
            </a:r>
            <a:r>
              <a:rPr lang="en-US" sz="1800">
                <a:solidFill>
                  <a:schemeClr val="tx1"/>
                </a:solidFill>
                <a:latin typeface="Arial" charset="0"/>
                <a:cs typeface="+mn-cs"/>
              </a:rPr>
              <a:t> + a</a:t>
            </a:r>
            <a:r>
              <a:rPr lang="en-US" sz="1800" baseline="-25000">
                <a:solidFill>
                  <a:schemeClr val="tx1"/>
                </a:solidFill>
                <a:latin typeface="Arial" charset="0"/>
                <a:cs typeface="+mn-cs"/>
              </a:rPr>
              <a:t>i</a:t>
            </a:r>
            <a:r>
              <a:rPr lang="en-US" sz="1800">
                <a:solidFill>
                  <a:schemeClr val="tx1"/>
                </a:solidFill>
                <a:latin typeface="Arial" charset="0"/>
                <a:cs typeface="+mn-cs"/>
              </a:rPr>
              <a:t>*R</a:t>
            </a:r>
            <a:r>
              <a:rPr lang="en-US" sz="1800" baseline="-25000">
                <a:solidFill>
                  <a:schemeClr val="tx1"/>
                </a:solidFill>
                <a:latin typeface="Arial" charset="0"/>
                <a:cs typeface="+mn-cs"/>
              </a:rPr>
              <a:t>i    </a:t>
            </a:r>
            <a:endParaRPr lang="en-US" sz="180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264196" name="Object 11"/>
          <p:cNvGraphicFramePr>
            <a:graphicFrameLocks noChangeAspect="1"/>
          </p:cNvGraphicFramePr>
          <p:nvPr/>
        </p:nvGraphicFramePr>
        <p:xfrm>
          <a:off x="1143000" y="2590800"/>
          <a:ext cx="6796088" cy="185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794500" imgH="1854200" progId="Excel.Sheet.8">
                  <p:embed/>
                </p:oleObj>
              </mc:Choice>
              <mc:Fallback>
                <p:oleObj name="Worksheet" r:id="rId3" imgW="6794500" imgH="1854200" progId="Excel.Shee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590800"/>
                        <a:ext cx="6796088" cy="1858963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958" name="Rectangle 14"/>
          <p:cNvSpPr>
            <a:spLocks noChangeArrowheads="1"/>
          </p:cNvSpPr>
          <p:nvPr/>
        </p:nvSpPr>
        <p:spPr bwMode="auto">
          <a:xfrm>
            <a:off x="609600" y="4724400"/>
            <a:ext cx="8001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 2" charset="0"/>
              <a:buChar char=""/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The NRZ PCM/FM signals are assumed to be premodulation filtered with a multi-pole filter with  3 dB point of 0.7 times the bit rate and the peak deviation is assumed to be approximately 0.35 times the bit rate.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 2" charset="0"/>
              <a:buChar char=""/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The receiver IF filter is assumed to be no wider than 1.5 times the bit rate and provides at least 6 dB of attenuation of the interfering signal.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 2" charset="0"/>
              <a:buChar char=""/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The interfering signal is assumed to be no more than 20 dB stronger than the desired signal.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 2" charset="0"/>
              <a:buChar char=""/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The receiver is assumed to be operating in linear mode; no significant intermodulation products or spurious responses are present.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Multipath</a:t>
            </a:r>
            <a:r>
              <a:rPr lang="en-US" sz="2800" baseline="0" dirty="0">
                <a:latin typeface="Arial Black" charset="0"/>
              </a:rPr>
              <a:t> Propagation</a:t>
            </a:r>
            <a:endParaRPr lang="en-US" sz="2800" dirty="0">
              <a:latin typeface="Arial Black" charset="0"/>
            </a:endParaRP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  <a:latin typeface="Arial Black" charset="0"/>
              </a:rPr>
              <a:t>Brace yourself!</a:t>
            </a:r>
          </a:p>
          <a:p>
            <a:pPr algn="ctr" eaLnBrk="1" hangingPunct="1"/>
            <a:r>
              <a:rPr lang="en-US" sz="2400" dirty="0">
                <a:solidFill>
                  <a:srgbClr val="000000"/>
                </a:solidFill>
                <a:latin typeface="Arial Black" charset="0"/>
              </a:rPr>
              <a:t>Greek symbols ahead!</a:t>
            </a:r>
          </a:p>
        </p:txBody>
      </p:sp>
    </p:spTree>
    <p:extLst>
      <p:ext uri="{BB962C8B-B14F-4D97-AF65-F5344CB8AC3E}">
        <p14:creationId xmlns:p14="http://schemas.microsoft.com/office/powerpoint/2010/main" val="2283915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Multipath Propagation</a:t>
            </a:r>
          </a:p>
        </p:txBody>
      </p:sp>
      <p:grpSp>
        <p:nvGrpSpPr>
          <p:cNvPr id="268290" name="Group 3"/>
          <p:cNvGrpSpPr>
            <a:grpSpLocks/>
          </p:cNvGrpSpPr>
          <p:nvPr/>
        </p:nvGrpSpPr>
        <p:grpSpPr bwMode="auto">
          <a:xfrm rot="-331456">
            <a:off x="5029200" y="2819400"/>
            <a:ext cx="1422400" cy="769938"/>
            <a:chOff x="2616" y="543"/>
            <a:chExt cx="896" cy="485"/>
          </a:xfrm>
        </p:grpSpPr>
        <p:sp>
          <p:nvSpPr>
            <p:cNvPr id="196612" name="Freeform 4"/>
            <p:cNvSpPr>
              <a:spLocks/>
            </p:cNvSpPr>
            <p:nvPr/>
          </p:nvSpPr>
          <p:spPr bwMode="auto">
            <a:xfrm>
              <a:off x="2615" y="538"/>
              <a:ext cx="838" cy="448"/>
            </a:xfrm>
            <a:custGeom>
              <a:avLst/>
              <a:gdLst>
                <a:gd name="T0" fmla="*/ 814 w 838"/>
                <a:gd name="T1" fmla="*/ 262 h 448"/>
                <a:gd name="T2" fmla="*/ 760 w 838"/>
                <a:gd name="T3" fmla="*/ 202 h 448"/>
                <a:gd name="T4" fmla="*/ 658 w 838"/>
                <a:gd name="T5" fmla="*/ 116 h 448"/>
                <a:gd name="T6" fmla="*/ 572 w 838"/>
                <a:gd name="T7" fmla="*/ 62 h 448"/>
                <a:gd name="T8" fmla="*/ 486 w 838"/>
                <a:gd name="T9" fmla="*/ 24 h 448"/>
                <a:gd name="T10" fmla="*/ 416 w 838"/>
                <a:gd name="T11" fmla="*/ 10 h 448"/>
                <a:gd name="T12" fmla="*/ 362 w 838"/>
                <a:gd name="T13" fmla="*/ 4 h 448"/>
                <a:gd name="T14" fmla="*/ 250 w 838"/>
                <a:gd name="T15" fmla="*/ 2 h 448"/>
                <a:gd name="T16" fmla="*/ 206 w 838"/>
                <a:gd name="T17" fmla="*/ 10 h 448"/>
                <a:gd name="T18" fmla="*/ 164 w 838"/>
                <a:gd name="T19" fmla="*/ 22 h 448"/>
                <a:gd name="T20" fmla="*/ 132 w 838"/>
                <a:gd name="T21" fmla="*/ 32 h 448"/>
                <a:gd name="T22" fmla="*/ 104 w 838"/>
                <a:gd name="T23" fmla="*/ 44 h 448"/>
                <a:gd name="T24" fmla="*/ 58 w 838"/>
                <a:gd name="T25" fmla="*/ 70 h 448"/>
                <a:gd name="T26" fmla="*/ 36 w 838"/>
                <a:gd name="T27" fmla="*/ 90 h 448"/>
                <a:gd name="T28" fmla="*/ 14 w 838"/>
                <a:gd name="T29" fmla="*/ 118 h 448"/>
                <a:gd name="T30" fmla="*/ 0 w 838"/>
                <a:gd name="T31" fmla="*/ 170 h 448"/>
                <a:gd name="T32" fmla="*/ 12 w 838"/>
                <a:gd name="T33" fmla="*/ 212 h 448"/>
                <a:gd name="T34" fmla="*/ 36 w 838"/>
                <a:gd name="T35" fmla="*/ 258 h 448"/>
                <a:gd name="T36" fmla="*/ 62 w 838"/>
                <a:gd name="T37" fmla="*/ 288 h 448"/>
                <a:gd name="T38" fmla="*/ 90 w 838"/>
                <a:gd name="T39" fmla="*/ 310 h 448"/>
                <a:gd name="T40" fmla="*/ 126 w 838"/>
                <a:gd name="T41" fmla="*/ 340 h 448"/>
                <a:gd name="T42" fmla="*/ 168 w 838"/>
                <a:gd name="T43" fmla="*/ 362 h 448"/>
                <a:gd name="T44" fmla="*/ 220 w 838"/>
                <a:gd name="T45" fmla="*/ 390 h 448"/>
                <a:gd name="T46" fmla="*/ 256 w 838"/>
                <a:gd name="T47" fmla="*/ 404 h 448"/>
                <a:gd name="T48" fmla="*/ 296 w 838"/>
                <a:gd name="T49" fmla="*/ 416 h 448"/>
                <a:gd name="T50" fmla="*/ 332 w 838"/>
                <a:gd name="T51" fmla="*/ 430 h 448"/>
                <a:gd name="T52" fmla="*/ 374 w 838"/>
                <a:gd name="T53" fmla="*/ 446 h 448"/>
                <a:gd name="T54" fmla="*/ 434 w 838"/>
                <a:gd name="T55" fmla="*/ 446 h 448"/>
                <a:gd name="T56" fmla="*/ 470 w 838"/>
                <a:gd name="T57" fmla="*/ 442 h 448"/>
                <a:gd name="T58" fmla="*/ 516 w 838"/>
                <a:gd name="T59" fmla="*/ 438 h 448"/>
                <a:gd name="T60" fmla="*/ 562 w 838"/>
                <a:gd name="T61" fmla="*/ 428 h 448"/>
                <a:gd name="T62" fmla="*/ 602 w 838"/>
                <a:gd name="T63" fmla="*/ 418 h 448"/>
                <a:gd name="T64" fmla="*/ 628 w 838"/>
                <a:gd name="T65" fmla="*/ 410 h 448"/>
                <a:gd name="T66" fmla="*/ 664 w 838"/>
                <a:gd name="T67" fmla="*/ 404 h 448"/>
                <a:gd name="T68" fmla="*/ 716 w 838"/>
                <a:gd name="T69" fmla="*/ 380 h 448"/>
                <a:gd name="T70" fmla="*/ 746 w 838"/>
                <a:gd name="T71" fmla="*/ 368 h 448"/>
                <a:gd name="T72" fmla="*/ 774 w 838"/>
                <a:gd name="T73" fmla="*/ 352 h 448"/>
                <a:gd name="T74" fmla="*/ 820 w 838"/>
                <a:gd name="T75" fmla="*/ 318 h 448"/>
                <a:gd name="T76" fmla="*/ 838 w 838"/>
                <a:gd name="T77" fmla="*/ 29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38" h="448">
                  <a:moveTo>
                    <a:pt x="838" y="296"/>
                  </a:moveTo>
                  <a:lnTo>
                    <a:pt x="814" y="262"/>
                  </a:lnTo>
                  <a:lnTo>
                    <a:pt x="786" y="230"/>
                  </a:lnTo>
                  <a:lnTo>
                    <a:pt x="760" y="202"/>
                  </a:lnTo>
                  <a:lnTo>
                    <a:pt x="716" y="162"/>
                  </a:lnTo>
                  <a:lnTo>
                    <a:pt x="658" y="116"/>
                  </a:lnTo>
                  <a:lnTo>
                    <a:pt x="624" y="94"/>
                  </a:lnTo>
                  <a:lnTo>
                    <a:pt x="572" y="62"/>
                  </a:lnTo>
                  <a:lnTo>
                    <a:pt x="526" y="44"/>
                  </a:lnTo>
                  <a:lnTo>
                    <a:pt x="486" y="24"/>
                  </a:lnTo>
                  <a:lnTo>
                    <a:pt x="446" y="16"/>
                  </a:lnTo>
                  <a:lnTo>
                    <a:pt x="416" y="10"/>
                  </a:lnTo>
                  <a:lnTo>
                    <a:pt x="388" y="8"/>
                  </a:lnTo>
                  <a:lnTo>
                    <a:pt x="362" y="4"/>
                  </a:lnTo>
                  <a:lnTo>
                    <a:pt x="274" y="0"/>
                  </a:lnTo>
                  <a:lnTo>
                    <a:pt x="250" y="2"/>
                  </a:lnTo>
                  <a:lnTo>
                    <a:pt x="228" y="6"/>
                  </a:lnTo>
                  <a:lnTo>
                    <a:pt x="206" y="10"/>
                  </a:lnTo>
                  <a:lnTo>
                    <a:pt x="180" y="18"/>
                  </a:lnTo>
                  <a:lnTo>
                    <a:pt x="164" y="22"/>
                  </a:lnTo>
                  <a:lnTo>
                    <a:pt x="146" y="28"/>
                  </a:lnTo>
                  <a:lnTo>
                    <a:pt x="132" y="32"/>
                  </a:lnTo>
                  <a:lnTo>
                    <a:pt x="116" y="38"/>
                  </a:lnTo>
                  <a:lnTo>
                    <a:pt x="104" y="44"/>
                  </a:lnTo>
                  <a:lnTo>
                    <a:pt x="74" y="60"/>
                  </a:lnTo>
                  <a:lnTo>
                    <a:pt x="58" y="70"/>
                  </a:lnTo>
                  <a:lnTo>
                    <a:pt x="44" y="80"/>
                  </a:lnTo>
                  <a:lnTo>
                    <a:pt x="36" y="90"/>
                  </a:lnTo>
                  <a:lnTo>
                    <a:pt x="22" y="106"/>
                  </a:lnTo>
                  <a:lnTo>
                    <a:pt x="14" y="118"/>
                  </a:lnTo>
                  <a:lnTo>
                    <a:pt x="2" y="144"/>
                  </a:lnTo>
                  <a:lnTo>
                    <a:pt x="0" y="170"/>
                  </a:lnTo>
                  <a:lnTo>
                    <a:pt x="2" y="186"/>
                  </a:lnTo>
                  <a:lnTo>
                    <a:pt x="12" y="212"/>
                  </a:lnTo>
                  <a:lnTo>
                    <a:pt x="18" y="232"/>
                  </a:lnTo>
                  <a:lnTo>
                    <a:pt x="36" y="258"/>
                  </a:lnTo>
                  <a:lnTo>
                    <a:pt x="52" y="278"/>
                  </a:lnTo>
                  <a:lnTo>
                    <a:pt x="62" y="288"/>
                  </a:lnTo>
                  <a:lnTo>
                    <a:pt x="74" y="298"/>
                  </a:lnTo>
                  <a:lnTo>
                    <a:pt x="90" y="310"/>
                  </a:lnTo>
                  <a:lnTo>
                    <a:pt x="108" y="326"/>
                  </a:lnTo>
                  <a:lnTo>
                    <a:pt x="126" y="340"/>
                  </a:lnTo>
                  <a:lnTo>
                    <a:pt x="140" y="348"/>
                  </a:lnTo>
                  <a:lnTo>
                    <a:pt x="168" y="362"/>
                  </a:lnTo>
                  <a:lnTo>
                    <a:pt x="200" y="378"/>
                  </a:lnTo>
                  <a:lnTo>
                    <a:pt x="220" y="390"/>
                  </a:lnTo>
                  <a:lnTo>
                    <a:pt x="238" y="398"/>
                  </a:lnTo>
                  <a:lnTo>
                    <a:pt x="256" y="404"/>
                  </a:lnTo>
                  <a:lnTo>
                    <a:pt x="282" y="412"/>
                  </a:lnTo>
                  <a:lnTo>
                    <a:pt x="296" y="416"/>
                  </a:lnTo>
                  <a:lnTo>
                    <a:pt x="312" y="424"/>
                  </a:lnTo>
                  <a:lnTo>
                    <a:pt x="332" y="430"/>
                  </a:lnTo>
                  <a:lnTo>
                    <a:pt x="354" y="440"/>
                  </a:lnTo>
                  <a:lnTo>
                    <a:pt x="374" y="446"/>
                  </a:lnTo>
                  <a:lnTo>
                    <a:pt x="412" y="448"/>
                  </a:lnTo>
                  <a:lnTo>
                    <a:pt x="434" y="446"/>
                  </a:lnTo>
                  <a:lnTo>
                    <a:pt x="456" y="446"/>
                  </a:lnTo>
                  <a:lnTo>
                    <a:pt x="470" y="442"/>
                  </a:lnTo>
                  <a:lnTo>
                    <a:pt x="496" y="442"/>
                  </a:lnTo>
                  <a:lnTo>
                    <a:pt x="516" y="438"/>
                  </a:lnTo>
                  <a:lnTo>
                    <a:pt x="550" y="430"/>
                  </a:lnTo>
                  <a:lnTo>
                    <a:pt x="562" y="428"/>
                  </a:lnTo>
                  <a:lnTo>
                    <a:pt x="582" y="422"/>
                  </a:lnTo>
                  <a:lnTo>
                    <a:pt x="602" y="418"/>
                  </a:lnTo>
                  <a:lnTo>
                    <a:pt x="616" y="414"/>
                  </a:lnTo>
                  <a:lnTo>
                    <a:pt x="628" y="410"/>
                  </a:lnTo>
                  <a:lnTo>
                    <a:pt x="644" y="408"/>
                  </a:lnTo>
                  <a:lnTo>
                    <a:pt x="664" y="404"/>
                  </a:lnTo>
                  <a:lnTo>
                    <a:pt x="694" y="394"/>
                  </a:lnTo>
                  <a:lnTo>
                    <a:pt x="716" y="380"/>
                  </a:lnTo>
                  <a:lnTo>
                    <a:pt x="732" y="374"/>
                  </a:lnTo>
                  <a:lnTo>
                    <a:pt x="746" y="368"/>
                  </a:lnTo>
                  <a:lnTo>
                    <a:pt x="756" y="362"/>
                  </a:lnTo>
                  <a:lnTo>
                    <a:pt x="774" y="352"/>
                  </a:lnTo>
                  <a:lnTo>
                    <a:pt x="802" y="336"/>
                  </a:lnTo>
                  <a:lnTo>
                    <a:pt x="820" y="318"/>
                  </a:lnTo>
                  <a:lnTo>
                    <a:pt x="828" y="308"/>
                  </a:lnTo>
                  <a:lnTo>
                    <a:pt x="838" y="29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6613" name="Freeform 5"/>
            <p:cNvSpPr>
              <a:spLocks/>
            </p:cNvSpPr>
            <p:nvPr/>
          </p:nvSpPr>
          <p:spPr bwMode="auto">
            <a:xfrm rot="4366434">
              <a:off x="3358" y="691"/>
              <a:ext cx="187" cy="100"/>
            </a:xfrm>
            <a:custGeom>
              <a:avLst/>
              <a:gdLst>
                <a:gd name="T0" fmla="*/ 814 w 838"/>
                <a:gd name="T1" fmla="*/ 262 h 448"/>
                <a:gd name="T2" fmla="*/ 760 w 838"/>
                <a:gd name="T3" fmla="*/ 202 h 448"/>
                <a:gd name="T4" fmla="*/ 658 w 838"/>
                <a:gd name="T5" fmla="*/ 116 h 448"/>
                <a:gd name="T6" fmla="*/ 572 w 838"/>
                <a:gd name="T7" fmla="*/ 62 h 448"/>
                <a:gd name="T8" fmla="*/ 486 w 838"/>
                <a:gd name="T9" fmla="*/ 24 h 448"/>
                <a:gd name="T10" fmla="*/ 416 w 838"/>
                <a:gd name="T11" fmla="*/ 10 h 448"/>
                <a:gd name="T12" fmla="*/ 362 w 838"/>
                <a:gd name="T13" fmla="*/ 4 h 448"/>
                <a:gd name="T14" fmla="*/ 250 w 838"/>
                <a:gd name="T15" fmla="*/ 2 h 448"/>
                <a:gd name="T16" fmla="*/ 206 w 838"/>
                <a:gd name="T17" fmla="*/ 10 h 448"/>
                <a:gd name="T18" fmla="*/ 164 w 838"/>
                <a:gd name="T19" fmla="*/ 22 h 448"/>
                <a:gd name="T20" fmla="*/ 132 w 838"/>
                <a:gd name="T21" fmla="*/ 32 h 448"/>
                <a:gd name="T22" fmla="*/ 104 w 838"/>
                <a:gd name="T23" fmla="*/ 44 h 448"/>
                <a:gd name="T24" fmla="*/ 58 w 838"/>
                <a:gd name="T25" fmla="*/ 70 h 448"/>
                <a:gd name="T26" fmla="*/ 36 w 838"/>
                <a:gd name="T27" fmla="*/ 90 h 448"/>
                <a:gd name="T28" fmla="*/ 14 w 838"/>
                <a:gd name="T29" fmla="*/ 118 h 448"/>
                <a:gd name="T30" fmla="*/ 0 w 838"/>
                <a:gd name="T31" fmla="*/ 170 h 448"/>
                <a:gd name="T32" fmla="*/ 12 w 838"/>
                <a:gd name="T33" fmla="*/ 212 h 448"/>
                <a:gd name="T34" fmla="*/ 36 w 838"/>
                <a:gd name="T35" fmla="*/ 258 h 448"/>
                <a:gd name="T36" fmla="*/ 62 w 838"/>
                <a:gd name="T37" fmla="*/ 288 h 448"/>
                <a:gd name="T38" fmla="*/ 90 w 838"/>
                <a:gd name="T39" fmla="*/ 310 h 448"/>
                <a:gd name="T40" fmla="*/ 126 w 838"/>
                <a:gd name="T41" fmla="*/ 340 h 448"/>
                <a:gd name="T42" fmla="*/ 168 w 838"/>
                <a:gd name="T43" fmla="*/ 362 h 448"/>
                <a:gd name="T44" fmla="*/ 220 w 838"/>
                <a:gd name="T45" fmla="*/ 390 h 448"/>
                <a:gd name="T46" fmla="*/ 256 w 838"/>
                <a:gd name="T47" fmla="*/ 404 h 448"/>
                <a:gd name="T48" fmla="*/ 296 w 838"/>
                <a:gd name="T49" fmla="*/ 416 h 448"/>
                <a:gd name="T50" fmla="*/ 332 w 838"/>
                <a:gd name="T51" fmla="*/ 430 h 448"/>
                <a:gd name="T52" fmla="*/ 374 w 838"/>
                <a:gd name="T53" fmla="*/ 446 h 448"/>
                <a:gd name="T54" fmla="*/ 434 w 838"/>
                <a:gd name="T55" fmla="*/ 446 h 448"/>
                <a:gd name="T56" fmla="*/ 470 w 838"/>
                <a:gd name="T57" fmla="*/ 442 h 448"/>
                <a:gd name="T58" fmla="*/ 516 w 838"/>
                <a:gd name="T59" fmla="*/ 438 h 448"/>
                <a:gd name="T60" fmla="*/ 562 w 838"/>
                <a:gd name="T61" fmla="*/ 428 h 448"/>
                <a:gd name="T62" fmla="*/ 602 w 838"/>
                <a:gd name="T63" fmla="*/ 418 h 448"/>
                <a:gd name="T64" fmla="*/ 628 w 838"/>
                <a:gd name="T65" fmla="*/ 410 h 448"/>
                <a:gd name="T66" fmla="*/ 664 w 838"/>
                <a:gd name="T67" fmla="*/ 404 h 448"/>
                <a:gd name="T68" fmla="*/ 716 w 838"/>
                <a:gd name="T69" fmla="*/ 380 h 448"/>
                <a:gd name="T70" fmla="*/ 746 w 838"/>
                <a:gd name="T71" fmla="*/ 368 h 448"/>
                <a:gd name="T72" fmla="*/ 774 w 838"/>
                <a:gd name="T73" fmla="*/ 352 h 448"/>
                <a:gd name="T74" fmla="*/ 820 w 838"/>
                <a:gd name="T75" fmla="*/ 318 h 448"/>
                <a:gd name="T76" fmla="*/ 838 w 838"/>
                <a:gd name="T77" fmla="*/ 29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38" h="448">
                  <a:moveTo>
                    <a:pt x="838" y="296"/>
                  </a:moveTo>
                  <a:lnTo>
                    <a:pt x="814" y="262"/>
                  </a:lnTo>
                  <a:lnTo>
                    <a:pt x="786" y="230"/>
                  </a:lnTo>
                  <a:lnTo>
                    <a:pt x="760" y="202"/>
                  </a:lnTo>
                  <a:lnTo>
                    <a:pt x="716" y="162"/>
                  </a:lnTo>
                  <a:lnTo>
                    <a:pt x="658" y="116"/>
                  </a:lnTo>
                  <a:lnTo>
                    <a:pt x="624" y="94"/>
                  </a:lnTo>
                  <a:lnTo>
                    <a:pt x="572" y="62"/>
                  </a:lnTo>
                  <a:lnTo>
                    <a:pt x="526" y="44"/>
                  </a:lnTo>
                  <a:lnTo>
                    <a:pt x="486" y="24"/>
                  </a:lnTo>
                  <a:lnTo>
                    <a:pt x="446" y="16"/>
                  </a:lnTo>
                  <a:lnTo>
                    <a:pt x="416" y="10"/>
                  </a:lnTo>
                  <a:lnTo>
                    <a:pt x="388" y="8"/>
                  </a:lnTo>
                  <a:lnTo>
                    <a:pt x="362" y="4"/>
                  </a:lnTo>
                  <a:lnTo>
                    <a:pt x="274" y="0"/>
                  </a:lnTo>
                  <a:lnTo>
                    <a:pt x="250" y="2"/>
                  </a:lnTo>
                  <a:lnTo>
                    <a:pt x="228" y="6"/>
                  </a:lnTo>
                  <a:lnTo>
                    <a:pt x="206" y="10"/>
                  </a:lnTo>
                  <a:lnTo>
                    <a:pt x="180" y="18"/>
                  </a:lnTo>
                  <a:lnTo>
                    <a:pt x="164" y="22"/>
                  </a:lnTo>
                  <a:lnTo>
                    <a:pt x="146" y="28"/>
                  </a:lnTo>
                  <a:lnTo>
                    <a:pt x="132" y="32"/>
                  </a:lnTo>
                  <a:lnTo>
                    <a:pt x="116" y="38"/>
                  </a:lnTo>
                  <a:lnTo>
                    <a:pt x="104" y="44"/>
                  </a:lnTo>
                  <a:lnTo>
                    <a:pt x="74" y="60"/>
                  </a:lnTo>
                  <a:lnTo>
                    <a:pt x="58" y="70"/>
                  </a:lnTo>
                  <a:lnTo>
                    <a:pt x="44" y="80"/>
                  </a:lnTo>
                  <a:lnTo>
                    <a:pt x="36" y="90"/>
                  </a:lnTo>
                  <a:lnTo>
                    <a:pt x="22" y="106"/>
                  </a:lnTo>
                  <a:lnTo>
                    <a:pt x="14" y="118"/>
                  </a:lnTo>
                  <a:lnTo>
                    <a:pt x="2" y="144"/>
                  </a:lnTo>
                  <a:lnTo>
                    <a:pt x="0" y="170"/>
                  </a:lnTo>
                  <a:lnTo>
                    <a:pt x="2" y="186"/>
                  </a:lnTo>
                  <a:lnTo>
                    <a:pt x="12" y="212"/>
                  </a:lnTo>
                  <a:lnTo>
                    <a:pt x="18" y="232"/>
                  </a:lnTo>
                  <a:lnTo>
                    <a:pt x="36" y="258"/>
                  </a:lnTo>
                  <a:lnTo>
                    <a:pt x="52" y="278"/>
                  </a:lnTo>
                  <a:lnTo>
                    <a:pt x="62" y="288"/>
                  </a:lnTo>
                  <a:lnTo>
                    <a:pt x="74" y="298"/>
                  </a:lnTo>
                  <a:lnTo>
                    <a:pt x="90" y="310"/>
                  </a:lnTo>
                  <a:lnTo>
                    <a:pt x="108" y="326"/>
                  </a:lnTo>
                  <a:lnTo>
                    <a:pt x="126" y="340"/>
                  </a:lnTo>
                  <a:lnTo>
                    <a:pt x="140" y="348"/>
                  </a:lnTo>
                  <a:lnTo>
                    <a:pt x="168" y="362"/>
                  </a:lnTo>
                  <a:lnTo>
                    <a:pt x="200" y="378"/>
                  </a:lnTo>
                  <a:lnTo>
                    <a:pt x="220" y="390"/>
                  </a:lnTo>
                  <a:lnTo>
                    <a:pt x="238" y="398"/>
                  </a:lnTo>
                  <a:lnTo>
                    <a:pt x="256" y="404"/>
                  </a:lnTo>
                  <a:lnTo>
                    <a:pt x="282" y="412"/>
                  </a:lnTo>
                  <a:lnTo>
                    <a:pt x="296" y="416"/>
                  </a:lnTo>
                  <a:lnTo>
                    <a:pt x="312" y="424"/>
                  </a:lnTo>
                  <a:lnTo>
                    <a:pt x="332" y="430"/>
                  </a:lnTo>
                  <a:lnTo>
                    <a:pt x="354" y="440"/>
                  </a:lnTo>
                  <a:lnTo>
                    <a:pt x="374" y="446"/>
                  </a:lnTo>
                  <a:lnTo>
                    <a:pt x="412" y="448"/>
                  </a:lnTo>
                  <a:lnTo>
                    <a:pt x="434" y="446"/>
                  </a:lnTo>
                  <a:lnTo>
                    <a:pt x="456" y="446"/>
                  </a:lnTo>
                  <a:lnTo>
                    <a:pt x="470" y="442"/>
                  </a:lnTo>
                  <a:lnTo>
                    <a:pt x="496" y="442"/>
                  </a:lnTo>
                  <a:lnTo>
                    <a:pt x="516" y="438"/>
                  </a:lnTo>
                  <a:lnTo>
                    <a:pt x="550" y="430"/>
                  </a:lnTo>
                  <a:lnTo>
                    <a:pt x="562" y="428"/>
                  </a:lnTo>
                  <a:lnTo>
                    <a:pt x="582" y="422"/>
                  </a:lnTo>
                  <a:lnTo>
                    <a:pt x="602" y="418"/>
                  </a:lnTo>
                  <a:lnTo>
                    <a:pt x="616" y="414"/>
                  </a:lnTo>
                  <a:lnTo>
                    <a:pt x="628" y="410"/>
                  </a:lnTo>
                  <a:lnTo>
                    <a:pt x="644" y="408"/>
                  </a:lnTo>
                  <a:lnTo>
                    <a:pt x="664" y="404"/>
                  </a:lnTo>
                  <a:lnTo>
                    <a:pt x="694" y="394"/>
                  </a:lnTo>
                  <a:lnTo>
                    <a:pt x="716" y="380"/>
                  </a:lnTo>
                  <a:lnTo>
                    <a:pt x="732" y="374"/>
                  </a:lnTo>
                  <a:lnTo>
                    <a:pt x="746" y="368"/>
                  </a:lnTo>
                  <a:lnTo>
                    <a:pt x="756" y="362"/>
                  </a:lnTo>
                  <a:lnTo>
                    <a:pt x="774" y="352"/>
                  </a:lnTo>
                  <a:lnTo>
                    <a:pt x="802" y="336"/>
                  </a:lnTo>
                  <a:lnTo>
                    <a:pt x="820" y="318"/>
                  </a:lnTo>
                  <a:lnTo>
                    <a:pt x="828" y="308"/>
                  </a:lnTo>
                  <a:lnTo>
                    <a:pt x="838" y="29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6614" name="Freeform 6"/>
            <p:cNvSpPr>
              <a:spLocks/>
            </p:cNvSpPr>
            <p:nvPr/>
          </p:nvSpPr>
          <p:spPr bwMode="auto">
            <a:xfrm rot="18110121" flipV="1">
              <a:off x="3330" y="880"/>
              <a:ext cx="187" cy="100"/>
            </a:xfrm>
            <a:custGeom>
              <a:avLst/>
              <a:gdLst>
                <a:gd name="T0" fmla="*/ 814 w 838"/>
                <a:gd name="T1" fmla="*/ 262 h 448"/>
                <a:gd name="T2" fmla="*/ 760 w 838"/>
                <a:gd name="T3" fmla="*/ 202 h 448"/>
                <a:gd name="T4" fmla="*/ 658 w 838"/>
                <a:gd name="T5" fmla="*/ 116 h 448"/>
                <a:gd name="T6" fmla="*/ 572 w 838"/>
                <a:gd name="T7" fmla="*/ 62 h 448"/>
                <a:gd name="T8" fmla="*/ 486 w 838"/>
                <a:gd name="T9" fmla="*/ 24 h 448"/>
                <a:gd name="T10" fmla="*/ 416 w 838"/>
                <a:gd name="T11" fmla="*/ 10 h 448"/>
                <a:gd name="T12" fmla="*/ 362 w 838"/>
                <a:gd name="T13" fmla="*/ 4 h 448"/>
                <a:gd name="T14" fmla="*/ 250 w 838"/>
                <a:gd name="T15" fmla="*/ 2 h 448"/>
                <a:gd name="T16" fmla="*/ 206 w 838"/>
                <a:gd name="T17" fmla="*/ 10 h 448"/>
                <a:gd name="T18" fmla="*/ 164 w 838"/>
                <a:gd name="T19" fmla="*/ 22 h 448"/>
                <a:gd name="T20" fmla="*/ 132 w 838"/>
                <a:gd name="T21" fmla="*/ 32 h 448"/>
                <a:gd name="T22" fmla="*/ 104 w 838"/>
                <a:gd name="T23" fmla="*/ 44 h 448"/>
                <a:gd name="T24" fmla="*/ 58 w 838"/>
                <a:gd name="T25" fmla="*/ 70 h 448"/>
                <a:gd name="T26" fmla="*/ 36 w 838"/>
                <a:gd name="T27" fmla="*/ 90 h 448"/>
                <a:gd name="T28" fmla="*/ 14 w 838"/>
                <a:gd name="T29" fmla="*/ 118 h 448"/>
                <a:gd name="T30" fmla="*/ 0 w 838"/>
                <a:gd name="T31" fmla="*/ 170 h 448"/>
                <a:gd name="T32" fmla="*/ 12 w 838"/>
                <a:gd name="T33" fmla="*/ 212 h 448"/>
                <a:gd name="T34" fmla="*/ 36 w 838"/>
                <a:gd name="T35" fmla="*/ 258 h 448"/>
                <a:gd name="T36" fmla="*/ 62 w 838"/>
                <a:gd name="T37" fmla="*/ 288 h 448"/>
                <a:gd name="T38" fmla="*/ 90 w 838"/>
                <a:gd name="T39" fmla="*/ 310 h 448"/>
                <a:gd name="T40" fmla="*/ 126 w 838"/>
                <a:gd name="T41" fmla="*/ 340 h 448"/>
                <a:gd name="T42" fmla="*/ 168 w 838"/>
                <a:gd name="T43" fmla="*/ 362 h 448"/>
                <a:gd name="T44" fmla="*/ 220 w 838"/>
                <a:gd name="T45" fmla="*/ 390 h 448"/>
                <a:gd name="T46" fmla="*/ 256 w 838"/>
                <a:gd name="T47" fmla="*/ 404 h 448"/>
                <a:gd name="T48" fmla="*/ 296 w 838"/>
                <a:gd name="T49" fmla="*/ 416 h 448"/>
                <a:gd name="T50" fmla="*/ 332 w 838"/>
                <a:gd name="T51" fmla="*/ 430 h 448"/>
                <a:gd name="T52" fmla="*/ 374 w 838"/>
                <a:gd name="T53" fmla="*/ 446 h 448"/>
                <a:gd name="T54" fmla="*/ 434 w 838"/>
                <a:gd name="T55" fmla="*/ 446 h 448"/>
                <a:gd name="T56" fmla="*/ 470 w 838"/>
                <a:gd name="T57" fmla="*/ 442 h 448"/>
                <a:gd name="T58" fmla="*/ 516 w 838"/>
                <a:gd name="T59" fmla="*/ 438 h 448"/>
                <a:gd name="T60" fmla="*/ 562 w 838"/>
                <a:gd name="T61" fmla="*/ 428 h 448"/>
                <a:gd name="T62" fmla="*/ 602 w 838"/>
                <a:gd name="T63" fmla="*/ 418 h 448"/>
                <a:gd name="T64" fmla="*/ 628 w 838"/>
                <a:gd name="T65" fmla="*/ 410 h 448"/>
                <a:gd name="T66" fmla="*/ 664 w 838"/>
                <a:gd name="T67" fmla="*/ 404 h 448"/>
                <a:gd name="T68" fmla="*/ 716 w 838"/>
                <a:gd name="T69" fmla="*/ 380 h 448"/>
                <a:gd name="T70" fmla="*/ 746 w 838"/>
                <a:gd name="T71" fmla="*/ 368 h 448"/>
                <a:gd name="T72" fmla="*/ 774 w 838"/>
                <a:gd name="T73" fmla="*/ 352 h 448"/>
                <a:gd name="T74" fmla="*/ 820 w 838"/>
                <a:gd name="T75" fmla="*/ 318 h 448"/>
                <a:gd name="T76" fmla="*/ 838 w 838"/>
                <a:gd name="T77" fmla="*/ 29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38" h="448">
                  <a:moveTo>
                    <a:pt x="838" y="296"/>
                  </a:moveTo>
                  <a:lnTo>
                    <a:pt x="814" y="262"/>
                  </a:lnTo>
                  <a:lnTo>
                    <a:pt x="786" y="230"/>
                  </a:lnTo>
                  <a:lnTo>
                    <a:pt x="760" y="202"/>
                  </a:lnTo>
                  <a:lnTo>
                    <a:pt x="716" y="162"/>
                  </a:lnTo>
                  <a:lnTo>
                    <a:pt x="658" y="116"/>
                  </a:lnTo>
                  <a:lnTo>
                    <a:pt x="624" y="94"/>
                  </a:lnTo>
                  <a:lnTo>
                    <a:pt x="572" y="62"/>
                  </a:lnTo>
                  <a:lnTo>
                    <a:pt x="526" y="44"/>
                  </a:lnTo>
                  <a:lnTo>
                    <a:pt x="486" y="24"/>
                  </a:lnTo>
                  <a:lnTo>
                    <a:pt x="446" y="16"/>
                  </a:lnTo>
                  <a:lnTo>
                    <a:pt x="416" y="10"/>
                  </a:lnTo>
                  <a:lnTo>
                    <a:pt x="388" y="8"/>
                  </a:lnTo>
                  <a:lnTo>
                    <a:pt x="362" y="4"/>
                  </a:lnTo>
                  <a:lnTo>
                    <a:pt x="274" y="0"/>
                  </a:lnTo>
                  <a:lnTo>
                    <a:pt x="250" y="2"/>
                  </a:lnTo>
                  <a:lnTo>
                    <a:pt x="228" y="6"/>
                  </a:lnTo>
                  <a:lnTo>
                    <a:pt x="206" y="10"/>
                  </a:lnTo>
                  <a:lnTo>
                    <a:pt x="180" y="18"/>
                  </a:lnTo>
                  <a:lnTo>
                    <a:pt x="164" y="22"/>
                  </a:lnTo>
                  <a:lnTo>
                    <a:pt x="146" y="28"/>
                  </a:lnTo>
                  <a:lnTo>
                    <a:pt x="132" y="32"/>
                  </a:lnTo>
                  <a:lnTo>
                    <a:pt x="116" y="38"/>
                  </a:lnTo>
                  <a:lnTo>
                    <a:pt x="104" y="44"/>
                  </a:lnTo>
                  <a:lnTo>
                    <a:pt x="74" y="60"/>
                  </a:lnTo>
                  <a:lnTo>
                    <a:pt x="58" y="70"/>
                  </a:lnTo>
                  <a:lnTo>
                    <a:pt x="44" y="80"/>
                  </a:lnTo>
                  <a:lnTo>
                    <a:pt x="36" y="90"/>
                  </a:lnTo>
                  <a:lnTo>
                    <a:pt x="22" y="106"/>
                  </a:lnTo>
                  <a:lnTo>
                    <a:pt x="14" y="118"/>
                  </a:lnTo>
                  <a:lnTo>
                    <a:pt x="2" y="144"/>
                  </a:lnTo>
                  <a:lnTo>
                    <a:pt x="0" y="170"/>
                  </a:lnTo>
                  <a:lnTo>
                    <a:pt x="2" y="186"/>
                  </a:lnTo>
                  <a:lnTo>
                    <a:pt x="12" y="212"/>
                  </a:lnTo>
                  <a:lnTo>
                    <a:pt x="18" y="232"/>
                  </a:lnTo>
                  <a:lnTo>
                    <a:pt x="36" y="258"/>
                  </a:lnTo>
                  <a:lnTo>
                    <a:pt x="52" y="278"/>
                  </a:lnTo>
                  <a:lnTo>
                    <a:pt x="62" y="288"/>
                  </a:lnTo>
                  <a:lnTo>
                    <a:pt x="74" y="298"/>
                  </a:lnTo>
                  <a:lnTo>
                    <a:pt x="90" y="310"/>
                  </a:lnTo>
                  <a:lnTo>
                    <a:pt x="108" y="326"/>
                  </a:lnTo>
                  <a:lnTo>
                    <a:pt x="126" y="340"/>
                  </a:lnTo>
                  <a:lnTo>
                    <a:pt x="140" y="348"/>
                  </a:lnTo>
                  <a:lnTo>
                    <a:pt x="168" y="362"/>
                  </a:lnTo>
                  <a:lnTo>
                    <a:pt x="200" y="378"/>
                  </a:lnTo>
                  <a:lnTo>
                    <a:pt x="220" y="390"/>
                  </a:lnTo>
                  <a:lnTo>
                    <a:pt x="238" y="398"/>
                  </a:lnTo>
                  <a:lnTo>
                    <a:pt x="256" y="404"/>
                  </a:lnTo>
                  <a:lnTo>
                    <a:pt x="282" y="412"/>
                  </a:lnTo>
                  <a:lnTo>
                    <a:pt x="296" y="416"/>
                  </a:lnTo>
                  <a:lnTo>
                    <a:pt x="312" y="424"/>
                  </a:lnTo>
                  <a:lnTo>
                    <a:pt x="332" y="430"/>
                  </a:lnTo>
                  <a:lnTo>
                    <a:pt x="354" y="440"/>
                  </a:lnTo>
                  <a:lnTo>
                    <a:pt x="374" y="446"/>
                  </a:lnTo>
                  <a:lnTo>
                    <a:pt x="412" y="448"/>
                  </a:lnTo>
                  <a:lnTo>
                    <a:pt x="434" y="446"/>
                  </a:lnTo>
                  <a:lnTo>
                    <a:pt x="456" y="446"/>
                  </a:lnTo>
                  <a:lnTo>
                    <a:pt x="470" y="442"/>
                  </a:lnTo>
                  <a:lnTo>
                    <a:pt x="496" y="442"/>
                  </a:lnTo>
                  <a:lnTo>
                    <a:pt x="516" y="438"/>
                  </a:lnTo>
                  <a:lnTo>
                    <a:pt x="550" y="430"/>
                  </a:lnTo>
                  <a:lnTo>
                    <a:pt x="562" y="428"/>
                  </a:lnTo>
                  <a:lnTo>
                    <a:pt x="582" y="422"/>
                  </a:lnTo>
                  <a:lnTo>
                    <a:pt x="602" y="418"/>
                  </a:lnTo>
                  <a:lnTo>
                    <a:pt x="616" y="414"/>
                  </a:lnTo>
                  <a:lnTo>
                    <a:pt x="628" y="410"/>
                  </a:lnTo>
                  <a:lnTo>
                    <a:pt x="644" y="408"/>
                  </a:lnTo>
                  <a:lnTo>
                    <a:pt x="664" y="404"/>
                  </a:lnTo>
                  <a:lnTo>
                    <a:pt x="694" y="394"/>
                  </a:lnTo>
                  <a:lnTo>
                    <a:pt x="716" y="380"/>
                  </a:lnTo>
                  <a:lnTo>
                    <a:pt x="732" y="374"/>
                  </a:lnTo>
                  <a:lnTo>
                    <a:pt x="746" y="368"/>
                  </a:lnTo>
                  <a:lnTo>
                    <a:pt x="756" y="362"/>
                  </a:lnTo>
                  <a:lnTo>
                    <a:pt x="774" y="352"/>
                  </a:lnTo>
                  <a:lnTo>
                    <a:pt x="802" y="336"/>
                  </a:lnTo>
                  <a:lnTo>
                    <a:pt x="820" y="318"/>
                  </a:lnTo>
                  <a:lnTo>
                    <a:pt x="828" y="308"/>
                  </a:lnTo>
                  <a:lnTo>
                    <a:pt x="838" y="29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6615" name="Freeform 7"/>
            <p:cNvSpPr>
              <a:spLocks/>
            </p:cNvSpPr>
            <p:nvPr/>
          </p:nvSpPr>
          <p:spPr bwMode="auto">
            <a:xfrm rot="15648790" flipV="1">
              <a:off x="3410" y="887"/>
              <a:ext cx="137" cy="48"/>
            </a:xfrm>
            <a:custGeom>
              <a:avLst/>
              <a:gdLst>
                <a:gd name="T0" fmla="*/ 814 w 838"/>
                <a:gd name="T1" fmla="*/ 262 h 448"/>
                <a:gd name="T2" fmla="*/ 760 w 838"/>
                <a:gd name="T3" fmla="*/ 202 h 448"/>
                <a:gd name="T4" fmla="*/ 658 w 838"/>
                <a:gd name="T5" fmla="*/ 116 h 448"/>
                <a:gd name="T6" fmla="*/ 572 w 838"/>
                <a:gd name="T7" fmla="*/ 62 h 448"/>
                <a:gd name="T8" fmla="*/ 486 w 838"/>
                <a:gd name="T9" fmla="*/ 24 h 448"/>
                <a:gd name="T10" fmla="*/ 416 w 838"/>
                <a:gd name="T11" fmla="*/ 10 h 448"/>
                <a:gd name="T12" fmla="*/ 362 w 838"/>
                <a:gd name="T13" fmla="*/ 4 h 448"/>
                <a:gd name="T14" fmla="*/ 250 w 838"/>
                <a:gd name="T15" fmla="*/ 2 h 448"/>
                <a:gd name="T16" fmla="*/ 206 w 838"/>
                <a:gd name="T17" fmla="*/ 10 h 448"/>
                <a:gd name="T18" fmla="*/ 164 w 838"/>
                <a:gd name="T19" fmla="*/ 22 h 448"/>
                <a:gd name="T20" fmla="*/ 132 w 838"/>
                <a:gd name="T21" fmla="*/ 32 h 448"/>
                <a:gd name="T22" fmla="*/ 104 w 838"/>
                <a:gd name="T23" fmla="*/ 44 h 448"/>
                <a:gd name="T24" fmla="*/ 58 w 838"/>
                <a:gd name="T25" fmla="*/ 70 h 448"/>
                <a:gd name="T26" fmla="*/ 36 w 838"/>
                <a:gd name="T27" fmla="*/ 90 h 448"/>
                <a:gd name="T28" fmla="*/ 14 w 838"/>
                <a:gd name="T29" fmla="*/ 118 h 448"/>
                <a:gd name="T30" fmla="*/ 0 w 838"/>
                <a:gd name="T31" fmla="*/ 170 h 448"/>
                <a:gd name="T32" fmla="*/ 12 w 838"/>
                <a:gd name="T33" fmla="*/ 212 h 448"/>
                <a:gd name="T34" fmla="*/ 36 w 838"/>
                <a:gd name="T35" fmla="*/ 258 h 448"/>
                <a:gd name="T36" fmla="*/ 62 w 838"/>
                <a:gd name="T37" fmla="*/ 288 h 448"/>
                <a:gd name="T38" fmla="*/ 90 w 838"/>
                <a:gd name="T39" fmla="*/ 310 h 448"/>
                <a:gd name="T40" fmla="*/ 126 w 838"/>
                <a:gd name="T41" fmla="*/ 340 h 448"/>
                <a:gd name="T42" fmla="*/ 168 w 838"/>
                <a:gd name="T43" fmla="*/ 362 h 448"/>
                <a:gd name="T44" fmla="*/ 220 w 838"/>
                <a:gd name="T45" fmla="*/ 390 h 448"/>
                <a:gd name="T46" fmla="*/ 256 w 838"/>
                <a:gd name="T47" fmla="*/ 404 h 448"/>
                <a:gd name="T48" fmla="*/ 296 w 838"/>
                <a:gd name="T49" fmla="*/ 416 h 448"/>
                <a:gd name="T50" fmla="*/ 332 w 838"/>
                <a:gd name="T51" fmla="*/ 430 h 448"/>
                <a:gd name="T52" fmla="*/ 374 w 838"/>
                <a:gd name="T53" fmla="*/ 446 h 448"/>
                <a:gd name="T54" fmla="*/ 434 w 838"/>
                <a:gd name="T55" fmla="*/ 446 h 448"/>
                <a:gd name="T56" fmla="*/ 470 w 838"/>
                <a:gd name="T57" fmla="*/ 442 h 448"/>
                <a:gd name="T58" fmla="*/ 516 w 838"/>
                <a:gd name="T59" fmla="*/ 438 h 448"/>
                <a:gd name="T60" fmla="*/ 562 w 838"/>
                <a:gd name="T61" fmla="*/ 428 h 448"/>
                <a:gd name="T62" fmla="*/ 602 w 838"/>
                <a:gd name="T63" fmla="*/ 418 h 448"/>
                <a:gd name="T64" fmla="*/ 628 w 838"/>
                <a:gd name="T65" fmla="*/ 410 h 448"/>
                <a:gd name="T66" fmla="*/ 664 w 838"/>
                <a:gd name="T67" fmla="*/ 404 h 448"/>
                <a:gd name="T68" fmla="*/ 716 w 838"/>
                <a:gd name="T69" fmla="*/ 380 h 448"/>
                <a:gd name="T70" fmla="*/ 746 w 838"/>
                <a:gd name="T71" fmla="*/ 368 h 448"/>
                <a:gd name="T72" fmla="*/ 774 w 838"/>
                <a:gd name="T73" fmla="*/ 352 h 448"/>
                <a:gd name="T74" fmla="*/ 820 w 838"/>
                <a:gd name="T75" fmla="*/ 318 h 448"/>
                <a:gd name="T76" fmla="*/ 838 w 838"/>
                <a:gd name="T77" fmla="*/ 29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38" h="448">
                  <a:moveTo>
                    <a:pt x="838" y="296"/>
                  </a:moveTo>
                  <a:lnTo>
                    <a:pt x="814" y="262"/>
                  </a:lnTo>
                  <a:lnTo>
                    <a:pt x="786" y="230"/>
                  </a:lnTo>
                  <a:lnTo>
                    <a:pt x="760" y="202"/>
                  </a:lnTo>
                  <a:lnTo>
                    <a:pt x="716" y="162"/>
                  </a:lnTo>
                  <a:lnTo>
                    <a:pt x="658" y="116"/>
                  </a:lnTo>
                  <a:lnTo>
                    <a:pt x="624" y="94"/>
                  </a:lnTo>
                  <a:lnTo>
                    <a:pt x="572" y="62"/>
                  </a:lnTo>
                  <a:lnTo>
                    <a:pt x="526" y="44"/>
                  </a:lnTo>
                  <a:lnTo>
                    <a:pt x="486" y="24"/>
                  </a:lnTo>
                  <a:lnTo>
                    <a:pt x="446" y="16"/>
                  </a:lnTo>
                  <a:lnTo>
                    <a:pt x="416" y="10"/>
                  </a:lnTo>
                  <a:lnTo>
                    <a:pt x="388" y="8"/>
                  </a:lnTo>
                  <a:lnTo>
                    <a:pt x="362" y="4"/>
                  </a:lnTo>
                  <a:lnTo>
                    <a:pt x="274" y="0"/>
                  </a:lnTo>
                  <a:lnTo>
                    <a:pt x="250" y="2"/>
                  </a:lnTo>
                  <a:lnTo>
                    <a:pt x="228" y="6"/>
                  </a:lnTo>
                  <a:lnTo>
                    <a:pt x="206" y="10"/>
                  </a:lnTo>
                  <a:lnTo>
                    <a:pt x="180" y="18"/>
                  </a:lnTo>
                  <a:lnTo>
                    <a:pt x="164" y="22"/>
                  </a:lnTo>
                  <a:lnTo>
                    <a:pt x="146" y="28"/>
                  </a:lnTo>
                  <a:lnTo>
                    <a:pt x="132" y="32"/>
                  </a:lnTo>
                  <a:lnTo>
                    <a:pt x="116" y="38"/>
                  </a:lnTo>
                  <a:lnTo>
                    <a:pt x="104" y="44"/>
                  </a:lnTo>
                  <a:lnTo>
                    <a:pt x="74" y="60"/>
                  </a:lnTo>
                  <a:lnTo>
                    <a:pt x="58" y="70"/>
                  </a:lnTo>
                  <a:lnTo>
                    <a:pt x="44" y="80"/>
                  </a:lnTo>
                  <a:lnTo>
                    <a:pt x="36" y="90"/>
                  </a:lnTo>
                  <a:lnTo>
                    <a:pt x="22" y="106"/>
                  </a:lnTo>
                  <a:lnTo>
                    <a:pt x="14" y="118"/>
                  </a:lnTo>
                  <a:lnTo>
                    <a:pt x="2" y="144"/>
                  </a:lnTo>
                  <a:lnTo>
                    <a:pt x="0" y="170"/>
                  </a:lnTo>
                  <a:lnTo>
                    <a:pt x="2" y="186"/>
                  </a:lnTo>
                  <a:lnTo>
                    <a:pt x="12" y="212"/>
                  </a:lnTo>
                  <a:lnTo>
                    <a:pt x="18" y="232"/>
                  </a:lnTo>
                  <a:lnTo>
                    <a:pt x="36" y="258"/>
                  </a:lnTo>
                  <a:lnTo>
                    <a:pt x="52" y="278"/>
                  </a:lnTo>
                  <a:lnTo>
                    <a:pt x="62" y="288"/>
                  </a:lnTo>
                  <a:lnTo>
                    <a:pt x="74" y="298"/>
                  </a:lnTo>
                  <a:lnTo>
                    <a:pt x="90" y="310"/>
                  </a:lnTo>
                  <a:lnTo>
                    <a:pt x="108" y="326"/>
                  </a:lnTo>
                  <a:lnTo>
                    <a:pt x="126" y="340"/>
                  </a:lnTo>
                  <a:lnTo>
                    <a:pt x="140" y="348"/>
                  </a:lnTo>
                  <a:lnTo>
                    <a:pt x="168" y="362"/>
                  </a:lnTo>
                  <a:lnTo>
                    <a:pt x="200" y="378"/>
                  </a:lnTo>
                  <a:lnTo>
                    <a:pt x="220" y="390"/>
                  </a:lnTo>
                  <a:lnTo>
                    <a:pt x="238" y="398"/>
                  </a:lnTo>
                  <a:lnTo>
                    <a:pt x="256" y="404"/>
                  </a:lnTo>
                  <a:lnTo>
                    <a:pt x="282" y="412"/>
                  </a:lnTo>
                  <a:lnTo>
                    <a:pt x="296" y="416"/>
                  </a:lnTo>
                  <a:lnTo>
                    <a:pt x="312" y="424"/>
                  </a:lnTo>
                  <a:lnTo>
                    <a:pt x="332" y="430"/>
                  </a:lnTo>
                  <a:lnTo>
                    <a:pt x="354" y="440"/>
                  </a:lnTo>
                  <a:lnTo>
                    <a:pt x="374" y="446"/>
                  </a:lnTo>
                  <a:lnTo>
                    <a:pt x="412" y="448"/>
                  </a:lnTo>
                  <a:lnTo>
                    <a:pt x="434" y="446"/>
                  </a:lnTo>
                  <a:lnTo>
                    <a:pt x="456" y="446"/>
                  </a:lnTo>
                  <a:lnTo>
                    <a:pt x="470" y="442"/>
                  </a:lnTo>
                  <a:lnTo>
                    <a:pt x="496" y="442"/>
                  </a:lnTo>
                  <a:lnTo>
                    <a:pt x="516" y="438"/>
                  </a:lnTo>
                  <a:lnTo>
                    <a:pt x="550" y="430"/>
                  </a:lnTo>
                  <a:lnTo>
                    <a:pt x="562" y="428"/>
                  </a:lnTo>
                  <a:lnTo>
                    <a:pt x="582" y="422"/>
                  </a:lnTo>
                  <a:lnTo>
                    <a:pt x="602" y="418"/>
                  </a:lnTo>
                  <a:lnTo>
                    <a:pt x="616" y="414"/>
                  </a:lnTo>
                  <a:lnTo>
                    <a:pt x="628" y="410"/>
                  </a:lnTo>
                  <a:lnTo>
                    <a:pt x="644" y="408"/>
                  </a:lnTo>
                  <a:lnTo>
                    <a:pt x="664" y="404"/>
                  </a:lnTo>
                  <a:lnTo>
                    <a:pt x="694" y="394"/>
                  </a:lnTo>
                  <a:lnTo>
                    <a:pt x="716" y="380"/>
                  </a:lnTo>
                  <a:lnTo>
                    <a:pt x="732" y="374"/>
                  </a:lnTo>
                  <a:lnTo>
                    <a:pt x="746" y="368"/>
                  </a:lnTo>
                  <a:lnTo>
                    <a:pt x="756" y="362"/>
                  </a:lnTo>
                  <a:lnTo>
                    <a:pt x="774" y="352"/>
                  </a:lnTo>
                  <a:lnTo>
                    <a:pt x="802" y="336"/>
                  </a:lnTo>
                  <a:lnTo>
                    <a:pt x="820" y="318"/>
                  </a:lnTo>
                  <a:lnTo>
                    <a:pt x="828" y="308"/>
                  </a:lnTo>
                  <a:lnTo>
                    <a:pt x="838" y="29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6616" name="Freeform 8"/>
            <p:cNvSpPr>
              <a:spLocks/>
            </p:cNvSpPr>
            <p:nvPr/>
          </p:nvSpPr>
          <p:spPr bwMode="auto">
            <a:xfrm rot="6518478">
              <a:off x="3422" y="764"/>
              <a:ext cx="133" cy="47"/>
            </a:xfrm>
            <a:custGeom>
              <a:avLst/>
              <a:gdLst>
                <a:gd name="T0" fmla="*/ 814 w 838"/>
                <a:gd name="T1" fmla="*/ 262 h 448"/>
                <a:gd name="T2" fmla="*/ 760 w 838"/>
                <a:gd name="T3" fmla="*/ 202 h 448"/>
                <a:gd name="T4" fmla="*/ 658 w 838"/>
                <a:gd name="T5" fmla="*/ 116 h 448"/>
                <a:gd name="T6" fmla="*/ 572 w 838"/>
                <a:gd name="T7" fmla="*/ 62 h 448"/>
                <a:gd name="T8" fmla="*/ 486 w 838"/>
                <a:gd name="T9" fmla="*/ 24 h 448"/>
                <a:gd name="T10" fmla="*/ 416 w 838"/>
                <a:gd name="T11" fmla="*/ 10 h 448"/>
                <a:gd name="T12" fmla="*/ 362 w 838"/>
                <a:gd name="T13" fmla="*/ 4 h 448"/>
                <a:gd name="T14" fmla="*/ 250 w 838"/>
                <a:gd name="T15" fmla="*/ 2 h 448"/>
                <a:gd name="T16" fmla="*/ 206 w 838"/>
                <a:gd name="T17" fmla="*/ 10 h 448"/>
                <a:gd name="T18" fmla="*/ 164 w 838"/>
                <a:gd name="T19" fmla="*/ 22 h 448"/>
                <a:gd name="T20" fmla="*/ 132 w 838"/>
                <a:gd name="T21" fmla="*/ 32 h 448"/>
                <a:gd name="T22" fmla="*/ 104 w 838"/>
                <a:gd name="T23" fmla="*/ 44 h 448"/>
                <a:gd name="T24" fmla="*/ 58 w 838"/>
                <a:gd name="T25" fmla="*/ 70 h 448"/>
                <a:gd name="T26" fmla="*/ 36 w 838"/>
                <a:gd name="T27" fmla="*/ 90 h 448"/>
                <a:gd name="T28" fmla="*/ 14 w 838"/>
                <a:gd name="T29" fmla="*/ 118 h 448"/>
                <a:gd name="T30" fmla="*/ 0 w 838"/>
                <a:gd name="T31" fmla="*/ 170 h 448"/>
                <a:gd name="T32" fmla="*/ 12 w 838"/>
                <a:gd name="T33" fmla="*/ 212 h 448"/>
                <a:gd name="T34" fmla="*/ 36 w 838"/>
                <a:gd name="T35" fmla="*/ 258 h 448"/>
                <a:gd name="T36" fmla="*/ 62 w 838"/>
                <a:gd name="T37" fmla="*/ 288 h 448"/>
                <a:gd name="T38" fmla="*/ 90 w 838"/>
                <a:gd name="T39" fmla="*/ 310 h 448"/>
                <a:gd name="T40" fmla="*/ 126 w 838"/>
                <a:gd name="T41" fmla="*/ 340 h 448"/>
                <a:gd name="T42" fmla="*/ 168 w 838"/>
                <a:gd name="T43" fmla="*/ 362 h 448"/>
                <a:gd name="T44" fmla="*/ 220 w 838"/>
                <a:gd name="T45" fmla="*/ 390 h 448"/>
                <a:gd name="T46" fmla="*/ 256 w 838"/>
                <a:gd name="T47" fmla="*/ 404 h 448"/>
                <a:gd name="T48" fmla="*/ 296 w 838"/>
                <a:gd name="T49" fmla="*/ 416 h 448"/>
                <a:gd name="T50" fmla="*/ 332 w 838"/>
                <a:gd name="T51" fmla="*/ 430 h 448"/>
                <a:gd name="T52" fmla="*/ 374 w 838"/>
                <a:gd name="T53" fmla="*/ 446 h 448"/>
                <a:gd name="T54" fmla="*/ 434 w 838"/>
                <a:gd name="T55" fmla="*/ 446 h 448"/>
                <a:gd name="T56" fmla="*/ 470 w 838"/>
                <a:gd name="T57" fmla="*/ 442 h 448"/>
                <a:gd name="T58" fmla="*/ 516 w 838"/>
                <a:gd name="T59" fmla="*/ 438 h 448"/>
                <a:gd name="T60" fmla="*/ 562 w 838"/>
                <a:gd name="T61" fmla="*/ 428 h 448"/>
                <a:gd name="T62" fmla="*/ 602 w 838"/>
                <a:gd name="T63" fmla="*/ 418 h 448"/>
                <a:gd name="T64" fmla="*/ 628 w 838"/>
                <a:gd name="T65" fmla="*/ 410 h 448"/>
                <a:gd name="T66" fmla="*/ 664 w 838"/>
                <a:gd name="T67" fmla="*/ 404 h 448"/>
                <a:gd name="T68" fmla="*/ 716 w 838"/>
                <a:gd name="T69" fmla="*/ 380 h 448"/>
                <a:gd name="T70" fmla="*/ 746 w 838"/>
                <a:gd name="T71" fmla="*/ 368 h 448"/>
                <a:gd name="T72" fmla="*/ 774 w 838"/>
                <a:gd name="T73" fmla="*/ 352 h 448"/>
                <a:gd name="T74" fmla="*/ 820 w 838"/>
                <a:gd name="T75" fmla="*/ 318 h 448"/>
                <a:gd name="T76" fmla="*/ 838 w 838"/>
                <a:gd name="T77" fmla="*/ 29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38" h="448">
                  <a:moveTo>
                    <a:pt x="838" y="296"/>
                  </a:moveTo>
                  <a:lnTo>
                    <a:pt x="814" y="262"/>
                  </a:lnTo>
                  <a:lnTo>
                    <a:pt x="786" y="230"/>
                  </a:lnTo>
                  <a:lnTo>
                    <a:pt x="760" y="202"/>
                  </a:lnTo>
                  <a:lnTo>
                    <a:pt x="716" y="162"/>
                  </a:lnTo>
                  <a:lnTo>
                    <a:pt x="658" y="116"/>
                  </a:lnTo>
                  <a:lnTo>
                    <a:pt x="624" y="94"/>
                  </a:lnTo>
                  <a:lnTo>
                    <a:pt x="572" y="62"/>
                  </a:lnTo>
                  <a:lnTo>
                    <a:pt x="526" y="44"/>
                  </a:lnTo>
                  <a:lnTo>
                    <a:pt x="486" y="24"/>
                  </a:lnTo>
                  <a:lnTo>
                    <a:pt x="446" y="16"/>
                  </a:lnTo>
                  <a:lnTo>
                    <a:pt x="416" y="10"/>
                  </a:lnTo>
                  <a:lnTo>
                    <a:pt x="388" y="8"/>
                  </a:lnTo>
                  <a:lnTo>
                    <a:pt x="362" y="4"/>
                  </a:lnTo>
                  <a:lnTo>
                    <a:pt x="274" y="0"/>
                  </a:lnTo>
                  <a:lnTo>
                    <a:pt x="250" y="2"/>
                  </a:lnTo>
                  <a:lnTo>
                    <a:pt x="228" y="6"/>
                  </a:lnTo>
                  <a:lnTo>
                    <a:pt x="206" y="10"/>
                  </a:lnTo>
                  <a:lnTo>
                    <a:pt x="180" y="18"/>
                  </a:lnTo>
                  <a:lnTo>
                    <a:pt x="164" y="22"/>
                  </a:lnTo>
                  <a:lnTo>
                    <a:pt x="146" y="28"/>
                  </a:lnTo>
                  <a:lnTo>
                    <a:pt x="132" y="32"/>
                  </a:lnTo>
                  <a:lnTo>
                    <a:pt x="116" y="38"/>
                  </a:lnTo>
                  <a:lnTo>
                    <a:pt x="104" y="44"/>
                  </a:lnTo>
                  <a:lnTo>
                    <a:pt x="74" y="60"/>
                  </a:lnTo>
                  <a:lnTo>
                    <a:pt x="58" y="70"/>
                  </a:lnTo>
                  <a:lnTo>
                    <a:pt x="44" y="80"/>
                  </a:lnTo>
                  <a:lnTo>
                    <a:pt x="36" y="90"/>
                  </a:lnTo>
                  <a:lnTo>
                    <a:pt x="22" y="106"/>
                  </a:lnTo>
                  <a:lnTo>
                    <a:pt x="14" y="118"/>
                  </a:lnTo>
                  <a:lnTo>
                    <a:pt x="2" y="144"/>
                  </a:lnTo>
                  <a:lnTo>
                    <a:pt x="0" y="170"/>
                  </a:lnTo>
                  <a:lnTo>
                    <a:pt x="2" y="186"/>
                  </a:lnTo>
                  <a:lnTo>
                    <a:pt x="12" y="212"/>
                  </a:lnTo>
                  <a:lnTo>
                    <a:pt x="18" y="232"/>
                  </a:lnTo>
                  <a:lnTo>
                    <a:pt x="36" y="258"/>
                  </a:lnTo>
                  <a:lnTo>
                    <a:pt x="52" y="278"/>
                  </a:lnTo>
                  <a:lnTo>
                    <a:pt x="62" y="288"/>
                  </a:lnTo>
                  <a:lnTo>
                    <a:pt x="74" y="298"/>
                  </a:lnTo>
                  <a:lnTo>
                    <a:pt x="90" y="310"/>
                  </a:lnTo>
                  <a:lnTo>
                    <a:pt x="108" y="326"/>
                  </a:lnTo>
                  <a:lnTo>
                    <a:pt x="126" y="340"/>
                  </a:lnTo>
                  <a:lnTo>
                    <a:pt x="140" y="348"/>
                  </a:lnTo>
                  <a:lnTo>
                    <a:pt x="168" y="362"/>
                  </a:lnTo>
                  <a:lnTo>
                    <a:pt x="200" y="378"/>
                  </a:lnTo>
                  <a:lnTo>
                    <a:pt x="220" y="390"/>
                  </a:lnTo>
                  <a:lnTo>
                    <a:pt x="238" y="398"/>
                  </a:lnTo>
                  <a:lnTo>
                    <a:pt x="256" y="404"/>
                  </a:lnTo>
                  <a:lnTo>
                    <a:pt x="282" y="412"/>
                  </a:lnTo>
                  <a:lnTo>
                    <a:pt x="296" y="416"/>
                  </a:lnTo>
                  <a:lnTo>
                    <a:pt x="312" y="424"/>
                  </a:lnTo>
                  <a:lnTo>
                    <a:pt x="332" y="430"/>
                  </a:lnTo>
                  <a:lnTo>
                    <a:pt x="354" y="440"/>
                  </a:lnTo>
                  <a:lnTo>
                    <a:pt x="374" y="446"/>
                  </a:lnTo>
                  <a:lnTo>
                    <a:pt x="412" y="448"/>
                  </a:lnTo>
                  <a:lnTo>
                    <a:pt x="434" y="446"/>
                  </a:lnTo>
                  <a:lnTo>
                    <a:pt x="456" y="446"/>
                  </a:lnTo>
                  <a:lnTo>
                    <a:pt x="470" y="442"/>
                  </a:lnTo>
                  <a:lnTo>
                    <a:pt x="496" y="442"/>
                  </a:lnTo>
                  <a:lnTo>
                    <a:pt x="516" y="438"/>
                  </a:lnTo>
                  <a:lnTo>
                    <a:pt x="550" y="430"/>
                  </a:lnTo>
                  <a:lnTo>
                    <a:pt x="562" y="428"/>
                  </a:lnTo>
                  <a:lnTo>
                    <a:pt x="582" y="422"/>
                  </a:lnTo>
                  <a:lnTo>
                    <a:pt x="602" y="418"/>
                  </a:lnTo>
                  <a:lnTo>
                    <a:pt x="616" y="414"/>
                  </a:lnTo>
                  <a:lnTo>
                    <a:pt x="628" y="410"/>
                  </a:lnTo>
                  <a:lnTo>
                    <a:pt x="644" y="408"/>
                  </a:lnTo>
                  <a:lnTo>
                    <a:pt x="664" y="404"/>
                  </a:lnTo>
                  <a:lnTo>
                    <a:pt x="694" y="394"/>
                  </a:lnTo>
                  <a:lnTo>
                    <a:pt x="716" y="380"/>
                  </a:lnTo>
                  <a:lnTo>
                    <a:pt x="732" y="374"/>
                  </a:lnTo>
                  <a:lnTo>
                    <a:pt x="746" y="368"/>
                  </a:lnTo>
                  <a:lnTo>
                    <a:pt x="756" y="362"/>
                  </a:lnTo>
                  <a:lnTo>
                    <a:pt x="774" y="352"/>
                  </a:lnTo>
                  <a:lnTo>
                    <a:pt x="802" y="336"/>
                  </a:lnTo>
                  <a:lnTo>
                    <a:pt x="820" y="318"/>
                  </a:lnTo>
                  <a:lnTo>
                    <a:pt x="828" y="308"/>
                  </a:lnTo>
                  <a:lnTo>
                    <a:pt x="838" y="29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68291" name="Group 9"/>
          <p:cNvGrpSpPr>
            <a:grpSpLocks/>
          </p:cNvGrpSpPr>
          <p:nvPr/>
        </p:nvGrpSpPr>
        <p:grpSpPr bwMode="auto">
          <a:xfrm>
            <a:off x="1981200" y="2667000"/>
            <a:ext cx="1066800" cy="1066800"/>
            <a:chOff x="2497" y="2641"/>
            <a:chExt cx="767" cy="767"/>
          </a:xfrm>
        </p:grpSpPr>
        <p:sp>
          <p:nvSpPr>
            <p:cNvPr id="196618" name="Arc 10"/>
            <p:cNvSpPr>
              <a:spLocks/>
            </p:cNvSpPr>
            <p:nvPr/>
          </p:nvSpPr>
          <p:spPr bwMode="auto">
            <a:xfrm rot="5400000">
              <a:off x="2688" y="2832"/>
              <a:ext cx="57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6619" name="Arc 11"/>
            <p:cNvSpPr>
              <a:spLocks/>
            </p:cNvSpPr>
            <p:nvPr/>
          </p:nvSpPr>
          <p:spPr bwMode="auto">
            <a:xfrm rot="5400000">
              <a:off x="2592" y="2736"/>
              <a:ext cx="566" cy="566"/>
            </a:xfrm>
            <a:custGeom>
              <a:avLst/>
              <a:gdLst>
                <a:gd name="G0" fmla="+- 0 0 0"/>
                <a:gd name="G1" fmla="+- 21229 0 0"/>
                <a:gd name="G2" fmla="+- 21600 0 0"/>
                <a:gd name="T0" fmla="*/ 3986 w 21242"/>
                <a:gd name="T1" fmla="*/ 0 h 21229"/>
                <a:gd name="T2" fmla="*/ 21242 w 21242"/>
                <a:gd name="T3" fmla="*/ 17315 h 21229"/>
                <a:gd name="T4" fmla="*/ 0 w 21242"/>
                <a:gd name="T5" fmla="*/ 21229 h 21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42" h="21229" fill="none" extrusionOk="0">
                  <a:moveTo>
                    <a:pt x="3986" y="-1"/>
                  </a:moveTo>
                  <a:cubicBezTo>
                    <a:pt x="12765" y="1648"/>
                    <a:pt x="19623" y="8530"/>
                    <a:pt x="21242" y="17314"/>
                  </a:cubicBezTo>
                </a:path>
                <a:path w="21242" h="21229" stroke="0" extrusionOk="0">
                  <a:moveTo>
                    <a:pt x="3986" y="-1"/>
                  </a:moveTo>
                  <a:cubicBezTo>
                    <a:pt x="12765" y="1648"/>
                    <a:pt x="19623" y="8530"/>
                    <a:pt x="21242" y="17314"/>
                  </a:cubicBezTo>
                  <a:lnTo>
                    <a:pt x="0" y="21229"/>
                  </a:lnTo>
                  <a:close/>
                </a:path>
              </a:pathLst>
            </a:custGeom>
            <a:noFill/>
            <a:ln w="12700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6620" name="Arc 12"/>
            <p:cNvSpPr>
              <a:spLocks/>
            </p:cNvSpPr>
            <p:nvPr/>
          </p:nvSpPr>
          <p:spPr bwMode="auto">
            <a:xfrm rot="5400000">
              <a:off x="2495" y="2643"/>
              <a:ext cx="543" cy="541"/>
            </a:xfrm>
            <a:custGeom>
              <a:avLst/>
              <a:gdLst>
                <a:gd name="G0" fmla="+- 0 0 0"/>
                <a:gd name="G1" fmla="+- 20276 0 0"/>
                <a:gd name="G2" fmla="+- 21600 0 0"/>
                <a:gd name="T0" fmla="*/ 7447 w 20384"/>
                <a:gd name="T1" fmla="*/ 0 h 20276"/>
                <a:gd name="T2" fmla="*/ 20384 w 20384"/>
                <a:gd name="T3" fmla="*/ 13131 h 20276"/>
                <a:gd name="T4" fmla="*/ 0 w 20384"/>
                <a:gd name="T5" fmla="*/ 20276 h 20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4" h="20276" fill="none" extrusionOk="0">
                  <a:moveTo>
                    <a:pt x="7446" y="0"/>
                  </a:moveTo>
                  <a:cubicBezTo>
                    <a:pt x="13504" y="2225"/>
                    <a:pt x="18249" y="7041"/>
                    <a:pt x="20384" y="13130"/>
                  </a:cubicBezTo>
                </a:path>
                <a:path w="20384" h="20276" stroke="0" extrusionOk="0">
                  <a:moveTo>
                    <a:pt x="7446" y="0"/>
                  </a:moveTo>
                  <a:cubicBezTo>
                    <a:pt x="13504" y="2225"/>
                    <a:pt x="18249" y="7041"/>
                    <a:pt x="20384" y="13130"/>
                  </a:cubicBezTo>
                  <a:lnTo>
                    <a:pt x="0" y="20276"/>
                  </a:lnTo>
                  <a:close/>
                </a:path>
              </a:pathLst>
            </a:custGeom>
            <a:noFill/>
            <a:ln w="12700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68292" name="Group 13"/>
          <p:cNvGrpSpPr>
            <a:grpSpLocks/>
          </p:cNvGrpSpPr>
          <p:nvPr/>
        </p:nvGrpSpPr>
        <p:grpSpPr bwMode="auto">
          <a:xfrm>
            <a:off x="6356350" y="3049588"/>
            <a:ext cx="457200" cy="509587"/>
            <a:chOff x="11669" y="8743"/>
            <a:chExt cx="656" cy="1362"/>
          </a:xfrm>
        </p:grpSpPr>
        <p:sp>
          <p:nvSpPr>
            <p:cNvPr id="268375" name="Freeform 14"/>
            <p:cNvSpPr>
              <a:spLocks/>
            </p:cNvSpPr>
            <p:nvPr/>
          </p:nvSpPr>
          <p:spPr bwMode="auto">
            <a:xfrm>
              <a:off x="11966" y="9388"/>
              <a:ext cx="359" cy="717"/>
            </a:xfrm>
            <a:custGeom>
              <a:avLst/>
              <a:gdLst>
                <a:gd name="T0" fmla="*/ 179 w 359"/>
                <a:gd name="T1" fmla="*/ 0 h 717"/>
                <a:gd name="T2" fmla="*/ 0 w 359"/>
                <a:gd name="T3" fmla="*/ 717 h 717"/>
                <a:gd name="T4" fmla="*/ 359 w 359"/>
                <a:gd name="T5" fmla="*/ 717 h 717"/>
                <a:gd name="T6" fmla="*/ 179 w 359"/>
                <a:gd name="T7" fmla="*/ 0 h 7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9" h="717">
                  <a:moveTo>
                    <a:pt x="179" y="0"/>
                  </a:moveTo>
                  <a:lnTo>
                    <a:pt x="0" y="717"/>
                  </a:lnTo>
                  <a:lnTo>
                    <a:pt x="359" y="717"/>
                  </a:lnTo>
                  <a:lnTo>
                    <a:pt x="17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8376" name="Group 15"/>
            <p:cNvGrpSpPr>
              <a:grpSpLocks/>
            </p:cNvGrpSpPr>
            <p:nvPr/>
          </p:nvGrpSpPr>
          <p:grpSpPr bwMode="auto">
            <a:xfrm>
              <a:off x="11669" y="8743"/>
              <a:ext cx="432" cy="1063"/>
              <a:chOff x="11669" y="8743"/>
              <a:chExt cx="432" cy="1063"/>
            </a:xfrm>
          </p:grpSpPr>
          <p:sp>
            <p:nvSpPr>
              <p:cNvPr id="268378" name="Freeform 16"/>
              <p:cNvSpPr>
                <a:spLocks/>
              </p:cNvSpPr>
              <p:nvPr/>
            </p:nvSpPr>
            <p:spPr bwMode="auto">
              <a:xfrm>
                <a:off x="11829" y="8748"/>
                <a:ext cx="272" cy="1058"/>
              </a:xfrm>
              <a:custGeom>
                <a:avLst/>
                <a:gdLst>
                  <a:gd name="T0" fmla="*/ 197 w 272"/>
                  <a:gd name="T1" fmla="*/ 0 h 1058"/>
                  <a:gd name="T2" fmla="*/ 222 w 272"/>
                  <a:gd name="T3" fmla="*/ 60 h 1058"/>
                  <a:gd name="T4" fmla="*/ 242 w 272"/>
                  <a:gd name="T5" fmla="*/ 125 h 1058"/>
                  <a:gd name="T6" fmla="*/ 257 w 272"/>
                  <a:gd name="T7" fmla="*/ 192 h 1058"/>
                  <a:gd name="T8" fmla="*/ 267 w 272"/>
                  <a:gd name="T9" fmla="*/ 262 h 1058"/>
                  <a:gd name="T10" fmla="*/ 272 w 272"/>
                  <a:gd name="T11" fmla="*/ 336 h 1058"/>
                  <a:gd name="T12" fmla="*/ 272 w 272"/>
                  <a:gd name="T13" fmla="*/ 408 h 1058"/>
                  <a:gd name="T14" fmla="*/ 264 w 272"/>
                  <a:gd name="T15" fmla="*/ 486 h 1058"/>
                  <a:gd name="T16" fmla="*/ 252 w 272"/>
                  <a:gd name="T17" fmla="*/ 560 h 1058"/>
                  <a:gd name="T18" fmla="*/ 234 w 272"/>
                  <a:gd name="T19" fmla="*/ 635 h 1058"/>
                  <a:gd name="T20" fmla="*/ 214 w 272"/>
                  <a:gd name="T21" fmla="*/ 705 h 1058"/>
                  <a:gd name="T22" fmla="*/ 187 w 272"/>
                  <a:gd name="T23" fmla="*/ 774 h 1058"/>
                  <a:gd name="T24" fmla="*/ 157 w 272"/>
                  <a:gd name="T25" fmla="*/ 839 h 1058"/>
                  <a:gd name="T26" fmla="*/ 124 w 272"/>
                  <a:gd name="T27" fmla="*/ 901 h 1058"/>
                  <a:gd name="T28" fmla="*/ 84 w 272"/>
                  <a:gd name="T29" fmla="*/ 959 h 1058"/>
                  <a:gd name="T30" fmla="*/ 45 w 272"/>
                  <a:gd name="T31" fmla="*/ 1011 h 1058"/>
                  <a:gd name="T32" fmla="*/ 0 w 272"/>
                  <a:gd name="T33" fmla="*/ 1058 h 10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2" h="1058">
                    <a:moveTo>
                      <a:pt x="197" y="0"/>
                    </a:moveTo>
                    <a:lnTo>
                      <a:pt x="222" y="60"/>
                    </a:lnTo>
                    <a:lnTo>
                      <a:pt x="242" y="125"/>
                    </a:lnTo>
                    <a:lnTo>
                      <a:pt x="257" y="192"/>
                    </a:lnTo>
                    <a:lnTo>
                      <a:pt x="267" y="262"/>
                    </a:lnTo>
                    <a:lnTo>
                      <a:pt x="272" y="336"/>
                    </a:lnTo>
                    <a:lnTo>
                      <a:pt x="272" y="408"/>
                    </a:lnTo>
                    <a:lnTo>
                      <a:pt x="264" y="486"/>
                    </a:lnTo>
                    <a:lnTo>
                      <a:pt x="252" y="560"/>
                    </a:lnTo>
                    <a:lnTo>
                      <a:pt x="234" y="635"/>
                    </a:lnTo>
                    <a:lnTo>
                      <a:pt x="214" y="705"/>
                    </a:lnTo>
                    <a:lnTo>
                      <a:pt x="187" y="774"/>
                    </a:lnTo>
                    <a:lnTo>
                      <a:pt x="157" y="839"/>
                    </a:lnTo>
                    <a:lnTo>
                      <a:pt x="124" y="901"/>
                    </a:lnTo>
                    <a:lnTo>
                      <a:pt x="84" y="959"/>
                    </a:lnTo>
                    <a:lnTo>
                      <a:pt x="45" y="1011"/>
                    </a:lnTo>
                    <a:lnTo>
                      <a:pt x="0" y="105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8379" name="Group 17"/>
              <p:cNvGrpSpPr>
                <a:grpSpLocks/>
              </p:cNvGrpSpPr>
              <p:nvPr/>
            </p:nvGrpSpPr>
            <p:grpSpPr bwMode="auto">
              <a:xfrm>
                <a:off x="11786" y="8743"/>
                <a:ext cx="235" cy="1056"/>
                <a:chOff x="11786" y="8743"/>
                <a:chExt cx="235" cy="1056"/>
              </a:xfrm>
            </p:grpSpPr>
            <p:sp>
              <p:nvSpPr>
                <p:cNvPr id="268383" name="Freeform 18"/>
                <p:cNvSpPr>
                  <a:spLocks/>
                </p:cNvSpPr>
                <p:nvPr/>
              </p:nvSpPr>
              <p:spPr bwMode="auto">
                <a:xfrm>
                  <a:off x="11786" y="8743"/>
                  <a:ext cx="235" cy="1056"/>
                </a:xfrm>
                <a:custGeom>
                  <a:avLst/>
                  <a:gdLst>
                    <a:gd name="T0" fmla="*/ 220 w 235"/>
                    <a:gd name="T1" fmla="*/ 0 h 1056"/>
                    <a:gd name="T2" fmla="*/ 212 w 235"/>
                    <a:gd name="T3" fmla="*/ 3 h 1056"/>
                    <a:gd name="T4" fmla="*/ 205 w 235"/>
                    <a:gd name="T5" fmla="*/ 8 h 1056"/>
                    <a:gd name="T6" fmla="*/ 197 w 235"/>
                    <a:gd name="T7" fmla="*/ 20 h 1056"/>
                    <a:gd name="T8" fmla="*/ 190 w 235"/>
                    <a:gd name="T9" fmla="*/ 38 h 1056"/>
                    <a:gd name="T10" fmla="*/ 180 w 235"/>
                    <a:gd name="T11" fmla="*/ 58 h 1056"/>
                    <a:gd name="T12" fmla="*/ 170 w 235"/>
                    <a:gd name="T13" fmla="*/ 82 h 1056"/>
                    <a:gd name="T14" fmla="*/ 160 w 235"/>
                    <a:gd name="T15" fmla="*/ 112 h 1056"/>
                    <a:gd name="T16" fmla="*/ 147 w 235"/>
                    <a:gd name="T17" fmla="*/ 147 h 1056"/>
                    <a:gd name="T18" fmla="*/ 137 w 235"/>
                    <a:gd name="T19" fmla="*/ 182 h 1056"/>
                    <a:gd name="T20" fmla="*/ 125 w 235"/>
                    <a:gd name="T21" fmla="*/ 222 h 1056"/>
                    <a:gd name="T22" fmla="*/ 115 w 235"/>
                    <a:gd name="T23" fmla="*/ 267 h 1056"/>
                    <a:gd name="T24" fmla="*/ 102 w 235"/>
                    <a:gd name="T25" fmla="*/ 311 h 1056"/>
                    <a:gd name="T26" fmla="*/ 80 w 235"/>
                    <a:gd name="T27" fmla="*/ 409 h 1056"/>
                    <a:gd name="T28" fmla="*/ 58 w 235"/>
                    <a:gd name="T29" fmla="*/ 516 h 1056"/>
                    <a:gd name="T30" fmla="*/ 38 w 235"/>
                    <a:gd name="T31" fmla="*/ 623 h 1056"/>
                    <a:gd name="T32" fmla="*/ 23 w 235"/>
                    <a:gd name="T33" fmla="*/ 722 h 1056"/>
                    <a:gd name="T34" fmla="*/ 18 w 235"/>
                    <a:gd name="T35" fmla="*/ 769 h 1056"/>
                    <a:gd name="T36" fmla="*/ 13 w 235"/>
                    <a:gd name="T37" fmla="*/ 814 h 1056"/>
                    <a:gd name="T38" fmla="*/ 8 w 235"/>
                    <a:gd name="T39" fmla="*/ 857 h 1056"/>
                    <a:gd name="T40" fmla="*/ 3 w 235"/>
                    <a:gd name="T41" fmla="*/ 894 h 1056"/>
                    <a:gd name="T42" fmla="*/ 0 w 235"/>
                    <a:gd name="T43" fmla="*/ 929 h 1056"/>
                    <a:gd name="T44" fmla="*/ 0 w 235"/>
                    <a:gd name="T45" fmla="*/ 961 h 1056"/>
                    <a:gd name="T46" fmla="*/ 0 w 235"/>
                    <a:gd name="T47" fmla="*/ 989 h 1056"/>
                    <a:gd name="T48" fmla="*/ 0 w 235"/>
                    <a:gd name="T49" fmla="*/ 1011 h 1056"/>
                    <a:gd name="T50" fmla="*/ 3 w 235"/>
                    <a:gd name="T51" fmla="*/ 1028 h 1056"/>
                    <a:gd name="T52" fmla="*/ 5 w 235"/>
                    <a:gd name="T53" fmla="*/ 1043 h 1056"/>
                    <a:gd name="T54" fmla="*/ 10 w 235"/>
                    <a:gd name="T55" fmla="*/ 1053 h 1056"/>
                    <a:gd name="T56" fmla="*/ 15 w 235"/>
                    <a:gd name="T57" fmla="*/ 1056 h 1056"/>
                    <a:gd name="T58" fmla="*/ 23 w 235"/>
                    <a:gd name="T59" fmla="*/ 1053 h 1056"/>
                    <a:gd name="T60" fmla="*/ 30 w 235"/>
                    <a:gd name="T61" fmla="*/ 1048 h 1056"/>
                    <a:gd name="T62" fmla="*/ 38 w 235"/>
                    <a:gd name="T63" fmla="*/ 1036 h 1056"/>
                    <a:gd name="T64" fmla="*/ 45 w 235"/>
                    <a:gd name="T65" fmla="*/ 1018 h 1056"/>
                    <a:gd name="T66" fmla="*/ 55 w 235"/>
                    <a:gd name="T67" fmla="*/ 998 h 1056"/>
                    <a:gd name="T68" fmla="*/ 65 w 235"/>
                    <a:gd name="T69" fmla="*/ 974 h 1056"/>
                    <a:gd name="T70" fmla="*/ 75 w 235"/>
                    <a:gd name="T71" fmla="*/ 944 h 1056"/>
                    <a:gd name="T72" fmla="*/ 88 w 235"/>
                    <a:gd name="T73" fmla="*/ 911 h 1056"/>
                    <a:gd name="T74" fmla="*/ 97 w 235"/>
                    <a:gd name="T75" fmla="*/ 874 h 1056"/>
                    <a:gd name="T76" fmla="*/ 110 w 235"/>
                    <a:gd name="T77" fmla="*/ 834 h 1056"/>
                    <a:gd name="T78" fmla="*/ 120 w 235"/>
                    <a:gd name="T79" fmla="*/ 789 h 1056"/>
                    <a:gd name="T80" fmla="*/ 132 w 235"/>
                    <a:gd name="T81" fmla="*/ 745 h 1056"/>
                    <a:gd name="T82" fmla="*/ 155 w 235"/>
                    <a:gd name="T83" fmla="*/ 647 h 1056"/>
                    <a:gd name="T84" fmla="*/ 177 w 235"/>
                    <a:gd name="T85" fmla="*/ 540 h 1056"/>
                    <a:gd name="T86" fmla="*/ 197 w 235"/>
                    <a:gd name="T87" fmla="*/ 433 h 1056"/>
                    <a:gd name="T88" fmla="*/ 212 w 235"/>
                    <a:gd name="T89" fmla="*/ 334 h 1056"/>
                    <a:gd name="T90" fmla="*/ 217 w 235"/>
                    <a:gd name="T91" fmla="*/ 287 h 1056"/>
                    <a:gd name="T92" fmla="*/ 225 w 235"/>
                    <a:gd name="T93" fmla="*/ 242 h 1056"/>
                    <a:gd name="T94" fmla="*/ 227 w 235"/>
                    <a:gd name="T95" fmla="*/ 199 h 1056"/>
                    <a:gd name="T96" fmla="*/ 232 w 235"/>
                    <a:gd name="T97" fmla="*/ 162 h 1056"/>
                    <a:gd name="T98" fmla="*/ 235 w 235"/>
                    <a:gd name="T99" fmla="*/ 127 h 1056"/>
                    <a:gd name="T100" fmla="*/ 235 w 235"/>
                    <a:gd name="T101" fmla="*/ 95 h 1056"/>
                    <a:gd name="T102" fmla="*/ 235 w 235"/>
                    <a:gd name="T103" fmla="*/ 67 h 1056"/>
                    <a:gd name="T104" fmla="*/ 235 w 235"/>
                    <a:gd name="T105" fmla="*/ 45 h 1056"/>
                    <a:gd name="T106" fmla="*/ 232 w 235"/>
                    <a:gd name="T107" fmla="*/ 28 h 1056"/>
                    <a:gd name="T108" fmla="*/ 230 w 235"/>
                    <a:gd name="T109" fmla="*/ 13 h 1056"/>
                    <a:gd name="T110" fmla="*/ 225 w 235"/>
                    <a:gd name="T111" fmla="*/ 5 h 1056"/>
                    <a:gd name="T112" fmla="*/ 220 w 235"/>
                    <a:gd name="T113" fmla="*/ 0 h 105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35" h="1056">
                      <a:moveTo>
                        <a:pt x="220" y="0"/>
                      </a:moveTo>
                      <a:lnTo>
                        <a:pt x="212" y="3"/>
                      </a:lnTo>
                      <a:lnTo>
                        <a:pt x="205" y="8"/>
                      </a:lnTo>
                      <a:lnTo>
                        <a:pt x="197" y="20"/>
                      </a:lnTo>
                      <a:lnTo>
                        <a:pt x="190" y="38"/>
                      </a:lnTo>
                      <a:lnTo>
                        <a:pt x="180" y="58"/>
                      </a:lnTo>
                      <a:lnTo>
                        <a:pt x="170" y="82"/>
                      </a:lnTo>
                      <a:lnTo>
                        <a:pt x="160" y="112"/>
                      </a:lnTo>
                      <a:lnTo>
                        <a:pt x="147" y="147"/>
                      </a:lnTo>
                      <a:lnTo>
                        <a:pt x="137" y="182"/>
                      </a:lnTo>
                      <a:lnTo>
                        <a:pt x="125" y="222"/>
                      </a:lnTo>
                      <a:lnTo>
                        <a:pt x="115" y="267"/>
                      </a:lnTo>
                      <a:lnTo>
                        <a:pt x="102" y="311"/>
                      </a:lnTo>
                      <a:lnTo>
                        <a:pt x="80" y="409"/>
                      </a:lnTo>
                      <a:lnTo>
                        <a:pt x="58" y="516"/>
                      </a:lnTo>
                      <a:lnTo>
                        <a:pt x="38" y="623"/>
                      </a:lnTo>
                      <a:lnTo>
                        <a:pt x="23" y="722"/>
                      </a:lnTo>
                      <a:lnTo>
                        <a:pt x="18" y="769"/>
                      </a:lnTo>
                      <a:lnTo>
                        <a:pt x="13" y="814"/>
                      </a:lnTo>
                      <a:lnTo>
                        <a:pt x="8" y="857"/>
                      </a:lnTo>
                      <a:lnTo>
                        <a:pt x="3" y="894"/>
                      </a:lnTo>
                      <a:lnTo>
                        <a:pt x="0" y="929"/>
                      </a:lnTo>
                      <a:lnTo>
                        <a:pt x="0" y="961"/>
                      </a:lnTo>
                      <a:lnTo>
                        <a:pt x="0" y="989"/>
                      </a:lnTo>
                      <a:lnTo>
                        <a:pt x="0" y="1011"/>
                      </a:lnTo>
                      <a:lnTo>
                        <a:pt x="3" y="1028"/>
                      </a:lnTo>
                      <a:lnTo>
                        <a:pt x="5" y="1043"/>
                      </a:lnTo>
                      <a:lnTo>
                        <a:pt x="10" y="1053"/>
                      </a:lnTo>
                      <a:lnTo>
                        <a:pt x="15" y="1056"/>
                      </a:lnTo>
                      <a:lnTo>
                        <a:pt x="23" y="1053"/>
                      </a:lnTo>
                      <a:lnTo>
                        <a:pt x="30" y="1048"/>
                      </a:lnTo>
                      <a:lnTo>
                        <a:pt x="38" y="1036"/>
                      </a:lnTo>
                      <a:lnTo>
                        <a:pt x="45" y="1018"/>
                      </a:lnTo>
                      <a:lnTo>
                        <a:pt x="55" y="998"/>
                      </a:lnTo>
                      <a:lnTo>
                        <a:pt x="65" y="974"/>
                      </a:lnTo>
                      <a:lnTo>
                        <a:pt x="75" y="944"/>
                      </a:lnTo>
                      <a:lnTo>
                        <a:pt x="88" y="911"/>
                      </a:lnTo>
                      <a:lnTo>
                        <a:pt x="97" y="874"/>
                      </a:lnTo>
                      <a:lnTo>
                        <a:pt x="110" y="834"/>
                      </a:lnTo>
                      <a:lnTo>
                        <a:pt x="120" y="789"/>
                      </a:lnTo>
                      <a:lnTo>
                        <a:pt x="132" y="745"/>
                      </a:lnTo>
                      <a:lnTo>
                        <a:pt x="155" y="647"/>
                      </a:lnTo>
                      <a:lnTo>
                        <a:pt x="177" y="540"/>
                      </a:lnTo>
                      <a:lnTo>
                        <a:pt x="197" y="433"/>
                      </a:lnTo>
                      <a:lnTo>
                        <a:pt x="212" y="334"/>
                      </a:lnTo>
                      <a:lnTo>
                        <a:pt x="217" y="287"/>
                      </a:lnTo>
                      <a:lnTo>
                        <a:pt x="225" y="242"/>
                      </a:lnTo>
                      <a:lnTo>
                        <a:pt x="227" y="199"/>
                      </a:lnTo>
                      <a:lnTo>
                        <a:pt x="232" y="162"/>
                      </a:lnTo>
                      <a:lnTo>
                        <a:pt x="235" y="127"/>
                      </a:lnTo>
                      <a:lnTo>
                        <a:pt x="235" y="95"/>
                      </a:lnTo>
                      <a:lnTo>
                        <a:pt x="235" y="67"/>
                      </a:lnTo>
                      <a:lnTo>
                        <a:pt x="235" y="45"/>
                      </a:lnTo>
                      <a:lnTo>
                        <a:pt x="232" y="28"/>
                      </a:lnTo>
                      <a:lnTo>
                        <a:pt x="230" y="13"/>
                      </a:lnTo>
                      <a:lnTo>
                        <a:pt x="225" y="5"/>
                      </a:lnTo>
                      <a:lnTo>
                        <a:pt x="220" y="0"/>
                      </a:lnTo>
                      <a:close/>
                    </a:path>
                  </a:pathLst>
                </a:custGeom>
                <a:blipFill dpi="0" rotWithShape="0">
                  <a:blip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84" name="Freeform 19"/>
                <p:cNvSpPr>
                  <a:spLocks/>
                </p:cNvSpPr>
                <p:nvPr/>
              </p:nvSpPr>
              <p:spPr bwMode="auto">
                <a:xfrm>
                  <a:off x="11786" y="8743"/>
                  <a:ext cx="235" cy="1056"/>
                </a:xfrm>
                <a:custGeom>
                  <a:avLst/>
                  <a:gdLst>
                    <a:gd name="T0" fmla="*/ 220 w 235"/>
                    <a:gd name="T1" fmla="*/ 0 h 1056"/>
                    <a:gd name="T2" fmla="*/ 212 w 235"/>
                    <a:gd name="T3" fmla="*/ 3 h 1056"/>
                    <a:gd name="T4" fmla="*/ 205 w 235"/>
                    <a:gd name="T5" fmla="*/ 8 h 1056"/>
                    <a:gd name="T6" fmla="*/ 197 w 235"/>
                    <a:gd name="T7" fmla="*/ 20 h 1056"/>
                    <a:gd name="T8" fmla="*/ 190 w 235"/>
                    <a:gd name="T9" fmla="*/ 38 h 1056"/>
                    <a:gd name="T10" fmla="*/ 180 w 235"/>
                    <a:gd name="T11" fmla="*/ 58 h 1056"/>
                    <a:gd name="T12" fmla="*/ 170 w 235"/>
                    <a:gd name="T13" fmla="*/ 82 h 1056"/>
                    <a:gd name="T14" fmla="*/ 160 w 235"/>
                    <a:gd name="T15" fmla="*/ 112 h 1056"/>
                    <a:gd name="T16" fmla="*/ 147 w 235"/>
                    <a:gd name="T17" fmla="*/ 147 h 1056"/>
                    <a:gd name="T18" fmla="*/ 137 w 235"/>
                    <a:gd name="T19" fmla="*/ 182 h 1056"/>
                    <a:gd name="T20" fmla="*/ 125 w 235"/>
                    <a:gd name="T21" fmla="*/ 222 h 1056"/>
                    <a:gd name="T22" fmla="*/ 115 w 235"/>
                    <a:gd name="T23" fmla="*/ 267 h 1056"/>
                    <a:gd name="T24" fmla="*/ 102 w 235"/>
                    <a:gd name="T25" fmla="*/ 311 h 1056"/>
                    <a:gd name="T26" fmla="*/ 80 w 235"/>
                    <a:gd name="T27" fmla="*/ 409 h 1056"/>
                    <a:gd name="T28" fmla="*/ 58 w 235"/>
                    <a:gd name="T29" fmla="*/ 516 h 1056"/>
                    <a:gd name="T30" fmla="*/ 38 w 235"/>
                    <a:gd name="T31" fmla="*/ 623 h 1056"/>
                    <a:gd name="T32" fmla="*/ 23 w 235"/>
                    <a:gd name="T33" fmla="*/ 722 h 1056"/>
                    <a:gd name="T34" fmla="*/ 18 w 235"/>
                    <a:gd name="T35" fmla="*/ 769 h 1056"/>
                    <a:gd name="T36" fmla="*/ 13 w 235"/>
                    <a:gd name="T37" fmla="*/ 814 h 1056"/>
                    <a:gd name="T38" fmla="*/ 8 w 235"/>
                    <a:gd name="T39" fmla="*/ 857 h 1056"/>
                    <a:gd name="T40" fmla="*/ 3 w 235"/>
                    <a:gd name="T41" fmla="*/ 894 h 1056"/>
                    <a:gd name="T42" fmla="*/ 0 w 235"/>
                    <a:gd name="T43" fmla="*/ 929 h 1056"/>
                    <a:gd name="T44" fmla="*/ 0 w 235"/>
                    <a:gd name="T45" fmla="*/ 961 h 1056"/>
                    <a:gd name="T46" fmla="*/ 0 w 235"/>
                    <a:gd name="T47" fmla="*/ 989 h 1056"/>
                    <a:gd name="T48" fmla="*/ 0 w 235"/>
                    <a:gd name="T49" fmla="*/ 1011 h 1056"/>
                    <a:gd name="T50" fmla="*/ 3 w 235"/>
                    <a:gd name="T51" fmla="*/ 1028 h 1056"/>
                    <a:gd name="T52" fmla="*/ 5 w 235"/>
                    <a:gd name="T53" fmla="*/ 1043 h 1056"/>
                    <a:gd name="T54" fmla="*/ 10 w 235"/>
                    <a:gd name="T55" fmla="*/ 1053 h 1056"/>
                    <a:gd name="T56" fmla="*/ 15 w 235"/>
                    <a:gd name="T57" fmla="*/ 1056 h 1056"/>
                    <a:gd name="T58" fmla="*/ 23 w 235"/>
                    <a:gd name="T59" fmla="*/ 1053 h 1056"/>
                    <a:gd name="T60" fmla="*/ 30 w 235"/>
                    <a:gd name="T61" fmla="*/ 1048 h 1056"/>
                    <a:gd name="T62" fmla="*/ 38 w 235"/>
                    <a:gd name="T63" fmla="*/ 1036 h 1056"/>
                    <a:gd name="T64" fmla="*/ 45 w 235"/>
                    <a:gd name="T65" fmla="*/ 1018 h 1056"/>
                    <a:gd name="T66" fmla="*/ 55 w 235"/>
                    <a:gd name="T67" fmla="*/ 998 h 1056"/>
                    <a:gd name="T68" fmla="*/ 65 w 235"/>
                    <a:gd name="T69" fmla="*/ 974 h 1056"/>
                    <a:gd name="T70" fmla="*/ 75 w 235"/>
                    <a:gd name="T71" fmla="*/ 944 h 1056"/>
                    <a:gd name="T72" fmla="*/ 88 w 235"/>
                    <a:gd name="T73" fmla="*/ 911 h 1056"/>
                    <a:gd name="T74" fmla="*/ 97 w 235"/>
                    <a:gd name="T75" fmla="*/ 874 h 1056"/>
                    <a:gd name="T76" fmla="*/ 110 w 235"/>
                    <a:gd name="T77" fmla="*/ 834 h 1056"/>
                    <a:gd name="T78" fmla="*/ 120 w 235"/>
                    <a:gd name="T79" fmla="*/ 789 h 1056"/>
                    <a:gd name="T80" fmla="*/ 132 w 235"/>
                    <a:gd name="T81" fmla="*/ 745 h 1056"/>
                    <a:gd name="T82" fmla="*/ 155 w 235"/>
                    <a:gd name="T83" fmla="*/ 647 h 1056"/>
                    <a:gd name="T84" fmla="*/ 177 w 235"/>
                    <a:gd name="T85" fmla="*/ 540 h 1056"/>
                    <a:gd name="T86" fmla="*/ 197 w 235"/>
                    <a:gd name="T87" fmla="*/ 433 h 1056"/>
                    <a:gd name="T88" fmla="*/ 212 w 235"/>
                    <a:gd name="T89" fmla="*/ 334 h 1056"/>
                    <a:gd name="T90" fmla="*/ 217 w 235"/>
                    <a:gd name="T91" fmla="*/ 287 h 1056"/>
                    <a:gd name="T92" fmla="*/ 225 w 235"/>
                    <a:gd name="T93" fmla="*/ 242 h 1056"/>
                    <a:gd name="T94" fmla="*/ 227 w 235"/>
                    <a:gd name="T95" fmla="*/ 199 h 1056"/>
                    <a:gd name="T96" fmla="*/ 232 w 235"/>
                    <a:gd name="T97" fmla="*/ 162 h 1056"/>
                    <a:gd name="T98" fmla="*/ 235 w 235"/>
                    <a:gd name="T99" fmla="*/ 127 h 1056"/>
                    <a:gd name="T100" fmla="*/ 235 w 235"/>
                    <a:gd name="T101" fmla="*/ 95 h 1056"/>
                    <a:gd name="T102" fmla="*/ 235 w 235"/>
                    <a:gd name="T103" fmla="*/ 67 h 1056"/>
                    <a:gd name="T104" fmla="*/ 235 w 235"/>
                    <a:gd name="T105" fmla="*/ 45 h 1056"/>
                    <a:gd name="T106" fmla="*/ 232 w 235"/>
                    <a:gd name="T107" fmla="*/ 28 h 1056"/>
                    <a:gd name="T108" fmla="*/ 230 w 235"/>
                    <a:gd name="T109" fmla="*/ 13 h 1056"/>
                    <a:gd name="T110" fmla="*/ 225 w 235"/>
                    <a:gd name="T111" fmla="*/ 5 h 1056"/>
                    <a:gd name="T112" fmla="*/ 220 w 235"/>
                    <a:gd name="T113" fmla="*/ 0 h 105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35" h="1056">
                      <a:moveTo>
                        <a:pt x="220" y="0"/>
                      </a:moveTo>
                      <a:lnTo>
                        <a:pt x="212" y="3"/>
                      </a:lnTo>
                      <a:lnTo>
                        <a:pt x="205" y="8"/>
                      </a:lnTo>
                      <a:lnTo>
                        <a:pt x="197" y="20"/>
                      </a:lnTo>
                      <a:lnTo>
                        <a:pt x="190" y="38"/>
                      </a:lnTo>
                      <a:lnTo>
                        <a:pt x="180" y="58"/>
                      </a:lnTo>
                      <a:lnTo>
                        <a:pt x="170" y="82"/>
                      </a:lnTo>
                      <a:lnTo>
                        <a:pt x="160" y="112"/>
                      </a:lnTo>
                      <a:lnTo>
                        <a:pt x="147" y="147"/>
                      </a:lnTo>
                      <a:lnTo>
                        <a:pt x="137" y="182"/>
                      </a:lnTo>
                      <a:lnTo>
                        <a:pt x="125" y="222"/>
                      </a:lnTo>
                      <a:lnTo>
                        <a:pt x="115" y="267"/>
                      </a:lnTo>
                      <a:lnTo>
                        <a:pt x="102" y="311"/>
                      </a:lnTo>
                      <a:lnTo>
                        <a:pt x="80" y="409"/>
                      </a:lnTo>
                      <a:lnTo>
                        <a:pt x="58" y="516"/>
                      </a:lnTo>
                      <a:lnTo>
                        <a:pt x="38" y="623"/>
                      </a:lnTo>
                      <a:lnTo>
                        <a:pt x="23" y="722"/>
                      </a:lnTo>
                      <a:lnTo>
                        <a:pt x="18" y="769"/>
                      </a:lnTo>
                      <a:lnTo>
                        <a:pt x="13" y="814"/>
                      </a:lnTo>
                      <a:lnTo>
                        <a:pt x="8" y="857"/>
                      </a:lnTo>
                      <a:lnTo>
                        <a:pt x="3" y="894"/>
                      </a:lnTo>
                      <a:lnTo>
                        <a:pt x="0" y="929"/>
                      </a:lnTo>
                      <a:lnTo>
                        <a:pt x="0" y="961"/>
                      </a:lnTo>
                      <a:lnTo>
                        <a:pt x="0" y="989"/>
                      </a:lnTo>
                      <a:lnTo>
                        <a:pt x="0" y="1011"/>
                      </a:lnTo>
                      <a:lnTo>
                        <a:pt x="3" y="1028"/>
                      </a:lnTo>
                      <a:lnTo>
                        <a:pt x="5" y="1043"/>
                      </a:lnTo>
                      <a:lnTo>
                        <a:pt x="10" y="1053"/>
                      </a:lnTo>
                      <a:lnTo>
                        <a:pt x="15" y="1056"/>
                      </a:lnTo>
                      <a:lnTo>
                        <a:pt x="23" y="1053"/>
                      </a:lnTo>
                      <a:lnTo>
                        <a:pt x="30" y="1048"/>
                      </a:lnTo>
                      <a:lnTo>
                        <a:pt x="38" y="1036"/>
                      </a:lnTo>
                      <a:lnTo>
                        <a:pt x="45" y="1018"/>
                      </a:lnTo>
                      <a:lnTo>
                        <a:pt x="55" y="998"/>
                      </a:lnTo>
                      <a:lnTo>
                        <a:pt x="65" y="974"/>
                      </a:lnTo>
                      <a:lnTo>
                        <a:pt x="75" y="944"/>
                      </a:lnTo>
                      <a:lnTo>
                        <a:pt x="88" y="911"/>
                      </a:lnTo>
                      <a:lnTo>
                        <a:pt x="97" y="874"/>
                      </a:lnTo>
                      <a:lnTo>
                        <a:pt x="110" y="834"/>
                      </a:lnTo>
                      <a:lnTo>
                        <a:pt x="120" y="789"/>
                      </a:lnTo>
                      <a:lnTo>
                        <a:pt x="132" y="745"/>
                      </a:lnTo>
                      <a:lnTo>
                        <a:pt x="155" y="647"/>
                      </a:lnTo>
                      <a:lnTo>
                        <a:pt x="177" y="540"/>
                      </a:lnTo>
                      <a:lnTo>
                        <a:pt x="197" y="433"/>
                      </a:lnTo>
                      <a:lnTo>
                        <a:pt x="212" y="334"/>
                      </a:lnTo>
                      <a:lnTo>
                        <a:pt x="217" y="287"/>
                      </a:lnTo>
                      <a:lnTo>
                        <a:pt x="225" y="242"/>
                      </a:lnTo>
                      <a:lnTo>
                        <a:pt x="227" y="199"/>
                      </a:lnTo>
                      <a:lnTo>
                        <a:pt x="232" y="162"/>
                      </a:lnTo>
                      <a:lnTo>
                        <a:pt x="235" y="127"/>
                      </a:lnTo>
                      <a:lnTo>
                        <a:pt x="235" y="95"/>
                      </a:lnTo>
                      <a:lnTo>
                        <a:pt x="235" y="67"/>
                      </a:lnTo>
                      <a:lnTo>
                        <a:pt x="235" y="45"/>
                      </a:lnTo>
                      <a:lnTo>
                        <a:pt x="232" y="28"/>
                      </a:lnTo>
                      <a:lnTo>
                        <a:pt x="230" y="13"/>
                      </a:lnTo>
                      <a:lnTo>
                        <a:pt x="225" y="5"/>
                      </a:lnTo>
                      <a:lnTo>
                        <a:pt x="22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8380" name="Line 20"/>
              <p:cNvSpPr>
                <a:spLocks noChangeShapeType="1"/>
              </p:cNvSpPr>
              <p:nvPr/>
            </p:nvSpPr>
            <p:spPr bwMode="auto">
              <a:xfrm flipV="1">
                <a:off x="11669" y="8868"/>
                <a:ext cx="352" cy="35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81" name="Line 21"/>
              <p:cNvSpPr>
                <a:spLocks noChangeShapeType="1"/>
              </p:cNvSpPr>
              <p:nvPr/>
            </p:nvSpPr>
            <p:spPr bwMode="auto">
              <a:xfrm>
                <a:off x="11679" y="9221"/>
                <a:ext cx="192" cy="4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82" name="Line 22"/>
              <p:cNvSpPr>
                <a:spLocks noChangeShapeType="1"/>
              </p:cNvSpPr>
              <p:nvPr/>
            </p:nvSpPr>
            <p:spPr bwMode="auto">
              <a:xfrm>
                <a:off x="11681" y="9229"/>
                <a:ext cx="125" cy="15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8377" name="Oval 23"/>
            <p:cNvSpPr>
              <a:spLocks noChangeArrowheads="1"/>
            </p:cNvSpPr>
            <p:nvPr/>
          </p:nvSpPr>
          <p:spPr bwMode="auto">
            <a:xfrm>
              <a:off x="12086" y="9269"/>
              <a:ext cx="119" cy="11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8293" name="Line 24"/>
          <p:cNvSpPr>
            <a:spLocks noChangeShapeType="1"/>
          </p:cNvSpPr>
          <p:nvPr/>
        </p:nvSpPr>
        <p:spPr bwMode="auto">
          <a:xfrm>
            <a:off x="2438400" y="3048000"/>
            <a:ext cx="3962400" cy="152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3" name="Freeform 25"/>
          <p:cNvSpPr>
            <a:spLocks/>
          </p:cNvSpPr>
          <p:nvPr/>
        </p:nvSpPr>
        <p:spPr bwMode="auto">
          <a:xfrm>
            <a:off x="5638800" y="3524250"/>
            <a:ext cx="1981200" cy="520700"/>
          </a:xfrm>
          <a:custGeom>
            <a:avLst/>
            <a:gdLst>
              <a:gd name="T0" fmla="*/ 0 w 1920"/>
              <a:gd name="T1" fmla="*/ 232 h 328"/>
              <a:gd name="T2" fmla="*/ 480 w 1920"/>
              <a:gd name="T3" fmla="*/ 232 h 328"/>
              <a:gd name="T4" fmla="*/ 864 w 1920"/>
              <a:gd name="T5" fmla="*/ 40 h 328"/>
              <a:gd name="T6" fmla="*/ 1152 w 1920"/>
              <a:gd name="T7" fmla="*/ 40 h 328"/>
              <a:gd name="T8" fmla="*/ 1632 w 1920"/>
              <a:gd name="T9" fmla="*/ 280 h 328"/>
              <a:gd name="T10" fmla="*/ 1920 w 1920"/>
              <a:gd name="T11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20" h="328">
                <a:moveTo>
                  <a:pt x="0" y="232"/>
                </a:moveTo>
                <a:cubicBezTo>
                  <a:pt x="168" y="248"/>
                  <a:pt x="336" y="264"/>
                  <a:pt x="480" y="232"/>
                </a:cubicBezTo>
                <a:cubicBezTo>
                  <a:pt x="624" y="200"/>
                  <a:pt x="752" y="72"/>
                  <a:pt x="864" y="40"/>
                </a:cubicBezTo>
                <a:cubicBezTo>
                  <a:pt x="976" y="8"/>
                  <a:pt x="1024" y="0"/>
                  <a:pt x="1152" y="40"/>
                </a:cubicBezTo>
                <a:cubicBezTo>
                  <a:pt x="1280" y="80"/>
                  <a:pt x="1504" y="232"/>
                  <a:pt x="1632" y="280"/>
                </a:cubicBezTo>
                <a:cubicBezTo>
                  <a:pt x="1760" y="328"/>
                  <a:pt x="1840" y="328"/>
                  <a:pt x="1920" y="328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634" name="Line 26"/>
          <p:cNvSpPr>
            <a:spLocks noChangeShapeType="1"/>
          </p:cNvSpPr>
          <p:nvPr/>
        </p:nvSpPr>
        <p:spPr bwMode="auto">
          <a:xfrm flipV="1">
            <a:off x="2514600" y="3905250"/>
            <a:ext cx="3124200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635" name="Freeform 27"/>
          <p:cNvSpPr>
            <a:spLocks/>
          </p:cNvSpPr>
          <p:nvPr/>
        </p:nvSpPr>
        <p:spPr bwMode="auto">
          <a:xfrm>
            <a:off x="1371600" y="3429000"/>
            <a:ext cx="1133475" cy="552450"/>
          </a:xfrm>
          <a:custGeom>
            <a:avLst/>
            <a:gdLst>
              <a:gd name="T0" fmla="*/ 0 w 714"/>
              <a:gd name="T1" fmla="*/ 0 h 498"/>
              <a:gd name="T2" fmla="*/ 36 w 714"/>
              <a:gd name="T3" fmla="*/ 6 h 498"/>
              <a:gd name="T4" fmla="*/ 72 w 714"/>
              <a:gd name="T5" fmla="*/ 18 h 498"/>
              <a:gd name="T6" fmla="*/ 96 w 714"/>
              <a:gd name="T7" fmla="*/ 54 h 498"/>
              <a:gd name="T8" fmla="*/ 198 w 714"/>
              <a:gd name="T9" fmla="*/ 120 h 498"/>
              <a:gd name="T10" fmla="*/ 216 w 714"/>
              <a:gd name="T11" fmla="*/ 138 h 498"/>
              <a:gd name="T12" fmla="*/ 234 w 714"/>
              <a:gd name="T13" fmla="*/ 144 h 498"/>
              <a:gd name="T14" fmla="*/ 300 w 714"/>
              <a:gd name="T15" fmla="*/ 210 h 498"/>
              <a:gd name="T16" fmla="*/ 426 w 714"/>
              <a:gd name="T17" fmla="*/ 258 h 498"/>
              <a:gd name="T18" fmla="*/ 486 w 714"/>
              <a:gd name="T19" fmla="*/ 336 h 498"/>
              <a:gd name="T20" fmla="*/ 522 w 714"/>
              <a:gd name="T21" fmla="*/ 372 h 498"/>
              <a:gd name="T22" fmla="*/ 606 w 714"/>
              <a:gd name="T23" fmla="*/ 468 h 498"/>
              <a:gd name="T24" fmla="*/ 714 w 714"/>
              <a:gd name="T25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14" h="498">
                <a:moveTo>
                  <a:pt x="0" y="0"/>
                </a:moveTo>
                <a:cubicBezTo>
                  <a:pt x="12" y="2"/>
                  <a:pt x="24" y="3"/>
                  <a:pt x="36" y="6"/>
                </a:cubicBezTo>
                <a:cubicBezTo>
                  <a:pt x="48" y="9"/>
                  <a:pt x="72" y="18"/>
                  <a:pt x="72" y="18"/>
                </a:cubicBezTo>
                <a:cubicBezTo>
                  <a:pt x="129" y="75"/>
                  <a:pt x="61" y="2"/>
                  <a:pt x="96" y="54"/>
                </a:cubicBezTo>
                <a:cubicBezTo>
                  <a:pt x="117" y="86"/>
                  <a:pt x="163" y="108"/>
                  <a:pt x="198" y="120"/>
                </a:cubicBezTo>
                <a:cubicBezTo>
                  <a:pt x="204" y="126"/>
                  <a:pt x="209" y="133"/>
                  <a:pt x="216" y="138"/>
                </a:cubicBezTo>
                <a:cubicBezTo>
                  <a:pt x="221" y="142"/>
                  <a:pt x="229" y="140"/>
                  <a:pt x="234" y="144"/>
                </a:cubicBezTo>
                <a:cubicBezTo>
                  <a:pt x="253" y="159"/>
                  <a:pt x="275" y="196"/>
                  <a:pt x="300" y="210"/>
                </a:cubicBezTo>
                <a:cubicBezTo>
                  <a:pt x="340" y="232"/>
                  <a:pt x="388" y="232"/>
                  <a:pt x="426" y="258"/>
                </a:cubicBezTo>
                <a:cubicBezTo>
                  <a:pt x="445" y="286"/>
                  <a:pt x="464" y="311"/>
                  <a:pt x="486" y="336"/>
                </a:cubicBezTo>
                <a:cubicBezTo>
                  <a:pt x="497" y="349"/>
                  <a:pt x="513" y="358"/>
                  <a:pt x="522" y="372"/>
                </a:cubicBezTo>
                <a:cubicBezTo>
                  <a:pt x="540" y="399"/>
                  <a:pt x="567" y="460"/>
                  <a:pt x="606" y="468"/>
                </a:cubicBezTo>
                <a:cubicBezTo>
                  <a:pt x="644" y="476"/>
                  <a:pt x="679" y="481"/>
                  <a:pt x="714" y="498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68297" name="Group 28"/>
          <p:cNvGrpSpPr>
            <a:grpSpLocks/>
          </p:cNvGrpSpPr>
          <p:nvPr/>
        </p:nvGrpSpPr>
        <p:grpSpPr bwMode="auto">
          <a:xfrm>
            <a:off x="1981200" y="2590800"/>
            <a:ext cx="809625" cy="541338"/>
            <a:chOff x="7774" y="7887"/>
            <a:chExt cx="1317" cy="836"/>
          </a:xfrm>
        </p:grpSpPr>
        <p:grpSp>
          <p:nvGrpSpPr>
            <p:cNvPr id="268317" name="Group 29"/>
            <p:cNvGrpSpPr>
              <a:grpSpLocks/>
            </p:cNvGrpSpPr>
            <p:nvPr/>
          </p:nvGrpSpPr>
          <p:grpSpPr bwMode="auto">
            <a:xfrm>
              <a:off x="8313" y="7887"/>
              <a:ext cx="387" cy="396"/>
              <a:chOff x="8313" y="7887"/>
              <a:chExt cx="387" cy="396"/>
            </a:xfrm>
          </p:grpSpPr>
          <p:grpSp>
            <p:nvGrpSpPr>
              <p:cNvPr id="268361" name="Group 30"/>
              <p:cNvGrpSpPr>
                <a:grpSpLocks/>
              </p:cNvGrpSpPr>
              <p:nvPr/>
            </p:nvGrpSpPr>
            <p:grpSpPr bwMode="auto">
              <a:xfrm>
                <a:off x="8313" y="7937"/>
                <a:ext cx="337" cy="346"/>
                <a:chOff x="8313" y="7937"/>
                <a:chExt cx="337" cy="346"/>
              </a:xfrm>
            </p:grpSpPr>
            <p:sp>
              <p:nvSpPr>
                <p:cNvPr id="268367" name="Freeform 31"/>
                <p:cNvSpPr>
                  <a:spLocks/>
                </p:cNvSpPr>
                <p:nvPr/>
              </p:nvSpPr>
              <p:spPr bwMode="auto">
                <a:xfrm>
                  <a:off x="8388" y="7949"/>
                  <a:ext cx="259" cy="334"/>
                </a:xfrm>
                <a:custGeom>
                  <a:avLst/>
                  <a:gdLst>
                    <a:gd name="T0" fmla="*/ 0 w 259"/>
                    <a:gd name="T1" fmla="*/ 257 h 334"/>
                    <a:gd name="T2" fmla="*/ 189 w 259"/>
                    <a:gd name="T3" fmla="*/ 0 h 334"/>
                    <a:gd name="T4" fmla="*/ 259 w 259"/>
                    <a:gd name="T5" fmla="*/ 28 h 334"/>
                    <a:gd name="T6" fmla="*/ 202 w 259"/>
                    <a:gd name="T7" fmla="*/ 321 h 334"/>
                    <a:gd name="T8" fmla="*/ 57 w 259"/>
                    <a:gd name="T9" fmla="*/ 334 h 334"/>
                    <a:gd name="T10" fmla="*/ 0 w 259"/>
                    <a:gd name="T11" fmla="*/ 257 h 33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59" h="334">
                      <a:moveTo>
                        <a:pt x="0" y="257"/>
                      </a:moveTo>
                      <a:lnTo>
                        <a:pt x="189" y="0"/>
                      </a:lnTo>
                      <a:lnTo>
                        <a:pt x="259" y="28"/>
                      </a:lnTo>
                      <a:lnTo>
                        <a:pt x="202" y="321"/>
                      </a:lnTo>
                      <a:lnTo>
                        <a:pt x="57" y="334"/>
                      </a:lnTo>
                      <a:lnTo>
                        <a:pt x="0" y="257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68" name="Freeform 32"/>
                <p:cNvSpPr>
                  <a:spLocks/>
                </p:cNvSpPr>
                <p:nvPr/>
              </p:nvSpPr>
              <p:spPr bwMode="auto">
                <a:xfrm>
                  <a:off x="8313" y="7937"/>
                  <a:ext cx="277" cy="274"/>
                </a:xfrm>
                <a:custGeom>
                  <a:avLst/>
                  <a:gdLst>
                    <a:gd name="T0" fmla="*/ 87 w 277"/>
                    <a:gd name="T1" fmla="*/ 274 h 274"/>
                    <a:gd name="T2" fmla="*/ 277 w 277"/>
                    <a:gd name="T3" fmla="*/ 17 h 274"/>
                    <a:gd name="T4" fmla="*/ 229 w 277"/>
                    <a:gd name="T5" fmla="*/ 0 h 274"/>
                    <a:gd name="T6" fmla="*/ 0 w 277"/>
                    <a:gd name="T7" fmla="*/ 244 h 274"/>
                    <a:gd name="T8" fmla="*/ 87 w 277"/>
                    <a:gd name="T9" fmla="*/ 274 h 2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7" h="274">
                      <a:moveTo>
                        <a:pt x="87" y="274"/>
                      </a:moveTo>
                      <a:lnTo>
                        <a:pt x="277" y="17"/>
                      </a:lnTo>
                      <a:lnTo>
                        <a:pt x="229" y="0"/>
                      </a:lnTo>
                      <a:lnTo>
                        <a:pt x="0" y="244"/>
                      </a:lnTo>
                      <a:lnTo>
                        <a:pt x="87" y="274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69" name="Freeform 33"/>
                <p:cNvSpPr>
                  <a:spLocks/>
                </p:cNvSpPr>
                <p:nvPr/>
              </p:nvSpPr>
              <p:spPr bwMode="auto">
                <a:xfrm>
                  <a:off x="8400" y="7949"/>
                  <a:ext cx="200" cy="269"/>
                </a:xfrm>
                <a:custGeom>
                  <a:avLst/>
                  <a:gdLst>
                    <a:gd name="T0" fmla="*/ 192 w 200"/>
                    <a:gd name="T1" fmla="*/ 0 h 269"/>
                    <a:gd name="T2" fmla="*/ 0 w 200"/>
                    <a:gd name="T3" fmla="*/ 262 h 269"/>
                    <a:gd name="T4" fmla="*/ 5 w 200"/>
                    <a:gd name="T5" fmla="*/ 269 h 269"/>
                    <a:gd name="T6" fmla="*/ 200 w 200"/>
                    <a:gd name="T7" fmla="*/ 3 h 269"/>
                    <a:gd name="T8" fmla="*/ 192 w 200"/>
                    <a:gd name="T9" fmla="*/ 0 h 2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0" h="269">
                      <a:moveTo>
                        <a:pt x="192" y="0"/>
                      </a:moveTo>
                      <a:lnTo>
                        <a:pt x="0" y="262"/>
                      </a:lnTo>
                      <a:lnTo>
                        <a:pt x="5" y="269"/>
                      </a:lnTo>
                      <a:lnTo>
                        <a:pt x="200" y="3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8370" name="Group 34"/>
                <p:cNvGrpSpPr>
                  <a:grpSpLocks/>
                </p:cNvGrpSpPr>
                <p:nvPr/>
              </p:nvGrpSpPr>
              <p:grpSpPr bwMode="auto">
                <a:xfrm>
                  <a:off x="8368" y="7974"/>
                  <a:ext cx="184" cy="189"/>
                  <a:chOff x="8368" y="7974"/>
                  <a:chExt cx="184" cy="189"/>
                </a:xfrm>
              </p:grpSpPr>
              <p:sp>
                <p:nvSpPr>
                  <p:cNvPr id="268372" name="Line 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8510" y="7974"/>
                    <a:ext cx="42" cy="23"/>
                  </a:xfrm>
                  <a:prstGeom prst="line">
                    <a:avLst/>
                  </a:prstGeom>
                  <a:noFill/>
                  <a:ln w="4445">
                    <a:solidFill>
                      <a:srgbClr val="40404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8373" name="Line 3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8450" y="8044"/>
                    <a:ext cx="48" cy="30"/>
                  </a:xfrm>
                  <a:prstGeom prst="line">
                    <a:avLst/>
                  </a:prstGeom>
                  <a:noFill/>
                  <a:ln w="4445">
                    <a:solidFill>
                      <a:srgbClr val="40404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8374" name="Line 3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8368" y="8128"/>
                    <a:ext cx="60" cy="35"/>
                  </a:xfrm>
                  <a:prstGeom prst="line">
                    <a:avLst/>
                  </a:prstGeom>
                  <a:noFill/>
                  <a:ln w="4445">
                    <a:solidFill>
                      <a:srgbClr val="40404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8371" name="Freeform 38"/>
                <p:cNvSpPr>
                  <a:spLocks/>
                </p:cNvSpPr>
                <p:nvPr/>
              </p:nvSpPr>
              <p:spPr bwMode="auto">
                <a:xfrm>
                  <a:off x="8590" y="7972"/>
                  <a:ext cx="60" cy="278"/>
                </a:xfrm>
                <a:custGeom>
                  <a:avLst/>
                  <a:gdLst>
                    <a:gd name="T0" fmla="*/ 60 w 60"/>
                    <a:gd name="T1" fmla="*/ 5 h 278"/>
                    <a:gd name="T2" fmla="*/ 10 w 60"/>
                    <a:gd name="T3" fmla="*/ 278 h 278"/>
                    <a:gd name="T4" fmla="*/ 0 w 60"/>
                    <a:gd name="T5" fmla="*/ 276 h 278"/>
                    <a:gd name="T6" fmla="*/ 52 w 60"/>
                    <a:gd name="T7" fmla="*/ 0 h 278"/>
                    <a:gd name="T8" fmla="*/ 60 w 60"/>
                    <a:gd name="T9" fmla="*/ 5 h 2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0" h="278">
                      <a:moveTo>
                        <a:pt x="60" y="5"/>
                      </a:moveTo>
                      <a:lnTo>
                        <a:pt x="10" y="278"/>
                      </a:lnTo>
                      <a:lnTo>
                        <a:pt x="0" y="276"/>
                      </a:lnTo>
                      <a:lnTo>
                        <a:pt x="52" y="0"/>
                      </a:lnTo>
                      <a:lnTo>
                        <a:pt x="60" y="5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8362" name="Group 39"/>
              <p:cNvGrpSpPr>
                <a:grpSpLocks/>
              </p:cNvGrpSpPr>
              <p:nvPr/>
            </p:nvGrpSpPr>
            <p:grpSpPr bwMode="auto">
              <a:xfrm>
                <a:off x="8505" y="7887"/>
                <a:ext cx="195" cy="117"/>
                <a:chOff x="8505" y="7887"/>
                <a:chExt cx="195" cy="117"/>
              </a:xfrm>
            </p:grpSpPr>
            <p:sp>
              <p:nvSpPr>
                <p:cNvPr id="268363" name="Freeform 40"/>
                <p:cNvSpPr>
                  <a:spLocks/>
                </p:cNvSpPr>
                <p:nvPr/>
              </p:nvSpPr>
              <p:spPr bwMode="auto">
                <a:xfrm>
                  <a:off x="8665" y="7954"/>
                  <a:ext cx="30" cy="50"/>
                </a:xfrm>
                <a:custGeom>
                  <a:avLst/>
                  <a:gdLst>
                    <a:gd name="T0" fmla="*/ 17 w 30"/>
                    <a:gd name="T1" fmla="*/ 0 h 50"/>
                    <a:gd name="T2" fmla="*/ 7 w 30"/>
                    <a:gd name="T3" fmla="*/ 23 h 50"/>
                    <a:gd name="T4" fmla="*/ 0 w 30"/>
                    <a:gd name="T5" fmla="*/ 50 h 50"/>
                    <a:gd name="T6" fmla="*/ 7 w 30"/>
                    <a:gd name="T7" fmla="*/ 47 h 50"/>
                    <a:gd name="T8" fmla="*/ 12 w 30"/>
                    <a:gd name="T9" fmla="*/ 45 h 50"/>
                    <a:gd name="T10" fmla="*/ 20 w 30"/>
                    <a:gd name="T11" fmla="*/ 43 h 50"/>
                    <a:gd name="T12" fmla="*/ 25 w 30"/>
                    <a:gd name="T13" fmla="*/ 40 h 50"/>
                    <a:gd name="T14" fmla="*/ 30 w 30"/>
                    <a:gd name="T15" fmla="*/ 28 h 50"/>
                    <a:gd name="T16" fmla="*/ 25 w 30"/>
                    <a:gd name="T17" fmla="*/ 20 h 50"/>
                    <a:gd name="T18" fmla="*/ 22 w 30"/>
                    <a:gd name="T19" fmla="*/ 13 h 50"/>
                    <a:gd name="T20" fmla="*/ 20 w 30"/>
                    <a:gd name="T21" fmla="*/ 5 h 50"/>
                    <a:gd name="T22" fmla="*/ 17 w 30"/>
                    <a:gd name="T23" fmla="*/ 0 h 5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0" h="50">
                      <a:moveTo>
                        <a:pt x="17" y="0"/>
                      </a:moveTo>
                      <a:lnTo>
                        <a:pt x="7" y="23"/>
                      </a:lnTo>
                      <a:lnTo>
                        <a:pt x="0" y="50"/>
                      </a:lnTo>
                      <a:lnTo>
                        <a:pt x="7" y="47"/>
                      </a:lnTo>
                      <a:lnTo>
                        <a:pt x="12" y="45"/>
                      </a:lnTo>
                      <a:lnTo>
                        <a:pt x="20" y="43"/>
                      </a:lnTo>
                      <a:lnTo>
                        <a:pt x="25" y="40"/>
                      </a:lnTo>
                      <a:lnTo>
                        <a:pt x="30" y="28"/>
                      </a:lnTo>
                      <a:lnTo>
                        <a:pt x="25" y="20"/>
                      </a:lnTo>
                      <a:lnTo>
                        <a:pt x="22" y="13"/>
                      </a:lnTo>
                      <a:lnTo>
                        <a:pt x="20" y="5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64" name="Freeform 41"/>
                <p:cNvSpPr>
                  <a:spLocks/>
                </p:cNvSpPr>
                <p:nvPr/>
              </p:nvSpPr>
              <p:spPr bwMode="auto">
                <a:xfrm>
                  <a:off x="8505" y="7904"/>
                  <a:ext cx="195" cy="93"/>
                </a:xfrm>
                <a:custGeom>
                  <a:avLst/>
                  <a:gdLst>
                    <a:gd name="T0" fmla="*/ 192 w 195"/>
                    <a:gd name="T1" fmla="*/ 83 h 93"/>
                    <a:gd name="T2" fmla="*/ 175 w 195"/>
                    <a:gd name="T3" fmla="*/ 70 h 93"/>
                    <a:gd name="T4" fmla="*/ 3 w 195"/>
                    <a:gd name="T5" fmla="*/ 0 h 93"/>
                    <a:gd name="T6" fmla="*/ 0 w 195"/>
                    <a:gd name="T7" fmla="*/ 3 h 93"/>
                    <a:gd name="T8" fmla="*/ 3 w 195"/>
                    <a:gd name="T9" fmla="*/ 13 h 93"/>
                    <a:gd name="T10" fmla="*/ 3 w 195"/>
                    <a:gd name="T11" fmla="*/ 15 h 93"/>
                    <a:gd name="T12" fmla="*/ 5 w 195"/>
                    <a:gd name="T13" fmla="*/ 18 h 93"/>
                    <a:gd name="T14" fmla="*/ 170 w 195"/>
                    <a:gd name="T15" fmla="*/ 88 h 93"/>
                    <a:gd name="T16" fmla="*/ 190 w 195"/>
                    <a:gd name="T17" fmla="*/ 93 h 93"/>
                    <a:gd name="T18" fmla="*/ 192 w 195"/>
                    <a:gd name="T19" fmla="*/ 90 h 93"/>
                    <a:gd name="T20" fmla="*/ 195 w 195"/>
                    <a:gd name="T21" fmla="*/ 88 h 93"/>
                    <a:gd name="T22" fmla="*/ 192 w 195"/>
                    <a:gd name="T23" fmla="*/ 83 h 9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95" h="93">
                      <a:moveTo>
                        <a:pt x="192" y="83"/>
                      </a:moveTo>
                      <a:lnTo>
                        <a:pt x="175" y="7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3" y="13"/>
                      </a:lnTo>
                      <a:lnTo>
                        <a:pt x="3" y="15"/>
                      </a:lnTo>
                      <a:lnTo>
                        <a:pt x="5" y="18"/>
                      </a:lnTo>
                      <a:lnTo>
                        <a:pt x="170" y="88"/>
                      </a:lnTo>
                      <a:lnTo>
                        <a:pt x="190" y="93"/>
                      </a:lnTo>
                      <a:lnTo>
                        <a:pt x="192" y="90"/>
                      </a:lnTo>
                      <a:lnTo>
                        <a:pt x="195" y="88"/>
                      </a:lnTo>
                      <a:lnTo>
                        <a:pt x="192" y="8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65" name="Freeform 42"/>
                <p:cNvSpPr>
                  <a:spLocks/>
                </p:cNvSpPr>
                <p:nvPr/>
              </p:nvSpPr>
              <p:spPr bwMode="auto">
                <a:xfrm>
                  <a:off x="8508" y="7914"/>
                  <a:ext cx="37" cy="33"/>
                </a:xfrm>
                <a:custGeom>
                  <a:avLst/>
                  <a:gdLst>
                    <a:gd name="T0" fmla="*/ 37 w 37"/>
                    <a:gd name="T1" fmla="*/ 18 h 33"/>
                    <a:gd name="T2" fmla="*/ 22 w 37"/>
                    <a:gd name="T3" fmla="*/ 33 h 33"/>
                    <a:gd name="T4" fmla="*/ 0 w 37"/>
                    <a:gd name="T5" fmla="*/ 23 h 33"/>
                    <a:gd name="T6" fmla="*/ 0 w 37"/>
                    <a:gd name="T7" fmla="*/ 0 h 33"/>
                    <a:gd name="T8" fmla="*/ 37 w 37"/>
                    <a:gd name="T9" fmla="*/ 18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7" h="33">
                      <a:moveTo>
                        <a:pt x="37" y="18"/>
                      </a:moveTo>
                      <a:lnTo>
                        <a:pt x="22" y="33"/>
                      </a:lnTo>
                      <a:lnTo>
                        <a:pt x="0" y="23"/>
                      </a:lnTo>
                      <a:lnTo>
                        <a:pt x="0" y="0"/>
                      </a:lnTo>
                      <a:lnTo>
                        <a:pt x="37" y="18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66" name="Freeform 43"/>
                <p:cNvSpPr>
                  <a:spLocks/>
                </p:cNvSpPr>
                <p:nvPr/>
              </p:nvSpPr>
              <p:spPr bwMode="auto">
                <a:xfrm>
                  <a:off x="8508" y="7887"/>
                  <a:ext cx="39" cy="35"/>
                </a:xfrm>
                <a:custGeom>
                  <a:avLst/>
                  <a:gdLst>
                    <a:gd name="T0" fmla="*/ 39 w 39"/>
                    <a:gd name="T1" fmla="*/ 35 h 35"/>
                    <a:gd name="T2" fmla="*/ 0 w 39"/>
                    <a:gd name="T3" fmla="*/ 17 h 35"/>
                    <a:gd name="T4" fmla="*/ 12 w 39"/>
                    <a:gd name="T5" fmla="*/ 0 h 35"/>
                    <a:gd name="T6" fmla="*/ 39 w 39"/>
                    <a:gd name="T7" fmla="*/ 10 h 35"/>
                    <a:gd name="T8" fmla="*/ 39 w 39"/>
                    <a:gd name="T9" fmla="*/ 35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9" h="35">
                      <a:moveTo>
                        <a:pt x="39" y="35"/>
                      </a:moveTo>
                      <a:lnTo>
                        <a:pt x="0" y="17"/>
                      </a:lnTo>
                      <a:lnTo>
                        <a:pt x="12" y="0"/>
                      </a:lnTo>
                      <a:lnTo>
                        <a:pt x="39" y="10"/>
                      </a:lnTo>
                      <a:lnTo>
                        <a:pt x="39" y="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68318" name="Freeform 44"/>
            <p:cNvSpPr>
              <a:spLocks/>
            </p:cNvSpPr>
            <p:nvPr/>
          </p:nvSpPr>
          <p:spPr bwMode="auto">
            <a:xfrm>
              <a:off x="7939" y="8001"/>
              <a:ext cx="1152" cy="536"/>
            </a:xfrm>
            <a:custGeom>
              <a:avLst/>
              <a:gdLst>
                <a:gd name="T0" fmla="*/ 20 w 1152"/>
                <a:gd name="T1" fmla="*/ 269 h 536"/>
                <a:gd name="T2" fmla="*/ 77 w 1152"/>
                <a:gd name="T3" fmla="*/ 304 h 536"/>
                <a:gd name="T4" fmla="*/ 152 w 1152"/>
                <a:gd name="T5" fmla="*/ 339 h 536"/>
                <a:gd name="T6" fmla="*/ 242 w 1152"/>
                <a:gd name="T7" fmla="*/ 369 h 536"/>
                <a:gd name="T8" fmla="*/ 666 w 1152"/>
                <a:gd name="T9" fmla="*/ 439 h 536"/>
                <a:gd name="T10" fmla="*/ 733 w 1152"/>
                <a:gd name="T11" fmla="*/ 463 h 536"/>
                <a:gd name="T12" fmla="*/ 806 w 1152"/>
                <a:gd name="T13" fmla="*/ 483 h 536"/>
                <a:gd name="T14" fmla="*/ 893 w 1152"/>
                <a:gd name="T15" fmla="*/ 506 h 536"/>
                <a:gd name="T16" fmla="*/ 988 w 1152"/>
                <a:gd name="T17" fmla="*/ 521 h 536"/>
                <a:gd name="T18" fmla="*/ 1035 w 1152"/>
                <a:gd name="T19" fmla="*/ 528 h 536"/>
                <a:gd name="T20" fmla="*/ 1068 w 1152"/>
                <a:gd name="T21" fmla="*/ 533 h 536"/>
                <a:gd name="T22" fmla="*/ 1095 w 1152"/>
                <a:gd name="T23" fmla="*/ 536 h 536"/>
                <a:gd name="T24" fmla="*/ 1120 w 1152"/>
                <a:gd name="T25" fmla="*/ 533 h 536"/>
                <a:gd name="T26" fmla="*/ 1145 w 1152"/>
                <a:gd name="T27" fmla="*/ 526 h 536"/>
                <a:gd name="T28" fmla="*/ 1147 w 1152"/>
                <a:gd name="T29" fmla="*/ 511 h 536"/>
                <a:gd name="T30" fmla="*/ 1127 w 1152"/>
                <a:gd name="T31" fmla="*/ 488 h 536"/>
                <a:gd name="T32" fmla="*/ 1100 w 1152"/>
                <a:gd name="T33" fmla="*/ 466 h 536"/>
                <a:gd name="T34" fmla="*/ 1075 w 1152"/>
                <a:gd name="T35" fmla="*/ 446 h 536"/>
                <a:gd name="T36" fmla="*/ 1030 w 1152"/>
                <a:gd name="T37" fmla="*/ 419 h 536"/>
                <a:gd name="T38" fmla="*/ 965 w 1152"/>
                <a:gd name="T39" fmla="*/ 384 h 536"/>
                <a:gd name="T40" fmla="*/ 898 w 1152"/>
                <a:gd name="T41" fmla="*/ 349 h 536"/>
                <a:gd name="T42" fmla="*/ 813 w 1152"/>
                <a:gd name="T43" fmla="*/ 309 h 536"/>
                <a:gd name="T44" fmla="*/ 726 w 1152"/>
                <a:gd name="T45" fmla="*/ 277 h 536"/>
                <a:gd name="T46" fmla="*/ 686 w 1152"/>
                <a:gd name="T47" fmla="*/ 257 h 536"/>
                <a:gd name="T48" fmla="*/ 641 w 1152"/>
                <a:gd name="T49" fmla="*/ 244 h 536"/>
                <a:gd name="T50" fmla="*/ 594 w 1152"/>
                <a:gd name="T51" fmla="*/ 239 h 536"/>
                <a:gd name="T52" fmla="*/ 544 w 1152"/>
                <a:gd name="T53" fmla="*/ 242 h 536"/>
                <a:gd name="T54" fmla="*/ 514 w 1152"/>
                <a:gd name="T55" fmla="*/ 225 h 536"/>
                <a:gd name="T56" fmla="*/ 479 w 1152"/>
                <a:gd name="T57" fmla="*/ 210 h 536"/>
                <a:gd name="T58" fmla="*/ 439 w 1152"/>
                <a:gd name="T59" fmla="*/ 197 h 536"/>
                <a:gd name="T60" fmla="*/ 389 w 1152"/>
                <a:gd name="T61" fmla="*/ 185 h 536"/>
                <a:gd name="T62" fmla="*/ 189 w 1152"/>
                <a:gd name="T63" fmla="*/ 3 h 536"/>
                <a:gd name="T64" fmla="*/ 167 w 1152"/>
                <a:gd name="T65" fmla="*/ 3 h 536"/>
                <a:gd name="T66" fmla="*/ 152 w 1152"/>
                <a:gd name="T67" fmla="*/ 30 h 536"/>
                <a:gd name="T68" fmla="*/ 129 w 1152"/>
                <a:gd name="T69" fmla="*/ 140 h 536"/>
                <a:gd name="T70" fmla="*/ 85 w 1152"/>
                <a:gd name="T71" fmla="*/ 140 h 536"/>
                <a:gd name="T72" fmla="*/ 55 w 1152"/>
                <a:gd name="T73" fmla="*/ 152 h 536"/>
                <a:gd name="T74" fmla="*/ 42 w 1152"/>
                <a:gd name="T75" fmla="*/ 177 h 536"/>
                <a:gd name="T76" fmla="*/ 42 w 1152"/>
                <a:gd name="T77" fmla="*/ 200 h 536"/>
                <a:gd name="T78" fmla="*/ 22 w 1152"/>
                <a:gd name="T79" fmla="*/ 195 h 536"/>
                <a:gd name="T80" fmla="*/ 5 w 1152"/>
                <a:gd name="T81" fmla="*/ 215 h 536"/>
                <a:gd name="T82" fmla="*/ 0 w 1152"/>
                <a:gd name="T83" fmla="*/ 242 h 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152" h="536">
                  <a:moveTo>
                    <a:pt x="2" y="257"/>
                  </a:moveTo>
                  <a:lnTo>
                    <a:pt x="20" y="269"/>
                  </a:lnTo>
                  <a:lnTo>
                    <a:pt x="40" y="282"/>
                  </a:lnTo>
                  <a:lnTo>
                    <a:pt x="77" y="304"/>
                  </a:lnTo>
                  <a:lnTo>
                    <a:pt x="112" y="322"/>
                  </a:lnTo>
                  <a:lnTo>
                    <a:pt x="152" y="339"/>
                  </a:lnTo>
                  <a:lnTo>
                    <a:pt x="192" y="351"/>
                  </a:lnTo>
                  <a:lnTo>
                    <a:pt x="242" y="369"/>
                  </a:lnTo>
                  <a:lnTo>
                    <a:pt x="489" y="399"/>
                  </a:lnTo>
                  <a:lnTo>
                    <a:pt x="666" y="439"/>
                  </a:lnTo>
                  <a:lnTo>
                    <a:pt x="696" y="451"/>
                  </a:lnTo>
                  <a:lnTo>
                    <a:pt x="733" y="463"/>
                  </a:lnTo>
                  <a:lnTo>
                    <a:pt x="771" y="473"/>
                  </a:lnTo>
                  <a:lnTo>
                    <a:pt x="806" y="483"/>
                  </a:lnTo>
                  <a:lnTo>
                    <a:pt x="848" y="496"/>
                  </a:lnTo>
                  <a:lnTo>
                    <a:pt x="893" y="506"/>
                  </a:lnTo>
                  <a:lnTo>
                    <a:pt x="938" y="513"/>
                  </a:lnTo>
                  <a:lnTo>
                    <a:pt x="988" y="521"/>
                  </a:lnTo>
                  <a:lnTo>
                    <a:pt x="1015" y="526"/>
                  </a:lnTo>
                  <a:lnTo>
                    <a:pt x="1035" y="528"/>
                  </a:lnTo>
                  <a:lnTo>
                    <a:pt x="1050" y="531"/>
                  </a:lnTo>
                  <a:lnTo>
                    <a:pt x="1068" y="533"/>
                  </a:lnTo>
                  <a:lnTo>
                    <a:pt x="1083" y="536"/>
                  </a:lnTo>
                  <a:lnTo>
                    <a:pt x="1095" y="536"/>
                  </a:lnTo>
                  <a:lnTo>
                    <a:pt x="1110" y="533"/>
                  </a:lnTo>
                  <a:lnTo>
                    <a:pt x="1120" y="533"/>
                  </a:lnTo>
                  <a:lnTo>
                    <a:pt x="1132" y="531"/>
                  </a:lnTo>
                  <a:lnTo>
                    <a:pt x="1145" y="526"/>
                  </a:lnTo>
                  <a:lnTo>
                    <a:pt x="1152" y="523"/>
                  </a:lnTo>
                  <a:lnTo>
                    <a:pt x="1147" y="511"/>
                  </a:lnTo>
                  <a:lnTo>
                    <a:pt x="1137" y="501"/>
                  </a:lnTo>
                  <a:lnTo>
                    <a:pt x="1127" y="488"/>
                  </a:lnTo>
                  <a:lnTo>
                    <a:pt x="1113" y="476"/>
                  </a:lnTo>
                  <a:lnTo>
                    <a:pt x="1100" y="466"/>
                  </a:lnTo>
                  <a:lnTo>
                    <a:pt x="1088" y="456"/>
                  </a:lnTo>
                  <a:lnTo>
                    <a:pt x="1075" y="446"/>
                  </a:lnTo>
                  <a:lnTo>
                    <a:pt x="1060" y="436"/>
                  </a:lnTo>
                  <a:lnTo>
                    <a:pt x="1030" y="419"/>
                  </a:lnTo>
                  <a:lnTo>
                    <a:pt x="998" y="399"/>
                  </a:lnTo>
                  <a:lnTo>
                    <a:pt x="965" y="384"/>
                  </a:lnTo>
                  <a:lnTo>
                    <a:pt x="930" y="364"/>
                  </a:lnTo>
                  <a:lnTo>
                    <a:pt x="898" y="349"/>
                  </a:lnTo>
                  <a:lnTo>
                    <a:pt x="858" y="327"/>
                  </a:lnTo>
                  <a:lnTo>
                    <a:pt x="813" y="309"/>
                  </a:lnTo>
                  <a:lnTo>
                    <a:pt x="766" y="292"/>
                  </a:lnTo>
                  <a:lnTo>
                    <a:pt x="726" y="277"/>
                  </a:lnTo>
                  <a:lnTo>
                    <a:pt x="706" y="267"/>
                  </a:lnTo>
                  <a:lnTo>
                    <a:pt x="686" y="257"/>
                  </a:lnTo>
                  <a:lnTo>
                    <a:pt x="663" y="249"/>
                  </a:lnTo>
                  <a:lnTo>
                    <a:pt x="641" y="244"/>
                  </a:lnTo>
                  <a:lnTo>
                    <a:pt x="616" y="239"/>
                  </a:lnTo>
                  <a:lnTo>
                    <a:pt x="594" y="239"/>
                  </a:lnTo>
                  <a:lnTo>
                    <a:pt x="569" y="239"/>
                  </a:lnTo>
                  <a:lnTo>
                    <a:pt x="544" y="242"/>
                  </a:lnTo>
                  <a:lnTo>
                    <a:pt x="529" y="234"/>
                  </a:lnTo>
                  <a:lnTo>
                    <a:pt x="514" y="225"/>
                  </a:lnTo>
                  <a:lnTo>
                    <a:pt x="496" y="217"/>
                  </a:lnTo>
                  <a:lnTo>
                    <a:pt x="479" y="210"/>
                  </a:lnTo>
                  <a:lnTo>
                    <a:pt x="461" y="202"/>
                  </a:lnTo>
                  <a:lnTo>
                    <a:pt x="439" y="197"/>
                  </a:lnTo>
                  <a:lnTo>
                    <a:pt x="416" y="190"/>
                  </a:lnTo>
                  <a:lnTo>
                    <a:pt x="389" y="185"/>
                  </a:lnTo>
                  <a:lnTo>
                    <a:pt x="234" y="137"/>
                  </a:lnTo>
                  <a:lnTo>
                    <a:pt x="189" y="3"/>
                  </a:lnTo>
                  <a:lnTo>
                    <a:pt x="179" y="0"/>
                  </a:lnTo>
                  <a:lnTo>
                    <a:pt x="167" y="3"/>
                  </a:lnTo>
                  <a:lnTo>
                    <a:pt x="157" y="13"/>
                  </a:lnTo>
                  <a:lnTo>
                    <a:pt x="152" y="30"/>
                  </a:lnTo>
                  <a:lnTo>
                    <a:pt x="134" y="145"/>
                  </a:lnTo>
                  <a:lnTo>
                    <a:pt x="129" y="140"/>
                  </a:lnTo>
                  <a:lnTo>
                    <a:pt x="107" y="137"/>
                  </a:lnTo>
                  <a:lnTo>
                    <a:pt x="85" y="140"/>
                  </a:lnTo>
                  <a:lnTo>
                    <a:pt x="62" y="142"/>
                  </a:lnTo>
                  <a:lnTo>
                    <a:pt x="55" y="152"/>
                  </a:lnTo>
                  <a:lnTo>
                    <a:pt x="47" y="162"/>
                  </a:lnTo>
                  <a:lnTo>
                    <a:pt x="42" y="177"/>
                  </a:lnTo>
                  <a:lnTo>
                    <a:pt x="42" y="190"/>
                  </a:lnTo>
                  <a:lnTo>
                    <a:pt x="42" y="200"/>
                  </a:lnTo>
                  <a:lnTo>
                    <a:pt x="32" y="197"/>
                  </a:lnTo>
                  <a:lnTo>
                    <a:pt x="22" y="195"/>
                  </a:lnTo>
                  <a:lnTo>
                    <a:pt x="12" y="202"/>
                  </a:lnTo>
                  <a:lnTo>
                    <a:pt x="5" y="215"/>
                  </a:lnTo>
                  <a:lnTo>
                    <a:pt x="2" y="225"/>
                  </a:lnTo>
                  <a:lnTo>
                    <a:pt x="0" y="242"/>
                  </a:lnTo>
                  <a:lnTo>
                    <a:pt x="2" y="25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319" name="Freeform 45"/>
            <p:cNvSpPr>
              <a:spLocks/>
            </p:cNvSpPr>
            <p:nvPr/>
          </p:nvSpPr>
          <p:spPr bwMode="auto">
            <a:xfrm>
              <a:off x="7991" y="8636"/>
              <a:ext cx="97" cy="50"/>
            </a:xfrm>
            <a:custGeom>
              <a:avLst/>
              <a:gdLst>
                <a:gd name="T0" fmla="*/ 97 w 97"/>
                <a:gd name="T1" fmla="*/ 40 h 50"/>
                <a:gd name="T2" fmla="*/ 0 w 97"/>
                <a:gd name="T3" fmla="*/ 0 h 50"/>
                <a:gd name="T4" fmla="*/ 0 w 97"/>
                <a:gd name="T5" fmla="*/ 10 h 50"/>
                <a:gd name="T6" fmla="*/ 97 w 97"/>
                <a:gd name="T7" fmla="*/ 50 h 50"/>
                <a:gd name="T8" fmla="*/ 97 w 97"/>
                <a:gd name="T9" fmla="*/ 4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7" h="50">
                  <a:moveTo>
                    <a:pt x="97" y="4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97" y="50"/>
                  </a:lnTo>
                  <a:lnTo>
                    <a:pt x="97" y="4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8320" name="Group 46"/>
            <p:cNvGrpSpPr>
              <a:grpSpLocks/>
            </p:cNvGrpSpPr>
            <p:nvPr/>
          </p:nvGrpSpPr>
          <p:grpSpPr bwMode="auto">
            <a:xfrm>
              <a:off x="7941" y="8298"/>
              <a:ext cx="888" cy="425"/>
              <a:chOff x="7941" y="8298"/>
              <a:chExt cx="888" cy="425"/>
            </a:xfrm>
          </p:grpSpPr>
          <p:grpSp>
            <p:nvGrpSpPr>
              <p:cNvPr id="268343" name="Group 47"/>
              <p:cNvGrpSpPr>
                <a:grpSpLocks/>
              </p:cNvGrpSpPr>
              <p:nvPr/>
            </p:nvGrpSpPr>
            <p:grpSpPr bwMode="auto">
              <a:xfrm>
                <a:off x="7991" y="8298"/>
                <a:ext cx="838" cy="388"/>
                <a:chOff x="7991" y="8298"/>
                <a:chExt cx="838" cy="388"/>
              </a:xfrm>
            </p:grpSpPr>
            <p:sp>
              <p:nvSpPr>
                <p:cNvPr id="268349" name="Freeform 48"/>
                <p:cNvSpPr>
                  <a:spLocks/>
                </p:cNvSpPr>
                <p:nvPr/>
              </p:nvSpPr>
              <p:spPr bwMode="auto">
                <a:xfrm>
                  <a:off x="8088" y="8407"/>
                  <a:ext cx="347" cy="279"/>
                </a:xfrm>
                <a:custGeom>
                  <a:avLst/>
                  <a:gdLst>
                    <a:gd name="T0" fmla="*/ 195 w 347"/>
                    <a:gd name="T1" fmla="*/ 105 h 279"/>
                    <a:gd name="T2" fmla="*/ 0 w 347"/>
                    <a:gd name="T3" fmla="*/ 269 h 279"/>
                    <a:gd name="T4" fmla="*/ 0 w 347"/>
                    <a:gd name="T5" fmla="*/ 279 h 279"/>
                    <a:gd name="T6" fmla="*/ 55 w 347"/>
                    <a:gd name="T7" fmla="*/ 252 h 279"/>
                    <a:gd name="T8" fmla="*/ 133 w 347"/>
                    <a:gd name="T9" fmla="*/ 207 h 279"/>
                    <a:gd name="T10" fmla="*/ 217 w 347"/>
                    <a:gd name="T11" fmla="*/ 150 h 279"/>
                    <a:gd name="T12" fmla="*/ 275 w 347"/>
                    <a:gd name="T13" fmla="*/ 110 h 279"/>
                    <a:gd name="T14" fmla="*/ 347 w 347"/>
                    <a:gd name="T15" fmla="*/ 57 h 279"/>
                    <a:gd name="T16" fmla="*/ 280 w 347"/>
                    <a:gd name="T17" fmla="*/ 0 h 279"/>
                    <a:gd name="T18" fmla="*/ 195 w 347"/>
                    <a:gd name="T19" fmla="*/ 105 h 27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47" h="279">
                      <a:moveTo>
                        <a:pt x="195" y="105"/>
                      </a:moveTo>
                      <a:lnTo>
                        <a:pt x="0" y="269"/>
                      </a:lnTo>
                      <a:lnTo>
                        <a:pt x="0" y="279"/>
                      </a:lnTo>
                      <a:lnTo>
                        <a:pt x="55" y="252"/>
                      </a:lnTo>
                      <a:lnTo>
                        <a:pt x="133" y="207"/>
                      </a:lnTo>
                      <a:lnTo>
                        <a:pt x="217" y="150"/>
                      </a:lnTo>
                      <a:lnTo>
                        <a:pt x="275" y="110"/>
                      </a:lnTo>
                      <a:lnTo>
                        <a:pt x="347" y="57"/>
                      </a:lnTo>
                      <a:lnTo>
                        <a:pt x="280" y="0"/>
                      </a:lnTo>
                      <a:lnTo>
                        <a:pt x="195" y="105"/>
                      </a:ln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8350" name="Group 49"/>
                <p:cNvGrpSpPr>
                  <a:grpSpLocks/>
                </p:cNvGrpSpPr>
                <p:nvPr/>
              </p:nvGrpSpPr>
              <p:grpSpPr bwMode="auto">
                <a:xfrm>
                  <a:off x="7994" y="8298"/>
                  <a:ext cx="835" cy="378"/>
                  <a:chOff x="7994" y="8298"/>
                  <a:chExt cx="835" cy="378"/>
                </a:xfrm>
              </p:grpSpPr>
              <p:sp>
                <p:nvSpPr>
                  <p:cNvPr id="268359" name="Freeform 50"/>
                  <p:cNvSpPr>
                    <a:spLocks/>
                  </p:cNvSpPr>
                  <p:nvPr/>
                </p:nvSpPr>
                <p:spPr bwMode="auto">
                  <a:xfrm>
                    <a:off x="7999" y="8298"/>
                    <a:ext cx="830" cy="371"/>
                  </a:xfrm>
                  <a:custGeom>
                    <a:avLst/>
                    <a:gdLst>
                      <a:gd name="T0" fmla="*/ 636 w 830"/>
                      <a:gd name="T1" fmla="*/ 174 h 371"/>
                      <a:gd name="T2" fmla="*/ 656 w 830"/>
                      <a:gd name="T3" fmla="*/ 169 h 371"/>
                      <a:gd name="T4" fmla="*/ 683 w 830"/>
                      <a:gd name="T5" fmla="*/ 164 h 371"/>
                      <a:gd name="T6" fmla="*/ 706 w 830"/>
                      <a:gd name="T7" fmla="*/ 166 h 371"/>
                      <a:gd name="T8" fmla="*/ 726 w 830"/>
                      <a:gd name="T9" fmla="*/ 169 h 371"/>
                      <a:gd name="T10" fmla="*/ 743 w 830"/>
                      <a:gd name="T11" fmla="*/ 171 h 371"/>
                      <a:gd name="T12" fmla="*/ 761 w 830"/>
                      <a:gd name="T13" fmla="*/ 169 h 371"/>
                      <a:gd name="T14" fmla="*/ 776 w 830"/>
                      <a:gd name="T15" fmla="*/ 166 h 371"/>
                      <a:gd name="T16" fmla="*/ 796 w 830"/>
                      <a:gd name="T17" fmla="*/ 166 h 371"/>
                      <a:gd name="T18" fmla="*/ 810 w 830"/>
                      <a:gd name="T19" fmla="*/ 162 h 371"/>
                      <a:gd name="T20" fmla="*/ 830 w 830"/>
                      <a:gd name="T21" fmla="*/ 159 h 371"/>
                      <a:gd name="T22" fmla="*/ 808 w 830"/>
                      <a:gd name="T23" fmla="*/ 144 h 371"/>
                      <a:gd name="T24" fmla="*/ 786 w 830"/>
                      <a:gd name="T25" fmla="*/ 132 h 371"/>
                      <a:gd name="T26" fmla="*/ 763 w 830"/>
                      <a:gd name="T27" fmla="*/ 122 h 371"/>
                      <a:gd name="T28" fmla="*/ 733 w 830"/>
                      <a:gd name="T29" fmla="*/ 112 h 371"/>
                      <a:gd name="T30" fmla="*/ 708 w 830"/>
                      <a:gd name="T31" fmla="*/ 102 h 371"/>
                      <a:gd name="T32" fmla="*/ 681 w 830"/>
                      <a:gd name="T33" fmla="*/ 94 h 371"/>
                      <a:gd name="T34" fmla="*/ 651 w 830"/>
                      <a:gd name="T35" fmla="*/ 87 h 371"/>
                      <a:gd name="T36" fmla="*/ 621 w 830"/>
                      <a:gd name="T37" fmla="*/ 77 h 371"/>
                      <a:gd name="T38" fmla="*/ 598 w 830"/>
                      <a:gd name="T39" fmla="*/ 62 h 371"/>
                      <a:gd name="T40" fmla="*/ 581 w 830"/>
                      <a:gd name="T41" fmla="*/ 52 h 371"/>
                      <a:gd name="T42" fmla="*/ 561 w 830"/>
                      <a:gd name="T43" fmla="*/ 40 h 371"/>
                      <a:gd name="T44" fmla="*/ 541 w 830"/>
                      <a:gd name="T45" fmla="*/ 30 h 371"/>
                      <a:gd name="T46" fmla="*/ 516 w 830"/>
                      <a:gd name="T47" fmla="*/ 20 h 371"/>
                      <a:gd name="T48" fmla="*/ 484 w 830"/>
                      <a:gd name="T49" fmla="*/ 10 h 371"/>
                      <a:gd name="T50" fmla="*/ 441 w 830"/>
                      <a:gd name="T51" fmla="*/ 2 h 371"/>
                      <a:gd name="T52" fmla="*/ 404 w 830"/>
                      <a:gd name="T53" fmla="*/ 0 h 371"/>
                      <a:gd name="T54" fmla="*/ 364 w 830"/>
                      <a:gd name="T55" fmla="*/ 0 h 371"/>
                      <a:gd name="T56" fmla="*/ 319 w 830"/>
                      <a:gd name="T57" fmla="*/ 0 h 371"/>
                      <a:gd name="T58" fmla="*/ 282 w 830"/>
                      <a:gd name="T59" fmla="*/ 5 h 371"/>
                      <a:gd name="T60" fmla="*/ 244 w 830"/>
                      <a:gd name="T61" fmla="*/ 10 h 371"/>
                      <a:gd name="T62" fmla="*/ 209 w 830"/>
                      <a:gd name="T63" fmla="*/ 20 h 371"/>
                      <a:gd name="T64" fmla="*/ 179 w 830"/>
                      <a:gd name="T65" fmla="*/ 74 h 371"/>
                      <a:gd name="T66" fmla="*/ 137 w 830"/>
                      <a:gd name="T67" fmla="*/ 144 h 371"/>
                      <a:gd name="T68" fmla="*/ 87 w 830"/>
                      <a:gd name="T69" fmla="*/ 224 h 371"/>
                      <a:gd name="T70" fmla="*/ 34 w 830"/>
                      <a:gd name="T71" fmla="*/ 296 h 371"/>
                      <a:gd name="T72" fmla="*/ 0 w 830"/>
                      <a:gd name="T73" fmla="*/ 336 h 371"/>
                      <a:gd name="T74" fmla="*/ 92 w 830"/>
                      <a:gd name="T75" fmla="*/ 371 h 371"/>
                      <a:gd name="T76" fmla="*/ 147 w 830"/>
                      <a:gd name="T77" fmla="*/ 326 h 371"/>
                      <a:gd name="T78" fmla="*/ 219 w 830"/>
                      <a:gd name="T79" fmla="*/ 278 h 371"/>
                      <a:gd name="T80" fmla="*/ 294 w 830"/>
                      <a:gd name="T81" fmla="*/ 234 h 371"/>
                      <a:gd name="T82" fmla="*/ 359 w 830"/>
                      <a:gd name="T83" fmla="*/ 184 h 371"/>
                      <a:gd name="T84" fmla="*/ 421 w 830"/>
                      <a:gd name="T85" fmla="*/ 157 h 371"/>
                      <a:gd name="T86" fmla="*/ 446 w 830"/>
                      <a:gd name="T87" fmla="*/ 166 h 371"/>
                      <a:gd name="T88" fmla="*/ 466 w 830"/>
                      <a:gd name="T89" fmla="*/ 171 h 371"/>
                      <a:gd name="T90" fmla="*/ 486 w 830"/>
                      <a:gd name="T91" fmla="*/ 176 h 371"/>
                      <a:gd name="T92" fmla="*/ 509 w 830"/>
                      <a:gd name="T93" fmla="*/ 179 h 371"/>
                      <a:gd name="T94" fmla="*/ 529 w 830"/>
                      <a:gd name="T95" fmla="*/ 181 h 371"/>
                      <a:gd name="T96" fmla="*/ 548 w 830"/>
                      <a:gd name="T97" fmla="*/ 181 h 371"/>
                      <a:gd name="T98" fmla="*/ 568 w 830"/>
                      <a:gd name="T99" fmla="*/ 181 h 371"/>
                      <a:gd name="T100" fmla="*/ 593 w 830"/>
                      <a:gd name="T101" fmla="*/ 179 h 371"/>
                      <a:gd name="T102" fmla="*/ 611 w 830"/>
                      <a:gd name="T103" fmla="*/ 176 h 371"/>
                      <a:gd name="T104" fmla="*/ 636 w 830"/>
                      <a:gd name="T105" fmla="*/ 174 h 37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830" h="371">
                        <a:moveTo>
                          <a:pt x="636" y="174"/>
                        </a:moveTo>
                        <a:lnTo>
                          <a:pt x="656" y="169"/>
                        </a:lnTo>
                        <a:lnTo>
                          <a:pt x="683" y="164"/>
                        </a:lnTo>
                        <a:lnTo>
                          <a:pt x="706" y="166"/>
                        </a:lnTo>
                        <a:lnTo>
                          <a:pt x="726" y="169"/>
                        </a:lnTo>
                        <a:lnTo>
                          <a:pt x="743" y="171"/>
                        </a:lnTo>
                        <a:lnTo>
                          <a:pt x="761" y="169"/>
                        </a:lnTo>
                        <a:lnTo>
                          <a:pt x="776" y="166"/>
                        </a:lnTo>
                        <a:lnTo>
                          <a:pt x="796" y="166"/>
                        </a:lnTo>
                        <a:lnTo>
                          <a:pt x="810" y="162"/>
                        </a:lnTo>
                        <a:lnTo>
                          <a:pt x="830" y="159"/>
                        </a:lnTo>
                        <a:lnTo>
                          <a:pt x="808" y="144"/>
                        </a:lnTo>
                        <a:lnTo>
                          <a:pt x="786" y="132"/>
                        </a:lnTo>
                        <a:lnTo>
                          <a:pt x="763" y="122"/>
                        </a:lnTo>
                        <a:lnTo>
                          <a:pt x="733" y="112"/>
                        </a:lnTo>
                        <a:lnTo>
                          <a:pt x="708" y="102"/>
                        </a:lnTo>
                        <a:lnTo>
                          <a:pt x="681" y="94"/>
                        </a:lnTo>
                        <a:lnTo>
                          <a:pt x="651" y="87"/>
                        </a:lnTo>
                        <a:lnTo>
                          <a:pt x="621" y="77"/>
                        </a:lnTo>
                        <a:lnTo>
                          <a:pt x="598" y="62"/>
                        </a:lnTo>
                        <a:lnTo>
                          <a:pt x="581" y="52"/>
                        </a:lnTo>
                        <a:lnTo>
                          <a:pt x="561" y="40"/>
                        </a:lnTo>
                        <a:lnTo>
                          <a:pt x="541" y="30"/>
                        </a:lnTo>
                        <a:lnTo>
                          <a:pt x="516" y="20"/>
                        </a:lnTo>
                        <a:lnTo>
                          <a:pt x="484" y="10"/>
                        </a:lnTo>
                        <a:lnTo>
                          <a:pt x="441" y="2"/>
                        </a:lnTo>
                        <a:lnTo>
                          <a:pt x="404" y="0"/>
                        </a:lnTo>
                        <a:lnTo>
                          <a:pt x="364" y="0"/>
                        </a:lnTo>
                        <a:lnTo>
                          <a:pt x="319" y="0"/>
                        </a:lnTo>
                        <a:lnTo>
                          <a:pt x="282" y="5"/>
                        </a:lnTo>
                        <a:lnTo>
                          <a:pt x="244" y="10"/>
                        </a:lnTo>
                        <a:lnTo>
                          <a:pt x="209" y="20"/>
                        </a:lnTo>
                        <a:lnTo>
                          <a:pt x="179" y="74"/>
                        </a:lnTo>
                        <a:lnTo>
                          <a:pt x="137" y="144"/>
                        </a:lnTo>
                        <a:lnTo>
                          <a:pt x="87" y="224"/>
                        </a:lnTo>
                        <a:lnTo>
                          <a:pt x="34" y="296"/>
                        </a:lnTo>
                        <a:lnTo>
                          <a:pt x="0" y="336"/>
                        </a:lnTo>
                        <a:lnTo>
                          <a:pt x="92" y="371"/>
                        </a:lnTo>
                        <a:lnTo>
                          <a:pt x="147" y="326"/>
                        </a:lnTo>
                        <a:lnTo>
                          <a:pt x="219" y="278"/>
                        </a:lnTo>
                        <a:lnTo>
                          <a:pt x="294" y="234"/>
                        </a:lnTo>
                        <a:lnTo>
                          <a:pt x="359" y="184"/>
                        </a:lnTo>
                        <a:lnTo>
                          <a:pt x="421" y="157"/>
                        </a:lnTo>
                        <a:lnTo>
                          <a:pt x="446" y="166"/>
                        </a:lnTo>
                        <a:lnTo>
                          <a:pt x="466" y="171"/>
                        </a:lnTo>
                        <a:lnTo>
                          <a:pt x="486" y="176"/>
                        </a:lnTo>
                        <a:lnTo>
                          <a:pt x="509" y="179"/>
                        </a:lnTo>
                        <a:lnTo>
                          <a:pt x="529" y="181"/>
                        </a:lnTo>
                        <a:lnTo>
                          <a:pt x="548" y="181"/>
                        </a:lnTo>
                        <a:lnTo>
                          <a:pt x="568" y="181"/>
                        </a:lnTo>
                        <a:lnTo>
                          <a:pt x="593" y="179"/>
                        </a:lnTo>
                        <a:lnTo>
                          <a:pt x="611" y="176"/>
                        </a:lnTo>
                        <a:lnTo>
                          <a:pt x="636" y="174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8360" name="Freeform 51"/>
                  <p:cNvSpPr>
                    <a:spLocks/>
                  </p:cNvSpPr>
                  <p:nvPr/>
                </p:nvSpPr>
                <p:spPr bwMode="auto">
                  <a:xfrm>
                    <a:off x="7994" y="8300"/>
                    <a:ext cx="830" cy="376"/>
                  </a:xfrm>
                  <a:custGeom>
                    <a:avLst/>
                    <a:gdLst>
                      <a:gd name="T0" fmla="*/ 636 w 830"/>
                      <a:gd name="T1" fmla="*/ 174 h 376"/>
                      <a:gd name="T2" fmla="*/ 656 w 830"/>
                      <a:gd name="T3" fmla="*/ 169 h 376"/>
                      <a:gd name="T4" fmla="*/ 683 w 830"/>
                      <a:gd name="T5" fmla="*/ 164 h 376"/>
                      <a:gd name="T6" fmla="*/ 706 w 830"/>
                      <a:gd name="T7" fmla="*/ 169 h 376"/>
                      <a:gd name="T8" fmla="*/ 726 w 830"/>
                      <a:gd name="T9" fmla="*/ 172 h 376"/>
                      <a:gd name="T10" fmla="*/ 743 w 830"/>
                      <a:gd name="T11" fmla="*/ 172 h 376"/>
                      <a:gd name="T12" fmla="*/ 761 w 830"/>
                      <a:gd name="T13" fmla="*/ 172 h 376"/>
                      <a:gd name="T14" fmla="*/ 776 w 830"/>
                      <a:gd name="T15" fmla="*/ 169 h 376"/>
                      <a:gd name="T16" fmla="*/ 793 w 830"/>
                      <a:gd name="T17" fmla="*/ 167 h 376"/>
                      <a:gd name="T18" fmla="*/ 813 w 830"/>
                      <a:gd name="T19" fmla="*/ 162 h 376"/>
                      <a:gd name="T20" fmla="*/ 830 w 830"/>
                      <a:gd name="T21" fmla="*/ 160 h 376"/>
                      <a:gd name="T22" fmla="*/ 808 w 830"/>
                      <a:gd name="T23" fmla="*/ 145 h 376"/>
                      <a:gd name="T24" fmla="*/ 786 w 830"/>
                      <a:gd name="T25" fmla="*/ 135 h 376"/>
                      <a:gd name="T26" fmla="*/ 763 w 830"/>
                      <a:gd name="T27" fmla="*/ 122 h 376"/>
                      <a:gd name="T28" fmla="*/ 733 w 830"/>
                      <a:gd name="T29" fmla="*/ 112 h 376"/>
                      <a:gd name="T30" fmla="*/ 708 w 830"/>
                      <a:gd name="T31" fmla="*/ 105 h 376"/>
                      <a:gd name="T32" fmla="*/ 681 w 830"/>
                      <a:gd name="T33" fmla="*/ 95 h 376"/>
                      <a:gd name="T34" fmla="*/ 651 w 830"/>
                      <a:gd name="T35" fmla="*/ 87 h 376"/>
                      <a:gd name="T36" fmla="*/ 621 w 830"/>
                      <a:gd name="T37" fmla="*/ 77 h 376"/>
                      <a:gd name="T38" fmla="*/ 598 w 830"/>
                      <a:gd name="T39" fmla="*/ 62 h 376"/>
                      <a:gd name="T40" fmla="*/ 581 w 830"/>
                      <a:gd name="T41" fmla="*/ 52 h 376"/>
                      <a:gd name="T42" fmla="*/ 561 w 830"/>
                      <a:gd name="T43" fmla="*/ 40 h 376"/>
                      <a:gd name="T44" fmla="*/ 539 w 830"/>
                      <a:gd name="T45" fmla="*/ 30 h 376"/>
                      <a:gd name="T46" fmla="*/ 516 w 830"/>
                      <a:gd name="T47" fmla="*/ 20 h 376"/>
                      <a:gd name="T48" fmla="*/ 484 w 830"/>
                      <a:gd name="T49" fmla="*/ 10 h 376"/>
                      <a:gd name="T50" fmla="*/ 439 w 830"/>
                      <a:gd name="T51" fmla="*/ 3 h 376"/>
                      <a:gd name="T52" fmla="*/ 401 w 830"/>
                      <a:gd name="T53" fmla="*/ 3 h 376"/>
                      <a:gd name="T54" fmla="*/ 364 w 830"/>
                      <a:gd name="T55" fmla="*/ 0 h 376"/>
                      <a:gd name="T56" fmla="*/ 319 w 830"/>
                      <a:gd name="T57" fmla="*/ 3 h 376"/>
                      <a:gd name="T58" fmla="*/ 282 w 830"/>
                      <a:gd name="T59" fmla="*/ 5 h 376"/>
                      <a:gd name="T60" fmla="*/ 244 w 830"/>
                      <a:gd name="T61" fmla="*/ 13 h 376"/>
                      <a:gd name="T62" fmla="*/ 209 w 830"/>
                      <a:gd name="T63" fmla="*/ 20 h 376"/>
                      <a:gd name="T64" fmla="*/ 179 w 830"/>
                      <a:gd name="T65" fmla="*/ 75 h 376"/>
                      <a:gd name="T66" fmla="*/ 137 w 830"/>
                      <a:gd name="T67" fmla="*/ 147 h 376"/>
                      <a:gd name="T68" fmla="*/ 87 w 830"/>
                      <a:gd name="T69" fmla="*/ 224 h 376"/>
                      <a:gd name="T70" fmla="*/ 34 w 830"/>
                      <a:gd name="T71" fmla="*/ 296 h 376"/>
                      <a:gd name="T72" fmla="*/ 0 w 830"/>
                      <a:gd name="T73" fmla="*/ 339 h 376"/>
                      <a:gd name="T74" fmla="*/ 97 w 830"/>
                      <a:gd name="T75" fmla="*/ 376 h 376"/>
                      <a:gd name="T76" fmla="*/ 164 w 830"/>
                      <a:gd name="T77" fmla="*/ 339 h 376"/>
                      <a:gd name="T78" fmla="*/ 234 w 830"/>
                      <a:gd name="T79" fmla="*/ 294 h 376"/>
                      <a:gd name="T80" fmla="*/ 309 w 830"/>
                      <a:gd name="T81" fmla="*/ 244 h 376"/>
                      <a:gd name="T82" fmla="*/ 371 w 830"/>
                      <a:gd name="T83" fmla="*/ 199 h 376"/>
                      <a:gd name="T84" fmla="*/ 421 w 830"/>
                      <a:gd name="T85" fmla="*/ 164 h 376"/>
                      <a:gd name="T86" fmla="*/ 446 w 830"/>
                      <a:gd name="T87" fmla="*/ 169 h 376"/>
                      <a:gd name="T88" fmla="*/ 466 w 830"/>
                      <a:gd name="T89" fmla="*/ 172 h 376"/>
                      <a:gd name="T90" fmla="*/ 486 w 830"/>
                      <a:gd name="T91" fmla="*/ 177 h 376"/>
                      <a:gd name="T92" fmla="*/ 509 w 830"/>
                      <a:gd name="T93" fmla="*/ 179 h 376"/>
                      <a:gd name="T94" fmla="*/ 529 w 830"/>
                      <a:gd name="T95" fmla="*/ 182 h 376"/>
                      <a:gd name="T96" fmla="*/ 551 w 830"/>
                      <a:gd name="T97" fmla="*/ 182 h 376"/>
                      <a:gd name="T98" fmla="*/ 568 w 830"/>
                      <a:gd name="T99" fmla="*/ 182 h 376"/>
                      <a:gd name="T100" fmla="*/ 593 w 830"/>
                      <a:gd name="T101" fmla="*/ 179 h 376"/>
                      <a:gd name="T102" fmla="*/ 611 w 830"/>
                      <a:gd name="T103" fmla="*/ 177 h 376"/>
                      <a:gd name="T104" fmla="*/ 636 w 830"/>
                      <a:gd name="T105" fmla="*/ 174 h 37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830" h="376">
                        <a:moveTo>
                          <a:pt x="636" y="174"/>
                        </a:moveTo>
                        <a:lnTo>
                          <a:pt x="656" y="169"/>
                        </a:lnTo>
                        <a:lnTo>
                          <a:pt x="683" y="164"/>
                        </a:lnTo>
                        <a:lnTo>
                          <a:pt x="706" y="169"/>
                        </a:lnTo>
                        <a:lnTo>
                          <a:pt x="726" y="172"/>
                        </a:lnTo>
                        <a:lnTo>
                          <a:pt x="743" y="172"/>
                        </a:lnTo>
                        <a:lnTo>
                          <a:pt x="761" y="172"/>
                        </a:lnTo>
                        <a:lnTo>
                          <a:pt x="776" y="169"/>
                        </a:lnTo>
                        <a:lnTo>
                          <a:pt x="793" y="167"/>
                        </a:lnTo>
                        <a:lnTo>
                          <a:pt x="813" y="162"/>
                        </a:lnTo>
                        <a:lnTo>
                          <a:pt x="830" y="160"/>
                        </a:lnTo>
                        <a:lnTo>
                          <a:pt x="808" y="145"/>
                        </a:lnTo>
                        <a:lnTo>
                          <a:pt x="786" y="135"/>
                        </a:lnTo>
                        <a:lnTo>
                          <a:pt x="763" y="122"/>
                        </a:lnTo>
                        <a:lnTo>
                          <a:pt x="733" y="112"/>
                        </a:lnTo>
                        <a:lnTo>
                          <a:pt x="708" y="105"/>
                        </a:lnTo>
                        <a:lnTo>
                          <a:pt x="681" y="95"/>
                        </a:lnTo>
                        <a:lnTo>
                          <a:pt x="651" y="87"/>
                        </a:lnTo>
                        <a:lnTo>
                          <a:pt x="621" y="77"/>
                        </a:lnTo>
                        <a:lnTo>
                          <a:pt x="598" y="62"/>
                        </a:lnTo>
                        <a:lnTo>
                          <a:pt x="581" y="52"/>
                        </a:lnTo>
                        <a:lnTo>
                          <a:pt x="561" y="40"/>
                        </a:lnTo>
                        <a:lnTo>
                          <a:pt x="539" y="30"/>
                        </a:lnTo>
                        <a:lnTo>
                          <a:pt x="516" y="20"/>
                        </a:lnTo>
                        <a:lnTo>
                          <a:pt x="484" y="10"/>
                        </a:lnTo>
                        <a:lnTo>
                          <a:pt x="439" y="3"/>
                        </a:lnTo>
                        <a:lnTo>
                          <a:pt x="401" y="3"/>
                        </a:lnTo>
                        <a:lnTo>
                          <a:pt x="364" y="0"/>
                        </a:lnTo>
                        <a:lnTo>
                          <a:pt x="319" y="3"/>
                        </a:lnTo>
                        <a:lnTo>
                          <a:pt x="282" y="5"/>
                        </a:lnTo>
                        <a:lnTo>
                          <a:pt x="244" y="13"/>
                        </a:lnTo>
                        <a:lnTo>
                          <a:pt x="209" y="20"/>
                        </a:lnTo>
                        <a:lnTo>
                          <a:pt x="179" y="75"/>
                        </a:lnTo>
                        <a:lnTo>
                          <a:pt x="137" y="147"/>
                        </a:lnTo>
                        <a:lnTo>
                          <a:pt x="87" y="224"/>
                        </a:lnTo>
                        <a:lnTo>
                          <a:pt x="34" y="296"/>
                        </a:lnTo>
                        <a:lnTo>
                          <a:pt x="0" y="339"/>
                        </a:lnTo>
                        <a:lnTo>
                          <a:pt x="97" y="376"/>
                        </a:lnTo>
                        <a:lnTo>
                          <a:pt x="164" y="339"/>
                        </a:lnTo>
                        <a:lnTo>
                          <a:pt x="234" y="294"/>
                        </a:lnTo>
                        <a:lnTo>
                          <a:pt x="309" y="244"/>
                        </a:lnTo>
                        <a:lnTo>
                          <a:pt x="371" y="199"/>
                        </a:lnTo>
                        <a:lnTo>
                          <a:pt x="421" y="164"/>
                        </a:lnTo>
                        <a:lnTo>
                          <a:pt x="446" y="169"/>
                        </a:lnTo>
                        <a:lnTo>
                          <a:pt x="466" y="172"/>
                        </a:lnTo>
                        <a:lnTo>
                          <a:pt x="486" y="177"/>
                        </a:lnTo>
                        <a:lnTo>
                          <a:pt x="509" y="179"/>
                        </a:lnTo>
                        <a:lnTo>
                          <a:pt x="529" y="182"/>
                        </a:lnTo>
                        <a:lnTo>
                          <a:pt x="551" y="182"/>
                        </a:lnTo>
                        <a:lnTo>
                          <a:pt x="568" y="182"/>
                        </a:lnTo>
                        <a:lnTo>
                          <a:pt x="593" y="179"/>
                        </a:lnTo>
                        <a:lnTo>
                          <a:pt x="611" y="177"/>
                        </a:lnTo>
                        <a:lnTo>
                          <a:pt x="636" y="174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8351" name="Freeform 52"/>
                <p:cNvSpPr>
                  <a:spLocks/>
                </p:cNvSpPr>
                <p:nvPr/>
              </p:nvSpPr>
              <p:spPr bwMode="auto">
                <a:xfrm>
                  <a:off x="8261" y="8395"/>
                  <a:ext cx="157" cy="72"/>
                </a:xfrm>
                <a:custGeom>
                  <a:avLst/>
                  <a:gdLst>
                    <a:gd name="T0" fmla="*/ 157 w 157"/>
                    <a:gd name="T1" fmla="*/ 72 h 72"/>
                    <a:gd name="T2" fmla="*/ 137 w 157"/>
                    <a:gd name="T3" fmla="*/ 52 h 72"/>
                    <a:gd name="T4" fmla="*/ 117 w 157"/>
                    <a:gd name="T5" fmla="*/ 35 h 72"/>
                    <a:gd name="T6" fmla="*/ 97 w 157"/>
                    <a:gd name="T7" fmla="*/ 22 h 72"/>
                    <a:gd name="T8" fmla="*/ 77 w 157"/>
                    <a:gd name="T9" fmla="*/ 12 h 72"/>
                    <a:gd name="T10" fmla="*/ 57 w 157"/>
                    <a:gd name="T11" fmla="*/ 5 h 72"/>
                    <a:gd name="T12" fmla="*/ 39 w 157"/>
                    <a:gd name="T13" fmla="*/ 2 h 72"/>
                    <a:gd name="T14" fmla="*/ 20 w 157"/>
                    <a:gd name="T15" fmla="*/ 0 h 72"/>
                    <a:gd name="T16" fmla="*/ 0 w 157"/>
                    <a:gd name="T17" fmla="*/ 2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57" h="72">
                      <a:moveTo>
                        <a:pt x="157" y="72"/>
                      </a:moveTo>
                      <a:lnTo>
                        <a:pt x="137" y="52"/>
                      </a:lnTo>
                      <a:lnTo>
                        <a:pt x="117" y="35"/>
                      </a:lnTo>
                      <a:lnTo>
                        <a:pt x="97" y="22"/>
                      </a:lnTo>
                      <a:lnTo>
                        <a:pt x="77" y="12"/>
                      </a:lnTo>
                      <a:lnTo>
                        <a:pt x="57" y="5"/>
                      </a:lnTo>
                      <a:lnTo>
                        <a:pt x="39" y="2"/>
                      </a:lnTo>
                      <a:lnTo>
                        <a:pt x="2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4445">
                  <a:solidFill>
                    <a:srgbClr val="60606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8352" name="Group 53"/>
                <p:cNvGrpSpPr>
                  <a:grpSpLocks/>
                </p:cNvGrpSpPr>
                <p:nvPr/>
              </p:nvGrpSpPr>
              <p:grpSpPr bwMode="auto">
                <a:xfrm>
                  <a:off x="7991" y="8318"/>
                  <a:ext cx="292" cy="336"/>
                  <a:chOff x="7991" y="8318"/>
                  <a:chExt cx="292" cy="336"/>
                </a:xfrm>
              </p:grpSpPr>
              <p:sp>
                <p:nvSpPr>
                  <p:cNvPr id="268354" name="Freeform 54"/>
                  <p:cNvSpPr>
                    <a:spLocks/>
                  </p:cNvSpPr>
                  <p:nvPr/>
                </p:nvSpPr>
                <p:spPr bwMode="auto">
                  <a:xfrm>
                    <a:off x="7991" y="8318"/>
                    <a:ext cx="292" cy="336"/>
                  </a:xfrm>
                  <a:custGeom>
                    <a:avLst/>
                    <a:gdLst>
                      <a:gd name="T0" fmla="*/ 210 w 292"/>
                      <a:gd name="T1" fmla="*/ 0 h 336"/>
                      <a:gd name="T2" fmla="*/ 0 w 292"/>
                      <a:gd name="T3" fmla="*/ 318 h 336"/>
                      <a:gd name="T4" fmla="*/ 45 w 292"/>
                      <a:gd name="T5" fmla="*/ 336 h 336"/>
                      <a:gd name="T6" fmla="*/ 292 w 292"/>
                      <a:gd name="T7" fmla="*/ 17 h 336"/>
                      <a:gd name="T8" fmla="*/ 210 w 292"/>
                      <a:gd name="T9" fmla="*/ 0 h 3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92" h="336">
                        <a:moveTo>
                          <a:pt x="210" y="0"/>
                        </a:moveTo>
                        <a:lnTo>
                          <a:pt x="0" y="318"/>
                        </a:lnTo>
                        <a:lnTo>
                          <a:pt x="45" y="336"/>
                        </a:lnTo>
                        <a:lnTo>
                          <a:pt x="292" y="17"/>
                        </a:lnTo>
                        <a:lnTo>
                          <a:pt x="210" y="0"/>
                        </a:lnTo>
                        <a:close/>
                      </a:path>
                    </a:pathLst>
                  </a:custGeom>
                  <a:solidFill>
                    <a:srgbClr val="A0A0A0"/>
                  </a:solidFill>
                  <a:ln w="4445">
                    <a:solidFill>
                      <a:srgbClr val="A0A0A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68355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8031" y="8407"/>
                    <a:ext cx="170" cy="184"/>
                    <a:chOff x="8031" y="8407"/>
                    <a:chExt cx="170" cy="184"/>
                  </a:xfrm>
                </p:grpSpPr>
                <p:sp>
                  <p:nvSpPr>
                    <p:cNvPr id="268356" name="Line 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8136" y="8407"/>
                      <a:ext cx="65" cy="28"/>
                    </a:xfrm>
                    <a:prstGeom prst="line">
                      <a:avLst/>
                    </a:prstGeom>
                    <a:noFill/>
                    <a:ln w="4445">
                      <a:solidFill>
                        <a:srgbClr val="40404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357" name="Line 5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8081" y="8494"/>
                      <a:ext cx="52" cy="28"/>
                    </a:xfrm>
                    <a:prstGeom prst="line">
                      <a:avLst/>
                    </a:prstGeom>
                    <a:noFill/>
                    <a:ln w="4445">
                      <a:solidFill>
                        <a:srgbClr val="40404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358" name="Line 5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8031" y="8569"/>
                      <a:ext cx="45" cy="22"/>
                    </a:xfrm>
                    <a:prstGeom prst="line">
                      <a:avLst/>
                    </a:prstGeom>
                    <a:noFill/>
                    <a:ln w="4445">
                      <a:solidFill>
                        <a:srgbClr val="40404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68353" name="Freeform 59"/>
                <p:cNvSpPr>
                  <a:spLocks/>
                </p:cNvSpPr>
                <p:nvPr/>
              </p:nvSpPr>
              <p:spPr bwMode="auto">
                <a:xfrm>
                  <a:off x="8033" y="8335"/>
                  <a:ext cx="252" cy="326"/>
                </a:xfrm>
                <a:custGeom>
                  <a:avLst/>
                  <a:gdLst>
                    <a:gd name="T0" fmla="*/ 252 w 252"/>
                    <a:gd name="T1" fmla="*/ 0 h 326"/>
                    <a:gd name="T2" fmla="*/ 0 w 252"/>
                    <a:gd name="T3" fmla="*/ 321 h 326"/>
                    <a:gd name="T4" fmla="*/ 8 w 252"/>
                    <a:gd name="T5" fmla="*/ 326 h 326"/>
                    <a:gd name="T6" fmla="*/ 252 w 252"/>
                    <a:gd name="T7" fmla="*/ 12 h 326"/>
                    <a:gd name="T8" fmla="*/ 252 w 252"/>
                    <a:gd name="T9" fmla="*/ 0 h 3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2" h="326">
                      <a:moveTo>
                        <a:pt x="252" y="0"/>
                      </a:moveTo>
                      <a:lnTo>
                        <a:pt x="0" y="321"/>
                      </a:lnTo>
                      <a:lnTo>
                        <a:pt x="8" y="326"/>
                      </a:lnTo>
                      <a:lnTo>
                        <a:pt x="252" y="12"/>
                      </a:lnTo>
                      <a:lnTo>
                        <a:pt x="252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8344" name="Group 60"/>
              <p:cNvGrpSpPr>
                <a:grpSpLocks/>
              </p:cNvGrpSpPr>
              <p:nvPr/>
            </p:nvGrpSpPr>
            <p:grpSpPr bwMode="auto">
              <a:xfrm>
                <a:off x="7941" y="8604"/>
                <a:ext cx="195" cy="119"/>
                <a:chOff x="7941" y="8604"/>
                <a:chExt cx="195" cy="119"/>
              </a:xfrm>
            </p:grpSpPr>
            <p:sp>
              <p:nvSpPr>
                <p:cNvPr id="268345" name="Freeform 61"/>
                <p:cNvSpPr>
                  <a:spLocks/>
                </p:cNvSpPr>
                <p:nvPr/>
              </p:nvSpPr>
              <p:spPr bwMode="auto">
                <a:xfrm>
                  <a:off x="8101" y="8674"/>
                  <a:ext cx="30" cy="49"/>
                </a:xfrm>
                <a:custGeom>
                  <a:avLst/>
                  <a:gdLst>
                    <a:gd name="T0" fmla="*/ 17 w 30"/>
                    <a:gd name="T1" fmla="*/ 0 h 49"/>
                    <a:gd name="T2" fmla="*/ 7 w 30"/>
                    <a:gd name="T3" fmla="*/ 22 h 49"/>
                    <a:gd name="T4" fmla="*/ 0 w 30"/>
                    <a:gd name="T5" fmla="*/ 49 h 49"/>
                    <a:gd name="T6" fmla="*/ 5 w 30"/>
                    <a:gd name="T7" fmla="*/ 47 h 49"/>
                    <a:gd name="T8" fmla="*/ 12 w 30"/>
                    <a:gd name="T9" fmla="*/ 44 h 49"/>
                    <a:gd name="T10" fmla="*/ 20 w 30"/>
                    <a:gd name="T11" fmla="*/ 42 h 49"/>
                    <a:gd name="T12" fmla="*/ 25 w 30"/>
                    <a:gd name="T13" fmla="*/ 39 h 49"/>
                    <a:gd name="T14" fmla="*/ 30 w 30"/>
                    <a:gd name="T15" fmla="*/ 27 h 49"/>
                    <a:gd name="T16" fmla="*/ 25 w 30"/>
                    <a:gd name="T17" fmla="*/ 19 h 49"/>
                    <a:gd name="T18" fmla="*/ 22 w 30"/>
                    <a:gd name="T19" fmla="*/ 12 h 49"/>
                    <a:gd name="T20" fmla="*/ 20 w 30"/>
                    <a:gd name="T21" fmla="*/ 7 h 49"/>
                    <a:gd name="T22" fmla="*/ 17 w 30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0" h="49">
                      <a:moveTo>
                        <a:pt x="17" y="0"/>
                      </a:moveTo>
                      <a:lnTo>
                        <a:pt x="7" y="22"/>
                      </a:lnTo>
                      <a:lnTo>
                        <a:pt x="0" y="49"/>
                      </a:lnTo>
                      <a:lnTo>
                        <a:pt x="5" y="47"/>
                      </a:lnTo>
                      <a:lnTo>
                        <a:pt x="12" y="44"/>
                      </a:lnTo>
                      <a:lnTo>
                        <a:pt x="20" y="42"/>
                      </a:lnTo>
                      <a:lnTo>
                        <a:pt x="25" y="39"/>
                      </a:lnTo>
                      <a:lnTo>
                        <a:pt x="30" y="27"/>
                      </a:lnTo>
                      <a:lnTo>
                        <a:pt x="25" y="19"/>
                      </a:lnTo>
                      <a:lnTo>
                        <a:pt x="22" y="12"/>
                      </a:lnTo>
                      <a:lnTo>
                        <a:pt x="20" y="7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46" name="Freeform 62"/>
                <p:cNvSpPr>
                  <a:spLocks/>
                </p:cNvSpPr>
                <p:nvPr/>
              </p:nvSpPr>
              <p:spPr bwMode="auto">
                <a:xfrm>
                  <a:off x="7941" y="8621"/>
                  <a:ext cx="195" cy="92"/>
                </a:xfrm>
                <a:custGeom>
                  <a:avLst/>
                  <a:gdLst>
                    <a:gd name="T0" fmla="*/ 192 w 195"/>
                    <a:gd name="T1" fmla="*/ 82 h 92"/>
                    <a:gd name="T2" fmla="*/ 175 w 195"/>
                    <a:gd name="T3" fmla="*/ 72 h 92"/>
                    <a:gd name="T4" fmla="*/ 3 w 195"/>
                    <a:gd name="T5" fmla="*/ 0 h 92"/>
                    <a:gd name="T6" fmla="*/ 0 w 195"/>
                    <a:gd name="T7" fmla="*/ 3 h 92"/>
                    <a:gd name="T8" fmla="*/ 0 w 195"/>
                    <a:gd name="T9" fmla="*/ 13 h 92"/>
                    <a:gd name="T10" fmla="*/ 3 w 195"/>
                    <a:gd name="T11" fmla="*/ 15 h 92"/>
                    <a:gd name="T12" fmla="*/ 5 w 195"/>
                    <a:gd name="T13" fmla="*/ 18 h 92"/>
                    <a:gd name="T14" fmla="*/ 170 w 195"/>
                    <a:gd name="T15" fmla="*/ 87 h 92"/>
                    <a:gd name="T16" fmla="*/ 190 w 195"/>
                    <a:gd name="T17" fmla="*/ 92 h 92"/>
                    <a:gd name="T18" fmla="*/ 192 w 195"/>
                    <a:gd name="T19" fmla="*/ 90 h 92"/>
                    <a:gd name="T20" fmla="*/ 195 w 195"/>
                    <a:gd name="T21" fmla="*/ 87 h 92"/>
                    <a:gd name="T22" fmla="*/ 192 w 195"/>
                    <a:gd name="T23" fmla="*/ 82 h 9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95" h="92">
                      <a:moveTo>
                        <a:pt x="192" y="82"/>
                      </a:moveTo>
                      <a:lnTo>
                        <a:pt x="175" y="72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13"/>
                      </a:lnTo>
                      <a:lnTo>
                        <a:pt x="3" y="15"/>
                      </a:lnTo>
                      <a:lnTo>
                        <a:pt x="5" y="18"/>
                      </a:lnTo>
                      <a:lnTo>
                        <a:pt x="170" y="87"/>
                      </a:lnTo>
                      <a:lnTo>
                        <a:pt x="190" y="92"/>
                      </a:lnTo>
                      <a:lnTo>
                        <a:pt x="192" y="90"/>
                      </a:lnTo>
                      <a:lnTo>
                        <a:pt x="195" y="87"/>
                      </a:lnTo>
                      <a:lnTo>
                        <a:pt x="192" y="8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47" name="Freeform 63"/>
                <p:cNvSpPr>
                  <a:spLocks/>
                </p:cNvSpPr>
                <p:nvPr/>
              </p:nvSpPr>
              <p:spPr bwMode="auto">
                <a:xfrm>
                  <a:off x="7944" y="8634"/>
                  <a:ext cx="37" cy="30"/>
                </a:xfrm>
                <a:custGeom>
                  <a:avLst/>
                  <a:gdLst>
                    <a:gd name="T0" fmla="*/ 37 w 37"/>
                    <a:gd name="T1" fmla="*/ 15 h 30"/>
                    <a:gd name="T2" fmla="*/ 22 w 37"/>
                    <a:gd name="T3" fmla="*/ 30 h 30"/>
                    <a:gd name="T4" fmla="*/ 0 w 37"/>
                    <a:gd name="T5" fmla="*/ 22 h 30"/>
                    <a:gd name="T6" fmla="*/ 0 w 37"/>
                    <a:gd name="T7" fmla="*/ 0 h 30"/>
                    <a:gd name="T8" fmla="*/ 37 w 37"/>
                    <a:gd name="T9" fmla="*/ 15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7" h="30">
                      <a:moveTo>
                        <a:pt x="37" y="15"/>
                      </a:moveTo>
                      <a:lnTo>
                        <a:pt x="22" y="30"/>
                      </a:ln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37" y="1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48" name="Freeform 64"/>
                <p:cNvSpPr>
                  <a:spLocks/>
                </p:cNvSpPr>
                <p:nvPr/>
              </p:nvSpPr>
              <p:spPr bwMode="auto">
                <a:xfrm>
                  <a:off x="7944" y="8604"/>
                  <a:ext cx="42" cy="35"/>
                </a:xfrm>
                <a:custGeom>
                  <a:avLst/>
                  <a:gdLst>
                    <a:gd name="T0" fmla="*/ 42 w 42"/>
                    <a:gd name="T1" fmla="*/ 35 h 35"/>
                    <a:gd name="T2" fmla="*/ 0 w 42"/>
                    <a:gd name="T3" fmla="*/ 17 h 35"/>
                    <a:gd name="T4" fmla="*/ 12 w 42"/>
                    <a:gd name="T5" fmla="*/ 0 h 35"/>
                    <a:gd name="T6" fmla="*/ 40 w 42"/>
                    <a:gd name="T7" fmla="*/ 12 h 35"/>
                    <a:gd name="T8" fmla="*/ 42 w 42"/>
                    <a:gd name="T9" fmla="*/ 35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35">
                      <a:moveTo>
                        <a:pt x="42" y="35"/>
                      </a:moveTo>
                      <a:lnTo>
                        <a:pt x="0" y="17"/>
                      </a:lnTo>
                      <a:lnTo>
                        <a:pt x="12" y="0"/>
                      </a:lnTo>
                      <a:lnTo>
                        <a:pt x="40" y="12"/>
                      </a:lnTo>
                      <a:lnTo>
                        <a:pt x="42" y="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68321" name="Group 65"/>
            <p:cNvGrpSpPr>
              <a:grpSpLocks/>
            </p:cNvGrpSpPr>
            <p:nvPr/>
          </p:nvGrpSpPr>
          <p:grpSpPr bwMode="auto">
            <a:xfrm>
              <a:off x="7774" y="7919"/>
              <a:ext cx="1228" cy="610"/>
              <a:chOff x="7774" y="7919"/>
              <a:chExt cx="1228" cy="610"/>
            </a:xfrm>
          </p:grpSpPr>
          <p:sp>
            <p:nvSpPr>
              <p:cNvPr id="268327" name="Freeform 66"/>
              <p:cNvSpPr>
                <a:spLocks/>
              </p:cNvSpPr>
              <p:nvPr/>
            </p:nvSpPr>
            <p:spPr bwMode="auto">
              <a:xfrm>
                <a:off x="8979" y="8442"/>
                <a:ext cx="23" cy="87"/>
              </a:xfrm>
              <a:custGeom>
                <a:avLst/>
                <a:gdLst>
                  <a:gd name="T0" fmla="*/ 23 w 23"/>
                  <a:gd name="T1" fmla="*/ 0 h 87"/>
                  <a:gd name="T2" fmla="*/ 18 w 23"/>
                  <a:gd name="T3" fmla="*/ 10 h 87"/>
                  <a:gd name="T4" fmla="*/ 13 w 23"/>
                  <a:gd name="T5" fmla="*/ 20 h 87"/>
                  <a:gd name="T6" fmla="*/ 8 w 23"/>
                  <a:gd name="T7" fmla="*/ 32 h 87"/>
                  <a:gd name="T8" fmla="*/ 5 w 23"/>
                  <a:gd name="T9" fmla="*/ 47 h 87"/>
                  <a:gd name="T10" fmla="*/ 3 w 23"/>
                  <a:gd name="T11" fmla="*/ 60 h 87"/>
                  <a:gd name="T12" fmla="*/ 0 w 23"/>
                  <a:gd name="T13" fmla="*/ 72 h 87"/>
                  <a:gd name="T14" fmla="*/ 0 w 23"/>
                  <a:gd name="T15" fmla="*/ 87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3" h="87">
                    <a:moveTo>
                      <a:pt x="23" y="0"/>
                    </a:moveTo>
                    <a:lnTo>
                      <a:pt x="18" y="10"/>
                    </a:lnTo>
                    <a:lnTo>
                      <a:pt x="13" y="20"/>
                    </a:lnTo>
                    <a:lnTo>
                      <a:pt x="8" y="32"/>
                    </a:lnTo>
                    <a:lnTo>
                      <a:pt x="5" y="47"/>
                    </a:lnTo>
                    <a:lnTo>
                      <a:pt x="3" y="60"/>
                    </a:lnTo>
                    <a:lnTo>
                      <a:pt x="0" y="72"/>
                    </a:lnTo>
                    <a:lnTo>
                      <a:pt x="0" y="87"/>
                    </a:lnTo>
                  </a:path>
                </a:pathLst>
              </a:custGeom>
              <a:noFill/>
              <a:ln w="4445">
                <a:solidFill>
                  <a:srgbClr val="40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8328" name="Group 67"/>
              <p:cNvGrpSpPr>
                <a:grpSpLocks/>
              </p:cNvGrpSpPr>
              <p:nvPr/>
            </p:nvGrpSpPr>
            <p:grpSpPr bwMode="auto">
              <a:xfrm>
                <a:off x="7774" y="7919"/>
                <a:ext cx="571" cy="533"/>
                <a:chOff x="7774" y="7919"/>
                <a:chExt cx="571" cy="533"/>
              </a:xfrm>
            </p:grpSpPr>
            <p:grpSp>
              <p:nvGrpSpPr>
                <p:cNvPr id="268329" name="Group 68"/>
                <p:cNvGrpSpPr>
                  <a:grpSpLocks/>
                </p:cNvGrpSpPr>
                <p:nvPr/>
              </p:nvGrpSpPr>
              <p:grpSpPr bwMode="auto">
                <a:xfrm>
                  <a:off x="7974" y="8198"/>
                  <a:ext cx="59" cy="85"/>
                  <a:chOff x="7974" y="8198"/>
                  <a:chExt cx="59" cy="85"/>
                </a:xfrm>
              </p:grpSpPr>
              <p:grpSp>
                <p:nvGrpSpPr>
                  <p:cNvPr id="268339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7974" y="8206"/>
                    <a:ext cx="40" cy="77"/>
                    <a:chOff x="7974" y="8206"/>
                    <a:chExt cx="40" cy="77"/>
                  </a:xfrm>
                </p:grpSpPr>
                <p:sp>
                  <p:nvSpPr>
                    <p:cNvPr id="268341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7974" y="8206"/>
                      <a:ext cx="37" cy="74"/>
                    </a:xfrm>
                    <a:custGeom>
                      <a:avLst/>
                      <a:gdLst>
                        <a:gd name="T0" fmla="*/ 37 w 37"/>
                        <a:gd name="T1" fmla="*/ 10 h 74"/>
                        <a:gd name="T2" fmla="*/ 32 w 37"/>
                        <a:gd name="T3" fmla="*/ 17 h 74"/>
                        <a:gd name="T4" fmla="*/ 30 w 37"/>
                        <a:gd name="T5" fmla="*/ 32 h 74"/>
                        <a:gd name="T6" fmla="*/ 25 w 37"/>
                        <a:gd name="T7" fmla="*/ 44 h 74"/>
                        <a:gd name="T8" fmla="*/ 22 w 37"/>
                        <a:gd name="T9" fmla="*/ 62 h 74"/>
                        <a:gd name="T10" fmla="*/ 22 w 37"/>
                        <a:gd name="T11" fmla="*/ 74 h 74"/>
                        <a:gd name="T12" fmla="*/ 2 w 37"/>
                        <a:gd name="T13" fmla="*/ 72 h 74"/>
                        <a:gd name="T14" fmla="*/ 0 w 37"/>
                        <a:gd name="T15" fmla="*/ 54 h 74"/>
                        <a:gd name="T16" fmla="*/ 2 w 37"/>
                        <a:gd name="T17" fmla="*/ 37 h 74"/>
                        <a:gd name="T18" fmla="*/ 5 w 37"/>
                        <a:gd name="T19" fmla="*/ 27 h 74"/>
                        <a:gd name="T20" fmla="*/ 10 w 37"/>
                        <a:gd name="T21" fmla="*/ 15 h 74"/>
                        <a:gd name="T22" fmla="*/ 20 w 37"/>
                        <a:gd name="T23" fmla="*/ 0 h 74"/>
                        <a:gd name="T24" fmla="*/ 37 w 37"/>
                        <a:gd name="T25" fmla="*/ 10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0" t="0" r="r" b="b"/>
                      <a:pathLst>
                        <a:path w="37" h="74">
                          <a:moveTo>
                            <a:pt x="37" y="10"/>
                          </a:moveTo>
                          <a:lnTo>
                            <a:pt x="32" y="17"/>
                          </a:lnTo>
                          <a:lnTo>
                            <a:pt x="30" y="32"/>
                          </a:lnTo>
                          <a:lnTo>
                            <a:pt x="25" y="44"/>
                          </a:lnTo>
                          <a:lnTo>
                            <a:pt x="22" y="62"/>
                          </a:lnTo>
                          <a:lnTo>
                            <a:pt x="22" y="74"/>
                          </a:lnTo>
                          <a:lnTo>
                            <a:pt x="2" y="72"/>
                          </a:lnTo>
                          <a:lnTo>
                            <a:pt x="0" y="54"/>
                          </a:lnTo>
                          <a:lnTo>
                            <a:pt x="2" y="37"/>
                          </a:lnTo>
                          <a:lnTo>
                            <a:pt x="5" y="27"/>
                          </a:lnTo>
                          <a:lnTo>
                            <a:pt x="10" y="15"/>
                          </a:lnTo>
                          <a:lnTo>
                            <a:pt x="20" y="0"/>
                          </a:lnTo>
                          <a:lnTo>
                            <a:pt x="37" y="10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342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7976" y="8208"/>
                      <a:ext cx="38" cy="75"/>
                    </a:xfrm>
                    <a:custGeom>
                      <a:avLst/>
                      <a:gdLst>
                        <a:gd name="T0" fmla="*/ 38 w 38"/>
                        <a:gd name="T1" fmla="*/ 10 h 75"/>
                        <a:gd name="T2" fmla="*/ 35 w 38"/>
                        <a:gd name="T3" fmla="*/ 18 h 75"/>
                        <a:gd name="T4" fmla="*/ 28 w 38"/>
                        <a:gd name="T5" fmla="*/ 32 h 75"/>
                        <a:gd name="T6" fmla="*/ 25 w 38"/>
                        <a:gd name="T7" fmla="*/ 45 h 75"/>
                        <a:gd name="T8" fmla="*/ 20 w 38"/>
                        <a:gd name="T9" fmla="*/ 62 h 75"/>
                        <a:gd name="T10" fmla="*/ 23 w 38"/>
                        <a:gd name="T11" fmla="*/ 75 h 75"/>
                        <a:gd name="T12" fmla="*/ 0 w 38"/>
                        <a:gd name="T13" fmla="*/ 70 h 75"/>
                        <a:gd name="T14" fmla="*/ 0 w 38"/>
                        <a:gd name="T15" fmla="*/ 55 h 75"/>
                        <a:gd name="T16" fmla="*/ 3 w 38"/>
                        <a:gd name="T17" fmla="*/ 37 h 75"/>
                        <a:gd name="T18" fmla="*/ 5 w 38"/>
                        <a:gd name="T19" fmla="*/ 22 h 75"/>
                        <a:gd name="T20" fmla="*/ 10 w 38"/>
                        <a:gd name="T21" fmla="*/ 13 h 75"/>
                        <a:gd name="T22" fmla="*/ 18 w 38"/>
                        <a:gd name="T23" fmla="*/ 0 h 75"/>
                        <a:gd name="T24" fmla="*/ 38 w 38"/>
                        <a:gd name="T25" fmla="*/ 10 h 7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0" t="0" r="r" b="b"/>
                      <a:pathLst>
                        <a:path w="38" h="75">
                          <a:moveTo>
                            <a:pt x="38" y="10"/>
                          </a:moveTo>
                          <a:lnTo>
                            <a:pt x="35" y="18"/>
                          </a:lnTo>
                          <a:lnTo>
                            <a:pt x="28" y="32"/>
                          </a:lnTo>
                          <a:lnTo>
                            <a:pt x="25" y="45"/>
                          </a:lnTo>
                          <a:lnTo>
                            <a:pt x="20" y="62"/>
                          </a:lnTo>
                          <a:lnTo>
                            <a:pt x="23" y="75"/>
                          </a:lnTo>
                          <a:lnTo>
                            <a:pt x="0" y="70"/>
                          </a:lnTo>
                          <a:lnTo>
                            <a:pt x="0" y="55"/>
                          </a:lnTo>
                          <a:lnTo>
                            <a:pt x="3" y="37"/>
                          </a:lnTo>
                          <a:lnTo>
                            <a:pt x="5" y="22"/>
                          </a:lnTo>
                          <a:lnTo>
                            <a:pt x="10" y="13"/>
                          </a:lnTo>
                          <a:lnTo>
                            <a:pt x="18" y="0"/>
                          </a:lnTo>
                          <a:lnTo>
                            <a:pt x="38" y="1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6834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7979" y="8198"/>
                    <a:ext cx="54" cy="25"/>
                  </a:xfrm>
                  <a:prstGeom prst="line">
                    <a:avLst/>
                  </a:prstGeom>
                  <a:noFill/>
                  <a:ln w="4445">
                    <a:solidFill>
                      <a:srgbClr val="C0C0C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8330" name="Group 73"/>
                <p:cNvGrpSpPr>
                  <a:grpSpLocks/>
                </p:cNvGrpSpPr>
                <p:nvPr/>
              </p:nvGrpSpPr>
              <p:grpSpPr bwMode="auto">
                <a:xfrm>
                  <a:off x="7774" y="7919"/>
                  <a:ext cx="571" cy="533"/>
                  <a:chOff x="7774" y="7919"/>
                  <a:chExt cx="571" cy="533"/>
                </a:xfrm>
              </p:grpSpPr>
              <p:sp>
                <p:nvSpPr>
                  <p:cNvPr id="268331" name="Freeform 74"/>
                  <p:cNvSpPr>
                    <a:spLocks/>
                  </p:cNvSpPr>
                  <p:nvPr/>
                </p:nvSpPr>
                <p:spPr bwMode="auto">
                  <a:xfrm>
                    <a:off x="7774" y="8278"/>
                    <a:ext cx="307" cy="174"/>
                  </a:xfrm>
                  <a:custGeom>
                    <a:avLst/>
                    <a:gdLst>
                      <a:gd name="T0" fmla="*/ 307 w 307"/>
                      <a:gd name="T1" fmla="*/ 45 h 174"/>
                      <a:gd name="T2" fmla="*/ 42 w 307"/>
                      <a:gd name="T3" fmla="*/ 172 h 174"/>
                      <a:gd name="T4" fmla="*/ 30 w 307"/>
                      <a:gd name="T5" fmla="*/ 174 h 174"/>
                      <a:gd name="T6" fmla="*/ 20 w 307"/>
                      <a:gd name="T7" fmla="*/ 172 h 174"/>
                      <a:gd name="T8" fmla="*/ 10 w 307"/>
                      <a:gd name="T9" fmla="*/ 164 h 174"/>
                      <a:gd name="T10" fmla="*/ 5 w 307"/>
                      <a:gd name="T11" fmla="*/ 157 h 174"/>
                      <a:gd name="T12" fmla="*/ 2 w 307"/>
                      <a:gd name="T13" fmla="*/ 147 h 174"/>
                      <a:gd name="T14" fmla="*/ 0 w 307"/>
                      <a:gd name="T15" fmla="*/ 132 h 174"/>
                      <a:gd name="T16" fmla="*/ 5 w 307"/>
                      <a:gd name="T17" fmla="*/ 117 h 174"/>
                      <a:gd name="T18" fmla="*/ 17 w 307"/>
                      <a:gd name="T19" fmla="*/ 107 h 174"/>
                      <a:gd name="T20" fmla="*/ 202 w 307"/>
                      <a:gd name="T21" fmla="*/ 0 h 174"/>
                      <a:gd name="T22" fmla="*/ 220 w 307"/>
                      <a:gd name="T23" fmla="*/ 2 h 174"/>
                      <a:gd name="T24" fmla="*/ 247 w 307"/>
                      <a:gd name="T25" fmla="*/ 10 h 174"/>
                      <a:gd name="T26" fmla="*/ 269 w 307"/>
                      <a:gd name="T27" fmla="*/ 22 h 174"/>
                      <a:gd name="T28" fmla="*/ 289 w 307"/>
                      <a:gd name="T29" fmla="*/ 32 h 174"/>
                      <a:gd name="T30" fmla="*/ 307 w 307"/>
                      <a:gd name="T31" fmla="*/ 45 h 17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307" h="174">
                        <a:moveTo>
                          <a:pt x="307" y="45"/>
                        </a:moveTo>
                        <a:lnTo>
                          <a:pt x="42" y="172"/>
                        </a:lnTo>
                        <a:lnTo>
                          <a:pt x="30" y="174"/>
                        </a:lnTo>
                        <a:lnTo>
                          <a:pt x="20" y="172"/>
                        </a:lnTo>
                        <a:lnTo>
                          <a:pt x="10" y="164"/>
                        </a:lnTo>
                        <a:lnTo>
                          <a:pt x="5" y="157"/>
                        </a:lnTo>
                        <a:lnTo>
                          <a:pt x="2" y="147"/>
                        </a:lnTo>
                        <a:lnTo>
                          <a:pt x="0" y="132"/>
                        </a:lnTo>
                        <a:lnTo>
                          <a:pt x="5" y="117"/>
                        </a:lnTo>
                        <a:lnTo>
                          <a:pt x="17" y="107"/>
                        </a:lnTo>
                        <a:lnTo>
                          <a:pt x="202" y="0"/>
                        </a:lnTo>
                        <a:lnTo>
                          <a:pt x="220" y="2"/>
                        </a:lnTo>
                        <a:lnTo>
                          <a:pt x="247" y="10"/>
                        </a:lnTo>
                        <a:lnTo>
                          <a:pt x="269" y="22"/>
                        </a:lnTo>
                        <a:lnTo>
                          <a:pt x="289" y="32"/>
                        </a:lnTo>
                        <a:lnTo>
                          <a:pt x="307" y="4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68332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7951" y="7919"/>
                    <a:ext cx="394" cy="399"/>
                    <a:chOff x="7951" y="7919"/>
                    <a:chExt cx="394" cy="399"/>
                  </a:xfrm>
                </p:grpSpPr>
                <p:grpSp>
                  <p:nvGrpSpPr>
                    <p:cNvPr id="268333" name="Group 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076" y="7919"/>
                      <a:ext cx="269" cy="282"/>
                      <a:chOff x="8076" y="7919"/>
                      <a:chExt cx="269" cy="282"/>
                    </a:xfrm>
                  </p:grpSpPr>
                  <p:grpSp>
                    <p:nvGrpSpPr>
                      <p:cNvPr id="268335" name="Group 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121" y="7919"/>
                        <a:ext cx="224" cy="282"/>
                        <a:chOff x="8121" y="7919"/>
                        <a:chExt cx="224" cy="282"/>
                      </a:xfrm>
                    </p:grpSpPr>
                    <p:sp>
                      <p:nvSpPr>
                        <p:cNvPr id="268337" name="Freeform 7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121" y="7919"/>
                          <a:ext cx="224" cy="282"/>
                        </a:xfrm>
                        <a:custGeom>
                          <a:avLst/>
                          <a:gdLst>
                            <a:gd name="T0" fmla="*/ 224 w 224"/>
                            <a:gd name="T1" fmla="*/ 282 h 282"/>
                            <a:gd name="T2" fmla="*/ 160 w 224"/>
                            <a:gd name="T3" fmla="*/ 165 h 282"/>
                            <a:gd name="T4" fmla="*/ 87 w 224"/>
                            <a:gd name="T5" fmla="*/ 33 h 282"/>
                            <a:gd name="T6" fmla="*/ 82 w 224"/>
                            <a:gd name="T7" fmla="*/ 23 h 282"/>
                            <a:gd name="T8" fmla="*/ 0 w 224"/>
                            <a:gd name="T9" fmla="*/ 0 h 282"/>
                            <a:gd name="T10" fmla="*/ 27 w 224"/>
                            <a:gd name="T11" fmla="*/ 229 h 282"/>
                            <a:gd name="T12" fmla="*/ 45 w 224"/>
                            <a:gd name="T13" fmla="*/ 242 h 282"/>
                            <a:gd name="T14" fmla="*/ 65 w 224"/>
                            <a:gd name="T15" fmla="*/ 252 h 282"/>
                            <a:gd name="T16" fmla="*/ 85 w 224"/>
                            <a:gd name="T17" fmla="*/ 259 h 282"/>
                            <a:gd name="T18" fmla="*/ 112 w 224"/>
                            <a:gd name="T19" fmla="*/ 267 h 282"/>
                            <a:gd name="T20" fmla="*/ 137 w 224"/>
                            <a:gd name="T21" fmla="*/ 272 h 282"/>
                            <a:gd name="T22" fmla="*/ 164 w 224"/>
                            <a:gd name="T23" fmla="*/ 274 h 282"/>
                            <a:gd name="T24" fmla="*/ 194 w 224"/>
                            <a:gd name="T25" fmla="*/ 279 h 282"/>
                            <a:gd name="T26" fmla="*/ 224 w 224"/>
                            <a:gd name="T27" fmla="*/ 282 h 282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0" t="0" r="r" b="b"/>
                          <a:pathLst>
                            <a:path w="224" h="282">
                              <a:moveTo>
                                <a:pt x="224" y="282"/>
                              </a:moveTo>
                              <a:lnTo>
                                <a:pt x="160" y="165"/>
                              </a:lnTo>
                              <a:lnTo>
                                <a:pt x="87" y="33"/>
                              </a:lnTo>
                              <a:lnTo>
                                <a:pt x="82" y="23"/>
                              </a:lnTo>
                              <a:lnTo>
                                <a:pt x="0" y="0"/>
                              </a:lnTo>
                              <a:lnTo>
                                <a:pt x="27" y="229"/>
                              </a:lnTo>
                              <a:lnTo>
                                <a:pt x="45" y="242"/>
                              </a:lnTo>
                              <a:lnTo>
                                <a:pt x="65" y="252"/>
                              </a:lnTo>
                              <a:lnTo>
                                <a:pt x="85" y="259"/>
                              </a:lnTo>
                              <a:lnTo>
                                <a:pt x="112" y="267"/>
                              </a:lnTo>
                              <a:lnTo>
                                <a:pt x="137" y="272"/>
                              </a:lnTo>
                              <a:lnTo>
                                <a:pt x="164" y="274"/>
                              </a:lnTo>
                              <a:lnTo>
                                <a:pt x="194" y="279"/>
                              </a:lnTo>
                              <a:lnTo>
                                <a:pt x="224" y="28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808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68338" name="Freeform 7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141" y="7952"/>
                          <a:ext cx="177" cy="236"/>
                        </a:xfrm>
                        <a:custGeom>
                          <a:avLst/>
                          <a:gdLst>
                            <a:gd name="T0" fmla="*/ 177 w 177"/>
                            <a:gd name="T1" fmla="*/ 236 h 236"/>
                            <a:gd name="T2" fmla="*/ 50 w 177"/>
                            <a:gd name="T3" fmla="*/ 12 h 236"/>
                            <a:gd name="T4" fmla="*/ 0 w 177"/>
                            <a:gd name="T5" fmla="*/ 0 h 236"/>
                            <a:gd name="T6" fmla="*/ 27 w 177"/>
                            <a:gd name="T7" fmla="*/ 201 h 236"/>
                            <a:gd name="T8" fmla="*/ 45 w 177"/>
                            <a:gd name="T9" fmla="*/ 211 h 236"/>
                            <a:gd name="T10" fmla="*/ 65 w 177"/>
                            <a:gd name="T11" fmla="*/ 216 h 236"/>
                            <a:gd name="T12" fmla="*/ 90 w 177"/>
                            <a:gd name="T13" fmla="*/ 224 h 236"/>
                            <a:gd name="T14" fmla="*/ 112 w 177"/>
                            <a:gd name="T15" fmla="*/ 226 h 236"/>
                            <a:gd name="T16" fmla="*/ 135 w 177"/>
                            <a:gd name="T17" fmla="*/ 231 h 236"/>
                            <a:gd name="T18" fmla="*/ 157 w 177"/>
                            <a:gd name="T19" fmla="*/ 234 h 236"/>
                            <a:gd name="T20" fmla="*/ 177 w 177"/>
                            <a:gd name="T21" fmla="*/ 236 h 2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</a:gdLst>
                          <a:ahLst/>
                          <a:cxnLst>
                            <a:cxn ang="T22">
                              <a:pos x="T0" y="T1"/>
                            </a:cxn>
                            <a:cxn ang="T23">
                              <a:pos x="T2" y="T3"/>
                            </a:cxn>
                            <a:cxn ang="T24">
                              <a:pos x="T4" y="T5"/>
                            </a:cxn>
                            <a:cxn ang="T25">
                              <a:pos x="T6" y="T7"/>
                            </a:cxn>
                            <a:cxn ang="T26">
                              <a:pos x="T8" y="T9"/>
                            </a:cxn>
                            <a:cxn ang="T27">
                              <a:pos x="T10" y="T11"/>
                            </a:cxn>
                            <a:cxn ang="T28">
                              <a:pos x="T12" y="T13"/>
                            </a:cxn>
                            <a:cxn ang="T29">
                              <a:pos x="T14" y="T15"/>
                            </a:cxn>
                            <a:cxn ang="T30">
                              <a:pos x="T16" y="T17"/>
                            </a:cxn>
                            <a:cxn ang="T31">
                              <a:pos x="T18" y="T19"/>
                            </a:cxn>
                            <a:cxn ang="T32">
                              <a:pos x="T20" y="T21"/>
                            </a:cxn>
                          </a:cxnLst>
                          <a:rect l="0" t="0" r="r" b="b"/>
                          <a:pathLst>
                            <a:path w="177" h="236">
                              <a:moveTo>
                                <a:pt x="177" y="236"/>
                              </a:moveTo>
                              <a:lnTo>
                                <a:pt x="50" y="12"/>
                              </a:lnTo>
                              <a:lnTo>
                                <a:pt x="0" y="0"/>
                              </a:lnTo>
                              <a:lnTo>
                                <a:pt x="27" y="201"/>
                              </a:lnTo>
                              <a:lnTo>
                                <a:pt x="45" y="211"/>
                              </a:lnTo>
                              <a:lnTo>
                                <a:pt x="65" y="216"/>
                              </a:lnTo>
                              <a:lnTo>
                                <a:pt x="90" y="224"/>
                              </a:lnTo>
                              <a:lnTo>
                                <a:pt x="112" y="226"/>
                              </a:lnTo>
                              <a:lnTo>
                                <a:pt x="135" y="231"/>
                              </a:lnTo>
                              <a:lnTo>
                                <a:pt x="157" y="234"/>
                              </a:lnTo>
                              <a:lnTo>
                                <a:pt x="177" y="23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0A0A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8336" name="Freeform 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076" y="8099"/>
                        <a:ext cx="130" cy="89"/>
                      </a:xfrm>
                      <a:custGeom>
                        <a:avLst/>
                        <a:gdLst>
                          <a:gd name="T0" fmla="*/ 130 w 130"/>
                          <a:gd name="T1" fmla="*/ 89 h 89"/>
                          <a:gd name="T2" fmla="*/ 115 w 130"/>
                          <a:gd name="T3" fmla="*/ 72 h 89"/>
                          <a:gd name="T4" fmla="*/ 107 w 130"/>
                          <a:gd name="T5" fmla="*/ 59 h 89"/>
                          <a:gd name="T6" fmla="*/ 92 w 130"/>
                          <a:gd name="T7" fmla="*/ 44 h 89"/>
                          <a:gd name="T8" fmla="*/ 80 w 130"/>
                          <a:gd name="T9" fmla="*/ 29 h 89"/>
                          <a:gd name="T10" fmla="*/ 65 w 130"/>
                          <a:gd name="T11" fmla="*/ 14 h 89"/>
                          <a:gd name="T12" fmla="*/ 52 w 130"/>
                          <a:gd name="T13" fmla="*/ 7 h 89"/>
                          <a:gd name="T14" fmla="*/ 45 w 130"/>
                          <a:gd name="T15" fmla="*/ 2 h 89"/>
                          <a:gd name="T16" fmla="*/ 37 w 130"/>
                          <a:gd name="T17" fmla="*/ 0 h 89"/>
                          <a:gd name="T18" fmla="*/ 35 w 130"/>
                          <a:gd name="T19" fmla="*/ 0 h 89"/>
                          <a:gd name="T20" fmla="*/ 35 w 130"/>
                          <a:gd name="T21" fmla="*/ 7 h 89"/>
                          <a:gd name="T22" fmla="*/ 32 w 130"/>
                          <a:gd name="T23" fmla="*/ 12 h 89"/>
                          <a:gd name="T24" fmla="*/ 30 w 130"/>
                          <a:gd name="T25" fmla="*/ 17 h 89"/>
                          <a:gd name="T26" fmla="*/ 27 w 130"/>
                          <a:gd name="T27" fmla="*/ 22 h 89"/>
                          <a:gd name="T28" fmla="*/ 20 w 130"/>
                          <a:gd name="T29" fmla="*/ 29 h 89"/>
                          <a:gd name="T30" fmla="*/ 15 w 130"/>
                          <a:gd name="T31" fmla="*/ 32 h 89"/>
                          <a:gd name="T32" fmla="*/ 7 w 130"/>
                          <a:gd name="T33" fmla="*/ 37 h 89"/>
                          <a:gd name="T34" fmla="*/ 0 w 130"/>
                          <a:gd name="T35" fmla="*/ 44 h 89"/>
                          <a:gd name="T36" fmla="*/ 2 w 130"/>
                          <a:gd name="T37" fmla="*/ 52 h 89"/>
                          <a:gd name="T38" fmla="*/ 7 w 130"/>
                          <a:gd name="T39" fmla="*/ 54 h 89"/>
                          <a:gd name="T40" fmla="*/ 15 w 130"/>
                          <a:gd name="T41" fmla="*/ 59 h 89"/>
                          <a:gd name="T42" fmla="*/ 27 w 130"/>
                          <a:gd name="T43" fmla="*/ 64 h 89"/>
                          <a:gd name="T44" fmla="*/ 130 w 130"/>
                          <a:gd name="T45" fmla="*/ 89 h 89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130" h="89">
                            <a:moveTo>
                              <a:pt x="130" y="89"/>
                            </a:moveTo>
                            <a:lnTo>
                              <a:pt x="115" y="72"/>
                            </a:lnTo>
                            <a:lnTo>
                              <a:pt x="107" y="59"/>
                            </a:lnTo>
                            <a:lnTo>
                              <a:pt x="92" y="44"/>
                            </a:lnTo>
                            <a:lnTo>
                              <a:pt x="80" y="29"/>
                            </a:lnTo>
                            <a:lnTo>
                              <a:pt x="65" y="14"/>
                            </a:lnTo>
                            <a:lnTo>
                              <a:pt x="52" y="7"/>
                            </a:lnTo>
                            <a:lnTo>
                              <a:pt x="45" y="2"/>
                            </a:lnTo>
                            <a:lnTo>
                              <a:pt x="37" y="0"/>
                            </a:lnTo>
                            <a:lnTo>
                              <a:pt x="35" y="0"/>
                            </a:lnTo>
                            <a:lnTo>
                              <a:pt x="35" y="7"/>
                            </a:lnTo>
                            <a:lnTo>
                              <a:pt x="32" y="12"/>
                            </a:lnTo>
                            <a:lnTo>
                              <a:pt x="30" y="17"/>
                            </a:lnTo>
                            <a:lnTo>
                              <a:pt x="27" y="22"/>
                            </a:lnTo>
                            <a:lnTo>
                              <a:pt x="20" y="29"/>
                            </a:lnTo>
                            <a:lnTo>
                              <a:pt x="15" y="32"/>
                            </a:lnTo>
                            <a:lnTo>
                              <a:pt x="7" y="37"/>
                            </a:lnTo>
                            <a:lnTo>
                              <a:pt x="0" y="44"/>
                            </a:lnTo>
                            <a:lnTo>
                              <a:pt x="2" y="52"/>
                            </a:lnTo>
                            <a:lnTo>
                              <a:pt x="7" y="54"/>
                            </a:lnTo>
                            <a:lnTo>
                              <a:pt x="15" y="59"/>
                            </a:lnTo>
                            <a:lnTo>
                              <a:pt x="27" y="64"/>
                            </a:lnTo>
                            <a:lnTo>
                              <a:pt x="130" y="89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68334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7951" y="8123"/>
                      <a:ext cx="307" cy="195"/>
                    </a:xfrm>
                    <a:custGeom>
                      <a:avLst/>
                      <a:gdLst>
                        <a:gd name="T0" fmla="*/ 307 w 307"/>
                        <a:gd name="T1" fmla="*/ 182 h 195"/>
                        <a:gd name="T2" fmla="*/ 270 w 307"/>
                        <a:gd name="T3" fmla="*/ 190 h 195"/>
                        <a:gd name="T4" fmla="*/ 257 w 307"/>
                        <a:gd name="T5" fmla="*/ 195 h 195"/>
                        <a:gd name="T6" fmla="*/ 235 w 307"/>
                        <a:gd name="T7" fmla="*/ 190 h 195"/>
                        <a:gd name="T8" fmla="*/ 197 w 307"/>
                        <a:gd name="T9" fmla="*/ 180 h 195"/>
                        <a:gd name="T10" fmla="*/ 147 w 307"/>
                        <a:gd name="T11" fmla="*/ 162 h 195"/>
                        <a:gd name="T12" fmla="*/ 115 w 307"/>
                        <a:gd name="T13" fmla="*/ 147 h 195"/>
                        <a:gd name="T14" fmla="*/ 65 w 307"/>
                        <a:gd name="T15" fmla="*/ 88 h 195"/>
                        <a:gd name="T16" fmla="*/ 35 w 307"/>
                        <a:gd name="T17" fmla="*/ 45 h 195"/>
                        <a:gd name="T18" fmla="*/ 0 w 307"/>
                        <a:gd name="T19" fmla="*/ 8 h 195"/>
                        <a:gd name="T20" fmla="*/ 3 w 307"/>
                        <a:gd name="T21" fmla="*/ 0 h 195"/>
                        <a:gd name="T22" fmla="*/ 55 w 307"/>
                        <a:gd name="T23" fmla="*/ 20 h 195"/>
                        <a:gd name="T24" fmla="*/ 105 w 307"/>
                        <a:gd name="T25" fmla="*/ 40 h 195"/>
                        <a:gd name="T26" fmla="*/ 140 w 307"/>
                        <a:gd name="T27" fmla="*/ 63 h 195"/>
                        <a:gd name="T28" fmla="*/ 177 w 307"/>
                        <a:gd name="T29" fmla="*/ 93 h 195"/>
                        <a:gd name="T30" fmla="*/ 240 w 307"/>
                        <a:gd name="T31" fmla="*/ 140 h 195"/>
                        <a:gd name="T32" fmla="*/ 307 w 307"/>
                        <a:gd name="T33" fmla="*/ 182 h 195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0" t="0" r="r" b="b"/>
                      <a:pathLst>
                        <a:path w="307" h="195">
                          <a:moveTo>
                            <a:pt x="307" y="182"/>
                          </a:moveTo>
                          <a:lnTo>
                            <a:pt x="270" y="190"/>
                          </a:lnTo>
                          <a:lnTo>
                            <a:pt x="257" y="195"/>
                          </a:lnTo>
                          <a:lnTo>
                            <a:pt x="235" y="190"/>
                          </a:lnTo>
                          <a:lnTo>
                            <a:pt x="197" y="180"/>
                          </a:lnTo>
                          <a:lnTo>
                            <a:pt x="147" y="162"/>
                          </a:lnTo>
                          <a:lnTo>
                            <a:pt x="115" y="147"/>
                          </a:lnTo>
                          <a:lnTo>
                            <a:pt x="65" y="88"/>
                          </a:lnTo>
                          <a:lnTo>
                            <a:pt x="35" y="45"/>
                          </a:lnTo>
                          <a:lnTo>
                            <a:pt x="0" y="8"/>
                          </a:lnTo>
                          <a:lnTo>
                            <a:pt x="3" y="0"/>
                          </a:lnTo>
                          <a:lnTo>
                            <a:pt x="55" y="20"/>
                          </a:lnTo>
                          <a:lnTo>
                            <a:pt x="105" y="40"/>
                          </a:lnTo>
                          <a:lnTo>
                            <a:pt x="140" y="63"/>
                          </a:lnTo>
                          <a:lnTo>
                            <a:pt x="177" y="93"/>
                          </a:lnTo>
                          <a:lnTo>
                            <a:pt x="240" y="140"/>
                          </a:lnTo>
                          <a:lnTo>
                            <a:pt x="307" y="182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268322" name="Group 82"/>
            <p:cNvGrpSpPr>
              <a:grpSpLocks/>
            </p:cNvGrpSpPr>
            <p:nvPr/>
          </p:nvGrpSpPr>
          <p:grpSpPr bwMode="auto">
            <a:xfrm>
              <a:off x="8592" y="8270"/>
              <a:ext cx="277" cy="140"/>
              <a:chOff x="8592" y="8270"/>
              <a:chExt cx="277" cy="140"/>
            </a:xfrm>
          </p:grpSpPr>
          <p:grpSp>
            <p:nvGrpSpPr>
              <p:cNvPr id="268323" name="Group 83"/>
              <p:cNvGrpSpPr>
                <a:grpSpLocks/>
              </p:cNvGrpSpPr>
              <p:nvPr/>
            </p:nvGrpSpPr>
            <p:grpSpPr bwMode="auto">
              <a:xfrm>
                <a:off x="8592" y="8270"/>
                <a:ext cx="277" cy="140"/>
                <a:chOff x="8592" y="8270"/>
                <a:chExt cx="277" cy="140"/>
              </a:xfrm>
            </p:grpSpPr>
            <p:sp>
              <p:nvSpPr>
                <p:cNvPr id="268325" name="Freeform 84"/>
                <p:cNvSpPr>
                  <a:spLocks/>
                </p:cNvSpPr>
                <p:nvPr/>
              </p:nvSpPr>
              <p:spPr bwMode="auto">
                <a:xfrm>
                  <a:off x="8592" y="8270"/>
                  <a:ext cx="277" cy="140"/>
                </a:xfrm>
                <a:custGeom>
                  <a:avLst/>
                  <a:gdLst>
                    <a:gd name="T0" fmla="*/ 267 w 277"/>
                    <a:gd name="T1" fmla="*/ 130 h 140"/>
                    <a:gd name="T2" fmla="*/ 255 w 277"/>
                    <a:gd name="T3" fmla="*/ 135 h 140"/>
                    <a:gd name="T4" fmla="*/ 242 w 277"/>
                    <a:gd name="T5" fmla="*/ 137 h 140"/>
                    <a:gd name="T6" fmla="*/ 225 w 277"/>
                    <a:gd name="T7" fmla="*/ 140 h 140"/>
                    <a:gd name="T8" fmla="*/ 210 w 277"/>
                    <a:gd name="T9" fmla="*/ 140 h 140"/>
                    <a:gd name="T10" fmla="*/ 190 w 277"/>
                    <a:gd name="T11" fmla="*/ 137 h 140"/>
                    <a:gd name="T12" fmla="*/ 173 w 277"/>
                    <a:gd name="T13" fmla="*/ 135 h 140"/>
                    <a:gd name="T14" fmla="*/ 155 w 277"/>
                    <a:gd name="T15" fmla="*/ 130 h 140"/>
                    <a:gd name="T16" fmla="*/ 138 w 277"/>
                    <a:gd name="T17" fmla="*/ 125 h 140"/>
                    <a:gd name="T18" fmla="*/ 120 w 277"/>
                    <a:gd name="T19" fmla="*/ 120 h 140"/>
                    <a:gd name="T20" fmla="*/ 105 w 277"/>
                    <a:gd name="T21" fmla="*/ 115 h 140"/>
                    <a:gd name="T22" fmla="*/ 93 w 277"/>
                    <a:gd name="T23" fmla="*/ 107 h 140"/>
                    <a:gd name="T24" fmla="*/ 78 w 277"/>
                    <a:gd name="T25" fmla="*/ 100 h 140"/>
                    <a:gd name="T26" fmla="*/ 65 w 277"/>
                    <a:gd name="T27" fmla="*/ 90 h 140"/>
                    <a:gd name="T28" fmla="*/ 53 w 277"/>
                    <a:gd name="T29" fmla="*/ 82 h 140"/>
                    <a:gd name="T30" fmla="*/ 43 w 277"/>
                    <a:gd name="T31" fmla="*/ 73 h 140"/>
                    <a:gd name="T32" fmla="*/ 28 w 277"/>
                    <a:gd name="T33" fmla="*/ 63 h 140"/>
                    <a:gd name="T34" fmla="*/ 18 w 277"/>
                    <a:gd name="T35" fmla="*/ 48 h 140"/>
                    <a:gd name="T36" fmla="*/ 10 w 277"/>
                    <a:gd name="T37" fmla="*/ 38 h 140"/>
                    <a:gd name="T38" fmla="*/ 3 w 277"/>
                    <a:gd name="T39" fmla="*/ 25 h 140"/>
                    <a:gd name="T40" fmla="*/ 0 w 277"/>
                    <a:gd name="T41" fmla="*/ 15 h 140"/>
                    <a:gd name="T42" fmla="*/ 13 w 277"/>
                    <a:gd name="T43" fmla="*/ 8 h 140"/>
                    <a:gd name="T44" fmla="*/ 25 w 277"/>
                    <a:gd name="T45" fmla="*/ 5 h 140"/>
                    <a:gd name="T46" fmla="*/ 40 w 277"/>
                    <a:gd name="T47" fmla="*/ 3 h 140"/>
                    <a:gd name="T48" fmla="*/ 53 w 277"/>
                    <a:gd name="T49" fmla="*/ 0 h 140"/>
                    <a:gd name="T50" fmla="*/ 93 w 277"/>
                    <a:gd name="T51" fmla="*/ 10 h 140"/>
                    <a:gd name="T52" fmla="*/ 108 w 277"/>
                    <a:gd name="T53" fmla="*/ 10 h 140"/>
                    <a:gd name="T54" fmla="*/ 120 w 277"/>
                    <a:gd name="T55" fmla="*/ 13 h 140"/>
                    <a:gd name="T56" fmla="*/ 135 w 277"/>
                    <a:gd name="T57" fmla="*/ 15 h 140"/>
                    <a:gd name="T58" fmla="*/ 150 w 277"/>
                    <a:gd name="T59" fmla="*/ 23 h 140"/>
                    <a:gd name="T60" fmla="*/ 165 w 277"/>
                    <a:gd name="T61" fmla="*/ 28 h 140"/>
                    <a:gd name="T62" fmla="*/ 180 w 277"/>
                    <a:gd name="T63" fmla="*/ 35 h 140"/>
                    <a:gd name="T64" fmla="*/ 193 w 277"/>
                    <a:gd name="T65" fmla="*/ 43 h 140"/>
                    <a:gd name="T66" fmla="*/ 203 w 277"/>
                    <a:gd name="T67" fmla="*/ 50 h 140"/>
                    <a:gd name="T68" fmla="*/ 215 w 277"/>
                    <a:gd name="T69" fmla="*/ 60 h 140"/>
                    <a:gd name="T70" fmla="*/ 245 w 277"/>
                    <a:gd name="T71" fmla="*/ 80 h 140"/>
                    <a:gd name="T72" fmla="*/ 257 w 277"/>
                    <a:gd name="T73" fmla="*/ 90 h 140"/>
                    <a:gd name="T74" fmla="*/ 265 w 277"/>
                    <a:gd name="T75" fmla="*/ 102 h 140"/>
                    <a:gd name="T76" fmla="*/ 272 w 277"/>
                    <a:gd name="T77" fmla="*/ 115 h 140"/>
                    <a:gd name="T78" fmla="*/ 277 w 277"/>
                    <a:gd name="T79" fmla="*/ 127 h 140"/>
                    <a:gd name="T80" fmla="*/ 267 w 277"/>
                    <a:gd name="T81" fmla="*/ 130 h 14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277" h="140">
                      <a:moveTo>
                        <a:pt x="267" y="130"/>
                      </a:moveTo>
                      <a:lnTo>
                        <a:pt x="255" y="135"/>
                      </a:lnTo>
                      <a:lnTo>
                        <a:pt x="242" y="137"/>
                      </a:lnTo>
                      <a:lnTo>
                        <a:pt x="225" y="140"/>
                      </a:lnTo>
                      <a:lnTo>
                        <a:pt x="210" y="140"/>
                      </a:lnTo>
                      <a:lnTo>
                        <a:pt x="190" y="137"/>
                      </a:lnTo>
                      <a:lnTo>
                        <a:pt x="173" y="135"/>
                      </a:lnTo>
                      <a:lnTo>
                        <a:pt x="155" y="130"/>
                      </a:lnTo>
                      <a:lnTo>
                        <a:pt x="138" y="125"/>
                      </a:lnTo>
                      <a:lnTo>
                        <a:pt x="120" y="120"/>
                      </a:lnTo>
                      <a:lnTo>
                        <a:pt x="105" y="115"/>
                      </a:lnTo>
                      <a:lnTo>
                        <a:pt x="93" y="107"/>
                      </a:lnTo>
                      <a:lnTo>
                        <a:pt x="78" y="100"/>
                      </a:lnTo>
                      <a:lnTo>
                        <a:pt x="65" y="90"/>
                      </a:lnTo>
                      <a:lnTo>
                        <a:pt x="53" y="82"/>
                      </a:lnTo>
                      <a:lnTo>
                        <a:pt x="43" y="73"/>
                      </a:lnTo>
                      <a:lnTo>
                        <a:pt x="28" y="63"/>
                      </a:lnTo>
                      <a:lnTo>
                        <a:pt x="18" y="48"/>
                      </a:lnTo>
                      <a:lnTo>
                        <a:pt x="10" y="38"/>
                      </a:lnTo>
                      <a:lnTo>
                        <a:pt x="3" y="25"/>
                      </a:lnTo>
                      <a:lnTo>
                        <a:pt x="0" y="15"/>
                      </a:lnTo>
                      <a:lnTo>
                        <a:pt x="13" y="8"/>
                      </a:lnTo>
                      <a:lnTo>
                        <a:pt x="25" y="5"/>
                      </a:lnTo>
                      <a:lnTo>
                        <a:pt x="40" y="3"/>
                      </a:lnTo>
                      <a:lnTo>
                        <a:pt x="53" y="0"/>
                      </a:lnTo>
                      <a:lnTo>
                        <a:pt x="93" y="10"/>
                      </a:lnTo>
                      <a:lnTo>
                        <a:pt x="108" y="10"/>
                      </a:lnTo>
                      <a:lnTo>
                        <a:pt x="120" y="13"/>
                      </a:lnTo>
                      <a:lnTo>
                        <a:pt x="135" y="15"/>
                      </a:lnTo>
                      <a:lnTo>
                        <a:pt x="150" y="23"/>
                      </a:lnTo>
                      <a:lnTo>
                        <a:pt x="165" y="28"/>
                      </a:lnTo>
                      <a:lnTo>
                        <a:pt x="180" y="35"/>
                      </a:lnTo>
                      <a:lnTo>
                        <a:pt x="193" y="43"/>
                      </a:lnTo>
                      <a:lnTo>
                        <a:pt x="203" y="50"/>
                      </a:lnTo>
                      <a:lnTo>
                        <a:pt x="215" y="60"/>
                      </a:lnTo>
                      <a:lnTo>
                        <a:pt x="245" y="80"/>
                      </a:lnTo>
                      <a:lnTo>
                        <a:pt x="257" y="90"/>
                      </a:lnTo>
                      <a:lnTo>
                        <a:pt x="265" y="102"/>
                      </a:lnTo>
                      <a:lnTo>
                        <a:pt x="272" y="115"/>
                      </a:lnTo>
                      <a:lnTo>
                        <a:pt x="277" y="127"/>
                      </a:lnTo>
                      <a:lnTo>
                        <a:pt x="267" y="13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4445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26" name="Freeform 85"/>
                <p:cNvSpPr>
                  <a:spLocks/>
                </p:cNvSpPr>
                <p:nvPr/>
              </p:nvSpPr>
              <p:spPr bwMode="auto">
                <a:xfrm>
                  <a:off x="8600" y="8270"/>
                  <a:ext cx="262" cy="132"/>
                </a:xfrm>
                <a:custGeom>
                  <a:avLst/>
                  <a:gdLst>
                    <a:gd name="T0" fmla="*/ 262 w 262"/>
                    <a:gd name="T1" fmla="*/ 125 h 132"/>
                    <a:gd name="T2" fmla="*/ 249 w 262"/>
                    <a:gd name="T3" fmla="*/ 127 h 132"/>
                    <a:gd name="T4" fmla="*/ 237 w 262"/>
                    <a:gd name="T5" fmla="*/ 130 h 132"/>
                    <a:gd name="T6" fmla="*/ 219 w 262"/>
                    <a:gd name="T7" fmla="*/ 132 h 132"/>
                    <a:gd name="T8" fmla="*/ 204 w 262"/>
                    <a:gd name="T9" fmla="*/ 132 h 132"/>
                    <a:gd name="T10" fmla="*/ 185 w 262"/>
                    <a:gd name="T11" fmla="*/ 130 h 132"/>
                    <a:gd name="T12" fmla="*/ 167 w 262"/>
                    <a:gd name="T13" fmla="*/ 127 h 132"/>
                    <a:gd name="T14" fmla="*/ 147 w 262"/>
                    <a:gd name="T15" fmla="*/ 125 h 132"/>
                    <a:gd name="T16" fmla="*/ 132 w 262"/>
                    <a:gd name="T17" fmla="*/ 120 h 132"/>
                    <a:gd name="T18" fmla="*/ 115 w 262"/>
                    <a:gd name="T19" fmla="*/ 112 h 132"/>
                    <a:gd name="T20" fmla="*/ 102 w 262"/>
                    <a:gd name="T21" fmla="*/ 107 h 132"/>
                    <a:gd name="T22" fmla="*/ 87 w 262"/>
                    <a:gd name="T23" fmla="*/ 100 h 132"/>
                    <a:gd name="T24" fmla="*/ 75 w 262"/>
                    <a:gd name="T25" fmla="*/ 92 h 132"/>
                    <a:gd name="T26" fmla="*/ 62 w 262"/>
                    <a:gd name="T27" fmla="*/ 85 h 132"/>
                    <a:gd name="T28" fmla="*/ 50 w 262"/>
                    <a:gd name="T29" fmla="*/ 75 h 132"/>
                    <a:gd name="T30" fmla="*/ 37 w 262"/>
                    <a:gd name="T31" fmla="*/ 65 h 132"/>
                    <a:gd name="T32" fmla="*/ 25 w 262"/>
                    <a:gd name="T33" fmla="*/ 53 h 132"/>
                    <a:gd name="T34" fmla="*/ 12 w 262"/>
                    <a:gd name="T35" fmla="*/ 40 h 132"/>
                    <a:gd name="T36" fmla="*/ 5 w 262"/>
                    <a:gd name="T37" fmla="*/ 30 h 132"/>
                    <a:gd name="T38" fmla="*/ 0 w 262"/>
                    <a:gd name="T39" fmla="*/ 18 h 132"/>
                    <a:gd name="T40" fmla="*/ 12 w 262"/>
                    <a:gd name="T41" fmla="*/ 13 h 132"/>
                    <a:gd name="T42" fmla="*/ 27 w 262"/>
                    <a:gd name="T43" fmla="*/ 5 h 132"/>
                    <a:gd name="T44" fmla="*/ 42 w 262"/>
                    <a:gd name="T45" fmla="*/ 3 h 132"/>
                    <a:gd name="T46" fmla="*/ 60 w 262"/>
                    <a:gd name="T47" fmla="*/ 3 h 132"/>
                    <a:gd name="T48" fmla="*/ 72 w 262"/>
                    <a:gd name="T49" fmla="*/ 0 h 132"/>
                    <a:gd name="T50" fmla="*/ 87 w 262"/>
                    <a:gd name="T51" fmla="*/ 0 h 132"/>
                    <a:gd name="T52" fmla="*/ 102 w 262"/>
                    <a:gd name="T53" fmla="*/ 3 h 132"/>
                    <a:gd name="T54" fmla="*/ 115 w 262"/>
                    <a:gd name="T55" fmla="*/ 3 h 132"/>
                    <a:gd name="T56" fmla="*/ 130 w 262"/>
                    <a:gd name="T57" fmla="*/ 8 h 132"/>
                    <a:gd name="T58" fmla="*/ 147 w 262"/>
                    <a:gd name="T59" fmla="*/ 13 h 132"/>
                    <a:gd name="T60" fmla="*/ 160 w 262"/>
                    <a:gd name="T61" fmla="*/ 18 h 132"/>
                    <a:gd name="T62" fmla="*/ 175 w 262"/>
                    <a:gd name="T63" fmla="*/ 28 h 132"/>
                    <a:gd name="T64" fmla="*/ 187 w 262"/>
                    <a:gd name="T65" fmla="*/ 35 h 132"/>
                    <a:gd name="T66" fmla="*/ 199 w 262"/>
                    <a:gd name="T67" fmla="*/ 43 h 132"/>
                    <a:gd name="T68" fmla="*/ 209 w 262"/>
                    <a:gd name="T69" fmla="*/ 50 h 132"/>
                    <a:gd name="T70" fmla="*/ 222 w 262"/>
                    <a:gd name="T71" fmla="*/ 63 h 132"/>
                    <a:gd name="T72" fmla="*/ 232 w 262"/>
                    <a:gd name="T73" fmla="*/ 75 h 132"/>
                    <a:gd name="T74" fmla="*/ 242 w 262"/>
                    <a:gd name="T75" fmla="*/ 85 h 132"/>
                    <a:gd name="T76" fmla="*/ 249 w 262"/>
                    <a:gd name="T77" fmla="*/ 100 h 132"/>
                    <a:gd name="T78" fmla="*/ 254 w 262"/>
                    <a:gd name="T79" fmla="*/ 112 h 132"/>
                    <a:gd name="T80" fmla="*/ 262 w 262"/>
                    <a:gd name="T81" fmla="*/ 125 h 13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262" h="132">
                      <a:moveTo>
                        <a:pt x="262" y="125"/>
                      </a:moveTo>
                      <a:lnTo>
                        <a:pt x="249" y="127"/>
                      </a:lnTo>
                      <a:lnTo>
                        <a:pt x="237" y="130"/>
                      </a:lnTo>
                      <a:lnTo>
                        <a:pt x="219" y="132"/>
                      </a:lnTo>
                      <a:lnTo>
                        <a:pt x="204" y="132"/>
                      </a:lnTo>
                      <a:lnTo>
                        <a:pt x="185" y="130"/>
                      </a:lnTo>
                      <a:lnTo>
                        <a:pt x="167" y="127"/>
                      </a:lnTo>
                      <a:lnTo>
                        <a:pt x="147" y="125"/>
                      </a:lnTo>
                      <a:lnTo>
                        <a:pt x="132" y="120"/>
                      </a:lnTo>
                      <a:lnTo>
                        <a:pt x="115" y="112"/>
                      </a:lnTo>
                      <a:lnTo>
                        <a:pt x="102" y="107"/>
                      </a:lnTo>
                      <a:lnTo>
                        <a:pt x="87" y="100"/>
                      </a:lnTo>
                      <a:lnTo>
                        <a:pt x="75" y="92"/>
                      </a:lnTo>
                      <a:lnTo>
                        <a:pt x="62" y="85"/>
                      </a:lnTo>
                      <a:lnTo>
                        <a:pt x="50" y="75"/>
                      </a:lnTo>
                      <a:lnTo>
                        <a:pt x="37" y="65"/>
                      </a:lnTo>
                      <a:lnTo>
                        <a:pt x="25" y="53"/>
                      </a:lnTo>
                      <a:lnTo>
                        <a:pt x="12" y="40"/>
                      </a:lnTo>
                      <a:lnTo>
                        <a:pt x="5" y="30"/>
                      </a:lnTo>
                      <a:lnTo>
                        <a:pt x="0" y="18"/>
                      </a:lnTo>
                      <a:lnTo>
                        <a:pt x="12" y="13"/>
                      </a:lnTo>
                      <a:lnTo>
                        <a:pt x="27" y="5"/>
                      </a:lnTo>
                      <a:lnTo>
                        <a:pt x="42" y="3"/>
                      </a:lnTo>
                      <a:lnTo>
                        <a:pt x="60" y="3"/>
                      </a:lnTo>
                      <a:lnTo>
                        <a:pt x="72" y="0"/>
                      </a:lnTo>
                      <a:lnTo>
                        <a:pt x="87" y="0"/>
                      </a:lnTo>
                      <a:lnTo>
                        <a:pt x="102" y="3"/>
                      </a:lnTo>
                      <a:lnTo>
                        <a:pt x="115" y="3"/>
                      </a:lnTo>
                      <a:lnTo>
                        <a:pt x="130" y="8"/>
                      </a:lnTo>
                      <a:lnTo>
                        <a:pt x="147" y="13"/>
                      </a:lnTo>
                      <a:lnTo>
                        <a:pt x="160" y="18"/>
                      </a:lnTo>
                      <a:lnTo>
                        <a:pt x="175" y="28"/>
                      </a:lnTo>
                      <a:lnTo>
                        <a:pt x="187" y="35"/>
                      </a:lnTo>
                      <a:lnTo>
                        <a:pt x="199" y="43"/>
                      </a:lnTo>
                      <a:lnTo>
                        <a:pt x="209" y="50"/>
                      </a:lnTo>
                      <a:lnTo>
                        <a:pt x="222" y="63"/>
                      </a:lnTo>
                      <a:lnTo>
                        <a:pt x="232" y="75"/>
                      </a:lnTo>
                      <a:lnTo>
                        <a:pt x="242" y="85"/>
                      </a:lnTo>
                      <a:lnTo>
                        <a:pt x="249" y="100"/>
                      </a:lnTo>
                      <a:lnTo>
                        <a:pt x="254" y="112"/>
                      </a:lnTo>
                      <a:lnTo>
                        <a:pt x="262" y="125"/>
                      </a:lnTo>
                      <a:close/>
                    </a:path>
                  </a:pathLst>
                </a:custGeom>
                <a:solidFill>
                  <a:srgbClr val="E0E0FF"/>
                </a:solidFill>
                <a:ln w="4445">
                  <a:solidFill>
                    <a:srgbClr val="E0E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8324" name="Freeform 86"/>
              <p:cNvSpPr>
                <a:spLocks/>
              </p:cNvSpPr>
              <p:nvPr/>
            </p:nvSpPr>
            <p:spPr bwMode="auto">
              <a:xfrm>
                <a:off x="8812" y="8350"/>
                <a:ext cx="37" cy="37"/>
              </a:xfrm>
              <a:custGeom>
                <a:avLst/>
                <a:gdLst>
                  <a:gd name="T0" fmla="*/ 37 w 37"/>
                  <a:gd name="T1" fmla="*/ 32 h 37"/>
                  <a:gd name="T2" fmla="*/ 30 w 37"/>
                  <a:gd name="T3" fmla="*/ 37 h 37"/>
                  <a:gd name="T4" fmla="*/ 27 w 37"/>
                  <a:gd name="T5" fmla="*/ 32 h 37"/>
                  <a:gd name="T6" fmla="*/ 22 w 37"/>
                  <a:gd name="T7" fmla="*/ 25 h 37"/>
                  <a:gd name="T8" fmla="*/ 17 w 37"/>
                  <a:gd name="T9" fmla="*/ 17 h 37"/>
                  <a:gd name="T10" fmla="*/ 12 w 37"/>
                  <a:gd name="T11" fmla="*/ 10 h 37"/>
                  <a:gd name="T12" fmla="*/ 5 w 37"/>
                  <a:gd name="T13" fmla="*/ 5 h 37"/>
                  <a:gd name="T14" fmla="*/ 0 w 37"/>
                  <a:gd name="T15" fmla="*/ 0 h 37"/>
                  <a:gd name="T16" fmla="*/ 5 w 37"/>
                  <a:gd name="T17" fmla="*/ 2 h 37"/>
                  <a:gd name="T18" fmla="*/ 12 w 37"/>
                  <a:gd name="T19" fmla="*/ 5 h 37"/>
                  <a:gd name="T20" fmla="*/ 17 w 37"/>
                  <a:gd name="T21" fmla="*/ 7 h 37"/>
                  <a:gd name="T22" fmla="*/ 25 w 37"/>
                  <a:gd name="T23" fmla="*/ 12 h 37"/>
                  <a:gd name="T24" fmla="*/ 30 w 37"/>
                  <a:gd name="T25" fmla="*/ 20 h 37"/>
                  <a:gd name="T26" fmla="*/ 35 w 37"/>
                  <a:gd name="T27" fmla="*/ 27 h 37"/>
                  <a:gd name="T28" fmla="*/ 37 w 37"/>
                  <a:gd name="T29" fmla="*/ 32 h 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7" h="37">
                    <a:moveTo>
                      <a:pt x="37" y="32"/>
                    </a:moveTo>
                    <a:lnTo>
                      <a:pt x="30" y="37"/>
                    </a:lnTo>
                    <a:lnTo>
                      <a:pt x="27" y="32"/>
                    </a:lnTo>
                    <a:lnTo>
                      <a:pt x="22" y="25"/>
                    </a:lnTo>
                    <a:lnTo>
                      <a:pt x="17" y="17"/>
                    </a:lnTo>
                    <a:lnTo>
                      <a:pt x="12" y="10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2" y="5"/>
                    </a:lnTo>
                    <a:lnTo>
                      <a:pt x="17" y="7"/>
                    </a:lnTo>
                    <a:lnTo>
                      <a:pt x="25" y="12"/>
                    </a:lnTo>
                    <a:lnTo>
                      <a:pt x="30" y="20"/>
                    </a:lnTo>
                    <a:lnTo>
                      <a:pt x="35" y="27"/>
                    </a:lnTo>
                    <a:lnTo>
                      <a:pt x="37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6695" name="Line 87"/>
          <p:cNvSpPr>
            <a:spLocks noChangeShapeType="1"/>
          </p:cNvSpPr>
          <p:nvPr/>
        </p:nvSpPr>
        <p:spPr bwMode="auto">
          <a:xfrm>
            <a:off x="2438400" y="3048000"/>
            <a:ext cx="220980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696" name="Line 88"/>
          <p:cNvSpPr>
            <a:spLocks noChangeShapeType="1"/>
          </p:cNvSpPr>
          <p:nvPr/>
        </p:nvSpPr>
        <p:spPr bwMode="auto">
          <a:xfrm flipV="1">
            <a:off x="4648200" y="3200400"/>
            <a:ext cx="17526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697" name="Line 89"/>
          <p:cNvSpPr>
            <a:spLocks noChangeShapeType="1"/>
          </p:cNvSpPr>
          <p:nvPr/>
        </p:nvSpPr>
        <p:spPr bwMode="auto">
          <a:xfrm flipH="1" flipV="1">
            <a:off x="5791200" y="26670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698" name="Line 90"/>
          <p:cNvSpPr>
            <a:spLocks noChangeShapeType="1"/>
          </p:cNvSpPr>
          <p:nvPr/>
        </p:nvSpPr>
        <p:spPr bwMode="auto">
          <a:xfrm flipH="1">
            <a:off x="5715000" y="32766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699" name="Text Box 91"/>
          <p:cNvSpPr txBox="1">
            <a:spLocks noChangeArrowheads="1"/>
          </p:cNvSpPr>
          <p:nvPr/>
        </p:nvSpPr>
        <p:spPr bwMode="auto">
          <a:xfrm>
            <a:off x="4038600" y="4572000"/>
            <a:ext cx="393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1800">
                <a:solidFill>
                  <a:schemeClr val="tx1"/>
                </a:solidFill>
                <a:cs typeface="+mn-cs"/>
              </a:rPr>
              <a:t>Dry lake bed = smooth reflecting surface</a:t>
            </a:r>
          </a:p>
        </p:txBody>
      </p:sp>
      <p:sp>
        <p:nvSpPr>
          <p:cNvPr id="196700" name="Line 92"/>
          <p:cNvSpPr>
            <a:spLocks noChangeShapeType="1"/>
          </p:cNvSpPr>
          <p:nvPr/>
        </p:nvSpPr>
        <p:spPr bwMode="auto">
          <a:xfrm flipH="1" flipV="1">
            <a:off x="4724400" y="4038600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701" name="Text Box 93"/>
          <p:cNvSpPr txBox="1">
            <a:spLocks noChangeArrowheads="1"/>
          </p:cNvSpPr>
          <p:nvPr/>
        </p:nvSpPr>
        <p:spPr bwMode="auto">
          <a:xfrm>
            <a:off x="5943600" y="1905000"/>
            <a:ext cx="2919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1800">
                <a:solidFill>
                  <a:schemeClr val="tx1"/>
                </a:solidFill>
                <a:cs typeface="+mn-cs"/>
              </a:rPr>
              <a:t>Narrow beam receive antenna</a:t>
            </a:r>
          </a:p>
        </p:txBody>
      </p:sp>
      <p:sp>
        <p:nvSpPr>
          <p:cNvPr id="196702" name="Line 94"/>
          <p:cNvSpPr>
            <a:spLocks noChangeShapeType="1"/>
          </p:cNvSpPr>
          <p:nvPr/>
        </p:nvSpPr>
        <p:spPr bwMode="auto">
          <a:xfrm flipH="1">
            <a:off x="6019800" y="2286000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703" name="Text Box 95"/>
          <p:cNvSpPr txBox="1">
            <a:spLocks noChangeArrowheads="1"/>
          </p:cNvSpPr>
          <p:nvPr/>
        </p:nvSpPr>
        <p:spPr bwMode="auto">
          <a:xfrm>
            <a:off x="457200" y="18288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1800">
                <a:solidFill>
                  <a:schemeClr val="tx1"/>
                </a:solidFill>
                <a:cs typeface="+mn-cs"/>
              </a:rPr>
              <a:t>Airborne transmitter</a:t>
            </a:r>
          </a:p>
        </p:txBody>
      </p:sp>
      <p:sp>
        <p:nvSpPr>
          <p:cNvPr id="196704" name="Line 96"/>
          <p:cNvSpPr>
            <a:spLocks noChangeShapeType="1"/>
          </p:cNvSpPr>
          <p:nvPr/>
        </p:nvSpPr>
        <p:spPr bwMode="auto">
          <a:xfrm>
            <a:off x="1219200" y="22098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705" name="Text Box 97"/>
          <p:cNvSpPr txBox="1">
            <a:spLocks noChangeArrowheads="1"/>
          </p:cNvSpPr>
          <p:nvPr/>
        </p:nvSpPr>
        <p:spPr bwMode="auto">
          <a:xfrm>
            <a:off x="2971800" y="1752600"/>
            <a:ext cx="2454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1800">
                <a:solidFill>
                  <a:schemeClr val="tx1"/>
                </a:solidFill>
                <a:cs typeface="+mn-cs"/>
              </a:rPr>
              <a:t>Line-of-sight communications link</a:t>
            </a:r>
          </a:p>
        </p:txBody>
      </p:sp>
      <p:sp>
        <p:nvSpPr>
          <p:cNvPr id="196706" name="Line 98"/>
          <p:cNvSpPr>
            <a:spLocks noChangeShapeType="1"/>
          </p:cNvSpPr>
          <p:nvPr/>
        </p:nvSpPr>
        <p:spPr bwMode="auto">
          <a:xfrm>
            <a:off x="3886200" y="2362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707" name="Text Box 99"/>
          <p:cNvSpPr txBox="1">
            <a:spLocks noChangeArrowheads="1"/>
          </p:cNvSpPr>
          <p:nvPr/>
        </p:nvSpPr>
        <p:spPr bwMode="auto">
          <a:xfrm>
            <a:off x="228600" y="4648200"/>
            <a:ext cx="1636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1800">
                <a:solidFill>
                  <a:schemeClr val="tx1"/>
                </a:solidFill>
                <a:cs typeface="+mn-cs"/>
              </a:rPr>
              <a:t>Irregular terrain</a:t>
            </a:r>
          </a:p>
        </p:txBody>
      </p:sp>
      <p:sp>
        <p:nvSpPr>
          <p:cNvPr id="196708" name="Line 100"/>
          <p:cNvSpPr>
            <a:spLocks noChangeShapeType="1"/>
          </p:cNvSpPr>
          <p:nvPr/>
        </p:nvSpPr>
        <p:spPr bwMode="auto">
          <a:xfrm flipV="1">
            <a:off x="990600" y="3733800"/>
            <a:ext cx="762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709" name="Text Box 101"/>
          <p:cNvSpPr txBox="1">
            <a:spLocks noChangeArrowheads="1"/>
          </p:cNvSpPr>
          <p:nvPr/>
        </p:nvSpPr>
        <p:spPr bwMode="auto">
          <a:xfrm>
            <a:off x="7696200" y="2743200"/>
            <a:ext cx="12350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1800">
                <a:solidFill>
                  <a:schemeClr val="tx1"/>
                </a:solidFill>
                <a:cs typeface="+mn-cs"/>
              </a:rPr>
              <a:t>Low elevation angle</a:t>
            </a:r>
          </a:p>
        </p:txBody>
      </p:sp>
      <p:sp>
        <p:nvSpPr>
          <p:cNvPr id="196710" name="Line 102"/>
          <p:cNvSpPr>
            <a:spLocks noChangeShapeType="1"/>
          </p:cNvSpPr>
          <p:nvPr/>
        </p:nvSpPr>
        <p:spPr bwMode="auto">
          <a:xfrm flipH="1">
            <a:off x="6477000" y="31242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711" name="Line 103"/>
          <p:cNvSpPr>
            <a:spLocks noChangeShapeType="1"/>
          </p:cNvSpPr>
          <p:nvPr/>
        </p:nvSpPr>
        <p:spPr bwMode="auto">
          <a:xfrm flipH="1">
            <a:off x="2209800" y="30480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712" name="Line 104"/>
          <p:cNvSpPr>
            <a:spLocks noChangeShapeType="1"/>
          </p:cNvSpPr>
          <p:nvPr/>
        </p:nvSpPr>
        <p:spPr bwMode="auto">
          <a:xfrm flipV="1">
            <a:off x="2209800" y="3200400"/>
            <a:ext cx="41910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6713" name="Text Box 105"/>
          <p:cNvSpPr txBox="1">
            <a:spLocks noChangeArrowheads="1"/>
          </p:cNvSpPr>
          <p:nvPr/>
        </p:nvSpPr>
        <p:spPr bwMode="auto">
          <a:xfrm>
            <a:off x="1447800" y="5849938"/>
            <a:ext cx="6400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1000">
                <a:solidFill>
                  <a:schemeClr val="tx1"/>
                </a:solidFill>
                <a:latin typeface="Arial" charset="0"/>
                <a:cs typeface="+mn-cs"/>
              </a:rPr>
              <a:t>Figure from Dr.Michael Rice, BYU Telemetry Laboratory, Provo, Utah.  Reprinted by permission of the author.</a:t>
            </a:r>
          </a:p>
        </p:txBody>
      </p:sp>
    </p:spTree>
    <p:extLst>
      <p:ext uri="{BB962C8B-B14F-4D97-AF65-F5344CB8AC3E}">
        <p14:creationId xmlns:p14="http://schemas.microsoft.com/office/powerpoint/2010/main" val="1951878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Assumptions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7724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dirty="0">
                <a:cs typeface="+mn-cs"/>
              </a:rPr>
              <a:t>Channel can be modeled as a linear time-invariant (LTI) system over </a:t>
            </a:r>
            <a:r>
              <a:rPr lang="ja-JP" altLang="en-US" sz="2400" dirty="0">
                <a:latin typeface="Arial"/>
                <a:cs typeface="+mn-cs"/>
              </a:rPr>
              <a:t>“</a:t>
            </a:r>
            <a:r>
              <a:rPr lang="en-US" sz="2400" dirty="0">
                <a:cs typeface="+mn-cs"/>
              </a:rPr>
              <a:t>short enough</a:t>
            </a:r>
            <a:r>
              <a:rPr lang="ja-JP" altLang="en-US" sz="2400" dirty="0">
                <a:latin typeface="Arial"/>
                <a:cs typeface="+mn-cs"/>
              </a:rPr>
              <a:t>”</a:t>
            </a:r>
            <a:r>
              <a:rPr lang="en-US" sz="2400" dirty="0">
                <a:cs typeface="+mn-cs"/>
              </a:rPr>
              <a:t> time interval</a:t>
            </a:r>
          </a:p>
        </p:txBody>
      </p:sp>
      <p:graphicFrame>
        <p:nvGraphicFramePr>
          <p:cNvPr id="270339" name="Object 4"/>
          <p:cNvGraphicFramePr>
            <a:graphicFrameLocks noChangeAspect="1"/>
          </p:cNvGraphicFramePr>
          <p:nvPr/>
        </p:nvGraphicFramePr>
        <p:xfrm>
          <a:off x="2392363" y="2498725"/>
          <a:ext cx="4594225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05000" imgH="939800" progId="Equation.3">
                  <p:embed/>
                </p:oleObj>
              </mc:Choice>
              <mc:Fallback>
                <p:oleObj name="Equation" r:id="rId3" imgW="1905000" imgH="939800" progId="Equation.3">
                  <p:embed/>
                  <p:pic>
                    <p:nvPicPr>
                      <p:cNvPr id="2703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2363" y="2498725"/>
                        <a:ext cx="4594225" cy="225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1371600" y="49974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Line-of-sight propagation path</a:t>
            </a:r>
          </a:p>
        </p:txBody>
      </p:sp>
      <p:sp>
        <p:nvSpPr>
          <p:cNvPr id="197638" name="Line 6"/>
          <p:cNvSpPr>
            <a:spLocks noChangeShapeType="1"/>
          </p:cNvSpPr>
          <p:nvPr/>
        </p:nvSpPr>
        <p:spPr bwMode="auto">
          <a:xfrm flipV="1">
            <a:off x="2743200" y="438785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7639" name="AutoShape 7"/>
          <p:cNvSpPr>
            <a:spLocks/>
          </p:cNvSpPr>
          <p:nvPr/>
        </p:nvSpPr>
        <p:spPr bwMode="auto">
          <a:xfrm rot="5400000">
            <a:off x="5372100" y="3435350"/>
            <a:ext cx="228600" cy="2895600"/>
          </a:xfrm>
          <a:prstGeom prst="rightBrace">
            <a:avLst>
              <a:gd name="adj1" fmla="val 1444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4038600" y="4997450"/>
            <a:ext cx="34421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1800" i="1">
                <a:solidFill>
                  <a:schemeClr val="tx1"/>
                </a:solidFill>
                <a:latin typeface="+mn-lt"/>
                <a:cs typeface="+mn-cs"/>
              </a:rPr>
              <a:t>L</a:t>
            </a:r>
            <a:r>
              <a:rPr lang="en-US" sz="1800">
                <a:solidFill>
                  <a:schemeClr val="tx1"/>
                </a:solidFill>
                <a:latin typeface="+mn-lt"/>
                <a:cs typeface="+mn-cs"/>
              </a:rPr>
              <a:t>-1 multipath propagation paths</a:t>
            </a:r>
          </a:p>
        </p:txBody>
      </p:sp>
      <p:sp>
        <p:nvSpPr>
          <p:cNvPr id="197641" name="Text Box 9"/>
          <p:cNvSpPr txBox="1">
            <a:spLocks noChangeArrowheads="1"/>
          </p:cNvSpPr>
          <p:nvPr/>
        </p:nvSpPr>
        <p:spPr bwMode="auto">
          <a:xfrm>
            <a:off x="1447800" y="5849938"/>
            <a:ext cx="6400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1000">
                <a:solidFill>
                  <a:schemeClr val="tx1"/>
                </a:solidFill>
                <a:latin typeface="+mn-lt"/>
                <a:cs typeface="+mn-cs"/>
              </a:rPr>
              <a:t>Figure from Dr.Michael Rice, BYU Telemetry Laboratory, Provo, Utah.  Reprinted by permission of the author.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648200" y="2133600"/>
            <a:ext cx="3962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Complex-valued path loss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H="1">
            <a:off x="3962400" y="23622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29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2-Ray Transfer Function</a:t>
            </a:r>
            <a:endParaRPr lang="en-US" sz="4000" dirty="0">
              <a:cs typeface="+mj-cs"/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58900"/>
            <a:ext cx="7772400" cy="7191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cs typeface="+mn-cs"/>
              </a:rPr>
              <a:t>Magnitude of first multipath reflection: </a:t>
            </a:r>
            <a:r>
              <a:rPr lang="en-US" sz="2200" dirty="0">
                <a:latin typeface="Symbol" charset="0"/>
                <a:cs typeface="+mn-cs"/>
              </a:rPr>
              <a:t>G</a:t>
            </a:r>
            <a:r>
              <a:rPr lang="en-US" sz="2200" baseline="-25000" dirty="0">
                <a:cs typeface="+mn-cs"/>
              </a:rPr>
              <a:t>1</a:t>
            </a:r>
            <a:endParaRPr lang="en-US" sz="22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ja-JP" altLang="en-US" sz="2200" dirty="0">
                <a:latin typeface="Arial"/>
                <a:cs typeface="+mn-cs"/>
              </a:rPr>
              <a:t>“</a:t>
            </a:r>
            <a:r>
              <a:rPr lang="en-US" sz="2200" dirty="0">
                <a:cs typeface="+mn-cs"/>
              </a:rPr>
              <a:t>sweep rate</a:t>
            </a:r>
            <a:r>
              <a:rPr lang="ja-JP" altLang="en-US" sz="2200" dirty="0">
                <a:latin typeface="Arial"/>
                <a:cs typeface="+mn-cs"/>
              </a:rPr>
              <a:t>”</a:t>
            </a:r>
            <a:r>
              <a:rPr lang="en-US" sz="2200" dirty="0">
                <a:cs typeface="+mn-cs"/>
              </a:rPr>
              <a:t> of multipath null ~</a:t>
            </a:r>
          </a:p>
        </p:txBody>
      </p:sp>
      <p:sp>
        <p:nvSpPr>
          <p:cNvPr id="284675" name="Freeform 4"/>
          <p:cNvSpPr>
            <a:spLocks/>
          </p:cNvSpPr>
          <p:nvPr/>
        </p:nvSpPr>
        <p:spPr bwMode="auto">
          <a:xfrm>
            <a:off x="2209800" y="2743200"/>
            <a:ext cx="3914775" cy="1600200"/>
          </a:xfrm>
          <a:custGeom>
            <a:avLst/>
            <a:gdLst>
              <a:gd name="T0" fmla="*/ 2147483647 w 2052"/>
              <a:gd name="T1" fmla="*/ 2147483647 h 1031"/>
              <a:gd name="T2" fmla="*/ 2147483647 w 2052"/>
              <a:gd name="T3" fmla="*/ 2147483647 h 1031"/>
              <a:gd name="T4" fmla="*/ 2147483647 w 2052"/>
              <a:gd name="T5" fmla="*/ 2147483647 h 1031"/>
              <a:gd name="T6" fmla="*/ 2147483647 w 2052"/>
              <a:gd name="T7" fmla="*/ 2147483647 h 1031"/>
              <a:gd name="T8" fmla="*/ 2147483647 w 2052"/>
              <a:gd name="T9" fmla="*/ 2147483647 h 1031"/>
              <a:gd name="T10" fmla="*/ 2147483647 w 2052"/>
              <a:gd name="T11" fmla="*/ 2147483647 h 1031"/>
              <a:gd name="T12" fmla="*/ 2147483647 w 2052"/>
              <a:gd name="T13" fmla="*/ 2147483647 h 1031"/>
              <a:gd name="T14" fmla="*/ 2147483647 w 2052"/>
              <a:gd name="T15" fmla="*/ 2147483647 h 1031"/>
              <a:gd name="T16" fmla="*/ 2147483647 w 2052"/>
              <a:gd name="T17" fmla="*/ 2147483647 h 1031"/>
              <a:gd name="T18" fmla="*/ 2147483647 w 2052"/>
              <a:gd name="T19" fmla="*/ 2147483647 h 1031"/>
              <a:gd name="T20" fmla="*/ 2147483647 w 2052"/>
              <a:gd name="T21" fmla="*/ 2147483647 h 1031"/>
              <a:gd name="T22" fmla="*/ 2147483647 w 2052"/>
              <a:gd name="T23" fmla="*/ 2147483647 h 1031"/>
              <a:gd name="T24" fmla="*/ 2147483647 w 2052"/>
              <a:gd name="T25" fmla="*/ 2147483647 h 1031"/>
              <a:gd name="T26" fmla="*/ 2147483647 w 2052"/>
              <a:gd name="T27" fmla="*/ 2147483647 h 1031"/>
              <a:gd name="T28" fmla="*/ 2147483647 w 2052"/>
              <a:gd name="T29" fmla="*/ 2147483647 h 1031"/>
              <a:gd name="T30" fmla="*/ 2147483647 w 2052"/>
              <a:gd name="T31" fmla="*/ 2147483647 h 1031"/>
              <a:gd name="T32" fmla="*/ 2147483647 w 2052"/>
              <a:gd name="T33" fmla="*/ 2147483647 h 1031"/>
              <a:gd name="T34" fmla="*/ 2147483647 w 2052"/>
              <a:gd name="T35" fmla="*/ 2147483647 h 1031"/>
              <a:gd name="T36" fmla="*/ 2147483647 w 2052"/>
              <a:gd name="T37" fmla="*/ 2147483647 h 1031"/>
              <a:gd name="T38" fmla="*/ 2147483647 w 2052"/>
              <a:gd name="T39" fmla="*/ 2147483647 h 1031"/>
              <a:gd name="T40" fmla="*/ 2147483647 w 2052"/>
              <a:gd name="T41" fmla="*/ 2147483647 h 1031"/>
              <a:gd name="T42" fmla="*/ 2147483647 w 2052"/>
              <a:gd name="T43" fmla="*/ 2147483647 h 1031"/>
              <a:gd name="T44" fmla="*/ 2147483647 w 2052"/>
              <a:gd name="T45" fmla="*/ 0 h 1031"/>
              <a:gd name="T46" fmla="*/ 2147483647 w 2052"/>
              <a:gd name="T47" fmla="*/ 2147483647 h 1031"/>
              <a:gd name="T48" fmla="*/ 2147483647 w 2052"/>
              <a:gd name="T49" fmla="*/ 2147483647 h 1031"/>
              <a:gd name="T50" fmla="*/ 2147483647 w 2052"/>
              <a:gd name="T51" fmla="*/ 2147483647 h 1031"/>
              <a:gd name="T52" fmla="*/ 2147483647 w 2052"/>
              <a:gd name="T53" fmla="*/ 2147483647 h 1031"/>
              <a:gd name="T54" fmla="*/ 2147483647 w 2052"/>
              <a:gd name="T55" fmla="*/ 2147483647 h 1031"/>
              <a:gd name="T56" fmla="*/ 2147483647 w 2052"/>
              <a:gd name="T57" fmla="*/ 2147483647 h 1031"/>
              <a:gd name="T58" fmla="*/ 2147483647 w 2052"/>
              <a:gd name="T59" fmla="*/ 2147483647 h 1031"/>
              <a:gd name="T60" fmla="*/ 2147483647 w 2052"/>
              <a:gd name="T61" fmla="*/ 2147483647 h 1031"/>
              <a:gd name="T62" fmla="*/ 2147483647 w 2052"/>
              <a:gd name="T63" fmla="*/ 2147483647 h 1031"/>
              <a:gd name="T64" fmla="*/ 2147483647 w 2052"/>
              <a:gd name="T65" fmla="*/ 2147483647 h 1031"/>
              <a:gd name="T66" fmla="*/ 2147483647 w 2052"/>
              <a:gd name="T67" fmla="*/ 2147483647 h 1031"/>
              <a:gd name="T68" fmla="*/ 2147483647 w 2052"/>
              <a:gd name="T69" fmla="*/ 2147483647 h 1031"/>
              <a:gd name="T70" fmla="*/ 2147483647 w 2052"/>
              <a:gd name="T71" fmla="*/ 2147483647 h 1031"/>
              <a:gd name="T72" fmla="*/ 2147483647 w 2052"/>
              <a:gd name="T73" fmla="*/ 2147483647 h 1031"/>
              <a:gd name="T74" fmla="*/ 2147483647 w 2052"/>
              <a:gd name="T75" fmla="*/ 2147483647 h 1031"/>
              <a:gd name="T76" fmla="*/ 2147483647 w 2052"/>
              <a:gd name="T77" fmla="*/ 2147483647 h 1031"/>
              <a:gd name="T78" fmla="*/ 2147483647 w 2052"/>
              <a:gd name="T79" fmla="*/ 2147483647 h 1031"/>
              <a:gd name="T80" fmla="*/ 2147483647 w 2052"/>
              <a:gd name="T81" fmla="*/ 2147483647 h 1031"/>
              <a:gd name="T82" fmla="*/ 2147483647 w 2052"/>
              <a:gd name="T83" fmla="*/ 2147483647 h 1031"/>
              <a:gd name="T84" fmla="*/ 2147483647 w 2052"/>
              <a:gd name="T85" fmla="*/ 2147483647 h 1031"/>
              <a:gd name="T86" fmla="*/ 2147483647 w 2052"/>
              <a:gd name="T87" fmla="*/ 2147483647 h 1031"/>
              <a:gd name="T88" fmla="*/ 2147483647 w 2052"/>
              <a:gd name="T89" fmla="*/ 2147483647 h 1031"/>
              <a:gd name="T90" fmla="*/ 2147483647 w 2052"/>
              <a:gd name="T91" fmla="*/ 2147483647 h 1031"/>
              <a:gd name="T92" fmla="*/ 2147483647 w 2052"/>
              <a:gd name="T93" fmla="*/ 2147483647 h 1031"/>
              <a:gd name="T94" fmla="*/ 2147483647 w 2052"/>
              <a:gd name="T95" fmla="*/ 0 h 1031"/>
              <a:gd name="T96" fmla="*/ 2147483647 w 2052"/>
              <a:gd name="T97" fmla="*/ 2147483647 h 1031"/>
              <a:gd name="T98" fmla="*/ 2147483647 w 2052"/>
              <a:gd name="T99" fmla="*/ 2147483647 h 103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052" h="1031">
                <a:moveTo>
                  <a:pt x="0" y="26"/>
                </a:moveTo>
                <a:lnTo>
                  <a:pt x="23" y="37"/>
                </a:lnTo>
                <a:lnTo>
                  <a:pt x="40" y="48"/>
                </a:lnTo>
                <a:lnTo>
                  <a:pt x="62" y="63"/>
                </a:lnTo>
                <a:lnTo>
                  <a:pt x="85" y="79"/>
                </a:lnTo>
                <a:lnTo>
                  <a:pt x="102" y="101"/>
                </a:lnTo>
                <a:lnTo>
                  <a:pt x="125" y="122"/>
                </a:lnTo>
                <a:lnTo>
                  <a:pt x="142" y="149"/>
                </a:lnTo>
                <a:lnTo>
                  <a:pt x="164" y="175"/>
                </a:lnTo>
                <a:lnTo>
                  <a:pt x="187" y="207"/>
                </a:lnTo>
                <a:lnTo>
                  <a:pt x="204" y="244"/>
                </a:lnTo>
                <a:lnTo>
                  <a:pt x="227" y="287"/>
                </a:lnTo>
                <a:lnTo>
                  <a:pt x="249" y="335"/>
                </a:lnTo>
                <a:lnTo>
                  <a:pt x="266" y="388"/>
                </a:lnTo>
                <a:lnTo>
                  <a:pt x="289" y="451"/>
                </a:lnTo>
                <a:lnTo>
                  <a:pt x="306" y="526"/>
                </a:lnTo>
                <a:lnTo>
                  <a:pt x="329" y="611"/>
                </a:lnTo>
                <a:lnTo>
                  <a:pt x="351" y="717"/>
                </a:lnTo>
                <a:lnTo>
                  <a:pt x="368" y="839"/>
                </a:lnTo>
                <a:lnTo>
                  <a:pt x="391" y="967"/>
                </a:lnTo>
                <a:lnTo>
                  <a:pt x="408" y="1031"/>
                </a:lnTo>
                <a:lnTo>
                  <a:pt x="431" y="967"/>
                </a:lnTo>
                <a:lnTo>
                  <a:pt x="453" y="839"/>
                </a:lnTo>
                <a:lnTo>
                  <a:pt x="470" y="717"/>
                </a:lnTo>
                <a:lnTo>
                  <a:pt x="493" y="611"/>
                </a:lnTo>
                <a:lnTo>
                  <a:pt x="516" y="526"/>
                </a:lnTo>
                <a:lnTo>
                  <a:pt x="533" y="451"/>
                </a:lnTo>
                <a:lnTo>
                  <a:pt x="556" y="388"/>
                </a:lnTo>
                <a:lnTo>
                  <a:pt x="573" y="335"/>
                </a:lnTo>
                <a:lnTo>
                  <a:pt x="595" y="287"/>
                </a:lnTo>
                <a:lnTo>
                  <a:pt x="618" y="244"/>
                </a:lnTo>
                <a:lnTo>
                  <a:pt x="635" y="207"/>
                </a:lnTo>
                <a:lnTo>
                  <a:pt x="658" y="175"/>
                </a:lnTo>
                <a:lnTo>
                  <a:pt x="675" y="149"/>
                </a:lnTo>
                <a:lnTo>
                  <a:pt x="697" y="122"/>
                </a:lnTo>
                <a:lnTo>
                  <a:pt x="720" y="101"/>
                </a:lnTo>
                <a:lnTo>
                  <a:pt x="737" y="79"/>
                </a:lnTo>
                <a:lnTo>
                  <a:pt x="760" y="63"/>
                </a:lnTo>
                <a:lnTo>
                  <a:pt x="782" y="48"/>
                </a:lnTo>
                <a:lnTo>
                  <a:pt x="799" y="37"/>
                </a:lnTo>
                <a:lnTo>
                  <a:pt x="822" y="26"/>
                </a:lnTo>
                <a:lnTo>
                  <a:pt x="839" y="16"/>
                </a:lnTo>
                <a:lnTo>
                  <a:pt x="862" y="10"/>
                </a:lnTo>
                <a:lnTo>
                  <a:pt x="884" y="5"/>
                </a:lnTo>
                <a:lnTo>
                  <a:pt x="901" y="0"/>
                </a:lnTo>
                <a:lnTo>
                  <a:pt x="924" y="0"/>
                </a:lnTo>
                <a:lnTo>
                  <a:pt x="941" y="0"/>
                </a:lnTo>
                <a:lnTo>
                  <a:pt x="964" y="5"/>
                </a:lnTo>
                <a:lnTo>
                  <a:pt x="986" y="10"/>
                </a:lnTo>
                <a:lnTo>
                  <a:pt x="1003" y="16"/>
                </a:lnTo>
                <a:lnTo>
                  <a:pt x="1026" y="26"/>
                </a:lnTo>
                <a:lnTo>
                  <a:pt x="1049" y="37"/>
                </a:lnTo>
                <a:lnTo>
                  <a:pt x="1066" y="48"/>
                </a:lnTo>
                <a:lnTo>
                  <a:pt x="1088" y="63"/>
                </a:lnTo>
                <a:lnTo>
                  <a:pt x="1105" y="79"/>
                </a:lnTo>
                <a:lnTo>
                  <a:pt x="1128" y="101"/>
                </a:lnTo>
                <a:lnTo>
                  <a:pt x="1151" y="122"/>
                </a:lnTo>
                <a:lnTo>
                  <a:pt x="1168" y="149"/>
                </a:lnTo>
                <a:lnTo>
                  <a:pt x="1191" y="175"/>
                </a:lnTo>
                <a:lnTo>
                  <a:pt x="1213" y="207"/>
                </a:lnTo>
                <a:lnTo>
                  <a:pt x="1230" y="244"/>
                </a:lnTo>
                <a:lnTo>
                  <a:pt x="1253" y="287"/>
                </a:lnTo>
                <a:lnTo>
                  <a:pt x="1270" y="335"/>
                </a:lnTo>
                <a:lnTo>
                  <a:pt x="1293" y="388"/>
                </a:lnTo>
                <a:lnTo>
                  <a:pt x="1315" y="451"/>
                </a:lnTo>
                <a:lnTo>
                  <a:pt x="1332" y="526"/>
                </a:lnTo>
                <a:lnTo>
                  <a:pt x="1355" y="611"/>
                </a:lnTo>
                <a:lnTo>
                  <a:pt x="1372" y="717"/>
                </a:lnTo>
                <a:lnTo>
                  <a:pt x="1395" y="839"/>
                </a:lnTo>
                <a:lnTo>
                  <a:pt x="1417" y="967"/>
                </a:lnTo>
                <a:lnTo>
                  <a:pt x="1434" y="1031"/>
                </a:lnTo>
                <a:lnTo>
                  <a:pt x="1457" y="967"/>
                </a:lnTo>
                <a:lnTo>
                  <a:pt x="1480" y="839"/>
                </a:lnTo>
                <a:lnTo>
                  <a:pt x="1497" y="717"/>
                </a:lnTo>
                <a:lnTo>
                  <a:pt x="1519" y="611"/>
                </a:lnTo>
                <a:lnTo>
                  <a:pt x="1536" y="526"/>
                </a:lnTo>
                <a:lnTo>
                  <a:pt x="1559" y="451"/>
                </a:lnTo>
                <a:lnTo>
                  <a:pt x="1582" y="388"/>
                </a:lnTo>
                <a:lnTo>
                  <a:pt x="1599" y="335"/>
                </a:lnTo>
                <a:lnTo>
                  <a:pt x="1621" y="287"/>
                </a:lnTo>
                <a:lnTo>
                  <a:pt x="1638" y="244"/>
                </a:lnTo>
                <a:lnTo>
                  <a:pt x="1661" y="207"/>
                </a:lnTo>
                <a:lnTo>
                  <a:pt x="1684" y="175"/>
                </a:lnTo>
                <a:lnTo>
                  <a:pt x="1701" y="149"/>
                </a:lnTo>
                <a:lnTo>
                  <a:pt x="1723" y="122"/>
                </a:lnTo>
                <a:lnTo>
                  <a:pt x="1746" y="101"/>
                </a:lnTo>
                <a:lnTo>
                  <a:pt x="1763" y="79"/>
                </a:lnTo>
                <a:lnTo>
                  <a:pt x="1786" y="63"/>
                </a:lnTo>
                <a:lnTo>
                  <a:pt x="1803" y="48"/>
                </a:lnTo>
                <a:lnTo>
                  <a:pt x="1826" y="37"/>
                </a:lnTo>
                <a:lnTo>
                  <a:pt x="1848" y="26"/>
                </a:lnTo>
                <a:lnTo>
                  <a:pt x="1865" y="16"/>
                </a:lnTo>
                <a:lnTo>
                  <a:pt x="1888" y="10"/>
                </a:lnTo>
                <a:lnTo>
                  <a:pt x="1905" y="5"/>
                </a:lnTo>
                <a:lnTo>
                  <a:pt x="1928" y="0"/>
                </a:lnTo>
                <a:lnTo>
                  <a:pt x="1950" y="0"/>
                </a:lnTo>
                <a:lnTo>
                  <a:pt x="1967" y="0"/>
                </a:lnTo>
                <a:lnTo>
                  <a:pt x="1990" y="5"/>
                </a:lnTo>
                <a:lnTo>
                  <a:pt x="2013" y="10"/>
                </a:lnTo>
                <a:lnTo>
                  <a:pt x="2030" y="16"/>
                </a:lnTo>
                <a:lnTo>
                  <a:pt x="2052" y="26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05" name="Line 5"/>
          <p:cNvSpPr>
            <a:spLocks noChangeShapeType="1"/>
          </p:cNvSpPr>
          <p:nvPr/>
        </p:nvSpPr>
        <p:spPr bwMode="auto">
          <a:xfrm>
            <a:off x="1828800" y="48768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2057400" y="3048000"/>
            <a:ext cx="4343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4807" name="Line 7"/>
          <p:cNvSpPr>
            <a:spLocks noChangeShapeType="1"/>
          </p:cNvSpPr>
          <p:nvPr/>
        </p:nvSpPr>
        <p:spPr bwMode="auto">
          <a:xfrm>
            <a:off x="2057400" y="2743200"/>
            <a:ext cx="4343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4808" name="Line 8"/>
          <p:cNvSpPr>
            <a:spLocks noChangeShapeType="1"/>
          </p:cNvSpPr>
          <p:nvPr/>
        </p:nvSpPr>
        <p:spPr bwMode="auto">
          <a:xfrm>
            <a:off x="2057400" y="4343400"/>
            <a:ext cx="4419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284680" name="Object 9"/>
          <p:cNvGraphicFramePr>
            <a:graphicFrameLocks noChangeAspect="1"/>
          </p:cNvGraphicFramePr>
          <p:nvPr/>
        </p:nvGraphicFramePr>
        <p:xfrm>
          <a:off x="3886200" y="2209800"/>
          <a:ext cx="481013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2600" imgH="279400" progId="Equation.3">
                  <p:embed/>
                </p:oleObj>
              </mc:Choice>
              <mc:Fallback>
                <p:oleObj name="Equation" r:id="rId3" imgW="482600" imgH="279400" progId="Equation.3">
                  <p:embed/>
                  <p:pic>
                    <p:nvPicPr>
                      <p:cNvPr id="28468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209800"/>
                        <a:ext cx="481013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4681" name="Object 10"/>
          <p:cNvGraphicFramePr>
            <a:graphicFrameLocks noChangeAspect="1"/>
          </p:cNvGraphicFramePr>
          <p:nvPr/>
        </p:nvGraphicFramePr>
        <p:xfrm>
          <a:off x="6553200" y="4800600"/>
          <a:ext cx="150813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400" imgH="139700" progId="Equation.3">
                  <p:embed/>
                </p:oleObj>
              </mc:Choice>
              <mc:Fallback>
                <p:oleObj name="Equation" r:id="rId5" imgW="152400" imgH="139700" progId="Equation.3">
                  <p:embed/>
                  <p:pic>
                    <p:nvPicPr>
                      <p:cNvPr id="28468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800600"/>
                        <a:ext cx="150813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4682" name="Object 11"/>
          <p:cNvGraphicFramePr>
            <a:graphicFrameLocks noChangeAspect="1"/>
          </p:cNvGraphicFramePr>
          <p:nvPr/>
        </p:nvGraphicFramePr>
        <p:xfrm>
          <a:off x="6477000" y="25908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38200" imgH="279400" progId="Equation.3">
                  <p:embed/>
                </p:oleObj>
              </mc:Choice>
              <mc:Fallback>
                <p:oleObj name="Equation" r:id="rId7" imgW="838200" imgH="279400" progId="Equation.3">
                  <p:embed/>
                  <p:pic>
                    <p:nvPicPr>
                      <p:cNvPr id="28468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590800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12" name="Text Box 12"/>
          <p:cNvSpPr txBox="1">
            <a:spLocks noChangeArrowheads="1"/>
          </p:cNvSpPr>
          <p:nvPr/>
        </p:nvSpPr>
        <p:spPr bwMode="auto">
          <a:xfrm>
            <a:off x="4343400" y="2209800"/>
            <a:ext cx="463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(dB)</a:t>
            </a:r>
          </a:p>
        </p:txBody>
      </p:sp>
      <p:graphicFrame>
        <p:nvGraphicFramePr>
          <p:cNvPr id="284684" name="Object 13"/>
          <p:cNvGraphicFramePr>
            <a:graphicFrameLocks noChangeAspect="1"/>
          </p:cNvGraphicFramePr>
          <p:nvPr/>
        </p:nvGraphicFramePr>
        <p:xfrm>
          <a:off x="6572250" y="4210050"/>
          <a:ext cx="800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00100" imgH="279400" progId="Equation.3">
                  <p:embed/>
                </p:oleObj>
              </mc:Choice>
              <mc:Fallback>
                <p:oleObj name="Equation" r:id="rId9" imgW="800100" imgH="279400" progId="Equation.3">
                  <p:embed/>
                  <p:pic>
                    <p:nvPicPr>
                      <p:cNvPr id="28468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0" y="4210050"/>
                        <a:ext cx="8001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14" name="Text Box 14"/>
          <p:cNvSpPr txBox="1">
            <a:spLocks noChangeArrowheads="1"/>
          </p:cNvSpPr>
          <p:nvPr/>
        </p:nvSpPr>
        <p:spPr bwMode="auto">
          <a:xfrm>
            <a:off x="6400800" y="2895600"/>
            <a:ext cx="692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1 (0 dB)</a:t>
            </a:r>
          </a:p>
        </p:txBody>
      </p:sp>
      <p:sp>
        <p:nvSpPr>
          <p:cNvPr id="204815" name="Line 15"/>
          <p:cNvSpPr>
            <a:spLocks noChangeShapeType="1"/>
          </p:cNvSpPr>
          <p:nvPr/>
        </p:nvSpPr>
        <p:spPr bwMode="auto">
          <a:xfrm>
            <a:off x="4953000" y="3657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4816" name="Line 16"/>
          <p:cNvSpPr>
            <a:spLocks noChangeShapeType="1"/>
          </p:cNvSpPr>
          <p:nvPr/>
        </p:nvSpPr>
        <p:spPr bwMode="auto">
          <a:xfrm>
            <a:off x="4114800" y="4495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284688" name="Object 17"/>
          <p:cNvGraphicFramePr>
            <a:graphicFrameLocks noChangeAspect="1"/>
          </p:cNvGraphicFramePr>
          <p:nvPr/>
        </p:nvGraphicFramePr>
        <p:xfrm>
          <a:off x="4143375" y="5038725"/>
          <a:ext cx="20986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97000" imgH="241300" progId="Equation.3">
                  <p:embed/>
                </p:oleObj>
              </mc:Choice>
              <mc:Fallback>
                <p:oleObj name="Equation" r:id="rId11" imgW="1397000" imgH="241300" progId="Equation.3">
                  <p:embed/>
                  <p:pic>
                    <p:nvPicPr>
                      <p:cNvPr id="28468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5038725"/>
                        <a:ext cx="209867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18" name="Line 18"/>
          <p:cNvSpPr>
            <a:spLocks noChangeShapeType="1"/>
          </p:cNvSpPr>
          <p:nvPr/>
        </p:nvSpPr>
        <p:spPr bwMode="auto">
          <a:xfrm>
            <a:off x="29718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4819" name="Line 19"/>
          <p:cNvSpPr>
            <a:spLocks noChangeShapeType="1"/>
          </p:cNvSpPr>
          <p:nvPr/>
        </p:nvSpPr>
        <p:spPr bwMode="auto">
          <a:xfrm>
            <a:off x="2971800" y="38100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284691" name="Object 20"/>
          <p:cNvGraphicFramePr>
            <a:graphicFrameLocks noChangeAspect="1"/>
          </p:cNvGraphicFramePr>
          <p:nvPr/>
        </p:nvGraphicFramePr>
        <p:xfrm>
          <a:off x="3581400" y="3124200"/>
          <a:ext cx="3841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54000" imgH="431800" progId="Equation.3">
                  <p:embed/>
                </p:oleObj>
              </mc:Choice>
              <mc:Fallback>
                <p:oleObj name="Equation" r:id="rId13" imgW="254000" imgH="431800" progId="Equation.3">
                  <p:embed/>
                  <p:pic>
                    <p:nvPicPr>
                      <p:cNvPr id="28469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124200"/>
                        <a:ext cx="384175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21" name="Line 21"/>
          <p:cNvSpPr>
            <a:spLocks noChangeShapeType="1"/>
          </p:cNvSpPr>
          <p:nvPr/>
        </p:nvSpPr>
        <p:spPr bwMode="auto">
          <a:xfrm flipV="1">
            <a:off x="4114800" y="25146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284693" name="Object 22"/>
          <p:cNvGraphicFramePr>
            <a:graphicFrameLocks noChangeAspect="1"/>
          </p:cNvGraphicFramePr>
          <p:nvPr/>
        </p:nvGraphicFramePr>
        <p:xfrm>
          <a:off x="4038600" y="4953000"/>
          <a:ext cx="125413" cy="17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7000" imgH="177800" progId="Equation.3">
                  <p:embed/>
                </p:oleObj>
              </mc:Choice>
              <mc:Fallback>
                <p:oleObj name="Equation" r:id="rId15" imgW="127000" imgH="177800" progId="Equation.3">
                  <p:embed/>
                  <p:pic>
                    <p:nvPicPr>
                      <p:cNvPr id="28469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953000"/>
                        <a:ext cx="125413" cy="17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23" name="Line 23"/>
          <p:cNvSpPr>
            <a:spLocks noChangeShapeType="1"/>
          </p:cNvSpPr>
          <p:nvPr/>
        </p:nvSpPr>
        <p:spPr bwMode="auto">
          <a:xfrm flipH="1" flipV="1">
            <a:off x="4495800" y="4495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284696" name="Object 25"/>
          <p:cNvGraphicFramePr>
            <a:graphicFrameLocks noChangeAspect="1"/>
          </p:cNvGraphicFramePr>
          <p:nvPr/>
        </p:nvGraphicFramePr>
        <p:xfrm>
          <a:off x="5105400" y="1676400"/>
          <a:ext cx="1108330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09600" imgH="254000" progId="Equation.3">
                  <p:embed/>
                </p:oleObj>
              </mc:Choice>
              <mc:Fallback>
                <p:oleObj name="Equation" r:id="rId17" imgW="609600" imgH="254000" progId="Equation.3">
                  <p:embed/>
                  <p:pic>
                    <p:nvPicPr>
                      <p:cNvPr id="28469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676400"/>
                        <a:ext cx="1108330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26" name="Text Box 26"/>
          <p:cNvSpPr txBox="1">
            <a:spLocks noChangeArrowheads="1"/>
          </p:cNvSpPr>
          <p:nvPr/>
        </p:nvSpPr>
        <p:spPr bwMode="auto">
          <a:xfrm>
            <a:off x="1447800" y="5849938"/>
            <a:ext cx="6400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1000">
                <a:solidFill>
                  <a:schemeClr val="tx1"/>
                </a:solidFill>
                <a:latin typeface="Arial" charset="0"/>
                <a:cs typeface="+mn-cs"/>
              </a:rPr>
              <a:t>Figure from Dr.Michael Rice, BYU Telemetry Laboratory, Provo, Utah.  Reprinted by permission of the author.</a:t>
            </a:r>
          </a:p>
        </p:txBody>
      </p:sp>
    </p:spTree>
    <p:extLst>
      <p:ext uri="{BB962C8B-B14F-4D97-AF65-F5344CB8AC3E}">
        <p14:creationId xmlns:p14="http://schemas.microsoft.com/office/powerpoint/2010/main" val="28973971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3-Ray Transfer Function</a:t>
            </a:r>
          </a:p>
        </p:txBody>
      </p:sp>
      <p:grpSp>
        <p:nvGrpSpPr>
          <p:cNvPr id="282626" name="Group 3"/>
          <p:cNvGrpSpPr>
            <a:grpSpLocks/>
          </p:cNvGrpSpPr>
          <p:nvPr/>
        </p:nvGrpSpPr>
        <p:grpSpPr bwMode="auto">
          <a:xfrm>
            <a:off x="1066800" y="1423988"/>
            <a:ext cx="6483350" cy="3529012"/>
            <a:chOff x="816" y="1056"/>
            <a:chExt cx="4084" cy="2223"/>
          </a:xfrm>
        </p:grpSpPr>
        <p:grpSp>
          <p:nvGrpSpPr>
            <p:cNvPr id="282629" name="Group 4"/>
            <p:cNvGrpSpPr>
              <a:grpSpLocks/>
            </p:cNvGrpSpPr>
            <p:nvPr/>
          </p:nvGrpSpPr>
          <p:grpSpPr bwMode="auto">
            <a:xfrm>
              <a:off x="1706" y="1373"/>
              <a:ext cx="2422" cy="1568"/>
              <a:chOff x="1706" y="1373"/>
              <a:chExt cx="2461" cy="1568"/>
            </a:xfrm>
          </p:grpSpPr>
          <p:sp>
            <p:nvSpPr>
              <p:cNvPr id="282657" name="Freeform 5"/>
              <p:cNvSpPr>
                <a:spLocks/>
              </p:cNvSpPr>
              <p:nvPr/>
            </p:nvSpPr>
            <p:spPr bwMode="auto">
              <a:xfrm>
                <a:off x="1706" y="1373"/>
                <a:ext cx="777" cy="1467"/>
              </a:xfrm>
              <a:custGeom>
                <a:avLst/>
                <a:gdLst>
                  <a:gd name="T0" fmla="*/ 11 w 777"/>
                  <a:gd name="T1" fmla="*/ 628 h 1467"/>
                  <a:gd name="T2" fmla="*/ 28 w 777"/>
                  <a:gd name="T3" fmla="*/ 601 h 1467"/>
                  <a:gd name="T4" fmla="*/ 45 w 777"/>
                  <a:gd name="T5" fmla="*/ 814 h 1467"/>
                  <a:gd name="T6" fmla="*/ 62 w 777"/>
                  <a:gd name="T7" fmla="*/ 1467 h 1467"/>
                  <a:gd name="T8" fmla="*/ 85 w 777"/>
                  <a:gd name="T9" fmla="*/ 654 h 1467"/>
                  <a:gd name="T10" fmla="*/ 102 w 777"/>
                  <a:gd name="T11" fmla="*/ 415 h 1467"/>
                  <a:gd name="T12" fmla="*/ 119 w 777"/>
                  <a:gd name="T13" fmla="*/ 341 h 1467"/>
                  <a:gd name="T14" fmla="*/ 136 w 777"/>
                  <a:gd name="T15" fmla="*/ 394 h 1467"/>
                  <a:gd name="T16" fmla="*/ 159 w 777"/>
                  <a:gd name="T17" fmla="*/ 564 h 1467"/>
                  <a:gd name="T18" fmla="*/ 176 w 777"/>
                  <a:gd name="T19" fmla="*/ 601 h 1467"/>
                  <a:gd name="T20" fmla="*/ 193 w 777"/>
                  <a:gd name="T21" fmla="*/ 351 h 1467"/>
                  <a:gd name="T22" fmla="*/ 210 w 777"/>
                  <a:gd name="T23" fmla="*/ 192 h 1467"/>
                  <a:gd name="T24" fmla="*/ 232 w 777"/>
                  <a:gd name="T25" fmla="*/ 139 h 1467"/>
                  <a:gd name="T26" fmla="*/ 249 w 777"/>
                  <a:gd name="T27" fmla="*/ 165 h 1467"/>
                  <a:gd name="T28" fmla="*/ 266 w 777"/>
                  <a:gd name="T29" fmla="*/ 266 h 1467"/>
                  <a:gd name="T30" fmla="*/ 283 w 777"/>
                  <a:gd name="T31" fmla="*/ 330 h 1467"/>
                  <a:gd name="T32" fmla="*/ 306 w 777"/>
                  <a:gd name="T33" fmla="*/ 218 h 1467"/>
                  <a:gd name="T34" fmla="*/ 323 w 777"/>
                  <a:gd name="T35" fmla="*/ 91 h 1467"/>
                  <a:gd name="T36" fmla="*/ 340 w 777"/>
                  <a:gd name="T37" fmla="*/ 38 h 1467"/>
                  <a:gd name="T38" fmla="*/ 363 w 777"/>
                  <a:gd name="T39" fmla="*/ 54 h 1467"/>
                  <a:gd name="T40" fmla="*/ 380 w 777"/>
                  <a:gd name="T41" fmla="*/ 133 h 1467"/>
                  <a:gd name="T42" fmla="*/ 397 w 777"/>
                  <a:gd name="T43" fmla="*/ 213 h 1467"/>
                  <a:gd name="T44" fmla="*/ 414 w 777"/>
                  <a:gd name="T45" fmla="*/ 176 h 1467"/>
                  <a:gd name="T46" fmla="*/ 436 w 777"/>
                  <a:gd name="T47" fmla="*/ 70 h 1467"/>
                  <a:gd name="T48" fmla="*/ 453 w 777"/>
                  <a:gd name="T49" fmla="*/ 6 h 1467"/>
                  <a:gd name="T50" fmla="*/ 470 w 777"/>
                  <a:gd name="T51" fmla="*/ 11 h 1467"/>
                  <a:gd name="T52" fmla="*/ 487 w 777"/>
                  <a:gd name="T53" fmla="*/ 86 h 1467"/>
                  <a:gd name="T54" fmla="*/ 510 w 777"/>
                  <a:gd name="T55" fmla="*/ 186 h 1467"/>
                  <a:gd name="T56" fmla="*/ 527 w 777"/>
                  <a:gd name="T57" fmla="*/ 208 h 1467"/>
                  <a:gd name="T58" fmla="*/ 544 w 777"/>
                  <a:gd name="T59" fmla="*/ 117 h 1467"/>
                  <a:gd name="T60" fmla="*/ 561 w 777"/>
                  <a:gd name="T61" fmla="*/ 43 h 1467"/>
                  <a:gd name="T62" fmla="*/ 584 w 777"/>
                  <a:gd name="T63" fmla="*/ 38 h 1467"/>
                  <a:gd name="T64" fmla="*/ 601 w 777"/>
                  <a:gd name="T65" fmla="*/ 107 h 1467"/>
                  <a:gd name="T66" fmla="*/ 618 w 777"/>
                  <a:gd name="T67" fmla="*/ 240 h 1467"/>
                  <a:gd name="T68" fmla="*/ 635 w 777"/>
                  <a:gd name="T69" fmla="*/ 330 h 1467"/>
                  <a:gd name="T70" fmla="*/ 658 w 777"/>
                  <a:gd name="T71" fmla="*/ 250 h 1467"/>
                  <a:gd name="T72" fmla="*/ 675 w 777"/>
                  <a:gd name="T73" fmla="*/ 155 h 1467"/>
                  <a:gd name="T74" fmla="*/ 692 w 777"/>
                  <a:gd name="T75" fmla="*/ 139 h 1467"/>
                  <a:gd name="T76" fmla="*/ 709 w 777"/>
                  <a:gd name="T77" fmla="*/ 208 h 1467"/>
                  <a:gd name="T78" fmla="*/ 731 w 777"/>
                  <a:gd name="T79" fmla="*/ 383 h 1467"/>
                  <a:gd name="T80" fmla="*/ 748 w 777"/>
                  <a:gd name="T81" fmla="*/ 628 h 1467"/>
                  <a:gd name="T82" fmla="*/ 765 w 777"/>
                  <a:gd name="T83" fmla="*/ 532 h 146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77" h="1467">
                    <a:moveTo>
                      <a:pt x="0" y="782"/>
                    </a:moveTo>
                    <a:lnTo>
                      <a:pt x="6" y="686"/>
                    </a:lnTo>
                    <a:lnTo>
                      <a:pt x="11" y="628"/>
                    </a:lnTo>
                    <a:lnTo>
                      <a:pt x="17" y="596"/>
                    </a:lnTo>
                    <a:lnTo>
                      <a:pt x="23" y="590"/>
                    </a:lnTo>
                    <a:lnTo>
                      <a:pt x="28" y="601"/>
                    </a:lnTo>
                    <a:lnTo>
                      <a:pt x="34" y="638"/>
                    </a:lnTo>
                    <a:lnTo>
                      <a:pt x="40" y="707"/>
                    </a:lnTo>
                    <a:lnTo>
                      <a:pt x="45" y="814"/>
                    </a:lnTo>
                    <a:lnTo>
                      <a:pt x="51" y="994"/>
                    </a:lnTo>
                    <a:lnTo>
                      <a:pt x="57" y="1313"/>
                    </a:lnTo>
                    <a:lnTo>
                      <a:pt x="62" y="1467"/>
                    </a:lnTo>
                    <a:lnTo>
                      <a:pt x="74" y="1047"/>
                    </a:lnTo>
                    <a:lnTo>
                      <a:pt x="79" y="808"/>
                    </a:lnTo>
                    <a:lnTo>
                      <a:pt x="85" y="654"/>
                    </a:lnTo>
                    <a:lnTo>
                      <a:pt x="91" y="548"/>
                    </a:lnTo>
                    <a:lnTo>
                      <a:pt x="96" y="468"/>
                    </a:lnTo>
                    <a:lnTo>
                      <a:pt x="102" y="415"/>
                    </a:lnTo>
                    <a:lnTo>
                      <a:pt x="108" y="372"/>
                    </a:lnTo>
                    <a:lnTo>
                      <a:pt x="113" y="351"/>
                    </a:lnTo>
                    <a:lnTo>
                      <a:pt x="119" y="341"/>
                    </a:lnTo>
                    <a:lnTo>
                      <a:pt x="125" y="346"/>
                    </a:lnTo>
                    <a:lnTo>
                      <a:pt x="130" y="362"/>
                    </a:lnTo>
                    <a:lnTo>
                      <a:pt x="136" y="394"/>
                    </a:lnTo>
                    <a:lnTo>
                      <a:pt x="147" y="436"/>
                    </a:lnTo>
                    <a:lnTo>
                      <a:pt x="153" y="495"/>
                    </a:lnTo>
                    <a:lnTo>
                      <a:pt x="159" y="564"/>
                    </a:lnTo>
                    <a:lnTo>
                      <a:pt x="164" y="628"/>
                    </a:lnTo>
                    <a:lnTo>
                      <a:pt x="170" y="644"/>
                    </a:lnTo>
                    <a:lnTo>
                      <a:pt x="176" y="601"/>
                    </a:lnTo>
                    <a:lnTo>
                      <a:pt x="181" y="521"/>
                    </a:lnTo>
                    <a:lnTo>
                      <a:pt x="187" y="431"/>
                    </a:lnTo>
                    <a:lnTo>
                      <a:pt x="193" y="351"/>
                    </a:lnTo>
                    <a:lnTo>
                      <a:pt x="198" y="287"/>
                    </a:lnTo>
                    <a:lnTo>
                      <a:pt x="204" y="234"/>
                    </a:lnTo>
                    <a:lnTo>
                      <a:pt x="210" y="192"/>
                    </a:lnTo>
                    <a:lnTo>
                      <a:pt x="221" y="165"/>
                    </a:lnTo>
                    <a:lnTo>
                      <a:pt x="227" y="144"/>
                    </a:lnTo>
                    <a:lnTo>
                      <a:pt x="232" y="139"/>
                    </a:lnTo>
                    <a:lnTo>
                      <a:pt x="238" y="139"/>
                    </a:lnTo>
                    <a:lnTo>
                      <a:pt x="244" y="149"/>
                    </a:lnTo>
                    <a:lnTo>
                      <a:pt x="249" y="165"/>
                    </a:lnTo>
                    <a:lnTo>
                      <a:pt x="255" y="197"/>
                    </a:lnTo>
                    <a:lnTo>
                      <a:pt x="261" y="229"/>
                    </a:lnTo>
                    <a:lnTo>
                      <a:pt x="266" y="266"/>
                    </a:lnTo>
                    <a:lnTo>
                      <a:pt x="272" y="303"/>
                    </a:lnTo>
                    <a:lnTo>
                      <a:pt x="278" y="325"/>
                    </a:lnTo>
                    <a:lnTo>
                      <a:pt x="283" y="330"/>
                    </a:lnTo>
                    <a:lnTo>
                      <a:pt x="295" y="303"/>
                    </a:lnTo>
                    <a:lnTo>
                      <a:pt x="300" y="266"/>
                    </a:lnTo>
                    <a:lnTo>
                      <a:pt x="306" y="218"/>
                    </a:lnTo>
                    <a:lnTo>
                      <a:pt x="312" y="171"/>
                    </a:lnTo>
                    <a:lnTo>
                      <a:pt x="317" y="128"/>
                    </a:lnTo>
                    <a:lnTo>
                      <a:pt x="323" y="91"/>
                    </a:lnTo>
                    <a:lnTo>
                      <a:pt x="329" y="64"/>
                    </a:lnTo>
                    <a:lnTo>
                      <a:pt x="334" y="48"/>
                    </a:lnTo>
                    <a:lnTo>
                      <a:pt x="340" y="38"/>
                    </a:lnTo>
                    <a:lnTo>
                      <a:pt x="346" y="32"/>
                    </a:lnTo>
                    <a:lnTo>
                      <a:pt x="351" y="38"/>
                    </a:lnTo>
                    <a:lnTo>
                      <a:pt x="363" y="54"/>
                    </a:lnTo>
                    <a:lnTo>
                      <a:pt x="368" y="75"/>
                    </a:lnTo>
                    <a:lnTo>
                      <a:pt x="374" y="101"/>
                    </a:lnTo>
                    <a:lnTo>
                      <a:pt x="380" y="133"/>
                    </a:lnTo>
                    <a:lnTo>
                      <a:pt x="385" y="165"/>
                    </a:lnTo>
                    <a:lnTo>
                      <a:pt x="391" y="197"/>
                    </a:lnTo>
                    <a:lnTo>
                      <a:pt x="397" y="213"/>
                    </a:lnTo>
                    <a:lnTo>
                      <a:pt x="402" y="218"/>
                    </a:lnTo>
                    <a:lnTo>
                      <a:pt x="408" y="202"/>
                    </a:lnTo>
                    <a:lnTo>
                      <a:pt x="414" y="176"/>
                    </a:lnTo>
                    <a:lnTo>
                      <a:pt x="419" y="139"/>
                    </a:lnTo>
                    <a:lnTo>
                      <a:pt x="425" y="101"/>
                    </a:lnTo>
                    <a:lnTo>
                      <a:pt x="436" y="70"/>
                    </a:lnTo>
                    <a:lnTo>
                      <a:pt x="442" y="43"/>
                    </a:lnTo>
                    <a:lnTo>
                      <a:pt x="448" y="22"/>
                    </a:lnTo>
                    <a:lnTo>
                      <a:pt x="453" y="6"/>
                    </a:lnTo>
                    <a:lnTo>
                      <a:pt x="459" y="0"/>
                    </a:lnTo>
                    <a:lnTo>
                      <a:pt x="465" y="6"/>
                    </a:lnTo>
                    <a:lnTo>
                      <a:pt x="470" y="11"/>
                    </a:lnTo>
                    <a:lnTo>
                      <a:pt x="476" y="32"/>
                    </a:lnTo>
                    <a:lnTo>
                      <a:pt x="482" y="54"/>
                    </a:lnTo>
                    <a:lnTo>
                      <a:pt x="487" y="86"/>
                    </a:lnTo>
                    <a:lnTo>
                      <a:pt x="493" y="117"/>
                    </a:lnTo>
                    <a:lnTo>
                      <a:pt x="499" y="155"/>
                    </a:lnTo>
                    <a:lnTo>
                      <a:pt x="510" y="186"/>
                    </a:lnTo>
                    <a:lnTo>
                      <a:pt x="516" y="213"/>
                    </a:lnTo>
                    <a:lnTo>
                      <a:pt x="521" y="218"/>
                    </a:lnTo>
                    <a:lnTo>
                      <a:pt x="527" y="208"/>
                    </a:lnTo>
                    <a:lnTo>
                      <a:pt x="533" y="181"/>
                    </a:lnTo>
                    <a:lnTo>
                      <a:pt x="539" y="149"/>
                    </a:lnTo>
                    <a:lnTo>
                      <a:pt x="544" y="117"/>
                    </a:lnTo>
                    <a:lnTo>
                      <a:pt x="550" y="86"/>
                    </a:lnTo>
                    <a:lnTo>
                      <a:pt x="556" y="64"/>
                    </a:lnTo>
                    <a:lnTo>
                      <a:pt x="561" y="43"/>
                    </a:lnTo>
                    <a:lnTo>
                      <a:pt x="567" y="38"/>
                    </a:lnTo>
                    <a:lnTo>
                      <a:pt x="573" y="32"/>
                    </a:lnTo>
                    <a:lnTo>
                      <a:pt x="584" y="38"/>
                    </a:lnTo>
                    <a:lnTo>
                      <a:pt x="590" y="54"/>
                    </a:lnTo>
                    <a:lnTo>
                      <a:pt x="595" y="75"/>
                    </a:lnTo>
                    <a:lnTo>
                      <a:pt x="601" y="107"/>
                    </a:lnTo>
                    <a:lnTo>
                      <a:pt x="607" y="144"/>
                    </a:lnTo>
                    <a:lnTo>
                      <a:pt x="612" y="192"/>
                    </a:lnTo>
                    <a:lnTo>
                      <a:pt x="618" y="240"/>
                    </a:lnTo>
                    <a:lnTo>
                      <a:pt x="624" y="282"/>
                    </a:lnTo>
                    <a:lnTo>
                      <a:pt x="629" y="319"/>
                    </a:lnTo>
                    <a:lnTo>
                      <a:pt x="635" y="330"/>
                    </a:lnTo>
                    <a:lnTo>
                      <a:pt x="641" y="319"/>
                    </a:lnTo>
                    <a:lnTo>
                      <a:pt x="652" y="287"/>
                    </a:lnTo>
                    <a:lnTo>
                      <a:pt x="658" y="250"/>
                    </a:lnTo>
                    <a:lnTo>
                      <a:pt x="663" y="213"/>
                    </a:lnTo>
                    <a:lnTo>
                      <a:pt x="669" y="181"/>
                    </a:lnTo>
                    <a:lnTo>
                      <a:pt x="675" y="155"/>
                    </a:lnTo>
                    <a:lnTo>
                      <a:pt x="680" y="144"/>
                    </a:lnTo>
                    <a:lnTo>
                      <a:pt x="686" y="133"/>
                    </a:lnTo>
                    <a:lnTo>
                      <a:pt x="692" y="139"/>
                    </a:lnTo>
                    <a:lnTo>
                      <a:pt x="697" y="149"/>
                    </a:lnTo>
                    <a:lnTo>
                      <a:pt x="703" y="176"/>
                    </a:lnTo>
                    <a:lnTo>
                      <a:pt x="709" y="208"/>
                    </a:lnTo>
                    <a:lnTo>
                      <a:pt x="714" y="256"/>
                    </a:lnTo>
                    <a:lnTo>
                      <a:pt x="726" y="309"/>
                    </a:lnTo>
                    <a:lnTo>
                      <a:pt x="731" y="383"/>
                    </a:lnTo>
                    <a:lnTo>
                      <a:pt x="737" y="468"/>
                    </a:lnTo>
                    <a:lnTo>
                      <a:pt x="743" y="553"/>
                    </a:lnTo>
                    <a:lnTo>
                      <a:pt x="748" y="628"/>
                    </a:lnTo>
                    <a:lnTo>
                      <a:pt x="754" y="644"/>
                    </a:lnTo>
                    <a:lnTo>
                      <a:pt x="760" y="601"/>
                    </a:lnTo>
                    <a:lnTo>
                      <a:pt x="765" y="532"/>
                    </a:lnTo>
                    <a:lnTo>
                      <a:pt x="771" y="468"/>
                    </a:lnTo>
                    <a:lnTo>
                      <a:pt x="777" y="41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58" name="Freeform 6"/>
              <p:cNvSpPr>
                <a:spLocks/>
              </p:cNvSpPr>
              <p:nvPr/>
            </p:nvSpPr>
            <p:spPr bwMode="auto">
              <a:xfrm>
                <a:off x="2483" y="1373"/>
                <a:ext cx="782" cy="1568"/>
              </a:xfrm>
              <a:custGeom>
                <a:avLst/>
                <a:gdLst>
                  <a:gd name="T0" fmla="*/ 11 w 782"/>
                  <a:gd name="T1" fmla="*/ 351 h 1568"/>
                  <a:gd name="T2" fmla="*/ 34 w 782"/>
                  <a:gd name="T3" fmla="*/ 357 h 1568"/>
                  <a:gd name="T4" fmla="*/ 51 w 782"/>
                  <a:gd name="T5" fmla="*/ 500 h 1568"/>
                  <a:gd name="T6" fmla="*/ 68 w 782"/>
                  <a:gd name="T7" fmla="*/ 893 h 1568"/>
                  <a:gd name="T8" fmla="*/ 85 w 782"/>
                  <a:gd name="T9" fmla="*/ 1154 h 1568"/>
                  <a:gd name="T10" fmla="*/ 107 w 782"/>
                  <a:gd name="T11" fmla="*/ 675 h 1568"/>
                  <a:gd name="T12" fmla="*/ 124 w 782"/>
                  <a:gd name="T13" fmla="*/ 590 h 1568"/>
                  <a:gd name="T14" fmla="*/ 141 w 782"/>
                  <a:gd name="T15" fmla="*/ 723 h 1568"/>
                  <a:gd name="T16" fmla="*/ 164 w 782"/>
                  <a:gd name="T17" fmla="*/ 1377 h 1568"/>
                  <a:gd name="T18" fmla="*/ 181 w 782"/>
                  <a:gd name="T19" fmla="*/ 782 h 1568"/>
                  <a:gd name="T20" fmla="*/ 198 w 782"/>
                  <a:gd name="T21" fmla="*/ 458 h 1568"/>
                  <a:gd name="T22" fmla="*/ 215 w 782"/>
                  <a:gd name="T23" fmla="*/ 346 h 1568"/>
                  <a:gd name="T24" fmla="*/ 238 w 782"/>
                  <a:gd name="T25" fmla="*/ 367 h 1568"/>
                  <a:gd name="T26" fmla="*/ 255 w 782"/>
                  <a:gd name="T27" fmla="*/ 505 h 1568"/>
                  <a:gd name="T28" fmla="*/ 272 w 782"/>
                  <a:gd name="T29" fmla="*/ 644 h 1568"/>
                  <a:gd name="T30" fmla="*/ 289 w 782"/>
                  <a:gd name="T31" fmla="*/ 420 h 1568"/>
                  <a:gd name="T32" fmla="*/ 311 w 782"/>
                  <a:gd name="T33" fmla="*/ 229 h 1568"/>
                  <a:gd name="T34" fmla="*/ 328 w 782"/>
                  <a:gd name="T35" fmla="*/ 144 h 1568"/>
                  <a:gd name="T36" fmla="*/ 345 w 782"/>
                  <a:gd name="T37" fmla="*/ 149 h 1568"/>
                  <a:gd name="T38" fmla="*/ 362 w 782"/>
                  <a:gd name="T39" fmla="*/ 234 h 1568"/>
                  <a:gd name="T40" fmla="*/ 385 w 782"/>
                  <a:gd name="T41" fmla="*/ 330 h 1568"/>
                  <a:gd name="T42" fmla="*/ 402 w 782"/>
                  <a:gd name="T43" fmla="*/ 261 h 1568"/>
                  <a:gd name="T44" fmla="*/ 419 w 782"/>
                  <a:gd name="T45" fmla="*/ 123 h 1568"/>
                  <a:gd name="T46" fmla="*/ 436 w 782"/>
                  <a:gd name="T47" fmla="*/ 43 h 1568"/>
                  <a:gd name="T48" fmla="*/ 459 w 782"/>
                  <a:gd name="T49" fmla="*/ 43 h 1568"/>
                  <a:gd name="T50" fmla="*/ 476 w 782"/>
                  <a:gd name="T51" fmla="*/ 101 h 1568"/>
                  <a:gd name="T52" fmla="*/ 493 w 782"/>
                  <a:gd name="T53" fmla="*/ 197 h 1568"/>
                  <a:gd name="T54" fmla="*/ 510 w 782"/>
                  <a:gd name="T55" fmla="*/ 202 h 1568"/>
                  <a:gd name="T56" fmla="*/ 533 w 782"/>
                  <a:gd name="T57" fmla="*/ 96 h 1568"/>
                  <a:gd name="T58" fmla="*/ 550 w 782"/>
                  <a:gd name="T59" fmla="*/ 22 h 1568"/>
                  <a:gd name="T60" fmla="*/ 567 w 782"/>
                  <a:gd name="T61" fmla="*/ 6 h 1568"/>
                  <a:gd name="T62" fmla="*/ 584 w 782"/>
                  <a:gd name="T63" fmla="*/ 59 h 1568"/>
                  <a:gd name="T64" fmla="*/ 606 w 782"/>
                  <a:gd name="T65" fmla="*/ 160 h 1568"/>
                  <a:gd name="T66" fmla="*/ 623 w 782"/>
                  <a:gd name="T67" fmla="*/ 218 h 1568"/>
                  <a:gd name="T68" fmla="*/ 640 w 782"/>
                  <a:gd name="T69" fmla="*/ 144 h 1568"/>
                  <a:gd name="T70" fmla="*/ 657 w 782"/>
                  <a:gd name="T71" fmla="*/ 59 h 1568"/>
                  <a:gd name="T72" fmla="*/ 680 w 782"/>
                  <a:gd name="T73" fmla="*/ 32 h 1568"/>
                  <a:gd name="T74" fmla="*/ 697 w 782"/>
                  <a:gd name="T75" fmla="*/ 80 h 1568"/>
                  <a:gd name="T76" fmla="*/ 714 w 782"/>
                  <a:gd name="T77" fmla="*/ 197 h 1568"/>
                  <a:gd name="T78" fmla="*/ 731 w 782"/>
                  <a:gd name="T79" fmla="*/ 319 h 1568"/>
                  <a:gd name="T80" fmla="*/ 754 w 782"/>
                  <a:gd name="T81" fmla="*/ 282 h 1568"/>
                  <a:gd name="T82" fmla="*/ 771 w 782"/>
                  <a:gd name="T83" fmla="*/ 176 h 156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82" h="1568">
                    <a:moveTo>
                      <a:pt x="0" y="415"/>
                    </a:moveTo>
                    <a:lnTo>
                      <a:pt x="5" y="378"/>
                    </a:lnTo>
                    <a:lnTo>
                      <a:pt x="11" y="351"/>
                    </a:lnTo>
                    <a:lnTo>
                      <a:pt x="22" y="341"/>
                    </a:lnTo>
                    <a:lnTo>
                      <a:pt x="28" y="341"/>
                    </a:lnTo>
                    <a:lnTo>
                      <a:pt x="34" y="357"/>
                    </a:lnTo>
                    <a:lnTo>
                      <a:pt x="39" y="388"/>
                    </a:lnTo>
                    <a:lnTo>
                      <a:pt x="45" y="431"/>
                    </a:lnTo>
                    <a:lnTo>
                      <a:pt x="51" y="500"/>
                    </a:lnTo>
                    <a:lnTo>
                      <a:pt x="56" y="585"/>
                    </a:lnTo>
                    <a:lnTo>
                      <a:pt x="62" y="713"/>
                    </a:lnTo>
                    <a:lnTo>
                      <a:pt x="68" y="893"/>
                    </a:lnTo>
                    <a:lnTo>
                      <a:pt x="73" y="1196"/>
                    </a:lnTo>
                    <a:lnTo>
                      <a:pt x="79" y="1568"/>
                    </a:lnTo>
                    <a:lnTo>
                      <a:pt x="85" y="1154"/>
                    </a:lnTo>
                    <a:lnTo>
                      <a:pt x="96" y="909"/>
                    </a:lnTo>
                    <a:lnTo>
                      <a:pt x="102" y="766"/>
                    </a:lnTo>
                    <a:lnTo>
                      <a:pt x="107" y="675"/>
                    </a:lnTo>
                    <a:lnTo>
                      <a:pt x="113" y="622"/>
                    </a:lnTo>
                    <a:lnTo>
                      <a:pt x="119" y="596"/>
                    </a:lnTo>
                    <a:lnTo>
                      <a:pt x="124" y="590"/>
                    </a:lnTo>
                    <a:lnTo>
                      <a:pt x="130" y="606"/>
                    </a:lnTo>
                    <a:lnTo>
                      <a:pt x="136" y="649"/>
                    </a:lnTo>
                    <a:lnTo>
                      <a:pt x="141" y="723"/>
                    </a:lnTo>
                    <a:lnTo>
                      <a:pt x="147" y="835"/>
                    </a:lnTo>
                    <a:lnTo>
                      <a:pt x="153" y="1026"/>
                    </a:lnTo>
                    <a:lnTo>
                      <a:pt x="164" y="1377"/>
                    </a:lnTo>
                    <a:lnTo>
                      <a:pt x="170" y="1393"/>
                    </a:lnTo>
                    <a:lnTo>
                      <a:pt x="175" y="1005"/>
                    </a:lnTo>
                    <a:lnTo>
                      <a:pt x="181" y="782"/>
                    </a:lnTo>
                    <a:lnTo>
                      <a:pt x="187" y="638"/>
                    </a:lnTo>
                    <a:lnTo>
                      <a:pt x="192" y="537"/>
                    </a:lnTo>
                    <a:lnTo>
                      <a:pt x="198" y="458"/>
                    </a:lnTo>
                    <a:lnTo>
                      <a:pt x="204" y="404"/>
                    </a:lnTo>
                    <a:lnTo>
                      <a:pt x="209" y="372"/>
                    </a:lnTo>
                    <a:lnTo>
                      <a:pt x="215" y="346"/>
                    </a:lnTo>
                    <a:lnTo>
                      <a:pt x="221" y="341"/>
                    </a:lnTo>
                    <a:lnTo>
                      <a:pt x="226" y="346"/>
                    </a:lnTo>
                    <a:lnTo>
                      <a:pt x="238" y="367"/>
                    </a:lnTo>
                    <a:lnTo>
                      <a:pt x="243" y="399"/>
                    </a:lnTo>
                    <a:lnTo>
                      <a:pt x="249" y="447"/>
                    </a:lnTo>
                    <a:lnTo>
                      <a:pt x="255" y="505"/>
                    </a:lnTo>
                    <a:lnTo>
                      <a:pt x="260" y="574"/>
                    </a:lnTo>
                    <a:lnTo>
                      <a:pt x="266" y="633"/>
                    </a:lnTo>
                    <a:lnTo>
                      <a:pt x="272" y="644"/>
                    </a:lnTo>
                    <a:lnTo>
                      <a:pt x="277" y="590"/>
                    </a:lnTo>
                    <a:lnTo>
                      <a:pt x="283" y="505"/>
                    </a:lnTo>
                    <a:lnTo>
                      <a:pt x="289" y="420"/>
                    </a:lnTo>
                    <a:lnTo>
                      <a:pt x="294" y="341"/>
                    </a:lnTo>
                    <a:lnTo>
                      <a:pt x="300" y="277"/>
                    </a:lnTo>
                    <a:lnTo>
                      <a:pt x="311" y="229"/>
                    </a:lnTo>
                    <a:lnTo>
                      <a:pt x="317" y="186"/>
                    </a:lnTo>
                    <a:lnTo>
                      <a:pt x="323" y="160"/>
                    </a:lnTo>
                    <a:lnTo>
                      <a:pt x="328" y="144"/>
                    </a:lnTo>
                    <a:lnTo>
                      <a:pt x="334" y="139"/>
                    </a:lnTo>
                    <a:lnTo>
                      <a:pt x="340" y="139"/>
                    </a:lnTo>
                    <a:lnTo>
                      <a:pt x="345" y="149"/>
                    </a:lnTo>
                    <a:lnTo>
                      <a:pt x="351" y="171"/>
                    </a:lnTo>
                    <a:lnTo>
                      <a:pt x="357" y="197"/>
                    </a:lnTo>
                    <a:lnTo>
                      <a:pt x="362" y="234"/>
                    </a:lnTo>
                    <a:lnTo>
                      <a:pt x="368" y="272"/>
                    </a:lnTo>
                    <a:lnTo>
                      <a:pt x="374" y="309"/>
                    </a:lnTo>
                    <a:lnTo>
                      <a:pt x="385" y="330"/>
                    </a:lnTo>
                    <a:lnTo>
                      <a:pt x="391" y="325"/>
                    </a:lnTo>
                    <a:lnTo>
                      <a:pt x="397" y="303"/>
                    </a:lnTo>
                    <a:lnTo>
                      <a:pt x="402" y="261"/>
                    </a:lnTo>
                    <a:lnTo>
                      <a:pt x="408" y="213"/>
                    </a:lnTo>
                    <a:lnTo>
                      <a:pt x="414" y="165"/>
                    </a:lnTo>
                    <a:lnTo>
                      <a:pt x="419" y="123"/>
                    </a:lnTo>
                    <a:lnTo>
                      <a:pt x="425" y="91"/>
                    </a:lnTo>
                    <a:lnTo>
                      <a:pt x="431" y="64"/>
                    </a:lnTo>
                    <a:lnTo>
                      <a:pt x="436" y="43"/>
                    </a:lnTo>
                    <a:lnTo>
                      <a:pt x="442" y="38"/>
                    </a:lnTo>
                    <a:lnTo>
                      <a:pt x="453" y="32"/>
                    </a:lnTo>
                    <a:lnTo>
                      <a:pt x="459" y="43"/>
                    </a:lnTo>
                    <a:lnTo>
                      <a:pt x="465" y="54"/>
                    </a:lnTo>
                    <a:lnTo>
                      <a:pt x="470" y="75"/>
                    </a:lnTo>
                    <a:lnTo>
                      <a:pt x="476" y="101"/>
                    </a:lnTo>
                    <a:lnTo>
                      <a:pt x="482" y="139"/>
                    </a:lnTo>
                    <a:lnTo>
                      <a:pt x="487" y="171"/>
                    </a:lnTo>
                    <a:lnTo>
                      <a:pt x="493" y="197"/>
                    </a:lnTo>
                    <a:lnTo>
                      <a:pt x="499" y="218"/>
                    </a:lnTo>
                    <a:lnTo>
                      <a:pt x="504" y="218"/>
                    </a:lnTo>
                    <a:lnTo>
                      <a:pt x="510" y="202"/>
                    </a:lnTo>
                    <a:lnTo>
                      <a:pt x="516" y="171"/>
                    </a:lnTo>
                    <a:lnTo>
                      <a:pt x="527" y="133"/>
                    </a:lnTo>
                    <a:lnTo>
                      <a:pt x="533" y="96"/>
                    </a:lnTo>
                    <a:lnTo>
                      <a:pt x="538" y="64"/>
                    </a:lnTo>
                    <a:lnTo>
                      <a:pt x="544" y="38"/>
                    </a:lnTo>
                    <a:lnTo>
                      <a:pt x="550" y="22"/>
                    </a:lnTo>
                    <a:lnTo>
                      <a:pt x="555" y="6"/>
                    </a:lnTo>
                    <a:lnTo>
                      <a:pt x="561" y="0"/>
                    </a:lnTo>
                    <a:lnTo>
                      <a:pt x="567" y="6"/>
                    </a:lnTo>
                    <a:lnTo>
                      <a:pt x="572" y="16"/>
                    </a:lnTo>
                    <a:lnTo>
                      <a:pt x="578" y="32"/>
                    </a:lnTo>
                    <a:lnTo>
                      <a:pt x="584" y="59"/>
                    </a:lnTo>
                    <a:lnTo>
                      <a:pt x="589" y="91"/>
                    </a:lnTo>
                    <a:lnTo>
                      <a:pt x="601" y="123"/>
                    </a:lnTo>
                    <a:lnTo>
                      <a:pt x="606" y="160"/>
                    </a:lnTo>
                    <a:lnTo>
                      <a:pt x="612" y="192"/>
                    </a:lnTo>
                    <a:lnTo>
                      <a:pt x="618" y="213"/>
                    </a:lnTo>
                    <a:lnTo>
                      <a:pt x="623" y="218"/>
                    </a:lnTo>
                    <a:lnTo>
                      <a:pt x="629" y="202"/>
                    </a:lnTo>
                    <a:lnTo>
                      <a:pt x="635" y="176"/>
                    </a:lnTo>
                    <a:lnTo>
                      <a:pt x="640" y="144"/>
                    </a:lnTo>
                    <a:lnTo>
                      <a:pt x="646" y="112"/>
                    </a:lnTo>
                    <a:lnTo>
                      <a:pt x="652" y="86"/>
                    </a:lnTo>
                    <a:lnTo>
                      <a:pt x="657" y="59"/>
                    </a:lnTo>
                    <a:lnTo>
                      <a:pt x="663" y="43"/>
                    </a:lnTo>
                    <a:lnTo>
                      <a:pt x="674" y="32"/>
                    </a:lnTo>
                    <a:lnTo>
                      <a:pt x="680" y="32"/>
                    </a:lnTo>
                    <a:lnTo>
                      <a:pt x="686" y="43"/>
                    </a:lnTo>
                    <a:lnTo>
                      <a:pt x="691" y="59"/>
                    </a:lnTo>
                    <a:lnTo>
                      <a:pt x="697" y="80"/>
                    </a:lnTo>
                    <a:lnTo>
                      <a:pt x="703" y="112"/>
                    </a:lnTo>
                    <a:lnTo>
                      <a:pt x="708" y="149"/>
                    </a:lnTo>
                    <a:lnTo>
                      <a:pt x="714" y="197"/>
                    </a:lnTo>
                    <a:lnTo>
                      <a:pt x="720" y="245"/>
                    </a:lnTo>
                    <a:lnTo>
                      <a:pt x="725" y="287"/>
                    </a:lnTo>
                    <a:lnTo>
                      <a:pt x="731" y="319"/>
                    </a:lnTo>
                    <a:lnTo>
                      <a:pt x="737" y="330"/>
                    </a:lnTo>
                    <a:lnTo>
                      <a:pt x="748" y="314"/>
                    </a:lnTo>
                    <a:lnTo>
                      <a:pt x="754" y="282"/>
                    </a:lnTo>
                    <a:lnTo>
                      <a:pt x="759" y="245"/>
                    </a:lnTo>
                    <a:lnTo>
                      <a:pt x="765" y="208"/>
                    </a:lnTo>
                    <a:lnTo>
                      <a:pt x="771" y="176"/>
                    </a:lnTo>
                    <a:lnTo>
                      <a:pt x="776" y="155"/>
                    </a:lnTo>
                    <a:lnTo>
                      <a:pt x="782" y="13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59" name="Freeform 7"/>
              <p:cNvSpPr>
                <a:spLocks/>
              </p:cNvSpPr>
              <p:nvPr/>
            </p:nvSpPr>
            <p:spPr bwMode="auto">
              <a:xfrm>
                <a:off x="3265" y="1373"/>
                <a:ext cx="782" cy="1526"/>
              </a:xfrm>
              <a:custGeom>
                <a:avLst/>
                <a:gdLst>
                  <a:gd name="T0" fmla="*/ 11 w 782"/>
                  <a:gd name="T1" fmla="*/ 139 h 1526"/>
                  <a:gd name="T2" fmla="*/ 34 w 782"/>
                  <a:gd name="T3" fmla="*/ 213 h 1526"/>
                  <a:gd name="T4" fmla="*/ 51 w 782"/>
                  <a:gd name="T5" fmla="*/ 394 h 1526"/>
                  <a:gd name="T6" fmla="*/ 68 w 782"/>
                  <a:gd name="T7" fmla="*/ 633 h 1526"/>
                  <a:gd name="T8" fmla="*/ 85 w 782"/>
                  <a:gd name="T9" fmla="*/ 521 h 1526"/>
                  <a:gd name="T10" fmla="*/ 108 w 782"/>
                  <a:gd name="T11" fmla="*/ 372 h 1526"/>
                  <a:gd name="T12" fmla="*/ 125 w 782"/>
                  <a:gd name="T13" fmla="*/ 341 h 1526"/>
                  <a:gd name="T14" fmla="*/ 142 w 782"/>
                  <a:gd name="T15" fmla="*/ 442 h 1526"/>
                  <a:gd name="T16" fmla="*/ 159 w 782"/>
                  <a:gd name="T17" fmla="*/ 734 h 1526"/>
                  <a:gd name="T18" fmla="*/ 181 w 782"/>
                  <a:gd name="T19" fmla="*/ 1526 h 1526"/>
                  <a:gd name="T20" fmla="*/ 198 w 782"/>
                  <a:gd name="T21" fmla="*/ 750 h 1526"/>
                  <a:gd name="T22" fmla="*/ 215 w 782"/>
                  <a:gd name="T23" fmla="*/ 590 h 1526"/>
                  <a:gd name="T24" fmla="*/ 232 w 782"/>
                  <a:gd name="T25" fmla="*/ 654 h 1526"/>
                  <a:gd name="T26" fmla="*/ 255 w 782"/>
                  <a:gd name="T27" fmla="*/ 1063 h 1526"/>
                  <a:gd name="T28" fmla="*/ 272 w 782"/>
                  <a:gd name="T29" fmla="*/ 968 h 1526"/>
                  <a:gd name="T30" fmla="*/ 289 w 782"/>
                  <a:gd name="T31" fmla="*/ 521 h 1526"/>
                  <a:gd name="T32" fmla="*/ 306 w 782"/>
                  <a:gd name="T33" fmla="*/ 367 h 1526"/>
                  <a:gd name="T34" fmla="*/ 329 w 782"/>
                  <a:gd name="T35" fmla="*/ 346 h 1526"/>
                  <a:gd name="T36" fmla="*/ 346 w 782"/>
                  <a:gd name="T37" fmla="*/ 452 h 1526"/>
                  <a:gd name="T38" fmla="*/ 363 w 782"/>
                  <a:gd name="T39" fmla="*/ 638 h 1526"/>
                  <a:gd name="T40" fmla="*/ 380 w 782"/>
                  <a:gd name="T41" fmla="*/ 495 h 1526"/>
                  <a:gd name="T42" fmla="*/ 403 w 782"/>
                  <a:gd name="T43" fmla="*/ 272 h 1526"/>
                  <a:gd name="T44" fmla="*/ 420 w 782"/>
                  <a:gd name="T45" fmla="*/ 160 h 1526"/>
                  <a:gd name="T46" fmla="*/ 437 w 782"/>
                  <a:gd name="T47" fmla="*/ 139 h 1526"/>
                  <a:gd name="T48" fmla="*/ 454 w 782"/>
                  <a:gd name="T49" fmla="*/ 202 h 1526"/>
                  <a:gd name="T50" fmla="*/ 476 w 782"/>
                  <a:gd name="T51" fmla="*/ 314 h 1526"/>
                  <a:gd name="T52" fmla="*/ 493 w 782"/>
                  <a:gd name="T53" fmla="*/ 298 h 1526"/>
                  <a:gd name="T54" fmla="*/ 510 w 782"/>
                  <a:gd name="T55" fmla="*/ 160 h 1526"/>
                  <a:gd name="T56" fmla="*/ 527 w 782"/>
                  <a:gd name="T57" fmla="*/ 59 h 1526"/>
                  <a:gd name="T58" fmla="*/ 550 w 782"/>
                  <a:gd name="T59" fmla="*/ 32 h 1526"/>
                  <a:gd name="T60" fmla="*/ 567 w 782"/>
                  <a:gd name="T61" fmla="*/ 80 h 1526"/>
                  <a:gd name="T62" fmla="*/ 584 w 782"/>
                  <a:gd name="T63" fmla="*/ 176 h 1526"/>
                  <a:gd name="T64" fmla="*/ 601 w 782"/>
                  <a:gd name="T65" fmla="*/ 213 h 1526"/>
                  <a:gd name="T66" fmla="*/ 624 w 782"/>
                  <a:gd name="T67" fmla="*/ 128 h 1526"/>
                  <a:gd name="T68" fmla="*/ 641 w 782"/>
                  <a:gd name="T69" fmla="*/ 38 h 1526"/>
                  <a:gd name="T70" fmla="*/ 658 w 782"/>
                  <a:gd name="T71" fmla="*/ 0 h 1526"/>
                  <a:gd name="T72" fmla="*/ 675 w 782"/>
                  <a:gd name="T73" fmla="*/ 38 h 1526"/>
                  <a:gd name="T74" fmla="*/ 697 w 782"/>
                  <a:gd name="T75" fmla="*/ 128 h 1526"/>
                  <a:gd name="T76" fmla="*/ 714 w 782"/>
                  <a:gd name="T77" fmla="*/ 213 h 1526"/>
                  <a:gd name="T78" fmla="*/ 731 w 782"/>
                  <a:gd name="T79" fmla="*/ 176 h 1526"/>
                  <a:gd name="T80" fmla="*/ 748 w 782"/>
                  <a:gd name="T81" fmla="*/ 80 h 1526"/>
                  <a:gd name="T82" fmla="*/ 771 w 782"/>
                  <a:gd name="T83" fmla="*/ 32 h 152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82" h="1526">
                    <a:moveTo>
                      <a:pt x="0" y="139"/>
                    </a:moveTo>
                    <a:lnTo>
                      <a:pt x="6" y="133"/>
                    </a:lnTo>
                    <a:lnTo>
                      <a:pt x="11" y="139"/>
                    </a:lnTo>
                    <a:lnTo>
                      <a:pt x="17" y="155"/>
                    </a:lnTo>
                    <a:lnTo>
                      <a:pt x="23" y="176"/>
                    </a:lnTo>
                    <a:lnTo>
                      <a:pt x="34" y="213"/>
                    </a:lnTo>
                    <a:lnTo>
                      <a:pt x="40" y="261"/>
                    </a:lnTo>
                    <a:lnTo>
                      <a:pt x="45" y="319"/>
                    </a:lnTo>
                    <a:lnTo>
                      <a:pt x="51" y="394"/>
                    </a:lnTo>
                    <a:lnTo>
                      <a:pt x="57" y="479"/>
                    </a:lnTo>
                    <a:lnTo>
                      <a:pt x="62" y="569"/>
                    </a:lnTo>
                    <a:lnTo>
                      <a:pt x="68" y="633"/>
                    </a:lnTo>
                    <a:lnTo>
                      <a:pt x="74" y="638"/>
                    </a:lnTo>
                    <a:lnTo>
                      <a:pt x="79" y="590"/>
                    </a:lnTo>
                    <a:lnTo>
                      <a:pt x="85" y="521"/>
                    </a:lnTo>
                    <a:lnTo>
                      <a:pt x="91" y="458"/>
                    </a:lnTo>
                    <a:lnTo>
                      <a:pt x="96" y="410"/>
                    </a:lnTo>
                    <a:lnTo>
                      <a:pt x="108" y="372"/>
                    </a:lnTo>
                    <a:lnTo>
                      <a:pt x="113" y="346"/>
                    </a:lnTo>
                    <a:lnTo>
                      <a:pt x="119" y="341"/>
                    </a:lnTo>
                    <a:lnTo>
                      <a:pt x="125" y="341"/>
                    </a:lnTo>
                    <a:lnTo>
                      <a:pt x="130" y="362"/>
                    </a:lnTo>
                    <a:lnTo>
                      <a:pt x="136" y="394"/>
                    </a:lnTo>
                    <a:lnTo>
                      <a:pt x="142" y="442"/>
                    </a:lnTo>
                    <a:lnTo>
                      <a:pt x="147" y="511"/>
                    </a:lnTo>
                    <a:lnTo>
                      <a:pt x="153" y="601"/>
                    </a:lnTo>
                    <a:lnTo>
                      <a:pt x="159" y="734"/>
                    </a:lnTo>
                    <a:lnTo>
                      <a:pt x="164" y="925"/>
                    </a:lnTo>
                    <a:lnTo>
                      <a:pt x="170" y="1260"/>
                    </a:lnTo>
                    <a:lnTo>
                      <a:pt x="181" y="1526"/>
                    </a:lnTo>
                    <a:lnTo>
                      <a:pt x="187" y="1111"/>
                    </a:lnTo>
                    <a:lnTo>
                      <a:pt x="193" y="883"/>
                    </a:lnTo>
                    <a:lnTo>
                      <a:pt x="198" y="750"/>
                    </a:lnTo>
                    <a:lnTo>
                      <a:pt x="204" y="665"/>
                    </a:lnTo>
                    <a:lnTo>
                      <a:pt x="210" y="617"/>
                    </a:lnTo>
                    <a:lnTo>
                      <a:pt x="215" y="590"/>
                    </a:lnTo>
                    <a:lnTo>
                      <a:pt x="221" y="590"/>
                    </a:lnTo>
                    <a:lnTo>
                      <a:pt x="227" y="612"/>
                    </a:lnTo>
                    <a:lnTo>
                      <a:pt x="232" y="654"/>
                    </a:lnTo>
                    <a:lnTo>
                      <a:pt x="238" y="734"/>
                    </a:lnTo>
                    <a:lnTo>
                      <a:pt x="244" y="856"/>
                    </a:lnTo>
                    <a:lnTo>
                      <a:pt x="255" y="1063"/>
                    </a:lnTo>
                    <a:lnTo>
                      <a:pt x="261" y="1446"/>
                    </a:lnTo>
                    <a:lnTo>
                      <a:pt x="267" y="1324"/>
                    </a:lnTo>
                    <a:lnTo>
                      <a:pt x="272" y="968"/>
                    </a:lnTo>
                    <a:lnTo>
                      <a:pt x="278" y="760"/>
                    </a:lnTo>
                    <a:lnTo>
                      <a:pt x="284" y="622"/>
                    </a:lnTo>
                    <a:lnTo>
                      <a:pt x="289" y="521"/>
                    </a:lnTo>
                    <a:lnTo>
                      <a:pt x="295" y="452"/>
                    </a:lnTo>
                    <a:lnTo>
                      <a:pt x="301" y="399"/>
                    </a:lnTo>
                    <a:lnTo>
                      <a:pt x="306" y="367"/>
                    </a:lnTo>
                    <a:lnTo>
                      <a:pt x="312" y="346"/>
                    </a:lnTo>
                    <a:lnTo>
                      <a:pt x="323" y="341"/>
                    </a:lnTo>
                    <a:lnTo>
                      <a:pt x="329" y="346"/>
                    </a:lnTo>
                    <a:lnTo>
                      <a:pt x="335" y="367"/>
                    </a:lnTo>
                    <a:lnTo>
                      <a:pt x="340" y="404"/>
                    </a:lnTo>
                    <a:lnTo>
                      <a:pt x="346" y="452"/>
                    </a:lnTo>
                    <a:lnTo>
                      <a:pt x="352" y="516"/>
                    </a:lnTo>
                    <a:lnTo>
                      <a:pt x="357" y="585"/>
                    </a:lnTo>
                    <a:lnTo>
                      <a:pt x="363" y="638"/>
                    </a:lnTo>
                    <a:lnTo>
                      <a:pt x="369" y="638"/>
                    </a:lnTo>
                    <a:lnTo>
                      <a:pt x="374" y="580"/>
                    </a:lnTo>
                    <a:lnTo>
                      <a:pt x="380" y="495"/>
                    </a:lnTo>
                    <a:lnTo>
                      <a:pt x="386" y="404"/>
                    </a:lnTo>
                    <a:lnTo>
                      <a:pt x="397" y="330"/>
                    </a:lnTo>
                    <a:lnTo>
                      <a:pt x="403" y="272"/>
                    </a:lnTo>
                    <a:lnTo>
                      <a:pt x="408" y="218"/>
                    </a:lnTo>
                    <a:lnTo>
                      <a:pt x="414" y="181"/>
                    </a:lnTo>
                    <a:lnTo>
                      <a:pt x="420" y="160"/>
                    </a:lnTo>
                    <a:lnTo>
                      <a:pt x="425" y="144"/>
                    </a:lnTo>
                    <a:lnTo>
                      <a:pt x="431" y="139"/>
                    </a:lnTo>
                    <a:lnTo>
                      <a:pt x="437" y="139"/>
                    </a:lnTo>
                    <a:lnTo>
                      <a:pt x="442" y="155"/>
                    </a:lnTo>
                    <a:lnTo>
                      <a:pt x="448" y="176"/>
                    </a:lnTo>
                    <a:lnTo>
                      <a:pt x="454" y="202"/>
                    </a:lnTo>
                    <a:lnTo>
                      <a:pt x="459" y="240"/>
                    </a:lnTo>
                    <a:lnTo>
                      <a:pt x="471" y="277"/>
                    </a:lnTo>
                    <a:lnTo>
                      <a:pt x="476" y="314"/>
                    </a:lnTo>
                    <a:lnTo>
                      <a:pt x="482" y="330"/>
                    </a:lnTo>
                    <a:lnTo>
                      <a:pt x="488" y="325"/>
                    </a:lnTo>
                    <a:lnTo>
                      <a:pt x="493" y="298"/>
                    </a:lnTo>
                    <a:lnTo>
                      <a:pt x="499" y="250"/>
                    </a:lnTo>
                    <a:lnTo>
                      <a:pt x="505" y="202"/>
                    </a:lnTo>
                    <a:lnTo>
                      <a:pt x="510" y="160"/>
                    </a:lnTo>
                    <a:lnTo>
                      <a:pt x="516" y="117"/>
                    </a:lnTo>
                    <a:lnTo>
                      <a:pt x="522" y="86"/>
                    </a:lnTo>
                    <a:lnTo>
                      <a:pt x="527" y="59"/>
                    </a:lnTo>
                    <a:lnTo>
                      <a:pt x="533" y="43"/>
                    </a:lnTo>
                    <a:lnTo>
                      <a:pt x="544" y="32"/>
                    </a:lnTo>
                    <a:lnTo>
                      <a:pt x="550" y="32"/>
                    </a:lnTo>
                    <a:lnTo>
                      <a:pt x="556" y="43"/>
                    </a:lnTo>
                    <a:lnTo>
                      <a:pt x="561" y="59"/>
                    </a:lnTo>
                    <a:lnTo>
                      <a:pt x="567" y="80"/>
                    </a:lnTo>
                    <a:lnTo>
                      <a:pt x="573" y="107"/>
                    </a:lnTo>
                    <a:lnTo>
                      <a:pt x="578" y="139"/>
                    </a:lnTo>
                    <a:lnTo>
                      <a:pt x="584" y="176"/>
                    </a:lnTo>
                    <a:lnTo>
                      <a:pt x="590" y="202"/>
                    </a:lnTo>
                    <a:lnTo>
                      <a:pt x="595" y="218"/>
                    </a:lnTo>
                    <a:lnTo>
                      <a:pt x="601" y="213"/>
                    </a:lnTo>
                    <a:lnTo>
                      <a:pt x="612" y="197"/>
                    </a:lnTo>
                    <a:lnTo>
                      <a:pt x="618" y="165"/>
                    </a:lnTo>
                    <a:lnTo>
                      <a:pt x="624" y="128"/>
                    </a:lnTo>
                    <a:lnTo>
                      <a:pt x="629" y="91"/>
                    </a:lnTo>
                    <a:lnTo>
                      <a:pt x="635" y="59"/>
                    </a:lnTo>
                    <a:lnTo>
                      <a:pt x="641" y="38"/>
                    </a:lnTo>
                    <a:lnTo>
                      <a:pt x="646" y="16"/>
                    </a:lnTo>
                    <a:lnTo>
                      <a:pt x="652" y="6"/>
                    </a:lnTo>
                    <a:lnTo>
                      <a:pt x="658" y="0"/>
                    </a:lnTo>
                    <a:lnTo>
                      <a:pt x="663" y="6"/>
                    </a:lnTo>
                    <a:lnTo>
                      <a:pt x="669" y="16"/>
                    </a:lnTo>
                    <a:lnTo>
                      <a:pt x="675" y="38"/>
                    </a:lnTo>
                    <a:lnTo>
                      <a:pt x="686" y="59"/>
                    </a:lnTo>
                    <a:lnTo>
                      <a:pt x="692" y="91"/>
                    </a:lnTo>
                    <a:lnTo>
                      <a:pt x="697" y="128"/>
                    </a:lnTo>
                    <a:lnTo>
                      <a:pt x="703" y="165"/>
                    </a:lnTo>
                    <a:lnTo>
                      <a:pt x="709" y="197"/>
                    </a:lnTo>
                    <a:lnTo>
                      <a:pt x="714" y="213"/>
                    </a:lnTo>
                    <a:lnTo>
                      <a:pt x="720" y="218"/>
                    </a:lnTo>
                    <a:lnTo>
                      <a:pt x="726" y="202"/>
                    </a:lnTo>
                    <a:lnTo>
                      <a:pt x="731" y="176"/>
                    </a:lnTo>
                    <a:lnTo>
                      <a:pt x="737" y="139"/>
                    </a:lnTo>
                    <a:lnTo>
                      <a:pt x="743" y="107"/>
                    </a:lnTo>
                    <a:lnTo>
                      <a:pt x="748" y="80"/>
                    </a:lnTo>
                    <a:lnTo>
                      <a:pt x="760" y="59"/>
                    </a:lnTo>
                    <a:lnTo>
                      <a:pt x="765" y="43"/>
                    </a:lnTo>
                    <a:lnTo>
                      <a:pt x="771" y="32"/>
                    </a:lnTo>
                    <a:lnTo>
                      <a:pt x="777" y="32"/>
                    </a:lnTo>
                    <a:lnTo>
                      <a:pt x="782" y="4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60" name="Freeform 8"/>
              <p:cNvSpPr>
                <a:spLocks/>
              </p:cNvSpPr>
              <p:nvPr/>
            </p:nvSpPr>
            <p:spPr bwMode="auto">
              <a:xfrm>
                <a:off x="4047" y="1416"/>
                <a:ext cx="120" cy="287"/>
              </a:xfrm>
              <a:custGeom>
                <a:avLst/>
                <a:gdLst>
                  <a:gd name="T0" fmla="*/ 0 w 120"/>
                  <a:gd name="T1" fmla="*/ 0 h 287"/>
                  <a:gd name="T2" fmla="*/ 6 w 120"/>
                  <a:gd name="T3" fmla="*/ 16 h 287"/>
                  <a:gd name="T4" fmla="*/ 12 w 120"/>
                  <a:gd name="T5" fmla="*/ 43 h 287"/>
                  <a:gd name="T6" fmla="*/ 17 w 120"/>
                  <a:gd name="T7" fmla="*/ 74 h 287"/>
                  <a:gd name="T8" fmla="*/ 23 w 120"/>
                  <a:gd name="T9" fmla="*/ 117 h 287"/>
                  <a:gd name="T10" fmla="*/ 29 w 120"/>
                  <a:gd name="T11" fmla="*/ 159 h 287"/>
                  <a:gd name="T12" fmla="*/ 34 w 120"/>
                  <a:gd name="T13" fmla="*/ 207 h 287"/>
                  <a:gd name="T14" fmla="*/ 40 w 120"/>
                  <a:gd name="T15" fmla="*/ 250 h 287"/>
                  <a:gd name="T16" fmla="*/ 51 w 120"/>
                  <a:gd name="T17" fmla="*/ 282 h 287"/>
                  <a:gd name="T18" fmla="*/ 57 w 120"/>
                  <a:gd name="T19" fmla="*/ 287 h 287"/>
                  <a:gd name="T20" fmla="*/ 63 w 120"/>
                  <a:gd name="T21" fmla="*/ 266 h 287"/>
                  <a:gd name="T22" fmla="*/ 68 w 120"/>
                  <a:gd name="T23" fmla="*/ 234 h 287"/>
                  <a:gd name="T24" fmla="*/ 74 w 120"/>
                  <a:gd name="T25" fmla="*/ 197 h 287"/>
                  <a:gd name="T26" fmla="*/ 80 w 120"/>
                  <a:gd name="T27" fmla="*/ 159 h 287"/>
                  <a:gd name="T28" fmla="*/ 85 w 120"/>
                  <a:gd name="T29" fmla="*/ 133 h 287"/>
                  <a:gd name="T30" fmla="*/ 91 w 120"/>
                  <a:gd name="T31" fmla="*/ 106 h 287"/>
                  <a:gd name="T32" fmla="*/ 97 w 120"/>
                  <a:gd name="T33" fmla="*/ 96 h 287"/>
                  <a:gd name="T34" fmla="*/ 103 w 120"/>
                  <a:gd name="T35" fmla="*/ 90 h 287"/>
                  <a:gd name="T36" fmla="*/ 108 w 120"/>
                  <a:gd name="T37" fmla="*/ 96 h 287"/>
                  <a:gd name="T38" fmla="*/ 120 w 120"/>
                  <a:gd name="T39" fmla="*/ 112 h 28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0" h="287">
                    <a:moveTo>
                      <a:pt x="0" y="0"/>
                    </a:moveTo>
                    <a:lnTo>
                      <a:pt x="6" y="16"/>
                    </a:lnTo>
                    <a:lnTo>
                      <a:pt x="12" y="43"/>
                    </a:lnTo>
                    <a:lnTo>
                      <a:pt x="17" y="74"/>
                    </a:lnTo>
                    <a:lnTo>
                      <a:pt x="23" y="117"/>
                    </a:lnTo>
                    <a:lnTo>
                      <a:pt x="29" y="159"/>
                    </a:lnTo>
                    <a:lnTo>
                      <a:pt x="34" y="207"/>
                    </a:lnTo>
                    <a:lnTo>
                      <a:pt x="40" y="250"/>
                    </a:lnTo>
                    <a:lnTo>
                      <a:pt x="51" y="282"/>
                    </a:lnTo>
                    <a:lnTo>
                      <a:pt x="57" y="287"/>
                    </a:lnTo>
                    <a:lnTo>
                      <a:pt x="63" y="266"/>
                    </a:lnTo>
                    <a:lnTo>
                      <a:pt x="68" y="234"/>
                    </a:lnTo>
                    <a:lnTo>
                      <a:pt x="74" y="197"/>
                    </a:lnTo>
                    <a:lnTo>
                      <a:pt x="80" y="159"/>
                    </a:lnTo>
                    <a:lnTo>
                      <a:pt x="85" y="133"/>
                    </a:lnTo>
                    <a:lnTo>
                      <a:pt x="91" y="106"/>
                    </a:lnTo>
                    <a:lnTo>
                      <a:pt x="97" y="96"/>
                    </a:lnTo>
                    <a:lnTo>
                      <a:pt x="103" y="90"/>
                    </a:lnTo>
                    <a:lnTo>
                      <a:pt x="108" y="96"/>
                    </a:lnTo>
                    <a:lnTo>
                      <a:pt x="120" y="1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61" name="Freeform 9"/>
              <p:cNvSpPr>
                <a:spLocks/>
              </p:cNvSpPr>
              <p:nvPr/>
            </p:nvSpPr>
            <p:spPr bwMode="auto">
              <a:xfrm>
                <a:off x="1706" y="1464"/>
                <a:ext cx="777" cy="994"/>
              </a:xfrm>
              <a:custGeom>
                <a:avLst/>
                <a:gdLst>
                  <a:gd name="T0" fmla="*/ 11 w 777"/>
                  <a:gd name="T1" fmla="*/ 962 h 994"/>
                  <a:gd name="T2" fmla="*/ 28 w 777"/>
                  <a:gd name="T3" fmla="*/ 983 h 994"/>
                  <a:gd name="T4" fmla="*/ 45 w 777"/>
                  <a:gd name="T5" fmla="*/ 882 h 994"/>
                  <a:gd name="T6" fmla="*/ 62 w 777"/>
                  <a:gd name="T7" fmla="*/ 749 h 994"/>
                  <a:gd name="T8" fmla="*/ 85 w 777"/>
                  <a:gd name="T9" fmla="*/ 638 h 994"/>
                  <a:gd name="T10" fmla="*/ 102 w 777"/>
                  <a:gd name="T11" fmla="*/ 542 h 994"/>
                  <a:gd name="T12" fmla="*/ 119 w 777"/>
                  <a:gd name="T13" fmla="*/ 462 h 994"/>
                  <a:gd name="T14" fmla="*/ 136 w 777"/>
                  <a:gd name="T15" fmla="*/ 393 h 994"/>
                  <a:gd name="T16" fmla="*/ 159 w 777"/>
                  <a:gd name="T17" fmla="*/ 335 h 994"/>
                  <a:gd name="T18" fmla="*/ 176 w 777"/>
                  <a:gd name="T19" fmla="*/ 287 h 994"/>
                  <a:gd name="T20" fmla="*/ 193 w 777"/>
                  <a:gd name="T21" fmla="*/ 244 h 994"/>
                  <a:gd name="T22" fmla="*/ 210 w 777"/>
                  <a:gd name="T23" fmla="*/ 207 h 994"/>
                  <a:gd name="T24" fmla="*/ 232 w 777"/>
                  <a:gd name="T25" fmla="*/ 170 h 994"/>
                  <a:gd name="T26" fmla="*/ 249 w 777"/>
                  <a:gd name="T27" fmla="*/ 143 h 994"/>
                  <a:gd name="T28" fmla="*/ 266 w 777"/>
                  <a:gd name="T29" fmla="*/ 117 h 994"/>
                  <a:gd name="T30" fmla="*/ 283 w 777"/>
                  <a:gd name="T31" fmla="*/ 95 h 994"/>
                  <a:gd name="T32" fmla="*/ 306 w 777"/>
                  <a:gd name="T33" fmla="*/ 74 h 994"/>
                  <a:gd name="T34" fmla="*/ 323 w 777"/>
                  <a:gd name="T35" fmla="*/ 58 h 994"/>
                  <a:gd name="T36" fmla="*/ 340 w 777"/>
                  <a:gd name="T37" fmla="*/ 42 h 994"/>
                  <a:gd name="T38" fmla="*/ 363 w 777"/>
                  <a:gd name="T39" fmla="*/ 32 h 994"/>
                  <a:gd name="T40" fmla="*/ 380 w 777"/>
                  <a:gd name="T41" fmla="*/ 21 h 994"/>
                  <a:gd name="T42" fmla="*/ 397 w 777"/>
                  <a:gd name="T43" fmla="*/ 16 h 994"/>
                  <a:gd name="T44" fmla="*/ 414 w 777"/>
                  <a:gd name="T45" fmla="*/ 5 h 994"/>
                  <a:gd name="T46" fmla="*/ 436 w 777"/>
                  <a:gd name="T47" fmla="*/ 5 h 994"/>
                  <a:gd name="T48" fmla="*/ 453 w 777"/>
                  <a:gd name="T49" fmla="*/ 0 h 994"/>
                  <a:gd name="T50" fmla="*/ 470 w 777"/>
                  <a:gd name="T51" fmla="*/ 0 h 994"/>
                  <a:gd name="T52" fmla="*/ 487 w 777"/>
                  <a:gd name="T53" fmla="*/ 5 h 994"/>
                  <a:gd name="T54" fmla="*/ 510 w 777"/>
                  <a:gd name="T55" fmla="*/ 10 h 994"/>
                  <a:gd name="T56" fmla="*/ 527 w 777"/>
                  <a:gd name="T57" fmla="*/ 16 h 994"/>
                  <a:gd name="T58" fmla="*/ 544 w 777"/>
                  <a:gd name="T59" fmla="*/ 21 h 994"/>
                  <a:gd name="T60" fmla="*/ 561 w 777"/>
                  <a:gd name="T61" fmla="*/ 32 h 994"/>
                  <a:gd name="T62" fmla="*/ 584 w 777"/>
                  <a:gd name="T63" fmla="*/ 42 h 994"/>
                  <a:gd name="T64" fmla="*/ 601 w 777"/>
                  <a:gd name="T65" fmla="*/ 58 h 994"/>
                  <a:gd name="T66" fmla="*/ 618 w 777"/>
                  <a:gd name="T67" fmla="*/ 74 h 994"/>
                  <a:gd name="T68" fmla="*/ 635 w 777"/>
                  <a:gd name="T69" fmla="*/ 95 h 994"/>
                  <a:gd name="T70" fmla="*/ 658 w 777"/>
                  <a:gd name="T71" fmla="*/ 117 h 994"/>
                  <a:gd name="T72" fmla="*/ 675 w 777"/>
                  <a:gd name="T73" fmla="*/ 143 h 994"/>
                  <a:gd name="T74" fmla="*/ 692 w 777"/>
                  <a:gd name="T75" fmla="*/ 175 h 994"/>
                  <a:gd name="T76" fmla="*/ 709 w 777"/>
                  <a:gd name="T77" fmla="*/ 207 h 994"/>
                  <a:gd name="T78" fmla="*/ 731 w 777"/>
                  <a:gd name="T79" fmla="*/ 244 h 994"/>
                  <a:gd name="T80" fmla="*/ 748 w 777"/>
                  <a:gd name="T81" fmla="*/ 292 h 994"/>
                  <a:gd name="T82" fmla="*/ 765 w 777"/>
                  <a:gd name="T83" fmla="*/ 340 h 9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77" h="994">
                    <a:moveTo>
                      <a:pt x="0" y="887"/>
                    </a:moveTo>
                    <a:lnTo>
                      <a:pt x="6" y="930"/>
                    </a:lnTo>
                    <a:lnTo>
                      <a:pt x="11" y="962"/>
                    </a:lnTo>
                    <a:lnTo>
                      <a:pt x="17" y="983"/>
                    </a:lnTo>
                    <a:lnTo>
                      <a:pt x="23" y="994"/>
                    </a:lnTo>
                    <a:lnTo>
                      <a:pt x="28" y="983"/>
                    </a:lnTo>
                    <a:lnTo>
                      <a:pt x="34" y="956"/>
                    </a:lnTo>
                    <a:lnTo>
                      <a:pt x="40" y="919"/>
                    </a:lnTo>
                    <a:lnTo>
                      <a:pt x="45" y="882"/>
                    </a:lnTo>
                    <a:lnTo>
                      <a:pt x="51" y="834"/>
                    </a:lnTo>
                    <a:lnTo>
                      <a:pt x="57" y="792"/>
                    </a:lnTo>
                    <a:lnTo>
                      <a:pt x="62" y="749"/>
                    </a:lnTo>
                    <a:lnTo>
                      <a:pt x="74" y="712"/>
                    </a:lnTo>
                    <a:lnTo>
                      <a:pt x="79" y="669"/>
                    </a:lnTo>
                    <a:lnTo>
                      <a:pt x="85" y="638"/>
                    </a:lnTo>
                    <a:lnTo>
                      <a:pt x="91" y="600"/>
                    </a:lnTo>
                    <a:lnTo>
                      <a:pt x="96" y="568"/>
                    </a:lnTo>
                    <a:lnTo>
                      <a:pt x="102" y="542"/>
                    </a:lnTo>
                    <a:lnTo>
                      <a:pt x="108" y="510"/>
                    </a:lnTo>
                    <a:lnTo>
                      <a:pt x="113" y="483"/>
                    </a:lnTo>
                    <a:lnTo>
                      <a:pt x="119" y="462"/>
                    </a:lnTo>
                    <a:lnTo>
                      <a:pt x="125" y="436"/>
                    </a:lnTo>
                    <a:lnTo>
                      <a:pt x="130" y="414"/>
                    </a:lnTo>
                    <a:lnTo>
                      <a:pt x="136" y="393"/>
                    </a:lnTo>
                    <a:lnTo>
                      <a:pt x="147" y="372"/>
                    </a:lnTo>
                    <a:lnTo>
                      <a:pt x="153" y="356"/>
                    </a:lnTo>
                    <a:lnTo>
                      <a:pt x="159" y="335"/>
                    </a:lnTo>
                    <a:lnTo>
                      <a:pt x="164" y="319"/>
                    </a:lnTo>
                    <a:lnTo>
                      <a:pt x="170" y="303"/>
                    </a:lnTo>
                    <a:lnTo>
                      <a:pt x="176" y="287"/>
                    </a:lnTo>
                    <a:lnTo>
                      <a:pt x="181" y="271"/>
                    </a:lnTo>
                    <a:lnTo>
                      <a:pt x="187" y="255"/>
                    </a:lnTo>
                    <a:lnTo>
                      <a:pt x="193" y="244"/>
                    </a:lnTo>
                    <a:lnTo>
                      <a:pt x="198" y="228"/>
                    </a:lnTo>
                    <a:lnTo>
                      <a:pt x="204" y="218"/>
                    </a:lnTo>
                    <a:lnTo>
                      <a:pt x="210" y="207"/>
                    </a:lnTo>
                    <a:lnTo>
                      <a:pt x="221" y="191"/>
                    </a:lnTo>
                    <a:lnTo>
                      <a:pt x="227" y="181"/>
                    </a:lnTo>
                    <a:lnTo>
                      <a:pt x="232" y="170"/>
                    </a:lnTo>
                    <a:lnTo>
                      <a:pt x="238" y="159"/>
                    </a:lnTo>
                    <a:lnTo>
                      <a:pt x="244" y="154"/>
                    </a:lnTo>
                    <a:lnTo>
                      <a:pt x="249" y="143"/>
                    </a:lnTo>
                    <a:lnTo>
                      <a:pt x="255" y="133"/>
                    </a:lnTo>
                    <a:lnTo>
                      <a:pt x="261" y="122"/>
                    </a:lnTo>
                    <a:lnTo>
                      <a:pt x="266" y="117"/>
                    </a:lnTo>
                    <a:lnTo>
                      <a:pt x="272" y="106"/>
                    </a:lnTo>
                    <a:lnTo>
                      <a:pt x="278" y="101"/>
                    </a:lnTo>
                    <a:lnTo>
                      <a:pt x="283" y="95"/>
                    </a:lnTo>
                    <a:lnTo>
                      <a:pt x="295" y="85"/>
                    </a:lnTo>
                    <a:lnTo>
                      <a:pt x="300" y="80"/>
                    </a:lnTo>
                    <a:lnTo>
                      <a:pt x="306" y="74"/>
                    </a:lnTo>
                    <a:lnTo>
                      <a:pt x="312" y="69"/>
                    </a:lnTo>
                    <a:lnTo>
                      <a:pt x="317" y="64"/>
                    </a:lnTo>
                    <a:lnTo>
                      <a:pt x="323" y="58"/>
                    </a:lnTo>
                    <a:lnTo>
                      <a:pt x="329" y="53"/>
                    </a:lnTo>
                    <a:lnTo>
                      <a:pt x="334" y="48"/>
                    </a:lnTo>
                    <a:lnTo>
                      <a:pt x="340" y="42"/>
                    </a:lnTo>
                    <a:lnTo>
                      <a:pt x="346" y="37"/>
                    </a:lnTo>
                    <a:lnTo>
                      <a:pt x="351" y="37"/>
                    </a:lnTo>
                    <a:lnTo>
                      <a:pt x="363" y="32"/>
                    </a:lnTo>
                    <a:lnTo>
                      <a:pt x="368" y="26"/>
                    </a:lnTo>
                    <a:lnTo>
                      <a:pt x="374" y="26"/>
                    </a:lnTo>
                    <a:lnTo>
                      <a:pt x="380" y="21"/>
                    </a:lnTo>
                    <a:lnTo>
                      <a:pt x="385" y="16"/>
                    </a:lnTo>
                    <a:lnTo>
                      <a:pt x="391" y="16"/>
                    </a:lnTo>
                    <a:lnTo>
                      <a:pt x="397" y="16"/>
                    </a:lnTo>
                    <a:lnTo>
                      <a:pt x="402" y="10"/>
                    </a:lnTo>
                    <a:lnTo>
                      <a:pt x="408" y="10"/>
                    </a:lnTo>
                    <a:lnTo>
                      <a:pt x="414" y="5"/>
                    </a:lnTo>
                    <a:lnTo>
                      <a:pt x="419" y="5"/>
                    </a:lnTo>
                    <a:lnTo>
                      <a:pt x="425" y="5"/>
                    </a:lnTo>
                    <a:lnTo>
                      <a:pt x="436" y="5"/>
                    </a:lnTo>
                    <a:lnTo>
                      <a:pt x="442" y="5"/>
                    </a:lnTo>
                    <a:lnTo>
                      <a:pt x="448" y="0"/>
                    </a:lnTo>
                    <a:lnTo>
                      <a:pt x="453" y="0"/>
                    </a:lnTo>
                    <a:lnTo>
                      <a:pt x="459" y="0"/>
                    </a:lnTo>
                    <a:lnTo>
                      <a:pt x="465" y="0"/>
                    </a:lnTo>
                    <a:lnTo>
                      <a:pt x="470" y="0"/>
                    </a:lnTo>
                    <a:lnTo>
                      <a:pt x="476" y="0"/>
                    </a:lnTo>
                    <a:lnTo>
                      <a:pt x="482" y="5"/>
                    </a:lnTo>
                    <a:lnTo>
                      <a:pt x="487" y="5"/>
                    </a:lnTo>
                    <a:lnTo>
                      <a:pt x="493" y="5"/>
                    </a:lnTo>
                    <a:lnTo>
                      <a:pt x="499" y="5"/>
                    </a:lnTo>
                    <a:lnTo>
                      <a:pt x="510" y="10"/>
                    </a:lnTo>
                    <a:lnTo>
                      <a:pt x="516" y="10"/>
                    </a:lnTo>
                    <a:lnTo>
                      <a:pt x="521" y="10"/>
                    </a:lnTo>
                    <a:lnTo>
                      <a:pt x="527" y="16"/>
                    </a:lnTo>
                    <a:lnTo>
                      <a:pt x="533" y="16"/>
                    </a:lnTo>
                    <a:lnTo>
                      <a:pt x="539" y="21"/>
                    </a:lnTo>
                    <a:lnTo>
                      <a:pt x="544" y="21"/>
                    </a:lnTo>
                    <a:lnTo>
                      <a:pt x="550" y="26"/>
                    </a:lnTo>
                    <a:lnTo>
                      <a:pt x="556" y="26"/>
                    </a:lnTo>
                    <a:lnTo>
                      <a:pt x="561" y="32"/>
                    </a:lnTo>
                    <a:lnTo>
                      <a:pt x="567" y="37"/>
                    </a:lnTo>
                    <a:lnTo>
                      <a:pt x="573" y="42"/>
                    </a:lnTo>
                    <a:lnTo>
                      <a:pt x="584" y="42"/>
                    </a:lnTo>
                    <a:lnTo>
                      <a:pt x="590" y="48"/>
                    </a:lnTo>
                    <a:lnTo>
                      <a:pt x="595" y="53"/>
                    </a:lnTo>
                    <a:lnTo>
                      <a:pt x="601" y="58"/>
                    </a:lnTo>
                    <a:lnTo>
                      <a:pt x="607" y="64"/>
                    </a:lnTo>
                    <a:lnTo>
                      <a:pt x="612" y="69"/>
                    </a:lnTo>
                    <a:lnTo>
                      <a:pt x="618" y="74"/>
                    </a:lnTo>
                    <a:lnTo>
                      <a:pt x="624" y="85"/>
                    </a:lnTo>
                    <a:lnTo>
                      <a:pt x="629" y="90"/>
                    </a:lnTo>
                    <a:lnTo>
                      <a:pt x="635" y="95"/>
                    </a:lnTo>
                    <a:lnTo>
                      <a:pt x="641" y="106"/>
                    </a:lnTo>
                    <a:lnTo>
                      <a:pt x="652" y="111"/>
                    </a:lnTo>
                    <a:lnTo>
                      <a:pt x="658" y="117"/>
                    </a:lnTo>
                    <a:lnTo>
                      <a:pt x="663" y="127"/>
                    </a:lnTo>
                    <a:lnTo>
                      <a:pt x="669" y="138"/>
                    </a:lnTo>
                    <a:lnTo>
                      <a:pt x="675" y="143"/>
                    </a:lnTo>
                    <a:lnTo>
                      <a:pt x="680" y="154"/>
                    </a:lnTo>
                    <a:lnTo>
                      <a:pt x="686" y="165"/>
                    </a:lnTo>
                    <a:lnTo>
                      <a:pt x="692" y="175"/>
                    </a:lnTo>
                    <a:lnTo>
                      <a:pt x="697" y="186"/>
                    </a:lnTo>
                    <a:lnTo>
                      <a:pt x="703" y="196"/>
                    </a:lnTo>
                    <a:lnTo>
                      <a:pt x="709" y="207"/>
                    </a:lnTo>
                    <a:lnTo>
                      <a:pt x="714" y="223"/>
                    </a:lnTo>
                    <a:lnTo>
                      <a:pt x="726" y="234"/>
                    </a:lnTo>
                    <a:lnTo>
                      <a:pt x="731" y="244"/>
                    </a:lnTo>
                    <a:lnTo>
                      <a:pt x="737" y="260"/>
                    </a:lnTo>
                    <a:lnTo>
                      <a:pt x="743" y="276"/>
                    </a:lnTo>
                    <a:lnTo>
                      <a:pt x="748" y="292"/>
                    </a:lnTo>
                    <a:lnTo>
                      <a:pt x="754" y="308"/>
                    </a:lnTo>
                    <a:lnTo>
                      <a:pt x="760" y="324"/>
                    </a:lnTo>
                    <a:lnTo>
                      <a:pt x="765" y="340"/>
                    </a:lnTo>
                    <a:lnTo>
                      <a:pt x="771" y="361"/>
                    </a:lnTo>
                    <a:lnTo>
                      <a:pt x="777" y="377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62" name="Freeform 10"/>
              <p:cNvSpPr>
                <a:spLocks/>
              </p:cNvSpPr>
              <p:nvPr/>
            </p:nvSpPr>
            <p:spPr bwMode="auto">
              <a:xfrm>
                <a:off x="2483" y="1464"/>
                <a:ext cx="782" cy="994"/>
              </a:xfrm>
              <a:custGeom>
                <a:avLst/>
                <a:gdLst>
                  <a:gd name="T0" fmla="*/ 11 w 782"/>
                  <a:gd name="T1" fmla="*/ 420 h 994"/>
                  <a:gd name="T2" fmla="*/ 34 w 782"/>
                  <a:gd name="T3" fmla="*/ 494 h 994"/>
                  <a:gd name="T4" fmla="*/ 51 w 782"/>
                  <a:gd name="T5" fmla="*/ 579 h 994"/>
                  <a:gd name="T6" fmla="*/ 68 w 782"/>
                  <a:gd name="T7" fmla="*/ 685 h 994"/>
                  <a:gd name="T8" fmla="*/ 85 w 782"/>
                  <a:gd name="T9" fmla="*/ 808 h 994"/>
                  <a:gd name="T10" fmla="*/ 107 w 782"/>
                  <a:gd name="T11" fmla="*/ 935 h 994"/>
                  <a:gd name="T12" fmla="*/ 124 w 782"/>
                  <a:gd name="T13" fmla="*/ 994 h 994"/>
                  <a:gd name="T14" fmla="*/ 141 w 782"/>
                  <a:gd name="T15" fmla="*/ 914 h 994"/>
                  <a:gd name="T16" fmla="*/ 164 w 782"/>
                  <a:gd name="T17" fmla="*/ 786 h 994"/>
                  <a:gd name="T18" fmla="*/ 181 w 782"/>
                  <a:gd name="T19" fmla="*/ 664 h 994"/>
                  <a:gd name="T20" fmla="*/ 198 w 782"/>
                  <a:gd name="T21" fmla="*/ 563 h 994"/>
                  <a:gd name="T22" fmla="*/ 215 w 782"/>
                  <a:gd name="T23" fmla="*/ 483 h 994"/>
                  <a:gd name="T24" fmla="*/ 238 w 782"/>
                  <a:gd name="T25" fmla="*/ 409 h 994"/>
                  <a:gd name="T26" fmla="*/ 255 w 782"/>
                  <a:gd name="T27" fmla="*/ 351 h 994"/>
                  <a:gd name="T28" fmla="*/ 272 w 782"/>
                  <a:gd name="T29" fmla="*/ 297 h 994"/>
                  <a:gd name="T30" fmla="*/ 289 w 782"/>
                  <a:gd name="T31" fmla="*/ 255 h 994"/>
                  <a:gd name="T32" fmla="*/ 311 w 782"/>
                  <a:gd name="T33" fmla="*/ 212 h 994"/>
                  <a:gd name="T34" fmla="*/ 328 w 782"/>
                  <a:gd name="T35" fmla="*/ 181 h 994"/>
                  <a:gd name="T36" fmla="*/ 345 w 782"/>
                  <a:gd name="T37" fmla="*/ 149 h 994"/>
                  <a:gd name="T38" fmla="*/ 362 w 782"/>
                  <a:gd name="T39" fmla="*/ 122 h 994"/>
                  <a:gd name="T40" fmla="*/ 385 w 782"/>
                  <a:gd name="T41" fmla="*/ 101 h 994"/>
                  <a:gd name="T42" fmla="*/ 402 w 782"/>
                  <a:gd name="T43" fmla="*/ 80 h 994"/>
                  <a:gd name="T44" fmla="*/ 419 w 782"/>
                  <a:gd name="T45" fmla="*/ 64 h 994"/>
                  <a:gd name="T46" fmla="*/ 436 w 782"/>
                  <a:gd name="T47" fmla="*/ 48 h 994"/>
                  <a:gd name="T48" fmla="*/ 459 w 782"/>
                  <a:gd name="T49" fmla="*/ 32 h 994"/>
                  <a:gd name="T50" fmla="*/ 476 w 782"/>
                  <a:gd name="T51" fmla="*/ 21 h 994"/>
                  <a:gd name="T52" fmla="*/ 493 w 782"/>
                  <a:gd name="T53" fmla="*/ 16 h 994"/>
                  <a:gd name="T54" fmla="*/ 510 w 782"/>
                  <a:gd name="T55" fmla="*/ 10 h 994"/>
                  <a:gd name="T56" fmla="*/ 533 w 782"/>
                  <a:gd name="T57" fmla="*/ 5 h 994"/>
                  <a:gd name="T58" fmla="*/ 550 w 782"/>
                  <a:gd name="T59" fmla="*/ 0 h 994"/>
                  <a:gd name="T60" fmla="*/ 567 w 782"/>
                  <a:gd name="T61" fmla="*/ 0 h 994"/>
                  <a:gd name="T62" fmla="*/ 584 w 782"/>
                  <a:gd name="T63" fmla="*/ 5 h 994"/>
                  <a:gd name="T64" fmla="*/ 606 w 782"/>
                  <a:gd name="T65" fmla="*/ 5 h 994"/>
                  <a:gd name="T66" fmla="*/ 623 w 782"/>
                  <a:gd name="T67" fmla="*/ 10 h 994"/>
                  <a:gd name="T68" fmla="*/ 640 w 782"/>
                  <a:gd name="T69" fmla="*/ 21 h 994"/>
                  <a:gd name="T70" fmla="*/ 657 w 782"/>
                  <a:gd name="T71" fmla="*/ 26 h 994"/>
                  <a:gd name="T72" fmla="*/ 680 w 782"/>
                  <a:gd name="T73" fmla="*/ 42 h 994"/>
                  <a:gd name="T74" fmla="*/ 697 w 782"/>
                  <a:gd name="T75" fmla="*/ 53 h 994"/>
                  <a:gd name="T76" fmla="*/ 714 w 782"/>
                  <a:gd name="T77" fmla="*/ 69 h 994"/>
                  <a:gd name="T78" fmla="*/ 731 w 782"/>
                  <a:gd name="T79" fmla="*/ 90 h 994"/>
                  <a:gd name="T80" fmla="*/ 754 w 782"/>
                  <a:gd name="T81" fmla="*/ 111 h 994"/>
                  <a:gd name="T82" fmla="*/ 771 w 782"/>
                  <a:gd name="T83" fmla="*/ 138 h 9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82" h="994">
                    <a:moveTo>
                      <a:pt x="0" y="377"/>
                    </a:moveTo>
                    <a:lnTo>
                      <a:pt x="5" y="398"/>
                    </a:lnTo>
                    <a:lnTo>
                      <a:pt x="11" y="420"/>
                    </a:lnTo>
                    <a:lnTo>
                      <a:pt x="22" y="446"/>
                    </a:lnTo>
                    <a:lnTo>
                      <a:pt x="28" y="467"/>
                    </a:lnTo>
                    <a:lnTo>
                      <a:pt x="34" y="494"/>
                    </a:lnTo>
                    <a:lnTo>
                      <a:pt x="39" y="521"/>
                    </a:lnTo>
                    <a:lnTo>
                      <a:pt x="45" y="547"/>
                    </a:lnTo>
                    <a:lnTo>
                      <a:pt x="51" y="579"/>
                    </a:lnTo>
                    <a:lnTo>
                      <a:pt x="56" y="611"/>
                    </a:lnTo>
                    <a:lnTo>
                      <a:pt x="62" y="648"/>
                    </a:lnTo>
                    <a:lnTo>
                      <a:pt x="68" y="685"/>
                    </a:lnTo>
                    <a:lnTo>
                      <a:pt x="73" y="723"/>
                    </a:lnTo>
                    <a:lnTo>
                      <a:pt x="79" y="765"/>
                    </a:lnTo>
                    <a:lnTo>
                      <a:pt x="85" y="808"/>
                    </a:lnTo>
                    <a:lnTo>
                      <a:pt x="96" y="850"/>
                    </a:lnTo>
                    <a:lnTo>
                      <a:pt x="102" y="893"/>
                    </a:lnTo>
                    <a:lnTo>
                      <a:pt x="107" y="935"/>
                    </a:lnTo>
                    <a:lnTo>
                      <a:pt x="113" y="967"/>
                    </a:lnTo>
                    <a:lnTo>
                      <a:pt x="119" y="988"/>
                    </a:lnTo>
                    <a:lnTo>
                      <a:pt x="124" y="994"/>
                    </a:lnTo>
                    <a:lnTo>
                      <a:pt x="130" y="978"/>
                    </a:lnTo>
                    <a:lnTo>
                      <a:pt x="136" y="951"/>
                    </a:lnTo>
                    <a:lnTo>
                      <a:pt x="141" y="914"/>
                    </a:lnTo>
                    <a:lnTo>
                      <a:pt x="147" y="871"/>
                    </a:lnTo>
                    <a:lnTo>
                      <a:pt x="153" y="829"/>
                    </a:lnTo>
                    <a:lnTo>
                      <a:pt x="164" y="786"/>
                    </a:lnTo>
                    <a:lnTo>
                      <a:pt x="170" y="744"/>
                    </a:lnTo>
                    <a:lnTo>
                      <a:pt x="175" y="701"/>
                    </a:lnTo>
                    <a:lnTo>
                      <a:pt x="181" y="664"/>
                    </a:lnTo>
                    <a:lnTo>
                      <a:pt x="187" y="632"/>
                    </a:lnTo>
                    <a:lnTo>
                      <a:pt x="192" y="595"/>
                    </a:lnTo>
                    <a:lnTo>
                      <a:pt x="198" y="563"/>
                    </a:lnTo>
                    <a:lnTo>
                      <a:pt x="204" y="537"/>
                    </a:lnTo>
                    <a:lnTo>
                      <a:pt x="209" y="510"/>
                    </a:lnTo>
                    <a:lnTo>
                      <a:pt x="215" y="483"/>
                    </a:lnTo>
                    <a:lnTo>
                      <a:pt x="221" y="457"/>
                    </a:lnTo>
                    <a:lnTo>
                      <a:pt x="226" y="436"/>
                    </a:lnTo>
                    <a:lnTo>
                      <a:pt x="238" y="409"/>
                    </a:lnTo>
                    <a:lnTo>
                      <a:pt x="243" y="388"/>
                    </a:lnTo>
                    <a:lnTo>
                      <a:pt x="249" y="372"/>
                    </a:lnTo>
                    <a:lnTo>
                      <a:pt x="255" y="351"/>
                    </a:lnTo>
                    <a:lnTo>
                      <a:pt x="260" y="335"/>
                    </a:lnTo>
                    <a:lnTo>
                      <a:pt x="266" y="313"/>
                    </a:lnTo>
                    <a:lnTo>
                      <a:pt x="272" y="297"/>
                    </a:lnTo>
                    <a:lnTo>
                      <a:pt x="277" y="281"/>
                    </a:lnTo>
                    <a:lnTo>
                      <a:pt x="283" y="271"/>
                    </a:lnTo>
                    <a:lnTo>
                      <a:pt x="289" y="255"/>
                    </a:lnTo>
                    <a:lnTo>
                      <a:pt x="294" y="239"/>
                    </a:lnTo>
                    <a:lnTo>
                      <a:pt x="300" y="228"/>
                    </a:lnTo>
                    <a:lnTo>
                      <a:pt x="311" y="212"/>
                    </a:lnTo>
                    <a:lnTo>
                      <a:pt x="317" y="202"/>
                    </a:lnTo>
                    <a:lnTo>
                      <a:pt x="323" y="191"/>
                    </a:lnTo>
                    <a:lnTo>
                      <a:pt x="328" y="181"/>
                    </a:lnTo>
                    <a:lnTo>
                      <a:pt x="334" y="170"/>
                    </a:lnTo>
                    <a:lnTo>
                      <a:pt x="340" y="159"/>
                    </a:lnTo>
                    <a:lnTo>
                      <a:pt x="345" y="149"/>
                    </a:lnTo>
                    <a:lnTo>
                      <a:pt x="351" y="143"/>
                    </a:lnTo>
                    <a:lnTo>
                      <a:pt x="357" y="133"/>
                    </a:lnTo>
                    <a:lnTo>
                      <a:pt x="362" y="122"/>
                    </a:lnTo>
                    <a:lnTo>
                      <a:pt x="368" y="117"/>
                    </a:lnTo>
                    <a:lnTo>
                      <a:pt x="374" y="106"/>
                    </a:lnTo>
                    <a:lnTo>
                      <a:pt x="385" y="101"/>
                    </a:lnTo>
                    <a:lnTo>
                      <a:pt x="391" y="95"/>
                    </a:lnTo>
                    <a:lnTo>
                      <a:pt x="397" y="85"/>
                    </a:lnTo>
                    <a:lnTo>
                      <a:pt x="402" y="80"/>
                    </a:lnTo>
                    <a:lnTo>
                      <a:pt x="408" y="74"/>
                    </a:lnTo>
                    <a:lnTo>
                      <a:pt x="414" y="69"/>
                    </a:lnTo>
                    <a:lnTo>
                      <a:pt x="419" y="64"/>
                    </a:lnTo>
                    <a:lnTo>
                      <a:pt x="425" y="58"/>
                    </a:lnTo>
                    <a:lnTo>
                      <a:pt x="431" y="53"/>
                    </a:lnTo>
                    <a:lnTo>
                      <a:pt x="436" y="48"/>
                    </a:lnTo>
                    <a:lnTo>
                      <a:pt x="442" y="42"/>
                    </a:lnTo>
                    <a:lnTo>
                      <a:pt x="453" y="37"/>
                    </a:lnTo>
                    <a:lnTo>
                      <a:pt x="459" y="32"/>
                    </a:lnTo>
                    <a:lnTo>
                      <a:pt x="465" y="32"/>
                    </a:lnTo>
                    <a:lnTo>
                      <a:pt x="470" y="26"/>
                    </a:lnTo>
                    <a:lnTo>
                      <a:pt x="476" y="21"/>
                    </a:lnTo>
                    <a:lnTo>
                      <a:pt x="482" y="21"/>
                    </a:lnTo>
                    <a:lnTo>
                      <a:pt x="487" y="16"/>
                    </a:lnTo>
                    <a:lnTo>
                      <a:pt x="493" y="16"/>
                    </a:lnTo>
                    <a:lnTo>
                      <a:pt x="499" y="10"/>
                    </a:lnTo>
                    <a:lnTo>
                      <a:pt x="504" y="10"/>
                    </a:lnTo>
                    <a:lnTo>
                      <a:pt x="510" y="10"/>
                    </a:lnTo>
                    <a:lnTo>
                      <a:pt x="516" y="5"/>
                    </a:lnTo>
                    <a:lnTo>
                      <a:pt x="527" y="5"/>
                    </a:lnTo>
                    <a:lnTo>
                      <a:pt x="533" y="5"/>
                    </a:lnTo>
                    <a:lnTo>
                      <a:pt x="538" y="5"/>
                    </a:lnTo>
                    <a:lnTo>
                      <a:pt x="544" y="5"/>
                    </a:lnTo>
                    <a:lnTo>
                      <a:pt x="550" y="0"/>
                    </a:lnTo>
                    <a:lnTo>
                      <a:pt x="555" y="0"/>
                    </a:lnTo>
                    <a:lnTo>
                      <a:pt x="561" y="0"/>
                    </a:lnTo>
                    <a:lnTo>
                      <a:pt x="567" y="0"/>
                    </a:lnTo>
                    <a:lnTo>
                      <a:pt x="572" y="0"/>
                    </a:lnTo>
                    <a:lnTo>
                      <a:pt x="578" y="0"/>
                    </a:lnTo>
                    <a:lnTo>
                      <a:pt x="584" y="5"/>
                    </a:lnTo>
                    <a:lnTo>
                      <a:pt x="589" y="5"/>
                    </a:lnTo>
                    <a:lnTo>
                      <a:pt x="601" y="5"/>
                    </a:lnTo>
                    <a:lnTo>
                      <a:pt x="606" y="5"/>
                    </a:lnTo>
                    <a:lnTo>
                      <a:pt x="612" y="10"/>
                    </a:lnTo>
                    <a:lnTo>
                      <a:pt x="618" y="10"/>
                    </a:lnTo>
                    <a:lnTo>
                      <a:pt x="623" y="10"/>
                    </a:lnTo>
                    <a:lnTo>
                      <a:pt x="629" y="16"/>
                    </a:lnTo>
                    <a:lnTo>
                      <a:pt x="635" y="16"/>
                    </a:lnTo>
                    <a:lnTo>
                      <a:pt x="640" y="21"/>
                    </a:lnTo>
                    <a:lnTo>
                      <a:pt x="646" y="21"/>
                    </a:lnTo>
                    <a:lnTo>
                      <a:pt x="652" y="26"/>
                    </a:lnTo>
                    <a:lnTo>
                      <a:pt x="657" y="26"/>
                    </a:lnTo>
                    <a:lnTo>
                      <a:pt x="663" y="32"/>
                    </a:lnTo>
                    <a:lnTo>
                      <a:pt x="674" y="37"/>
                    </a:lnTo>
                    <a:lnTo>
                      <a:pt x="680" y="42"/>
                    </a:lnTo>
                    <a:lnTo>
                      <a:pt x="686" y="48"/>
                    </a:lnTo>
                    <a:lnTo>
                      <a:pt x="691" y="48"/>
                    </a:lnTo>
                    <a:lnTo>
                      <a:pt x="697" y="53"/>
                    </a:lnTo>
                    <a:lnTo>
                      <a:pt x="703" y="58"/>
                    </a:lnTo>
                    <a:lnTo>
                      <a:pt x="708" y="64"/>
                    </a:lnTo>
                    <a:lnTo>
                      <a:pt x="714" y="69"/>
                    </a:lnTo>
                    <a:lnTo>
                      <a:pt x="720" y="80"/>
                    </a:lnTo>
                    <a:lnTo>
                      <a:pt x="725" y="85"/>
                    </a:lnTo>
                    <a:lnTo>
                      <a:pt x="731" y="90"/>
                    </a:lnTo>
                    <a:lnTo>
                      <a:pt x="737" y="95"/>
                    </a:lnTo>
                    <a:lnTo>
                      <a:pt x="748" y="106"/>
                    </a:lnTo>
                    <a:lnTo>
                      <a:pt x="754" y="111"/>
                    </a:lnTo>
                    <a:lnTo>
                      <a:pt x="759" y="122"/>
                    </a:lnTo>
                    <a:lnTo>
                      <a:pt x="765" y="127"/>
                    </a:lnTo>
                    <a:lnTo>
                      <a:pt x="771" y="138"/>
                    </a:lnTo>
                    <a:lnTo>
                      <a:pt x="776" y="149"/>
                    </a:lnTo>
                    <a:lnTo>
                      <a:pt x="782" y="154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63" name="Freeform 11"/>
              <p:cNvSpPr>
                <a:spLocks/>
              </p:cNvSpPr>
              <p:nvPr/>
            </p:nvSpPr>
            <p:spPr bwMode="auto">
              <a:xfrm>
                <a:off x="3265" y="1464"/>
                <a:ext cx="782" cy="994"/>
              </a:xfrm>
              <a:custGeom>
                <a:avLst/>
                <a:gdLst>
                  <a:gd name="T0" fmla="*/ 11 w 782"/>
                  <a:gd name="T1" fmla="*/ 175 h 994"/>
                  <a:gd name="T2" fmla="*/ 34 w 782"/>
                  <a:gd name="T3" fmla="*/ 212 h 994"/>
                  <a:gd name="T4" fmla="*/ 51 w 782"/>
                  <a:gd name="T5" fmla="*/ 250 h 994"/>
                  <a:gd name="T6" fmla="*/ 68 w 782"/>
                  <a:gd name="T7" fmla="*/ 292 h 994"/>
                  <a:gd name="T8" fmla="*/ 85 w 782"/>
                  <a:gd name="T9" fmla="*/ 345 h 994"/>
                  <a:gd name="T10" fmla="*/ 108 w 782"/>
                  <a:gd name="T11" fmla="*/ 404 h 994"/>
                  <a:gd name="T12" fmla="*/ 125 w 782"/>
                  <a:gd name="T13" fmla="*/ 473 h 994"/>
                  <a:gd name="T14" fmla="*/ 142 w 782"/>
                  <a:gd name="T15" fmla="*/ 553 h 994"/>
                  <a:gd name="T16" fmla="*/ 159 w 782"/>
                  <a:gd name="T17" fmla="*/ 653 h 994"/>
                  <a:gd name="T18" fmla="*/ 181 w 782"/>
                  <a:gd name="T19" fmla="*/ 770 h 994"/>
                  <a:gd name="T20" fmla="*/ 198 w 782"/>
                  <a:gd name="T21" fmla="*/ 898 h 994"/>
                  <a:gd name="T22" fmla="*/ 215 w 782"/>
                  <a:gd name="T23" fmla="*/ 988 h 994"/>
                  <a:gd name="T24" fmla="*/ 232 w 782"/>
                  <a:gd name="T25" fmla="*/ 946 h 994"/>
                  <a:gd name="T26" fmla="*/ 255 w 782"/>
                  <a:gd name="T27" fmla="*/ 824 h 994"/>
                  <a:gd name="T28" fmla="*/ 272 w 782"/>
                  <a:gd name="T29" fmla="*/ 696 h 994"/>
                  <a:gd name="T30" fmla="*/ 289 w 782"/>
                  <a:gd name="T31" fmla="*/ 590 h 994"/>
                  <a:gd name="T32" fmla="*/ 306 w 782"/>
                  <a:gd name="T33" fmla="*/ 505 h 994"/>
                  <a:gd name="T34" fmla="*/ 329 w 782"/>
                  <a:gd name="T35" fmla="*/ 430 h 994"/>
                  <a:gd name="T36" fmla="*/ 346 w 782"/>
                  <a:gd name="T37" fmla="*/ 367 h 994"/>
                  <a:gd name="T38" fmla="*/ 363 w 782"/>
                  <a:gd name="T39" fmla="*/ 313 h 994"/>
                  <a:gd name="T40" fmla="*/ 380 w 782"/>
                  <a:gd name="T41" fmla="*/ 266 h 994"/>
                  <a:gd name="T42" fmla="*/ 403 w 782"/>
                  <a:gd name="T43" fmla="*/ 223 h 994"/>
                  <a:gd name="T44" fmla="*/ 420 w 782"/>
                  <a:gd name="T45" fmla="*/ 191 h 994"/>
                  <a:gd name="T46" fmla="*/ 437 w 782"/>
                  <a:gd name="T47" fmla="*/ 159 h 994"/>
                  <a:gd name="T48" fmla="*/ 454 w 782"/>
                  <a:gd name="T49" fmla="*/ 133 h 994"/>
                  <a:gd name="T50" fmla="*/ 476 w 782"/>
                  <a:gd name="T51" fmla="*/ 106 h 994"/>
                  <a:gd name="T52" fmla="*/ 493 w 782"/>
                  <a:gd name="T53" fmla="*/ 85 h 994"/>
                  <a:gd name="T54" fmla="*/ 510 w 782"/>
                  <a:gd name="T55" fmla="*/ 69 h 994"/>
                  <a:gd name="T56" fmla="*/ 527 w 782"/>
                  <a:gd name="T57" fmla="*/ 53 h 994"/>
                  <a:gd name="T58" fmla="*/ 550 w 782"/>
                  <a:gd name="T59" fmla="*/ 37 h 994"/>
                  <a:gd name="T60" fmla="*/ 567 w 782"/>
                  <a:gd name="T61" fmla="*/ 26 h 994"/>
                  <a:gd name="T62" fmla="*/ 584 w 782"/>
                  <a:gd name="T63" fmla="*/ 16 h 994"/>
                  <a:gd name="T64" fmla="*/ 601 w 782"/>
                  <a:gd name="T65" fmla="*/ 10 h 994"/>
                  <a:gd name="T66" fmla="*/ 624 w 782"/>
                  <a:gd name="T67" fmla="*/ 5 h 994"/>
                  <a:gd name="T68" fmla="*/ 641 w 782"/>
                  <a:gd name="T69" fmla="*/ 5 h 994"/>
                  <a:gd name="T70" fmla="*/ 658 w 782"/>
                  <a:gd name="T71" fmla="*/ 0 h 994"/>
                  <a:gd name="T72" fmla="*/ 675 w 782"/>
                  <a:gd name="T73" fmla="*/ 5 h 994"/>
                  <a:gd name="T74" fmla="*/ 697 w 782"/>
                  <a:gd name="T75" fmla="*/ 5 h 994"/>
                  <a:gd name="T76" fmla="*/ 714 w 782"/>
                  <a:gd name="T77" fmla="*/ 10 h 994"/>
                  <a:gd name="T78" fmla="*/ 731 w 782"/>
                  <a:gd name="T79" fmla="*/ 16 h 994"/>
                  <a:gd name="T80" fmla="*/ 748 w 782"/>
                  <a:gd name="T81" fmla="*/ 26 h 994"/>
                  <a:gd name="T82" fmla="*/ 771 w 782"/>
                  <a:gd name="T83" fmla="*/ 37 h 9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82" h="994">
                    <a:moveTo>
                      <a:pt x="0" y="154"/>
                    </a:moveTo>
                    <a:lnTo>
                      <a:pt x="6" y="165"/>
                    </a:lnTo>
                    <a:lnTo>
                      <a:pt x="11" y="175"/>
                    </a:lnTo>
                    <a:lnTo>
                      <a:pt x="17" y="186"/>
                    </a:lnTo>
                    <a:lnTo>
                      <a:pt x="23" y="196"/>
                    </a:lnTo>
                    <a:lnTo>
                      <a:pt x="34" y="212"/>
                    </a:lnTo>
                    <a:lnTo>
                      <a:pt x="40" y="223"/>
                    </a:lnTo>
                    <a:lnTo>
                      <a:pt x="45" y="234"/>
                    </a:lnTo>
                    <a:lnTo>
                      <a:pt x="51" y="250"/>
                    </a:lnTo>
                    <a:lnTo>
                      <a:pt x="57" y="266"/>
                    </a:lnTo>
                    <a:lnTo>
                      <a:pt x="62" y="276"/>
                    </a:lnTo>
                    <a:lnTo>
                      <a:pt x="68" y="292"/>
                    </a:lnTo>
                    <a:lnTo>
                      <a:pt x="74" y="308"/>
                    </a:lnTo>
                    <a:lnTo>
                      <a:pt x="79" y="324"/>
                    </a:lnTo>
                    <a:lnTo>
                      <a:pt x="85" y="345"/>
                    </a:lnTo>
                    <a:lnTo>
                      <a:pt x="91" y="361"/>
                    </a:lnTo>
                    <a:lnTo>
                      <a:pt x="96" y="382"/>
                    </a:lnTo>
                    <a:lnTo>
                      <a:pt x="108" y="404"/>
                    </a:lnTo>
                    <a:lnTo>
                      <a:pt x="113" y="425"/>
                    </a:lnTo>
                    <a:lnTo>
                      <a:pt x="119" y="446"/>
                    </a:lnTo>
                    <a:lnTo>
                      <a:pt x="125" y="473"/>
                    </a:lnTo>
                    <a:lnTo>
                      <a:pt x="130" y="499"/>
                    </a:lnTo>
                    <a:lnTo>
                      <a:pt x="136" y="526"/>
                    </a:lnTo>
                    <a:lnTo>
                      <a:pt x="142" y="553"/>
                    </a:lnTo>
                    <a:lnTo>
                      <a:pt x="147" y="584"/>
                    </a:lnTo>
                    <a:lnTo>
                      <a:pt x="153" y="616"/>
                    </a:lnTo>
                    <a:lnTo>
                      <a:pt x="159" y="653"/>
                    </a:lnTo>
                    <a:lnTo>
                      <a:pt x="164" y="691"/>
                    </a:lnTo>
                    <a:lnTo>
                      <a:pt x="170" y="728"/>
                    </a:lnTo>
                    <a:lnTo>
                      <a:pt x="181" y="770"/>
                    </a:lnTo>
                    <a:lnTo>
                      <a:pt x="187" y="813"/>
                    </a:lnTo>
                    <a:lnTo>
                      <a:pt x="193" y="855"/>
                    </a:lnTo>
                    <a:lnTo>
                      <a:pt x="198" y="898"/>
                    </a:lnTo>
                    <a:lnTo>
                      <a:pt x="204" y="940"/>
                    </a:lnTo>
                    <a:lnTo>
                      <a:pt x="210" y="972"/>
                    </a:lnTo>
                    <a:lnTo>
                      <a:pt x="215" y="988"/>
                    </a:lnTo>
                    <a:lnTo>
                      <a:pt x="221" y="994"/>
                    </a:lnTo>
                    <a:lnTo>
                      <a:pt x="227" y="978"/>
                    </a:lnTo>
                    <a:lnTo>
                      <a:pt x="232" y="946"/>
                    </a:lnTo>
                    <a:lnTo>
                      <a:pt x="238" y="909"/>
                    </a:lnTo>
                    <a:lnTo>
                      <a:pt x="244" y="866"/>
                    </a:lnTo>
                    <a:lnTo>
                      <a:pt x="255" y="824"/>
                    </a:lnTo>
                    <a:lnTo>
                      <a:pt x="261" y="781"/>
                    </a:lnTo>
                    <a:lnTo>
                      <a:pt x="267" y="739"/>
                    </a:lnTo>
                    <a:lnTo>
                      <a:pt x="272" y="696"/>
                    </a:lnTo>
                    <a:lnTo>
                      <a:pt x="278" y="659"/>
                    </a:lnTo>
                    <a:lnTo>
                      <a:pt x="284" y="627"/>
                    </a:lnTo>
                    <a:lnTo>
                      <a:pt x="289" y="590"/>
                    </a:lnTo>
                    <a:lnTo>
                      <a:pt x="295" y="563"/>
                    </a:lnTo>
                    <a:lnTo>
                      <a:pt x="301" y="531"/>
                    </a:lnTo>
                    <a:lnTo>
                      <a:pt x="306" y="505"/>
                    </a:lnTo>
                    <a:lnTo>
                      <a:pt x="312" y="478"/>
                    </a:lnTo>
                    <a:lnTo>
                      <a:pt x="323" y="452"/>
                    </a:lnTo>
                    <a:lnTo>
                      <a:pt x="329" y="430"/>
                    </a:lnTo>
                    <a:lnTo>
                      <a:pt x="335" y="409"/>
                    </a:lnTo>
                    <a:lnTo>
                      <a:pt x="340" y="388"/>
                    </a:lnTo>
                    <a:lnTo>
                      <a:pt x="346" y="367"/>
                    </a:lnTo>
                    <a:lnTo>
                      <a:pt x="352" y="351"/>
                    </a:lnTo>
                    <a:lnTo>
                      <a:pt x="357" y="329"/>
                    </a:lnTo>
                    <a:lnTo>
                      <a:pt x="363" y="313"/>
                    </a:lnTo>
                    <a:lnTo>
                      <a:pt x="369" y="297"/>
                    </a:lnTo>
                    <a:lnTo>
                      <a:pt x="374" y="281"/>
                    </a:lnTo>
                    <a:lnTo>
                      <a:pt x="380" y="266"/>
                    </a:lnTo>
                    <a:lnTo>
                      <a:pt x="386" y="250"/>
                    </a:lnTo>
                    <a:lnTo>
                      <a:pt x="397" y="239"/>
                    </a:lnTo>
                    <a:lnTo>
                      <a:pt x="403" y="223"/>
                    </a:lnTo>
                    <a:lnTo>
                      <a:pt x="408" y="212"/>
                    </a:lnTo>
                    <a:lnTo>
                      <a:pt x="414" y="202"/>
                    </a:lnTo>
                    <a:lnTo>
                      <a:pt x="420" y="191"/>
                    </a:lnTo>
                    <a:lnTo>
                      <a:pt x="425" y="181"/>
                    </a:lnTo>
                    <a:lnTo>
                      <a:pt x="431" y="170"/>
                    </a:lnTo>
                    <a:lnTo>
                      <a:pt x="437" y="159"/>
                    </a:lnTo>
                    <a:lnTo>
                      <a:pt x="442" y="149"/>
                    </a:lnTo>
                    <a:lnTo>
                      <a:pt x="448" y="138"/>
                    </a:lnTo>
                    <a:lnTo>
                      <a:pt x="454" y="133"/>
                    </a:lnTo>
                    <a:lnTo>
                      <a:pt x="459" y="122"/>
                    </a:lnTo>
                    <a:lnTo>
                      <a:pt x="471" y="117"/>
                    </a:lnTo>
                    <a:lnTo>
                      <a:pt x="476" y="106"/>
                    </a:lnTo>
                    <a:lnTo>
                      <a:pt x="482" y="101"/>
                    </a:lnTo>
                    <a:lnTo>
                      <a:pt x="488" y="90"/>
                    </a:lnTo>
                    <a:lnTo>
                      <a:pt x="493" y="85"/>
                    </a:lnTo>
                    <a:lnTo>
                      <a:pt x="499" y="80"/>
                    </a:lnTo>
                    <a:lnTo>
                      <a:pt x="505" y="74"/>
                    </a:lnTo>
                    <a:lnTo>
                      <a:pt x="510" y="69"/>
                    </a:lnTo>
                    <a:lnTo>
                      <a:pt x="516" y="64"/>
                    </a:lnTo>
                    <a:lnTo>
                      <a:pt x="522" y="58"/>
                    </a:lnTo>
                    <a:lnTo>
                      <a:pt x="527" y="53"/>
                    </a:lnTo>
                    <a:lnTo>
                      <a:pt x="533" y="48"/>
                    </a:lnTo>
                    <a:lnTo>
                      <a:pt x="544" y="42"/>
                    </a:lnTo>
                    <a:lnTo>
                      <a:pt x="550" y="37"/>
                    </a:lnTo>
                    <a:lnTo>
                      <a:pt x="556" y="32"/>
                    </a:lnTo>
                    <a:lnTo>
                      <a:pt x="561" y="32"/>
                    </a:lnTo>
                    <a:lnTo>
                      <a:pt x="567" y="26"/>
                    </a:lnTo>
                    <a:lnTo>
                      <a:pt x="573" y="21"/>
                    </a:lnTo>
                    <a:lnTo>
                      <a:pt x="578" y="21"/>
                    </a:lnTo>
                    <a:lnTo>
                      <a:pt x="584" y="16"/>
                    </a:lnTo>
                    <a:lnTo>
                      <a:pt x="590" y="16"/>
                    </a:lnTo>
                    <a:lnTo>
                      <a:pt x="595" y="10"/>
                    </a:lnTo>
                    <a:lnTo>
                      <a:pt x="601" y="10"/>
                    </a:lnTo>
                    <a:lnTo>
                      <a:pt x="612" y="10"/>
                    </a:lnTo>
                    <a:lnTo>
                      <a:pt x="618" y="5"/>
                    </a:lnTo>
                    <a:lnTo>
                      <a:pt x="624" y="5"/>
                    </a:lnTo>
                    <a:lnTo>
                      <a:pt x="629" y="5"/>
                    </a:lnTo>
                    <a:lnTo>
                      <a:pt x="635" y="5"/>
                    </a:lnTo>
                    <a:lnTo>
                      <a:pt x="641" y="5"/>
                    </a:lnTo>
                    <a:lnTo>
                      <a:pt x="646" y="0"/>
                    </a:lnTo>
                    <a:lnTo>
                      <a:pt x="652" y="0"/>
                    </a:lnTo>
                    <a:lnTo>
                      <a:pt x="658" y="0"/>
                    </a:lnTo>
                    <a:lnTo>
                      <a:pt x="663" y="0"/>
                    </a:lnTo>
                    <a:lnTo>
                      <a:pt x="669" y="0"/>
                    </a:lnTo>
                    <a:lnTo>
                      <a:pt x="675" y="5"/>
                    </a:lnTo>
                    <a:lnTo>
                      <a:pt x="686" y="5"/>
                    </a:lnTo>
                    <a:lnTo>
                      <a:pt x="692" y="5"/>
                    </a:lnTo>
                    <a:lnTo>
                      <a:pt x="697" y="5"/>
                    </a:lnTo>
                    <a:lnTo>
                      <a:pt x="703" y="5"/>
                    </a:lnTo>
                    <a:lnTo>
                      <a:pt x="709" y="10"/>
                    </a:lnTo>
                    <a:lnTo>
                      <a:pt x="714" y="10"/>
                    </a:lnTo>
                    <a:lnTo>
                      <a:pt x="720" y="10"/>
                    </a:lnTo>
                    <a:lnTo>
                      <a:pt x="726" y="16"/>
                    </a:lnTo>
                    <a:lnTo>
                      <a:pt x="731" y="16"/>
                    </a:lnTo>
                    <a:lnTo>
                      <a:pt x="737" y="21"/>
                    </a:lnTo>
                    <a:lnTo>
                      <a:pt x="743" y="21"/>
                    </a:lnTo>
                    <a:lnTo>
                      <a:pt x="748" y="26"/>
                    </a:lnTo>
                    <a:lnTo>
                      <a:pt x="760" y="32"/>
                    </a:lnTo>
                    <a:lnTo>
                      <a:pt x="765" y="32"/>
                    </a:lnTo>
                    <a:lnTo>
                      <a:pt x="771" y="37"/>
                    </a:lnTo>
                    <a:lnTo>
                      <a:pt x="777" y="42"/>
                    </a:lnTo>
                    <a:lnTo>
                      <a:pt x="782" y="48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64" name="Freeform 12"/>
              <p:cNvSpPr>
                <a:spLocks/>
              </p:cNvSpPr>
              <p:nvPr/>
            </p:nvSpPr>
            <p:spPr bwMode="auto">
              <a:xfrm>
                <a:off x="4047" y="1512"/>
                <a:ext cx="120" cy="143"/>
              </a:xfrm>
              <a:custGeom>
                <a:avLst/>
                <a:gdLst>
                  <a:gd name="T0" fmla="*/ 0 w 120"/>
                  <a:gd name="T1" fmla="*/ 0 h 143"/>
                  <a:gd name="T2" fmla="*/ 6 w 120"/>
                  <a:gd name="T3" fmla="*/ 5 h 143"/>
                  <a:gd name="T4" fmla="*/ 12 w 120"/>
                  <a:gd name="T5" fmla="*/ 5 h 143"/>
                  <a:gd name="T6" fmla="*/ 17 w 120"/>
                  <a:gd name="T7" fmla="*/ 10 h 143"/>
                  <a:gd name="T8" fmla="*/ 23 w 120"/>
                  <a:gd name="T9" fmla="*/ 21 h 143"/>
                  <a:gd name="T10" fmla="*/ 29 w 120"/>
                  <a:gd name="T11" fmla="*/ 26 h 143"/>
                  <a:gd name="T12" fmla="*/ 34 w 120"/>
                  <a:gd name="T13" fmla="*/ 32 h 143"/>
                  <a:gd name="T14" fmla="*/ 40 w 120"/>
                  <a:gd name="T15" fmla="*/ 37 h 143"/>
                  <a:gd name="T16" fmla="*/ 51 w 120"/>
                  <a:gd name="T17" fmla="*/ 42 h 143"/>
                  <a:gd name="T18" fmla="*/ 57 w 120"/>
                  <a:gd name="T19" fmla="*/ 53 h 143"/>
                  <a:gd name="T20" fmla="*/ 63 w 120"/>
                  <a:gd name="T21" fmla="*/ 58 h 143"/>
                  <a:gd name="T22" fmla="*/ 68 w 120"/>
                  <a:gd name="T23" fmla="*/ 63 h 143"/>
                  <a:gd name="T24" fmla="*/ 74 w 120"/>
                  <a:gd name="T25" fmla="*/ 74 h 143"/>
                  <a:gd name="T26" fmla="*/ 80 w 120"/>
                  <a:gd name="T27" fmla="*/ 79 h 143"/>
                  <a:gd name="T28" fmla="*/ 85 w 120"/>
                  <a:gd name="T29" fmla="*/ 90 h 143"/>
                  <a:gd name="T30" fmla="*/ 91 w 120"/>
                  <a:gd name="T31" fmla="*/ 101 h 143"/>
                  <a:gd name="T32" fmla="*/ 97 w 120"/>
                  <a:gd name="T33" fmla="*/ 111 h 143"/>
                  <a:gd name="T34" fmla="*/ 103 w 120"/>
                  <a:gd name="T35" fmla="*/ 122 h 143"/>
                  <a:gd name="T36" fmla="*/ 108 w 120"/>
                  <a:gd name="T37" fmla="*/ 133 h 143"/>
                  <a:gd name="T38" fmla="*/ 120 w 120"/>
                  <a:gd name="T39" fmla="*/ 143 h 1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0" h="143">
                    <a:moveTo>
                      <a:pt x="0" y="0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7" y="10"/>
                    </a:lnTo>
                    <a:lnTo>
                      <a:pt x="23" y="21"/>
                    </a:lnTo>
                    <a:lnTo>
                      <a:pt x="29" y="26"/>
                    </a:lnTo>
                    <a:lnTo>
                      <a:pt x="34" y="32"/>
                    </a:lnTo>
                    <a:lnTo>
                      <a:pt x="40" y="37"/>
                    </a:lnTo>
                    <a:lnTo>
                      <a:pt x="51" y="42"/>
                    </a:lnTo>
                    <a:lnTo>
                      <a:pt x="57" y="53"/>
                    </a:lnTo>
                    <a:lnTo>
                      <a:pt x="63" y="58"/>
                    </a:lnTo>
                    <a:lnTo>
                      <a:pt x="68" y="63"/>
                    </a:lnTo>
                    <a:lnTo>
                      <a:pt x="74" y="74"/>
                    </a:lnTo>
                    <a:lnTo>
                      <a:pt x="80" y="79"/>
                    </a:lnTo>
                    <a:lnTo>
                      <a:pt x="85" y="90"/>
                    </a:lnTo>
                    <a:lnTo>
                      <a:pt x="91" y="101"/>
                    </a:lnTo>
                    <a:lnTo>
                      <a:pt x="97" y="111"/>
                    </a:lnTo>
                    <a:lnTo>
                      <a:pt x="103" y="122"/>
                    </a:lnTo>
                    <a:lnTo>
                      <a:pt x="108" y="133"/>
                    </a:lnTo>
                    <a:lnTo>
                      <a:pt x="120" y="143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3789" name="Line 13"/>
            <p:cNvSpPr>
              <a:spLocks noChangeShapeType="1"/>
            </p:cNvSpPr>
            <p:nvPr/>
          </p:nvSpPr>
          <p:spPr bwMode="auto">
            <a:xfrm>
              <a:off x="2592" y="1056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790" name="Line 14"/>
            <p:cNvSpPr>
              <a:spLocks noChangeShapeType="1"/>
            </p:cNvSpPr>
            <p:nvPr/>
          </p:nvSpPr>
          <p:spPr bwMode="auto">
            <a:xfrm>
              <a:off x="3456" y="1056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791" name="Line 15"/>
            <p:cNvSpPr>
              <a:spLocks noChangeShapeType="1"/>
            </p:cNvSpPr>
            <p:nvPr/>
          </p:nvSpPr>
          <p:spPr bwMode="auto">
            <a:xfrm>
              <a:off x="2592" y="1152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792" name="Line 16"/>
            <p:cNvSpPr>
              <a:spLocks noChangeShapeType="1"/>
            </p:cNvSpPr>
            <p:nvPr/>
          </p:nvSpPr>
          <p:spPr bwMode="auto">
            <a:xfrm>
              <a:off x="2040" y="105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793" name="Line 17"/>
            <p:cNvSpPr>
              <a:spLocks noChangeShapeType="1"/>
            </p:cNvSpPr>
            <p:nvPr/>
          </p:nvSpPr>
          <p:spPr bwMode="auto">
            <a:xfrm>
              <a:off x="2160" y="105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794" name="Line 18"/>
            <p:cNvSpPr>
              <a:spLocks noChangeShapeType="1"/>
            </p:cNvSpPr>
            <p:nvPr/>
          </p:nvSpPr>
          <p:spPr bwMode="auto">
            <a:xfrm>
              <a:off x="1944" y="115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795" name="Line 19"/>
            <p:cNvSpPr>
              <a:spLocks noChangeShapeType="1"/>
            </p:cNvSpPr>
            <p:nvPr/>
          </p:nvSpPr>
          <p:spPr bwMode="auto">
            <a:xfrm flipH="1">
              <a:off x="2160" y="115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796" name="Line 20"/>
            <p:cNvSpPr>
              <a:spLocks noChangeShapeType="1"/>
            </p:cNvSpPr>
            <p:nvPr/>
          </p:nvSpPr>
          <p:spPr bwMode="auto">
            <a:xfrm>
              <a:off x="3888" y="1344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797" name="Line 21"/>
            <p:cNvSpPr>
              <a:spLocks noChangeShapeType="1"/>
            </p:cNvSpPr>
            <p:nvPr/>
          </p:nvSpPr>
          <p:spPr bwMode="auto">
            <a:xfrm>
              <a:off x="3408" y="2928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798" name="Line 22"/>
            <p:cNvSpPr>
              <a:spLocks noChangeShapeType="1"/>
            </p:cNvSpPr>
            <p:nvPr/>
          </p:nvSpPr>
          <p:spPr bwMode="auto">
            <a:xfrm>
              <a:off x="1296" y="1728"/>
              <a:ext cx="31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799" name="Line 23"/>
            <p:cNvSpPr>
              <a:spLocks noChangeShapeType="1"/>
            </p:cNvSpPr>
            <p:nvPr/>
          </p:nvSpPr>
          <p:spPr bwMode="auto">
            <a:xfrm>
              <a:off x="1248" y="3120"/>
              <a:ext cx="33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800" name="Line 24"/>
            <p:cNvSpPr>
              <a:spLocks noChangeShapeType="1"/>
            </p:cNvSpPr>
            <p:nvPr/>
          </p:nvSpPr>
          <p:spPr bwMode="auto">
            <a:xfrm>
              <a:off x="2928" y="1296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801" name="Text Box 25"/>
            <p:cNvSpPr txBox="1">
              <a:spLocks noChangeArrowheads="1"/>
            </p:cNvSpPr>
            <p:nvPr/>
          </p:nvSpPr>
          <p:spPr bwMode="auto">
            <a:xfrm>
              <a:off x="4464" y="1632"/>
              <a:ext cx="43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en-US" sz="1200">
                  <a:solidFill>
                    <a:schemeClr val="tx1"/>
                  </a:solidFill>
                  <a:cs typeface="+mn-cs"/>
                </a:rPr>
                <a:t>1 (0 dB)</a:t>
              </a:r>
            </a:p>
          </p:txBody>
        </p:sp>
        <p:sp>
          <p:nvSpPr>
            <p:cNvPr id="203802" name="Text Box 26"/>
            <p:cNvSpPr txBox="1">
              <a:spLocks noChangeArrowheads="1"/>
            </p:cNvSpPr>
            <p:nvPr/>
          </p:nvSpPr>
          <p:spPr bwMode="auto">
            <a:xfrm>
              <a:off x="4464" y="1248"/>
              <a:ext cx="2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defRPr/>
              </a:pPr>
              <a:r>
                <a:rPr lang="en-US" sz="1200" i="1">
                  <a:solidFill>
                    <a:schemeClr val="tx1"/>
                  </a:solidFill>
                  <a:cs typeface="+mn-cs"/>
                </a:rPr>
                <a:t>M</a:t>
              </a:r>
              <a:endParaRPr lang="en-US" sz="1200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203803" name="Text Box 27"/>
            <p:cNvSpPr txBox="1">
              <a:spLocks noChangeArrowheads="1"/>
            </p:cNvSpPr>
            <p:nvPr/>
          </p:nvSpPr>
          <p:spPr bwMode="auto">
            <a:xfrm>
              <a:off x="4464" y="2832"/>
              <a:ext cx="2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defRPr/>
              </a:pPr>
              <a:r>
                <a:rPr lang="en-US" sz="1200" i="1">
                  <a:solidFill>
                    <a:schemeClr val="tx1"/>
                  </a:solidFill>
                  <a:cs typeface="+mn-cs"/>
                </a:rPr>
                <a:t>D</a:t>
              </a:r>
              <a:endParaRPr lang="en-US" sz="1200">
                <a:solidFill>
                  <a:schemeClr val="tx1"/>
                </a:solidFill>
                <a:cs typeface="+mn-cs"/>
              </a:endParaRPr>
            </a:p>
          </p:txBody>
        </p:sp>
        <p:graphicFrame>
          <p:nvGraphicFramePr>
            <p:cNvPr id="282645" name="Object 28"/>
            <p:cNvGraphicFramePr>
              <a:graphicFrameLocks noChangeAspect="1"/>
            </p:cNvGraphicFramePr>
            <p:nvPr/>
          </p:nvGraphicFramePr>
          <p:xfrm>
            <a:off x="3504" y="1056"/>
            <a:ext cx="159" cy="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54000" imgH="431800" progId="Equation.3">
                    <p:embed/>
                  </p:oleObj>
                </mc:Choice>
                <mc:Fallback>
                  <p:oleObj name="Equation" r:id="rId3" imgW="254000" imgH="431800" progId="Equation.3">
                    <p:embed/>
                    <p:pic>
                      <p:nvPicPr>
                        <p:cNvPr id="282645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1056"/>
                          <a:ext cx="159" cy="2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2646" name="Object 29"/>
            <p:cNvGraphicFramePr>
              <a:graphicFrameLocks noChangeAspect="1"/>
            </p:cNvGraphicFramePr>
            <p:nvPr/>
          </p:nvGraphicFramePr>
          <p:xfrm>
            <a:off x="1728" y="1056"/>
            <a:ext cx="159" cy="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54000" imgH="431800" progId="Equation.3">
                    <p:embed/>
                  </p:oleObj>
                </mc:Choice>
                <mc:Fallback>
                  <p:oleObj name="Equation" r:id="rId5" imgW="254000" imgH="431800" progId="Equation.3">
                    <p:embed/>
                    <p:pic>
                      <p:nvPicPr>
                        <p:cNvPr id="282646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056"/>
                          <a:ext cx="159" cy="2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2647" name="Object 30"/>
            <p:cNvGraphicFramePr>
              <a:graphicFrameLocks noChangeAspect="1"/>
            </p:cNvGraphicFramePr>
            <p:nvPr/>
          </p:nvGraphicFramePr>
          <p:xfrm>
            <a:off x="4512" y="3168"/>
            <a:ext cx="95" cy="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400" imgH="139700" progId="Equation.3">
                    <p:embed/>
                  </p:oleObj>
                </mc:Choice>
                <mc:Fallback>
                  <p:oleObj name="Equation" r:id="rId7" imgW="152400" imgH="139700" progId="Equation.3">
                    <p:embed/>
                    <p:pic>
                      <p:nvPicPr>
                        <p:cNvPr id="282647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168"/>
                          <a:ext cx="95" cy="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2648" name="Object 31"/>
            <p:cNvGraphicFramePr>
              <a:graphicFrameLocks noChangeAspect="1"/>
            </p:cNvGraphicFramePr>
            <p:nvPr/>
          </p:nvGraphicFramePr>
          <p:xfrm>
            <a:off x="2880" y="3168"/>
            <a:ext cx="79" cy="1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27000" imgH="177800" progId="Equation.3">
                    <p:embed/>
                  </p:oleObj>
                </mc:Choice>
                <mc:Fallback>
                  <p:oleObj name="Equation" r:id="rId9" imgW="127000" imgH="177800" progId="Equation.3">
                    <p:embed/>
                    <p:pic>
                      <p:nvPicPr>
                        <p:cNvPr id="282648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3168"/>
                          <a:ext cx="79" cy="1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2649" name="Object 32"/>
            <p:cNvGraphicFramePr>
              <a:graphicFrameLocks noChangeAspect="1"/>
            </p:cNvGraphicFramePr>
            <p:nvPr/>
          </p:nvGraphicFramePr>
          <p:xfrm>
            <a:off x="3840" y="2304"/>
            <a:ext cx="303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482600" imgH="279400" progId="Equation.3">
                    <p:embed/>
                  </p:oleObj>
                </mc:Choice>
                <mc:Fallback>
                  <p:oleObj name="Equation" r:id="rId11" imgW="482600" imgH="279400" progId="Equation.3">
                    <p:embed/>
                    <p:pic>
                      <p:nvPicPr>
                        <p:cNvPr id="282649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0" y="2304"/>
                          <a:ext cx="303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3809" name="Text Box 33"/>
            <p:cNvSpPr txBox="1">
              <a:spLocks noChangeArrowheads="1"/>
            </p:cNvSpPr>
            <p:nvPr/>
          </p:nvSpPr>
          <p:spPr bwMode="auto">
            <a:xfrm>
              <a:off x="4176" y="2304"/>
              <a:ext cx="2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en-US" sz="1200">
                  <a:solidFill>
                    <a:schemeClr val="tx1"/>
                  </a:solidFill>
                  <a:cs typeface="+mn-cs"/>
                </a:rPr>
                <a:t>(dB)</a:t>
              </a:r>
            </a:p>
          </p:txBody>
        </p:sp>
        <p:sp>
          <p:nvSpPr>
            <p:cNvPr id="203810" name="Line 34"/>
            <p:cNvSpPr>
              <a:spLocks noChangeShapeType="1"/>
            </p:cNvSpPr>
            <p:nvPr/>
          </p:nvSpPr>
          <p:spPr bwMode="auto">
            <a:xfrm flipH="1">
              <a:off x="3504" y="2496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811" name="Text Box 35"/>
            <p:cNvSpPr txBox="1">
              <a:spLocks noChangeArrowheads="1"/>
            </p:cNvSpPr>
            <p:nvPr/>
          </p:nvSpPr>
          <p:spPr bwMode="auto">
            <a:xfrm>
              <a:off x="3792" y="2496"/>
              <a:ext cx="6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en-US" sz="1200">
                  <a:solidFill>
                    <a:schemeClr val="tx1"/>
                  </a:solidFill>
                  <a:cs typeface="+mn-cs"/>
                </a:rPr>
                <a:t>(3-Ray Model)</a:t>
              </a:r>
            </a:p>
          </p:txBody>
        </p:sp>
        <p:graphicFrame>
          <p:nvGraphicFramePr>
            <p:cNvPr id="282653" name="Object 36"/>
            <p:cNvGraphicFramePr>
              <a:graphicFrameLocks noChangeAspect="1"/>
            </p:cNvGraphicFramePr>
            <p:nvPr/>
          </p:nvGraphicFramePr>
          <p:xfrm>
            <a:off x="864" y="2352"/>
            <a:ext cx="303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482600" imgH="279400" progId="Equation.3">
                    <p:embed/>
                  </p:oleObj>
                </mc:Choice>
                <mc:Fallback>
                  <p:oleObj name="Equation" r:id="rId13" imgW="482600" imgH="279400" progId="Equation.3">
                    <p:embed/>
                    <p:pic>
                      <p:nvPicPr>
                        <p:cNvPr id="282653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352"/>
                          <a:ext cx="303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3813" name="Text Box 37"/>
            <p:cNvSpPr txBox="1">
              <a:spLocks noChangeArrowheads="1"/>
            </p:cNvSpPr>
            <p:nvPr/>
          </p:nvSpPr>
          <p:spPr bwMode="auto">
            <a:xfrm>
              <a:off x="1200" y="2352"/>
              <a:ext cx="2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en-US" sz="1200">
                  <a:solidFill>
                    <a:schemeClr val="tx1"/>
                  </a:solidFill>
                  <a:cs typeface="+mn-cs"/>
                </a:rPr>
                <a:t>(dB)</a:t>
              </a:r>
            </a:p>
          </p:txBody>
        </p:sp>
        <p:sp>
          <p:nvSpPr>
            <p:cNvPr id="203814" name="Text Box 38"/>
            <p:cNvSpPr txBox="1">
              <a:spLocks noChangeArrowheads="1"/>
            </p:cNvSpPr>
            <p:nvPr/>
          </p:nvSpPr>
          <p:spPr bwMode="auto">
            <a:xfrm>
              <a:off x="816" y="2544"/>
              <a:ext cx="6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en-US" sz="1200">
                  <a:solidFill>
                    <a:schemeClr val="tx1"/>
                  </a:solidFill>
                  <a:cs typeface="+mn-cs"/>
                </a:rPr>
                <a:t>(2-Ray Model)</a:t>
              </a:r>
            </a:p>
          </p:txBody>
        </p:sp>
        <p:sp>
          <p:nvSpPr>
            <p:cNvPr id="203815" name="Line 39"/>
            <p:cNvSpPr>
              <a:spLocks noChangeShapeType="1"/>
            </p:cNvSpPr>
            <p:nvPr/>
          </p:nvSpPr>
          <p:spPr bwMode="auto">
            <a:xfrm flipV="1">
              <a:off x="1584" y="240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aphicFrame>
        <p:nvGraphicFramePr>
          <p:cNvPr id="282627" name="Object 40"/>
          <p:cNvGraphicFramePr>
            <a:graphicFrameLocks noGrp="1" noChangeAspect="1"/>
          </p:cNvGraphicFramePr>
          <p:nvPr>
            <p:ph idx="1"/>
          </p:nvPr>
        </p:nvGraphicFramePr>
        <p:xfrm>
          <a:off x="2262188" y="4953000"/>
          <a:ext cx="461962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803400" imgH="254000" progId="Equation.3">
                  <p:embed/>
                </p:oleObj>
              </mc:Choice>
              <mc:Fallback>
                <p:oleObj name="Equation" r:id="rId15" imgW="1803400" imgH="254000" progId="Equation.3">
                  <p:embed/>
                  <p:pic>
                    <p:nvPicPr>
                      <p:cNvPr id="282627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4953000"/>
                        <a:ext cx="4619625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817" name="Text Box 41"/>
          <p:cNvSpPr txBox="1">
            <a:spLocks noChangeArrowheads="1"/>
          </p:cNvSpPr>
          <p:nvPr/>
        </p:nvSpPr>
        <p:spPr bwMode="auto">
          <a:xfrm>
            <a:off x="1447800" y="5849938"/>
            <a:ext cx="6400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1000">
                <a:solidFill>
                  <a:schemeClr val="tx1"/>
                </a:solidFill>
                <a:latin typeface="Arial" charset="0"/>
                <a:cs typeface="+mn-cs"/>
              </a:rPr>
              <a:t>Figure from Dr.Michael Rice, BYU Telemetry Laboratory, Provo, Utah.  Reprinted by permission of the author.</a:t>
            </a:r>
          </a:p>
        </p:txBody>
      </p:sp>
    </p:spTree>
    <p:extLst>
      <p:ext uri="{BB962C8B-B14F-4D97-AF65-F5344CB8AC3E}">
        <p14:creationId xmlns:p14="http://schemas.microsoft.com/office/powerpoint/2010/main" val="4129157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Multipath on the Tarmac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7200"/>
          </a:xfrm>
        </p:spPr>
        <p:txBody>
          <a:bodyPr/>
          <a:lstStyle/>
          <a:p>
            <a:r>
              <a:rPr lang="en-US" dirty="0"/>
              <a:t>Nearly static, frequency selective, long delays</a:t>
            </a:r>
          </a:p>
        </p:txBody>
      </p:sp>
      <p:pic>
        <p:nvPicPr>
          <p:cNvPr id="337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455171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455309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4229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Multipath in Flight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267200"/>
          </a:xfrm>
        </p:spPr>
        <p:txBody>
          <a:bodyPr/>
          <a:lstStyle/>
          <a:p>
            <a:r>
              <a:rPr lang="en-US" sz="2000" dirty="0"/>
              <a:t>Dynamic, frequency selective and flat fading, various delays</a:t>
            </a:r>
          </a:p>
        </p:txBody>
      </p:sp>
      <p:pic>
        <p:nvPicPr>
          <p:cNvPr id="337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1981200"/>
            <a:ext cx="424776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191000" cy="237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419600"/>
            <a:ext cx="421414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42550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83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Times New Roman" charset="0"/>
              </a:rPr>
              <a:t>Today’s Modulation Tour</a:t>
            </a:r>
            <a:endParaRPr lang="en-US" dirty="0">
              <a:cs typeface="+mj-cs"/>
            </a:endParaRPr>
          </a:p>
        </p:txBody>
      </p:sp>
      <p:pic>
        <p:nvPicPr>
          <p:cNvPr id="2" name="Picture 1" descr="BW-Eff plane six cod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8" y="1363662"/>
            <a:ext cx="7976544" cy="488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126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Multipath Summary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4294967295"/>
          </p:nvPr>
        </p:nvSpPr>
        <p:spPr bwMode="blackWhite">
          <a:xfrm>
            <a:off x="457200" y="1600200"/>
            <a:ext cx="82296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cs typeface="+mn-cs"/>
              </a:rPr>
              <a:t>If your test article operates near the ground, you are quite likely experiencing multipath.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cs typeface="+mn-cs"/>
              </a:rPr>
              <a:t>If so, there will be intervals during which no useful data is recovered.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cs typeface="+mn-cs"/>
              </a:rPr>
              <a:t>Loss of bit count integrity is likely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Encrypted links will lose crypto sync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cs typeface="+mn-cs"/>
              </a:rPr>
              <a:t>What to do?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cs typeface="+mn-cs"/>
              </a:rPr>
              <a:t>Stay tuned for the “Adaptive Equalizer” discussion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Adaptive Equalization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502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Multipath is Ugly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736306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cs typeface="+mn-cs"/>
              </a:rPr>
              <a:t>Equalization can turn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6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FFFF"/>
                </a:solidFill>
                <a:cs typeface="+mn-cs"/>
              </a:rPr>
              <a:t>            this            into…      this.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4648200"/>
            <a:ext cx="2819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Actual multipath from aircraft on the tarmac at Edwards AFB</a:t>
            </a:r>
          </a:p>
        </p:txBody>
      </p:sp>
    </p:spTree>
    <p:extLst>
      <p:ext uri="{BB962C8B-B14F-4D97-AF65-F5344CB8AC3E}">
        <p14:creationId xmlns:p14="http://schemas.microsoft.com/office/powerpoint/2010/main" val="13745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7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Adaptive Equalization</a:t>
            </a:r>
          </a:p>
        </p:txBody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+mn-cs"/>
              </a:rPr>
              <a:t>Consider the multipath channel to be a filter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Varies over time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+mn-cs"/>
              </a:rPr>
              <a:t>Consider building a filter which </a:t>
            </a:r>
            <a:r>
              <a:rPr lang="ja-JP" altLang="en-US" sz="2800" dirty="0">
                <a:latin typeface="Arial"/>
                <a:cs typeface="+mn-cs"/>
              </a:rPr>
              <a:t>“</a:t>
            </a:r>
            <a:r>
              <a:rPr lang="en-US" sz="2800" dirty="0">
                <a:cs typeface="+mn-cs"/>
              </a:rPr>
              <a:t>undoes</a:t>
            </a:r>
            <a:r>
              <a:rPr lang="ja-JP" altLang="en-US" sz="2800" dirty="0">
                <a:latin typeface="Arial"/>
                <a:cs typeface="+mn-cs"/>
              </a:rPr>
              <a:t>”</a:t>
            </a:r>
            <a:r>
              <a:rPr lang="en-US" sz="2800" dirty="0">
                <a:cs typeface="+mn-cs"/>
              </a:rPr>
              <a:t> the filtering imposed by the channel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Let it keep track of the the channel and continuously adapt itself to the channel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+mn-cs"/>
              </a:rPr>
              <a:t>Presto!  You have an adaptive equalizer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Can repair damage done by multipath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Works with a single receiver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Requires no bandwidth expansion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Requires no changes to the transmitter</a:t>
            </a:r>
          </a:p>
        </p:txBody>
      </p:sp>
    </p:spTree>
    <p:extLst>
      <p:ext uri="{BB962C8B-B14F-4D97-AF65-F5344CB8AC3E}">
        <p14:creationId xmlns:p14="http://schemas.microsoft.com/office/powerpoint/2010/main" val="19120610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Equalizer Techniques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46268"/>
              </p:ext>
            </p:extLst>
          </p:nvPr>
        </p:nvGraphicFramePr>
        <p:xfrm>
          <a:off x="609600" y="1345212"/>
          <a:ext cx="6248400" cy="4882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9582068" imgH="15299682" progId="Photoshop.Image.4">
                  <p:embed/>
                </p:oleObj>
              </mc:Choice>
              <mc:Fallback>
                <p:oleObj name="Image" r:id="rId2" imgW="19582068" imgH="15299682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45212"/>
                        <a:ext cx="6248400" cy="48820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0" y="21336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J.G. </a:t>
            </a:r>
            <a:r>
              <a:rPr lang="en-US" sz="1600" dirty="0" err="1">
                <a:solidFill>
                  <a:schemeClr val="tx1"/>
                </a:solidFill>
              </a:rPr>
              <a:t>Proakis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i="1" dirty="0">
                <a:solidFill>
                  <a:schemeClr val="tx1"/>
                </a:solidFill>
              </a:rPr>
              <a:t>Digital Communications</a:t>
            </a:r>
            <a:r>
              <a:rPr lang="en-US" sz="1600" dirty="0">
                <a:solidFill>
                  <a:schemeClr val="tx1"/>
                </a:solidFill>
              </a:rPr>
              <a:t>.  1989 2</a:t>
            </a:r>
            <a:r>
              <a:rPr lang="en-US" sz="1600" baseline="30000" dirty="0">
                <a:solidFill>
                  <a:schemeClr val="tx1"/>
                </a:solidFill>
              </a:rPr>
              <a:t>nd</a:t>
            </a:r>
            <a:r>
              <a:rPr lang="en-US" sz="1600" dirty="0">
                <a:solidFill>
                  <a:schemeClr val="tx1"/>
                </a:solidFill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13589323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Adaptive Equalizer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928533" y="1905000"/>
            <a:ext cx="990600" cy="5334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Equalizer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791200" y="1905000"/>
            <a:ext cx="990600" cy="533400"/>
          </a:xfrm>
          <a:prstGeom prst="rect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Decision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Device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928533" y="2895600"/>
            <a:ext cx="990600" cy="5334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Equalizer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Adjustment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670300" y="3840778"/>
            <a:ext cx="1443565" cy="524933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Error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Calculation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679700" y="5224046"/>
            <a:ext cx="990600" cy="5334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Training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Sequence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28533" y="5224046"/>
            <a:ext cx="990600" cy="5334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Symbol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Statistics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371600" y="2133600"/>
            <a:ext cx="3429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2514600" y="2133600"/>
            <a:ext cx="1371600" cy="10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stCxn id="6" idx="3"/>
            <a:endCxn id="7" idx="1"/>
          </p:cNvCxnSpPr>
          <p:nvPr/>
        </p:nvCxnSpPr>
        <p:spPr bwMode="auto">
          <a:xfrm>
            <a:off x="4919133" y="2171700"/>
            <a:ext cx="87206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6781800" y="2154766"/>
            <a:ext cx="685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7001933" y="2163233"/>
            <a:ext cx="0" cy="28322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4963583" y="4995446"/>
            <a:ext cx="20383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3886200" y="4758379"/>
            <a:ext cx="0" cy="165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3175000" y="4923479"/>
            <a:ext cx="711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>
            <a:stCxn id="10" idx="0"/>
          </p:cNvCxnSpPr>
          <p:nvPr/>
        </p:nvCxnSpPr>
        <p:spPr bwMode="auto">
          <a:xfrm flipV="1">
            <a:off x="3175000" y="4923479"/>
            <a:ext cx="0" cy="3005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4432300" y="4923479"/>
            <a:ext cx="0" cy="3005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>
            <a:endCxn id="8" idx="2"/>
          </p:cNvCxnSpPr>
          <p:nvPr/>
        </p:nvCxnSpPr>
        <p:spPr bwMode="auto">
          <a:xfrm flipV="1">
            <a:off x="4423833" y="3429000"/>
            <a:ext cx="0" cy="4117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>
            <a:stCxn id="8" idx="0"/>
            <a:endCxn id="6" idx="2"/>
          </p:cNvCxnSpPr>
          <p:nvPr/>
        </p:nvCxnSpPr>
        <p:spPr bwMode="auto">
          <a:xfrm flipV="1">
            <a:off x="4423833" y="24384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2133600" y="58336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Training Mode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10000" y="5833646"/>
            <a:ext cx="1485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Blind Mode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953000" y="4983778"/>
            <a:ext cx="25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Decision-Directed Mode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 flipV="1">
            <a:off x="4953000" y="4766846"/>
            <a:ext cx="10583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Arrow Connector 49"/>
          <p:cNvCxnSpPr/>
          <p:nvPr/>
        </p:nvCxnSpPr>
        <p:spPr bwMode="auto">
          <a:xfrm flipV="1">
            <a:off x="3124200" y="2134659"/>
            <a:ext cx="0" cy="9874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3124200" y="3122084"/>
            <a:ext cx="8001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Arrow Connector 62"/>
          <p:cNvCxnSpPr/>
          <p:nvPr/>
        </p:nvCxnSpPr>
        <p:spPr bwMode="auto">
          <a:xfrm flipV="1">
            <a:off x="5410200" y="2171700"/>
            <a:ext cx="0" cy="19315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Arrow Connector 64"/>
          <p:cNvCxnSpPr>
            <a:endCxn id="9" idx="3"/>
          </p:cNvCxnSpPr>
          <p:nvPr/>
        </p:nvCxnSpPr>
        <p:spPr bwMode="auto">
          <a:xfrm flipH="1">
            <a:off x="5113865" y="4103245"/>
            <a:ext cx="29633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/>
          <p:cNvCxnSpPr/>
          <p:nvPr/>
        </p:nvCxnSpPr>
        <p:spPr bwMode="auto">
          <a:xfrm flipV="1">
            <a:off x="4419600" y="4372060"/>
            <a:ext cx="4233" cy="2751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Oval 73"/>
          <p:cNvSpPr/>
          <p:nvPr/>
        </p:nvSpPr>
        <p:spPr bwMode="auto">
          <a:xfrm>
            <a:off x="4385733" y="4609127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76" name="Straight Connector 75"/>
          <p:cNvCxnSpPr/>
          <p:nvPr/>
        </p:nvCxnSpPr>
        <p:spPr bwMode="auto">
          <a:xfrm flipH="1">
            <a:off x="4114800" y="4635559"/>
            <a:ext cx="309033" cy="1958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TextBox 77"/>
          <p:cNvSpPr txBox="1"/>
          <p:nvPr/>
        </p:nvSpPr>
        <p:spPr>
          <a:xfrm>
            <a:off x="457200" y="182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Transmitted Signal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819400" y="1600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Received Signal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467600" y="18389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Recovered</a:t>
            </a:r>
          </a:p>
          <a:p>
            <a:r>
              <a:rPr lang="en-US" sz="1400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783666" y="157737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Equalized</a:t>
            </a:r>
          </a:p>
          <a:p>
            <a:r>
              <a:rPr lang="en-US" sz="1400" dirty="0">
                <a:solidFill>
                  <a:schemeClr val="tx1"/>
                </a:solidFill>
              </a:rPr>
              <a:t>Signal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733800" y="34290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Error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352800" y="2513111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Tap Weights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752600" y="1905000"/>
            <a:ext cx="762000" cy="533400"/>
          </a:xfrm>
          <a:prstGeom prst="rect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RF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Channel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93807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Adaptive EQ - Adapting</a:t>
            </a:r>
          </a:p>
        </p:txBody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1219200"/>
          </a:xfrm>
        </p:spPr>
        <p:txBody>
          <a:bodyPr/>
          <a:lstStyle/>
          <a:p>
            <a:r>
              <a:rPr lang="en-US" sz="2000" dirty="0"/>
              <a:t>Jump to file: equalizer-out-pcmfm-3ray-dynamic-video.mp4</a:t>
            </a:r>
          </a:p>
          <a:p>
            <a:pPr lvl="1"/>
            <a:r>
              <a:rPr lang="en-US" sz="1400" dirty="0"/>
              <a:t>Or, click to view on our website: </a:t>
            </a:r>
            <a:r>
              <a:rPr lang="en-US" sz="1400" dirty="0">
                <a:hlinkClick r:id="rId3"/>
              </a:rPr>
              <a:t>PCMFM Adaptive Equalizer Video</a:t>
            </a:r>
            <a:br>
              <a:rPr lang="en-US" sz="1400" dirty="0"/>
            </a:b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Jump to file: equalizer-out-soqpsk-3ray-dynamic-video.mp4</a:t>
            </a:r>
          </a:p>
          <a:p>
            <a:pPr lvl="1"/>
            <a:r>
              <a:rPr lang="en-US" sz="1400" dirty="0"/>
              <a:t>Or, click to view on our website: </a:t>
            </a:r>
            <a:r>
              <a:rPr lang="en-US" sz="1400" dirty="0">
                <a:hlinkClick r:id="rId4"/>
              </a:rPr>
              <a:t>SOQPSK Adaptive Equalizer Video</a:t>
            </a:r>
            <a:endParaRPr lang="en-US" sz="1400" dirty="0"/>
          </a:p>
        </p:txBody>
      </p:sp>
      <p:pic>
        <p:nvPicPr>
          <p:cNvPr id="362504" name="Picture 8">
            <a:hlinkClick r:id="rId3"/>
            <a:extLst>
              <a:ext uri="{FF2B5EF4-FFF2-40B4-BE49-F238E27FC236}">
                <a16:creationId xmlns:a16="http://schemas.microsoft.com/office/drawing/2014/main" id="{0910E4C2-371D-437C-8FB7-1FA192D4E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47925"/>
            <a:ext cx="21336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506" name="Picture 10">
            <a:hlinkClick r:id="rId4"/>
            <a:extLst>
              <a:ext uri="{FF2B5EF4-FFF2-40B4-BE49-F238E27FC236}">
                <a16:creationId xmlns:a16="http://schemas.microsoft.com/office/drawing/2014/main" id="{26BB66D4-FEAA-421E-BF11-38562DEB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29175"/>
            <a:ext cx="21336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756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Adaptive Equalizer in Action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61DFA3-044B-42F6-A732-9E3C6B754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Jump to file: rdms-rackmount-receiver-adaptive-equalizer-demonstration-video.mp4</a:t>
            </a:r>
          </a:p>
          <a:p>
            <a:pPr lvl="1"/>
            <a:r>
              <a:rPr lang="en-US" sz="1400" dirty="0"/>
              <a:t>Or, click to view on our website: </a:t>
            </a:r>
            <a:r>
              <a:rPr lang="en-US" sz="1400" dirty="0">
                <a:hlinkClick r:id="rId3"/>
              </a:rPr>
              <a:t>Adaptive Equalizer Demonstration Video</a:t>
            </a:r>
            <a:endParaRPr lang="en-US" dirty="0"/>
          </a:p>
        </p:txBody>
      </p:sp>
      <p:pic>
        <p:nvPicPr>
          <p:cNvPr id="8" name="Picture 7" descr="A picture containing monitor, sitting, computer, black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C03BE88-4CA9-4346-BCD1-A86C90577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84" y="2955880"/>
            <a:ext cx="5317432" cy="298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51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Adaptive Equalizer Summary</a:t>
            </a:r>
          </a:p>
        </p:txBody>
      </p:sp>
      <p:sp>
        <p:nvSpPr>
          <p:cNvPr id="6184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cs typeface="+mn-cs"/>
              </a:rPr>
              <a:t>Adaptive equalizer can </a:t>
            </a:r>
            <a:r>
              <a:rPr lang="ja-JP" altLang="en-US" sz="2200" dirty="0">
                <a:latin typeface="Arial"/>
                <a:cs typeface="+mn-cs"/>
              </a:rPr>
              <a:t>“</a:t>
            </a:r>
            <a:r>
              <a:rPr lang="en-US" sz="2200" dirty="0">
                <a:cs typeface="+mn-cs"/>
              </a:rPr>
              <a:t>undo</a:t>
            </a:r>
            <a:r>
              <a:rPr lang="ja-JP" altLang="en-US" sz="2200" dirty="0">
                <a:latin typeface="Arial"/>
                <a:cs typeface="+mn-cs"/>
              </a:rPr>
              <a:t>”</a:t>
            </a:r>
            <a:r>
              <a:rPr lang="en-US" sz="2200" dirty="0">
                <a:cs typeface="+mn-cs"/>
              </a:rPr>
              <a:t> multipath distortion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cs typeface="+mn-cs"/>
              </a:rPr>
              <a:t>Requires no changes at the transmit end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500" dirty="0">
                <a:cs typeface="+mn-cs"/>
              </a:rPr>
              <a:t>If available, a training sequence can be helpful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100" dirty="0">
                <a:cs typeface="+mn-cs"/>
              </a:rPr>
              <a:t>Effectiveness of equalizer depends on the severity of the multipath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100" dirty="0">
                <a:cs typeface="+mn-cs"/>
              </a:rPr>
              <a:t>Well-designed equalizers monitor their own performance and disengage when they are doing badly.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500" dirty="0">
                <a:cs typeface="+mn-cs"/>
              </a:rPr>
              <a:t>This must be done without losing bit count integrity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100" dirty="0">
                <a:cs typeface="+mn-cs"/>
              </a:rPr>
              <a:t>If you have multipath, use an equalizer!</a:t>
            </a:r>
          </a:p>
        </p:txBody>
      </p:sp>
    </p:spTree>
    <p:extLst>
      <p:ext uri="{BB962C8B-B14F-4D97-AF65-F5344CB8AC3E}">
        <p14:creationId xmlns:p14="http://schemas.microsoft.com/office/powerpoint/2010/main" val="25269290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000" dirty="0">
                <a:cs typeface="+mj-cs"/>
              </a:rPr>
              <a:t>Performance Evaluation of Adaptive Equalizers</a:t>
            </a:r>
            <a:endParaRPr lang="en-US" dirty="0">
              <a:cs typeface="+mj-cs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defRPr/>
            </a:pPr>
            <a:endParaRPr lang="en-US" sz="1800" dirty="0">
              <a:latin typeface="Arial Black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269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Data Quality Metric (DQM)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3714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So Many Channels</a:t>
            </a:r>
            <a:r>
              <a:rPr lang="mr-IN" dirty="0">
                <a:cs typeface="+mj-cs"/>
              </a:rPr>
              <a:t>…</a:t>
            </a:r>
            <a:endParaRPr lang="en-US" dirty="0">
              <a:cs typeface="+mj-cs"/>
            </a:endParaRP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4294967295"/>
          </p:nvPr>
        </p:nvSpPr>
        <p:spPr bwMode="blackWhite">
          <a:xfrm>
            <a:off x="457200" y="1600200"/>
            <a:ext cx="82296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+mn-cs"/>
              </a:rPr>
              <a:t>Each path is characterized by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cs typeface="+mn-cs"/>
              </a:rPr>
              <a:t>Delay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cs typeface="+mn-cs"/>
              </a:rPr>
              <a:t>Amplitude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cs typeface="+mn-cs"/>
              </a:rPr>
              <a:t>Phase shift (potentially time-varying)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+mn-cs"/>
              </a:rPr>
              <a:t>2, 3, or more paths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+mn-cs"/>
              </a:rPr>
              <a:t>Modulation matters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+mn-cs"/>
              </a:rPr>
              <a:t>SNR matters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+mn-cs"/>
              </a:rPr>
              <a:t>Need a 10-dimensional universe to plot the results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+mn-cs"/>
              </a:rPr>
              <a:t>Way too many test points</a:t>
            </a:r>
          </a:p>
        </p:txBody>
      </p:sp>
    </p:spTree>
    <p:extLst>
      <p:ext uri="{BB962C8B-B14F-4D97-AF65-F5344CB8AC3E}">
        <p14:creationId xmlns:p14="http://schemas.microsoft.com/office/powerpoint/2010/main" val="190019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Simplify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400" dirty="0"/>
              <a:t>Stick to 2-ray model</a:t>
            </a:r>
          </a:p>
          <a:p>
            <a:pPr lvl="1"/>
            <a:r>
              <a:rPr lang="en-US" sz="1800" dirty="0"/>
              <a:t>Easy to synthesize</a:t>
            </a:r>
          </a:p>
          <a:p>
            <a:pPr lvl="1"/>
            <a:r>
              <a:rPr lang="en-US" sz="1800" dirty="0"/>
              <a:t>Still allows a range of channels from easy to impossible</a:t>
            </a:r>
          </a:p>
          <a:p>
            <a:pPr lvl="1"/>
            <a:r>
              <a:rPr lang="en-US" sz="1800" dirty="0"/>
              <a:t>Maybe we add a third ray for a limited set of tests</a:t>
            </a:r>
          </a:p>
          <a:p>
            <a:r>
              <a:rPr lang="en-US" sz="2400" dirty="0"/>
              <a:t>Stick to one SNR</a:t>
            </a:r>
          </a:p>
          <a:p>
            <a:pPr lvl="1"/>
            <a:r>
              <a:rPr lang="en-US" sz="1800" dirty="0"/>
              <a:t>High enough that the equalizer works on mitigating multipath, not rejecting noise</a:t>
            </a:r>
          </a:p>
          <a:p>
            <a:pPr lvl="1"/>
            <a:r>
              <a:rPr lang="en-US" sz="1800" dirty="0"/>
              <a:t>Not so high that there are never any bit errors</a:t>
            </a:r>
          </a:p>
          <a:p>
            <a:pPr lvl="1"/>
            <a:r>
              <a:rPr lang="en-US" sz="1800" dirty="0"/>
              <a:t>Should reflect actual use cases</a:t>
            </a:r>
          </a:p>
          <a:p>
            <a:pPr lvl="1"/>
            <a:r>
              <a:rPr lang="en-US" sz="1800" dirty="0"/>
              <a:t>Propose 20 dB</a:t>
            </a:r>
          </a:p>
          <a:p>
            <a:r>
              <a:rPr lang="en-US" sz="2400" dirty="0"/>
              <a:t>Limited set of amplitudes and delays</a:t>
            </a:r>
          </a:p>
          <a:p>
            <a:r>
              <a:rPr lang="en-US" sz="2400" dirty="0"/>
              <a:t>Many phase angles</a:t>
            </a:r>
          </a:p>
        </p:txBody>
      </p:sp>
    </p:spTree>
    <p:extLst>
      <p:ext uri="{BB962C8B-B14F-4D97-AF65-F5344CB8AC3E}">
        <p14:creationId xmlns:p14="http://schemas.microsoft.com/office/powerpoint/2010/main" val="30695553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Signal </a:t>
            </a:r>
            <a:r>
              <a:rPr lang="en-US" baseline="0" dirty="0"/>
              <a:t>Conditions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400" dirty="0"/>
              <a:t>Pick a carrier frequency</a:t>
            </a:r>
          </a:p>
          <a:p>
            <a:pPr lvl="1"/>
            <a:r>
              <a:rPr lang="en-US" sz="2000" dirty="0"/>
              <a:t>How many?</a:t>
            </a:r>
          </a:p>
          <a:p>
            <a:pPr lvl="1"/>
            <a:r>
              <a:rPr lang="en-US" sz="2000" dirty="0"/>
              <a:t>Nulls “sweep faster” at higher frequencies (dynamic case only)</a:t>
            </a:r>
          </a:p>
          <a:p>
            <a:r>
              <a:rPr lang="en-US" sz="2400" dirty="0"/>
              <a:t>20 dB SNR (without multipath)</a:t>
            </a:r>
          </a:p>
          <a:p>
            <a:r>
              <a:rPr lang="en-US" sz="2400" dirty="0"/>
              <a:t>Tier</a:t>
            </a:r>
            <a:r>
              <a:rPr lang="en-US" sz="2400" baseline="0" dirty="0"/>
              <a:t> 0, I, and II</a:t>
            </a:r>
          </a:p>
          <a:p>
            <a:pPr lvl="1"/>
            <a:r>
              <a:rPr lang="en-US" sz="1800" dirty="0"/>
              <a:t>Tier 0: 1, 5, 10, 20 Mbps</a:t>
            </a:r>
          </a:p>
          <a:p>
            <a:pPr lvl="1"/>
            <a:r>
              <a:rPr lang="en-US" sz="1800" baseline="0" dirty="0"/>
              <a:t>Tier</a:t>
            </a:r>
            <a:r>
              <a:rPr lang="en-US" sz="1800" dirty="0"/>
              <a:t> I and Tier II: 2, 10, 20, and 40 Mbps</a:t>
            </a:r>
          </a:p>
          <a:p>
            <a:r>
              <a:rPr lang="en-US" sz="2400" baseline="0" dirty="0"/>
              <a:t>Areas for further </a:t>
            </a:r>
            <a:r>
              <a:rPr lang="en-US" sz="2400" dirty="0"/>
              <a:t>r</a:t>
            </a:r>
            <a:r>
              <a:rPr lang="en-US" sz="2400" baseline="0" dirty="0"/>
              <a:t>esearch</a:t>
            </a:r>
          </a:p>
          <a:p>
            <a:pPr lvl="1"/>
            <a:r>
              <a:rPr lang="en-US" sz="1800" dirty="0"/>
              <a:t>STC – different multipath on each signal, hmmm</a:t>
            </a:r>
            <a:r>
              <a:rPr lang="mr-IN" sz="1800" dirty="0"/>
              <a:t>…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LDPC – six codes?</a:t>
            </a:r>
          </a:p>
        </p:txBody>
      </p:sp>
    </p:spTree>
    <p:extLst>
      <p:ext uri="{BB962C8B-B14F-4D97-AF65-F5344CB8AC3E}">
        <p14:creationId xmlns:p14="http://schemas.microsoft.com/office/powerpoint/2010/main" val="31039246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</a:t>
            </a:r>
            <a:r>
              <a:rPr lang="en-US" i="1" dirty="0"/>
              <a:t>Static</a:t>
            </a:r>
            <a:r>
              <a:rPr lang="en-US" dirty="0"/>
              <a:t> Channels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400" baseline="0" dirty="0"/>
              <a:t>Channel response depends on</a:t>
            </a:r>
          </a:p>
          <a:p>
            <a:pPr lvl="1"/>
            <a:r>
              <a:rPr lang="en-US" sz="2000" dirty="0"/>
              <a:t>Carrier frequency,</a:t>
            </a:r>
          </a:p>
          <a:p>
            <a:pPr lvl="1"/>
            <a:r>
              <a:rPr lang="en-US" sz="2000" baseline="0" dirty="0"/>
              <a:t>Delay,</a:t>
            </a:r>
            <a:endParaRPr lang="en-US" sz="2000" baseline="-25000" dirty="0"/>
          </a:p>
          <a:p>
            <a:pPr lvl="1"/>
            <a:r>
              <a:rPr lang="en-US" sz="2000" dirty="0"/>
              <a:t>Reflection amplitude,</a:t>
            </a:r>
          </a:p>
          <a:p>
            <a:pPr lvl="1"/>
            <a:r>
              <a:rPr lang="en-US" sz="2000" baseline="0" dirty="0"/>
              <a:t>Reflection phase</a:t>
            </a:r>
            <a:r>
              <a:rPr lang="en-US" sz="2000" dirty="0"/>
              <a:t>, </a:t>
            </a:r>
            <a:endParaRPr lang="en-US" sz="2000" baseline="0" dirty="0"/>
          </a:p>
          <a:p>
            <a:r>
              <a:rPr lang="en-US" sz="2400" baseline="0" dirty="0"/>
              <a:t>Delays (in bits) of 0.5, 1, 2, 5, 10, 20,</a:t>
            </a:r>
            <a:r>
              <a:rPr lang="en-US" sz="2400" dirty="0"/>
              <a:t> and 50</a:t>
            </a:r>
            <a:endParaRPr lang="en-US" sz="2400" baseline="0" dirty="0"/>
          </a:p>
          <a:p>
            <a:pPr lvl="1"/>
            <a:r>
              <a:rPr lang="en-US" sz="2000" dirty="0"/>
              <a:t>Delays much shorter than 0.5 bit are essentially flat fades, where the signal power is simply gone.  EQ cannot help.</a:t>
            </a:r>
            <a:endParaRPr lang="en-US" sz="2000" baseline="0" dirty="0"/>
          </a:p>
          <a:p>
            <a:r>
              <a:rPr lang="en-US" sz="2400" baseline="0" dirty="0"/>
              <a:t>Amplitudes of 0.5</a:t>
            </a:r>
            <a:r>
              <a:rPr lang="en-US" sz="2400" dirty="0"/>
              <a:t> to 0.9 in steps of 0.1</a:t>
            </a:r>
          </a:p>
          <a:p>
            <a:pPr lvl="1"/>
            <a:r>
              <a:rPr lang="en-US" sz="1800" dirty="0"/>
              <a:t>For bonus points, include 0.95 and 0.98</a:t>
            </a:r>
          </a:p>
          <a:p>
            <a:r>
              <a:rPr lang="en-US" sz="2400" dirty="0"/>
              <a:t>Phases of 0° to 360° in 10° steps</a:t>
            </a:r>
          </a:p>
        </p:txBody>
      </p:sp>
      <p:graphicFrame>
        <p:nvGraphicFramePr>
          <p:cNvPr id="5" name="Object 13"/>
          <p:cNvGraphicFramePr>
            <a:graphicFrameLocks noChangeAspect="1"/>
          </p:cNvGraphicFramePr>
          <p:nvPr/>
        </p:nvGraphicFramePr>
        <p:xfrm>
          <a:off x="3710850" y="2804408"/>
          <a:ext cx="323850" cy="413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8600" imgH="292100" progId="Equation.3">
                  <p:embed/>
                </p:oleObj>
              </mc:Choice>
              <mc:Fallback>
                <p:oleObj name="Equation" r:id="rId2" imgW="228600" imgH="292100" progId="Equation.3">
                  <p:embed/>
                  <p:pic>
                    <p:nvPicPr>
                      <p:cNvPr id="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0850" y="2804408"/>
                        <a:ext cx="323850" cy="4138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7"/>
          <p:cNvGraphicFramePr>
            <a:graphicFrameLocks noChangeAspect="1"/>
          </p:cNvGraphicFramePr>
          <p:nvPr/>
        </p:nvGraphicFramePr>
        <p:xfrm>
          <a:off x="3322200" y="3162455"/>
          <a:ext cx="401638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6700" imgH="241300" progId="Equation.3">
                  <p:embed/>
                </p:oleObj>
              </mc:Choice>
              <mc:Fallback>
                <p:oleObj name="Equation" r:id="rId4" imgW="266700" imgH="241300" progId="Equation.3">
                  <p:embed/>
                  <p:pic>
                    <p:nvPicPr>
                      <p:cNvPr id="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2200" y="3162455"/>
                        <a:ext cx="401638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7"/>
          <p:cNvGraphicFramePr>
            <a:graphicFrameLocks noChangeAspect="1"/>
          </p:cNvGraphicFramePr>
          <p:nvPr/>
        </p:nvGraphicFramePr>
        <p:xfrm>
          <a:off x="2057400" y="2331907"/>
          <a:ext cx="327829" cy="516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400" imgH="241300" progId="Equation.3">
                  <p:embed/>
                </p:oleObj>
              </mc:Choice>
              <mc:Fallback>
                <p:oleObj name="Equation" r:id="rId6" imgW="152400" imgH="241300" progId="Equation.3">
                  <p:embed/>
                  <p:pic>
                    <p:nvPicPr>
                      <p:cNvPr id="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331907"/>
                        <a:ext cx="327829" cy="5167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7"/>
          <p:cNvGraphicFramePr>
            <a:graphicFrameLocks noChangeAspect="1"/>
          </p:cNvGraphicFramePr>
          <p:nvPr/>
        </p:nvGraphicFramePr>
        <p:xfrm>
          <a:off x="3352800" y="1981200"/>
          <a:ext cx="381000" cy="480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500" imgH="241300" progId="Equation.3">
                  <p:embed/>
                </p:oleObj>
              </mc:Choice>
              <mc:Fallback>
                <p:oleObj name="Equation" r:id="rId8" imgW="190500" imgH="241300" progId="Equation.3">
                  <p:embed/>
                  <p:pic>
                    <p:nvPicPr>
                      <p:cNvPr id="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81200"/>
                        <a:ext cx="381000" cy="480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98312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</a:t>
            </a:r>
            <a:r>
              <a:rPr lang="en-US" baseline="0" dirty="0"/>
              <a:t> Measured Value?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/>
              <a:t>Must be observable with EQ both on and off</a:t>
            </a:r>
          </a:p>
          <a:p>
            <a:r>
              <a:rPr lang="en-US" dirty="0"/>
              <a:t>B</a:t>
            </a:r>
            <a:r>
              <a:rPr lang="en-US" baseline="0" dirty="0"/>
              <a:t>it error rate </a:t>
            </a:r>
            <a:r>
              <a:rPr lang="en-US" dirty="0"/>
              <a:t>is universally understood</a:t>
            </a:r>
          </a:p>
          <a:p>
            <a:r>
              <a:rPr lang="en-US" baseline="0" dirty="0"/>
              <a:t>DQM</a:t>
            </a:r>
            <a:r>
              <a:rPr lang="en-US" dirty="0"/>
              <a:t> is readily computed from BER</a:t>
            </a:r>
          </a:p>
          <a:p>
            <a:pPr lvl="1"/>
            <a:r>
              <a:rPr lang="en-US" baseline="0" dirty="0"/>
              <a:t>With</a:t>
            </a:r>
            <a:r>
              <a:rPr lang="en-US" dirty="0"/>
              <a:t> calibration, DQM is much more quickly measured</a:t>
            </a:r>
            <a:endParaRPr lang="en-US" baseline="0" dirty="0"/>
          </a:p>
          <a:p>
            <a:r>
              <a:rPr lang="en-US" dirty="0"/>
              <a:t>Remind me again, what is DQM?</a:t>
            </a:r>
          </a:p>
        </p:txBody>
      </p:sp>
    </p:spTree>
    <p:extLst>
      <p:ext uri="{BB962C8B-B14F-4D97-AF65-F5344CB8AC3E}">
        <p14:creationId xmlns:p14="http://schemas.microsoft.com/office/powerpoint/2010/main" val="13133481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DQM (a.k.a. Q)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To a statistician, DQM is the “Log Likelihood Ratio”</a:t>
            </a:r>
          </a:p>
          <a:p>
            <a:r>
              <a:rPr lang="en-US" sz="2400" dirty="0"/>
              <a:t>Start with probability of error, P</a:t>
            </a:r>
          </a:p>
          <a:p>
            <a:pPr lvl="1"/>
            <a:r>
              <a:rPr lang="en-US" sz="1600" dirty="0"/>
              <a:t>Be practical: 0.5 &lt; P &lt; 1e-12</a:t>
            </a:r>
          </a:p>
          <a:p>
            <a:pPr lvl="1"/>
            <a:r>
              <a:rPr lang="en-US" sz="1600" dirty="0"/>
              <a:t>BEP, derived within demod</a:t>
            </a:r>
          </a:p>
          <a:p>
            <a:pPr lvl="1"/>
            <a:r>
              <a:rPr lang="en-US" sz="1600" dirty="0"/>
              <a:t>BER, measured with a BERT</a:t>
            </a:r>
          </a:p>
          <a:p>
            <a:r>
              <a:rPr lang="en-US" sz="2400" dirty="0"/>
              <a:t>Likelihood Ratio (LR) = P / (1 </a:t>
            </a:r>
            <a:r>
              <a:rPr lang="mr-IN" sz="2400" dirty="0"/>
              <a:t>–</a:t>
            </a:r>
            <a:r>
              <a:rPr lang="en-US" sz="2400" dirty="0"/>
              <a:t> P)</a:t>
            </a:r>
          </a:p>
          <a:p>
            <a:r>
              <a:rPr lang="en-US" sz="2400" dirty="0"/>
              <a:t>Q = min (-log</a:t>
            </a:r>
            <a:r>
              <a:rPr lang="en-US" sz="2400" baseline="-25000" dirty="0"/>
              <a:t>10</a:t>
            </a:r>
            <a:r>
              <a:rPr lang="en-US" sz="2400" dirty="0"/>
              <a:t>(LR), 12)</a:t>
            </a:r>
          </a:p>
          <a:p>
            <a:r>
              <a:rPr lang="en-US" sz="2400" dirty="0"/>
              <a:t>Easily reversed:</a:t>
            </a:r>
          </a:p>
          <a:p>
            <a:pPr lvl="1"/>
            <a:r>
              <a:rPr lang="en-US" sz="1600" dirty="0"/>
              <a:t>P = 10</a:t>
            </a:r>
            <a:r>
              <a:rPr lang="en-US" sz="1600" baseline="30000" dirty="0"/>
              <a:t>-Q</a:t>
            </a:r>
            <a:r>
              <a:rPr lang="en-US" sz="1600" dirty="0"/>
              <a:t> / (1 + 10</a:t>
            </a:r>
            <a:r>
              <a:rPr lang="en-US" sz="1600" baseline="30000" dirty="0"/>
              <a:t>-Q</a:t>
            </a:r>
            <a:r>
              <a:rPr lang="en-US" sz="1600" dirty="0"/>
              <a:t>)</a:t>
            </a:r>
          </a:p>
          <a:p>
            <a:r>
              <a:rPr lang="en-US" sz="2400" dirty="0"/>
              <a:t>Short version</a:t>
            </a:r>
          </a:p>
          <a:p>
            <a:pPr lvl="1"/>
            <a:r>
              <a:rPr lang="en-US" sz="1600" dirty="0"/>
              <a:t>Q = 5 </a:t>
            </a:r>
            <a:r>
              <a:rPr lang="en-US" sz="1600" dirty="0">
                <a:sym typeface="Wingdings"/>
              </a:rPr>
              <a:t> P = 1e-5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172200" y="2438400"/>
          <a:ext cx="1600200" cy="3164840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3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1.996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6636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DQM Calibration Fixture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Synthesize “impaired” RF signal</a:t>
            </a:r>
          </a:p>
          <a:p>
            <a:r>
              <a:rPr lang="en-US" sz="2000" dirty="0"/>
              <a:t>Recover the “corrupted” data (with clock)</a:t>
            </a:r>
          </a:p>
          <a:p>
            <a:r>
              <a:rPr lang="en-US" sz="2000" dirty="0"/>
              <a:t>Extract the frame sync word, including DQM</a:t>
            </a:r>
          </a:p>
          <a:p>
            <a:r>
              <a:rPr lang="en-US" sz="2000" dirty="0"/>
              <a:t>Measure BER of payload data</a:t>
            </a:r>
          </a:p>
          <a:p>
            <a:r>
              <a:rPr lang="en-US" sz="2000" dirty="0"/>
              <a:t>Compare DQM (converted to BEP) to measured BER</a:t>
            </a:r>
          </a:p>
          <a:p>
            <a:pPr lvl="1"/>
            <a:r>
              <a:rPr lang="en-US" sz="1600" dirty="0"/>
              <a:t>Recorded and stored on a packet-by-packet basis</a:t>
            </a:r>
          </a:p>
        </p:txBody>
      </p:sp>
      <p:pic>
        <p:nvPicPr>
          <p:cNvPr id="5" name="Picture 4" descr="Macintosh HD:Users:TerryHill:Desktop:Screen Shot 2015-08-29 at 2.22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4067556"/>
            <a:ext cx="8884920" cy="2028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4004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Test Procedure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4294967295"/>
          </p:nvPr>
        </p:nvSpPr>
        <p:spPr bwMode="blackWhite">
          <a:xfrm>
            <a:off x="457200" y="1600200"/>
            <a:ext cx="82296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Set frequency, modulation, and bit rate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Turn the equalizer off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Set E</a:t>
            </a:r>
            <a:r>
              <a:rPr lang="en-US" sz="2400" baseline="-25000" dirty="0">
                <a:cs typeface="+mn-cs"/>
              </a:rPr>
              <a:t>b</a:t>
            </a:r>
            <a:r>
              <a:rPr lang="en-US" sz="2400" dirty="0">
                <a:cs typeface="+mn-cs"/>
              </a:rPr>
              <a:t>/N</a:t>
            </a:r>
            <a:r>
              <a:rPr lang="en-US" sz="2400" baseline="-25000" dirty="0">
                <a:cs typeface="+mn-cs"/>
              </a:rPr>
              <a:t>0</a:t>
            </a:r>
            <a:r>
              <a:rPr lang="en-US" sz="2400" dirty="0">
                <a:cs typeface="+mn-cs"/>
              </a:rPr>
              <a:t> to 20 dB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Set direct path to delay 0, amplitude 1, angle 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Enable multipath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Set reflected path delay and amplitude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Loop through delayed path phase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0 degrees to 360 degrees in 10 degree steps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Record DQM at each step, or record BER and calculate DQM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Plot DQM versus phase in polar form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Turn equalizer on and repeat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If two test units are available, test EQ on and EQ off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1958570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Grading the Tests</a:t>
            </a:r>
          </a:p>
        </p:txBody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Measure BER with EQ on and off, then compute DQM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If your DQM is well calibrated, measure DQM directly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Plot DQM vs. delay path phase, in polar form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Radius = DQM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Angle = phase of delayed path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Result will be a distorted “hoop”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Bigger radius is better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Some angles will be worse than others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Compute the area of each “hoop” for EQ on and off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“Equalizer Benefit” = </a:t>
            </a:r>
            <a:r>
              <a:rPr lang="en-US" sz="2400" dirty="0" err="1">
                <a:cs typeface="+mn-cs"/>
              </a:rPr>
              <a:t>Area</a:t>
            </a:r>
            <a:r>
              <a:rPr lang="en-US" sz="2400" baseline="-25000" dirty="0" err="1">
                <a:cs typeface="+mn-cs"/>
              </a:rPr>
              <a:t>on</a:t>
            </a:r>
            <a:r>
              <a:rPr lang="en-US" sz="2400" dirty="0">
                <a:cs typeface="+mn-cs"/>
              </a:rPr>
              <a:t> </a:t>
            </a:r>
            <a:r>
              <a:rPr lang="mr-IN" sz="2400" dirty="0">
                <a:cs typeface="+mn-cs"/>
              </a:rPr>
              <a:t>–</a:t>
            </a:r>
            <a:r>
              <a:rPr lang="en-US" sz="2400" dirty="0">
                <a:cs typeface="+mn-cs"/>
              </a:rPr>
              <a:t> </a:t>
            </a:r>
            <a:r>
              <a:rPr lang="en-US" sz="2400" dirty="0" err="1">
                <a:cs typeface="+mn-cs"/>
              </a:rPr>
              <a:t>Area</a:t>
            </a:r>
            <a:r>
              <a:rPr lang="en-US" sz="2400" baseline="-25000" dirty="0" err="1">
                <a:cs typeface="+mn-cs"/>
              </a:rPr>
              <a:t>off</a:t>
            </a:r>
            <a:endParaRPr lang="en-US" sz="2400" dirty="0"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rgbClr val="FF0000"/>
                </a:solidFill>
                <a:cs typeface="+mn-cs"/>
              </a:rPr>
              <a:t>Since the radius is (essentially) the logarithm of the BER, the difference is the number of orders of magnitude improvement in BER</a:t>
            </a:r>
            <a:endParaRPr lang="en-US" sz="1800" baseline="-25000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55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DQM Calibration</a:t>
            </a:r>
          </a:p>
        </p:txBody>
      </p:sp>
      <p:pic>
        <p:nvPicPr>
          <p:cNvPr id="3" name="Picture 2" descr="Screen Shot 2019-03-06 at 12.33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19200"/>
            <a:ext cx="545963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22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Assess Data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i="1" dirty="0"/>
              <a:t>Measured</a:t>
            </a:r>
            <a:r>
              <a:rPr lang="en-US" sz="2000" dirty="0"/>
              <a:t> BER is not practical</a:t>
            </a:r>
          </a:p>
          <a:p>
            <a:pPr lvl="1"/>
            <a:r>
              <a:rPr lang="en-US" sz="1600" dirty="0"/>
              <a:t>Requires known data in the stream – not possible with encryption</a:t>
            </a:r>
          </a:p>
          <a:p>
            <a:pPr lvl="1"/>
            <a:r>
              <a:rPr lang="en-US" sz="1600" dirty="0"/>
              <a:t>Takes a long time to measure low BERs</a:t>
            </a:r>
          </a:p>
          <a:p>
            <a:r>
              <a:rPr lang="en-US" sz="2000" dirty="0"/>
              <a:t>Bit error </a:t>
            </a:r>
            <a:r>
              <a:rPr lang="en-US" sz="2000" i="1" dirty="0"/>
              <a:t>probability</a:t>
            </a:r>
            <a:r>
              <a:rPr lang="en-US" sz="2000" dirty="0"/>
              <a:t> (BEP), however…</a:t>
            </a:r>
          </a:p>
          <a:p>
            <a:pPr lvl="1"/>
            <a:r>
              <a:rPr lang="en-US" sz="1600" dirty="0"/>
              <a:t>Does not require any known data</a:t>
            </a:r>
          </a:p>
          <a:p>
            <a:pPr lvl="1"/>
            <a:r>
              <a:rPr lang="en-US" sz="1600" dirty="0"/>
              <a:t>Can be determined quickly and accurately from </a:t>
            </a:r>
            <a:r>
              <a:rPr lang="en-US" sz="1600" i="1" u="sng" dirty="0"/>
              <a:t>demodulator statistics</a:t>
            </a:r>
          </a:p>
          <a:p>
            <a:pPr lvl="1"/>
            <a:r>
              <a:rPr lang="en-US" sz="1600" dirty="0"/>
              <a:t>Is an </a:t>
            </a:r>
            <a:r>
              <a:rPr lang="en-US" sz="1600" i="1" dirty="0"/>
              <a:t>unbiased</a:t>
            </a:r>
            <a:r>
              <a:rPr lang="en-US" sz="1600" dirty="0"/>
              <a:t> quality metric, regardless of channel impairments</a:t>
            </a:r>
          </a:p>
          <a:p>
            <a:pPr lvl="1"/>
            <a:r>
              <a:rPr lang="en-US" sz="1600" dirty="0"/>
              <a:t>When calibrated per a standardized procedure, DQM based on BEP allows DQE from multiple vendors to interoperate</a:t>
            </a:r>
          </a:p>
          <a:p>
            <a:r>
              <a:rPr lang="en-US" sz="2000" dirty="0"/>
              <a:t>Each vendor can use their own algorithm for developing BEP</a:t>
            </a:r>
          </a:p>
          <a:p>
            <a:r>
              <a:rPr lang="en-US" sz="2000" dirty="0"/>
              <a:t>DQM is calculated directly from BEP</a:t>
            </a:r>
            <a:endParaRPr lang="en-US" sz="1600" dirty="0"/>
          </a:p>
          <a:p>
            <a:pPr lvl="1"/>
            <a:r>
              <a:rPr lang="en-US" sz="1600" dirty="0"/>
              <a:t>Use of Likelihood Ratio leads to maximum likelihood BSS algorithms</a:t>
            </a:r>
          </a:p>
          <a:p>
            <a:pPr lvl="1"/>
            <a:r>
              <a:rPr lang="en-US" sz="1600" dirty="0"/>
              <a:t>Converted to 16-bit integer on log scale</a:t>
            </a:r>
          </a:p>
        </p:txBody>
      </p:sp>
    </p:spTree>
    <p:extLst>
      <p:ext uri="{BB962C8B-B14F-4D97-AF65-F5344CB8AC3E}">
        <p14:creationId xmlns:p14="http://schemas.microsoft.com/office/powerpoint/2010/main" val="32186757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Multipath, No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s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127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  <a:effectLst/>
                <a:latin typeface="+mj-lt"/>
                <a:ea typeface="+mj-ea"/>
                <a:cs typeface="ＭＳ Ｐゴシック" charset="0"/>
              </a:rPr>
              <a:t>0-100-0.9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191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30-100-0.9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749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60-100-0.9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924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90-100-0.9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558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120-100-0.9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2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200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150-100-0.9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5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998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180-100-0.9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8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414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210-100-0.9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1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375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240-100-0.9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4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67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DQM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Start with BEP, derived within demod</a:t>
            </a:r>
          </a:p>
          <a:p>
            <a:r>
              <a:rPr lang="en-US" sz="2000" dirty="0"/>
              <a:t>Likelihood Ratio (LR) = (1 - BEP) / BEP</a:t>
            </a:r>
          </a:p>
          <a:p>
            <a:r>
              <a:rPr lang="en-US" sz="2000" dirty="0"/>
              <a:t>DQM = min (round (log10 (LR) / 12 * (2^16)), 2^16 -1)</a:t>
            </a:r>
          </a:p>
          <a:p>
            <a:pPr lvl="1"/>
            <a:r>
              <a:rPr lang="en-US" sz="1400" dirty="0"/>
              <a:t>16-bit unsigned integer, ranges from 0 to 65,535</a:t>
            </a:r>
          </a:p>
          <a:p>
            <a:r>
              <a:rPr lang="en-US" sz="2000" dirty="0"/>
              <a:t>Easily reversed:</a:t>
            </a:r>
          </a:p>
          <a:p>
            <a:pPr lvl="1"/>
            <a:r>
              <a:rPr lang="en-US" sz="1400" dirty="0"/>
              <a:t>LR = 10^(-12 * DQM / 2^16)</a:t>
            </a:r>
          </a:p>
          <a:p>
            <a:pPr lvl="1"/>
            <a:r>
              <a:rPr lang="en-US" sz="1400" dirty="0"/>
              <a:t>BEP = 1 / (1 + LR)</a:t>
            </a:r>
          </a:p>
          <a:p>
            <a:r>
              <a:rPr lang="en-US" sz="2000" dirty="0"/>
              <a:t>Define “Q” as the “User’s DQM”</a:t>
            </a:r>
          </a:p>
          <a:p>
            <a:pPr lvl="1"/>
            <a:r>
              <a:rPr lang="en-US" sz="1400" dirty="0"/>
              <a:t>Q = 12 * DQM / 65535</a:t>
            </a:r>
          </a:p>
          <a:p>
            <a:pPr lvl="1"/>
            <a:r>
              <a:rPr lang="en-US" sz="1400" dirty="0"/>
              <a:t>Represents the exponent of 10 in the BEP</a:t>
            </a:r>
          </a:p>
          <a:p>
            <a:pPr lvl="1"/>
            <a:r>
              <a:rPr lang="en-US" sz="1400" dirty="0"/>
              <a:t>Examples:</a:t>
            </a:r>
          </a:p>
          <a:p>
            <a:pPr lvl="2"/>
            <a:r>
              <a:rPr lang="en-US" sz="1000" dirty="0"/>
              <a:t>Q = 3 </a:t>
            </a:r>
            <a:r>
              <a:rPr lang="en-US" sz="1000" dirty="0">
                <a:sym typeface="Wingdings"/>
              </a:rPr>
              <a:t> BEP = 1e-3</a:t>
            </a:r>
          </a:p>
          <a:p>
            <a:pPr lvl="2"/>
            <a:r>
              <a:rPr lang="en-US" sz="1000" dirty="0">
                <a:sym typeface="Wingdings"/>
              </a:rPr>
              <a:t>Q = 7  BEP = 1e-7</a:t>
            </a:r>
          </a:p>
          <a:p>
            <a:pPr lvl="1"/>
            <a:r>
              <a:rPr lang="en-US" sz="1400" dirty="0">
                <a:sym typeface="Wingdings"/>
              </a:rPr>
              <a:t>Arbitrarily cap Q at “a perfect 10”.</a:t>
            </a:r>
            <a:endParaRPr lang="en-US" sz="1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172200" y="3048000"/>
          <a:ext cx="2558994" cy="2738120"/>
        </p:xfrm>
        <a:graphic>
          <a:graphicData uri="http://schemas.openxmlformats.org/drawingml/2006/table">
            <a:tbl>
              <a:tblPr/>
              <a:tblGrid>
                <a:gridCol w="544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63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BEP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DQM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1.11111E-01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1.01010E-02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10899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1.00100E-03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1.00010E-04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21845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1.00001E-05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27307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1.00000E-06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32768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1.00000E-07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38229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1.00000E-08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43691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1E-09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1.00000E-09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49152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1.00000E-10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54613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1.00000E-11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633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1E-12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1.00000E-12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65535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7571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270-100-0.9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7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290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300-100-0.9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0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550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330-100-0.9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3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502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360-100-0.9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60-100-0.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973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Test Results Examples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8482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Mbps SOQPSK, 1 bit Delay</a:t>
            </a:r>
          </a:p>
        </p:txBody>
      </p:sp>
      <p:pic>
        <p:nvPicPr>
          <p:cNvPr id="3" name="Picture 2" descr="Screen Shot 2019-03-01 at 2.5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28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6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Mbps SOQPSK, 2 Bits Delay</a:t>
            </a:r>
          </a:p>
        </p:txBody>
      </p:sp>
      <p:pic>
        <p:nvPicPr>
          <p:cNvPr id="3" name="Picture 2" descr="Screen Shot 2019-03-01 at 10.19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28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174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Mbps SOQPSK, 5 Bits Delay</a:t>
            </a:r>
          </a:p>
        </p:txBody>
      </p:sp>
      <p:pic>
        <p:nvPicPr>
          <p:cNvPr id="3" name="Picture 2" descr="Screen Shot 2019-03-01 at 10.22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5382"/>
            <a:ext cx="9144000" cy="282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652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Mbps SOQPSK, 10 Bits Delay</a:t>
            </a:r>
          </a:p>
        </p:txBody>
      </p:sp>
      <p:pic>
        <p:nvPicPr>
          <p:cNvPr id="3" name="Picture 2" descr="Screen Shot 2019-03-01 at 10.24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282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14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Mbps SOQPSK, 20 Bits Delay</a:t>
            </a:r>
          </a:p>
        </p:txBody>
      </p:sp>
      <p:pic>
        <p:nvPicPr>
          <p:cNvPr id="3" name="Picture 2" descr="Screen Shot 2019-03-01 at 10.26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2506"/>
            <a:ext cx="9144000" cy="28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50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DQE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Header</a:t>
            </a:r>
          </a:p>
          <a:p>
            <a:pPr lvl="1"/>
            <a:r>
              <a:rPr lang="en-US" sz="1600" dirty="0"/>
              <a:t>16-bit sync pattern (0xFAC4)</a:t>
            </a:r>
          </a:p>
          <a:p>
            <a:pPr lvl="2"/>
            <a:r>
              <a:rPr lang="en-US" sz="1400" dirty="0"/>
              <a:t>MSB first: 1111101011000100</a:t>
            </a:r>
          </a:p>
          <a:p>
            <a:pPr lvl="1"/>
            <a:r>
              <a:rPr lang="en-US" sz="1600" dirty="0"/>
              <a:t>8-bit reserved word, potentially for packet header version number (currently 0)</a:t>
            </a:r>
          </a:p>
          <a:p>
            <a:pPr lvl="1"/>
            <a:r>
              <a:rPr lang="en-US" sz="1600" dirty="0"/>
              <a:t>8-bit reserved word, potentially for source ID tag (currently 0)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16-bit DQM</a:t>
            </a:r>
          </a:p>
          <a:p>
            <a:r>
              <a:rPr lang="en-US" sz="2400" dirty="0"/>
              <a:t>Payload data</a:t>
            </a:r>
          </a:p>
          <a:p>
            <a:pPr lvl="1"/>
            <a:r>
              <a:rPr lang="en-US" sz="1800" dirty="0"/>
              <a:t>User selectable length, (128 ≤ N ≤ 16,536)</a:t>
            </a:r>
          </a:p>
          <a:p>
            <a:pPr lvl="1"/>
            <a:r>
              <a:rPr lang="en-US" sz="1800" dirty="0"/>
              <a:t>Defaults to 4096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09600" y="4648200"/>
            <a:ext cx="609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16-bit</a:t>
            </a:r>
          </a:p>
          <a:p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Sync</a:t>
            </a:r>
          </a:p>
          <a:p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Pattern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19200" y="4648200"/>
            <a:ext cx="304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8-bit</a:t>
            </a:r>
          </a:p>
          <a:p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Word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828800" y="4648200"/>
            <a:ext cx="609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16-bit</a:t>
            </a:r>
          </a:p>
          <a:p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DQM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438400" y="4648200"/>
            <a:ext cx="58674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N bits of payload data (128 </a:t>
            </a:r>
            <a:r>
              <a:rPr lang="en-US" sz="1400" b="0" dirty="0">
                <a:solidFill>
                  <a:schemeClr val="tx1"/>
                </a:solidFill>
                <a:latin typeface="Arial"/>
                <a:cs typeface="Arial"/>
              </a:rPr>
              <a:t>≤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 N ≤ 16,536)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524000" y="4648200"/>
            <a:ext cx="304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8-bit</a:t>
            </a:r>
          </a:p>
          <a:p>
            <a:r>
              <a:rPr lang="en-US" sz="1000" b="0" dirty="0">
                <a:solidFill>
                  <a:schemeClr val="tx1"/>
                </a:solidFill>
                <a:latin typeface="Arial"/>
                <a:cs typeface="Arial"/>
              </a:rPr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15976840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Dynamics?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Most pronounced effect of target motion is variation in phase of the reflected path</a:t>
            </a:r>
          </a:p>
          <a:p>
            <a:pPr lvl="1"/>
            <a:r>
              <a:rPr lang="en-US" sz="2000" dirty="0"/>
              <a:t>Manifests as spectral</a:t>
            </a:r>
            <a:r>
              <a:rPr lang="en-US" sz="2000" baseline="0" dirty="0"/>
              <a:t> nulls sweeping through spectrum</a:t>
            </a:r>
          </a:p>
          <a:p>
            <a:pPr lvl="0"/>
            <a:r>
              <a:rPr lang="en-US" sz="2800" dirty="0"/>
              <a:t>Proposal:</a:t>
            </a:r>
          </a:p>
          <a:p>
            <a:pPr lvl="1"/>
            <a:r>
              <a:rPr lang="en-US" sz="2000" dirty="0"/>
              <a:t>Stress the equalizer</a:t>
            </a:r>
            <a:r>
              <a:rPr lang="en-US" sz="2000" baseline="0" dirty="0"/>
              <a:t> by sweeping the null faster and faster, until the EQ </a:t>
            </a:r>
            <a:r>
              <a:rPr lang="en-US" sz="2000" dirty="0"/>
              <a:t>benefit </a:t>
            </a:r>
            <a:r>
              <a:rPr lang="en-US" sz="2000" baseline="0" dirty="0"/>
              <a:t>starts to drop.</a:t>
            </a:r>
          </a:p>
          <a:p>
            <a:pPr lvl="1"/>
            <a:r>
              <a:rPr lang="en-US" sz="2000" baseline="0" dirty="0"/>
              <a:t>Similar to the Break Frequency test for combiners</a:t>
            </a:r>
          </a:p>
          <a:p>
            <a:r>
              <a:rPr lang="en-US" sz="2800" dirty="0"/>
              <a:t>Figure of merit becomes the “Break Frequency” of the equalizer</a:t>
            </a:r>
          </a:p>
        </p:txBody>
      </p:sp>
    </p:spTree>
    <p:extLst>
      <p:ext uri="{BB962C8B-B14F-4D97-AF65-F5344CB8AC3E}">
        <p14:creationId xmlns:p14="http://schemas.microsoft.com/office/powerpoint/2010/main" val="33625108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Measure?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Measure the BER, averaged over all phases</a:t>
            </a:r>
          </a:p>
          <a:p>
            <a:pPr lvl="1"/>
            <a:r>
              <a:rPr lang="en-US" sz="1800" dirty="0"/>
              <a:t>Correlates with moving test article</a:t>
            </a:r>
          </a:p>
          <a:p>
            <a:pPr lvl="1"/>
            <a:r>
              <a:rPr lang="en-US" sz="1800" dirty="0"/>
              <a:t>Convert to DQM</a:t>
            </a:r>
          </a:p>
          <a:p>
            <a:pPr lvl="1"/>
            <a:r>
              <a:rPr lang="en-US" sz="1800" dirty="0"/>
              <a:t>Or measure DQM, but average it correctly (see next slide)</a:t>
            </a:r>
          </a:p>
          <a:p>
            <a:r>
              <a:rPr lang="en-US" sz="2400" dirty="0"/>
              <a:t>For consistency with the static plots, plot DQM versus “spin rate”</a:t>
            </a:r>
          </a:p>
          <a:p>
            <a:r>
              <a:rPr lang="en-US" sz="2400" dirty="0"/>
              <a:t>Plot multiple delay</a:t>
            </a:r>
            <a:r>
              <a:rPr lang="en-US" sz="2400" baseline="0" dirty="0"/>
              <a:t> path amplitudes on one chart</a:t>
            </a:r>
          </a:p>
          <a:p>
            <a:r>
              <a:rPr lang="en-US" sz="2400" baseline="0" dirty="0"/>
              <a:t>Separate charts for each delay value</a:t>
            </a:r>
          </a:p>
        </p:txBody>
      </p:sp>
    </p:spTree>
    <p:extLst>
      <p:ext uri="{BB962C8B-B14F-4D97-AF65-F5344CB8AC3E}">
        <p14:creationId xmlns:p14="http://schemas.microsoft.com/office/powerpoint/2010/main" val="6593240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Equalizer Break Frequency</a:t>
            </a:r>
          </a:p>
        </p:txBody>
      </p:sp>
      <p:pic>
        <p:nvPicPr>
          <p:cNvPr id="5" name="Picture 4" descr="Screen Shot 2019-03-04 at 12.26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21998"/>
            <a:ext cx="6781800" cy="492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645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Course Outline – Day 3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Impairment Mitigation Techniques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Adaptive Equalization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Best Source Selection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Best Channel Selection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Space-Time Coding (STC)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Low Density Parity Check (LDPC) Coding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Using All the Tools Together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Performance Comparison &amp; Summary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Link Budgets</a:t>
            </a:r>
          </a:p>
        </p:txBody>
      </p:sp>
    </p:spTree>
    <p:extLst>
      <p:ext uri="{BB962C8B-B14F-4D97-AF65-F5344CB8AC3E}">
        <p14:creationId xmlns:p14="http://schemas.microsoft.com/office/powerpoint/2010/main" val="214990657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2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0080"/>
      </a:accent1>
      <a:accent2>
        <a:srgbClr val="9999CC"/>
      </a:accent2>
      <a:accent3>
        <a:srgbClr val="FFFFFF"/>
      </a:accent3>
      <a:accent4>
        <a:srgbClr val="000000"/>
      </a:accent4>
      <a:accent5>
        <a:srgbClr val="AAAAC0"/>
      </a:accent5>
      <a:accent6>
        <a:srgbClr val="8A8AB9"/>
      </a:accent6>
      <a:hlink>
        <a:srgbClr val="CCCCE6"/>
      </a:hlink>
      <a:folHlink>
        <a:srgbClr val="B2B2B2"/>
      </a:folHlink>
    </a:clrScheme>
    <a:fontScheme name="Blank Presentation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666699"/>
        </a:dk1>
        <a:lt1>
          <a:srgbClr val="FFFFFF"/>
        </a:lt1>
        <a:dk2>
          <a:srgbClr val="000066"/>
        </a:dk2>
        <a:lt2>
          <a:srgbClr val="FFFFFF"/>
        </a:lt2>
        <a:accent1>
          <a:srgbClr val="0066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2DE7"/>
        </a:accent6>
        <a:hlink>
          <a:srgbClr val="0000C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334B49"/>
        </a:dk2>
        <a:lt2>
          <a:srgbClr val="FFFFFF"/>
        </a:lt2>
        <a:accent1>
          <a:srgbClr val="009999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ACACA"/>
        </a:accent5>
        <a:accent6>
          <a:srgbClr val="007373"/>
        </a:accent6>
        <a:hlink>
          <a:srgbClr val="00666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9900"/>
        </a:accent1>
        <a:accent2>
          <a:srgbClr val="FCB138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4A032"/>
        </a:accent6>
        <a:hlink>
          <a:srgbClr val="FCC66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440044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B0AAB0"/>
        </a:accent5>
        <a:accent6>
          <a:srgbClr val="6D0466"/>
        </a:accent6>
        <a:hlink>
          <a:srgbClr val="9F839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FFFFFF"/>
        </a:dk2>
        <a:lt2>
          <a:srgbClr val="666699"/>
        </a:lt2>
        <a:accent1>
          <a:srgbClr val="779F92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BDCDC7"/>
        </a:accent5>
        <a:accent6>
          <a:srgbClr val="8EB0C3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6A0000"/>
        </a:dk1>
        <a:lt1>
          <a:srgbClr val="FFFFFF"/>
        </a:lt1>
        <a:dk2>
          <a:srgbClr val="FFFFFF"/>
        </a:dk2>
        <a:lt2>
          <a:srgbClr val="666699"/>
        </a:lt2>
        <a:accent1>
          <a:srgbClr val="CC3300"/>
        </a:accent1>
        <a:accent2>
          <a:srgbClr val="CC6600"/>
        </a:accent2>
        <a:accent3>
          <a:srgbClr val="FFFFFF"/>
        </a:accent3>
        <a:accent4>
          <a:srgbClr val="590000"/>
        </a:accent4>
        <a:accent5>
          <a:srgbClr val="E2ADAA"/>
        </a:accent5>
        <a:accent6>
          <a:srgbClr val="B95C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4F4F77"/>
        </a:dk1>
        <a:lt1>
          <a:srgbClr val="FFFFFF"/>
        </a:lt1>
        <a:dk2>
          <a:srgbClr val="4A7911"/>
        </a:dk2>
        <a:lt2>
          <a:srgbClr val="FFFFFF"/>
        </a:lt2>
        <a:accent1>
          <a:srgbClr val="336600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00"/>
        </a:dk1>
        <a:lt1>
          <a:srgbClr val="FFFFFF"/>
        </a:lt1>
        <a:dk2>
          <a:srgbClr val="FFFFFF"/>
        </a:dk2>
        <a:lt2>
          <a:srgbClr val="4F4F77"/>
        </a:lt2>
        <a:accent1>
          <a:srgbClr val="3366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8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8080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0C0"/>
        </a:accent5>
        <a:accent6>
          <a:srgbClr val="008A8A"/>
        </a:accent6>
        <a:hlink>
          <a:srgbClr val="70CAC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4F4F77"/>
        </a:dk1>
        <a:lt1>
          <a:srgbClr val="FFFFFF"/>
        </a:lt1>
        <a:dk2>
          <a:srgbClr val="330000"/>
        </a:dk2>
        <a:lt2>
          <a:srgbClr val="FFFFFF"/>
        </a:lt2>
        <a:accent1>
          <a:srgbClr val="822504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C1ACAA"/>
        </a:accent5>
        <a:accent6>
          <a:srgbClr val="8F2505"/>
        </a:accent6>
        <a:hlink>
          <a:srgbClr val="7C0704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3333"/>
        </a:dk1>
        <a:lt1>
          <a:srgbClr val="FFFFFF"/>
        </a:lt1>
        <a:dk2>
          <a:srgbClr val="333399"/>
        </a:dk2>
        <a:lt2>
          <a:srgbClr val="FFFFFF"/>
        </a:lt2>
        <a:accent1>
          <a:srgbClr val="006699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B8CA"/>
        </a:accent5>
        <a:accent6>
          <a:srgbClr val="02799E"/>
        </a:accent6>
        <a:hlink>
          <a:srgbClr val="6699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0080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AAAAC0"/>
        </a:accent5>
        <a:accent6>
          <a:srgbClr val="8A8AB9"/>
        </a:accent6>
        <a:hlink>
          <a:srgbClr val="CCCCE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ab Overview September 2004">
  <a:themeElements>
    <a:clrScheme name="1_Lab Overview September 2004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Lab Overview September 2004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cap="flat" cmpd="sng" algn="ctr">
          <a:solidFill>
            <a:srgbClr val="001E4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1E4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Lab Overview September 2004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b Overview September 2004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b Overview September 2004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17068</TotalTime>
  <Words>3090</Words>
  <Application>Microsoft Office PowerPoint</Application>
  <PresentationFormat>On-screen Show (4:3)</PresentationFormat>
  <Paragraphs>635</Paragraphs>
  <Slides>93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93</vt:i4>
      </vt:variant>
    </vt:vector>
  </HeadingPairs>
  <TitlesOfParts>
    <vt:vector size="108" baseType="lpstr">
      <vt:lpstr>Arial</vt:lpstr>
      <vt:lpstr>Arial Black</vt:lpstr>
      <vt:lpstr>Arial Bold</vt:lpstr>
      <vt:lpstr>Calibri</vt:lpstr>
      <vt:lpstr>Garamond</vt:lpstr>
      <vt:lpstr>Symbol</vt:lpstr>
      <vt:lpstr>Times New Roman</vt:lpstr>
      <vt:lpstr>Wingdings</vt:lpstr>
      <vt:lpstr>Wingdings 2</vt:lpstr>
      <vt:lpstr>Blank Presentation</vt:lpstr>
      <vt:lpstr>1_Lab Overview September 2004</vt:lpstr>
      <vt:lpstr>Chart</vt:lpstr>
      <vt:lpstr>Worksheet</vt:lpstr>
      <vt:lpstr>Equation</vt:lpstr>
      <vt:lpstr>Image</vt:lpstr>
      <vt:lpstr>Telemetry Smorgasbord</vt:lpstr>
      <vt:lpstr>Course Outline – Day 2</vt:lpstr>
      <vt:lpstr>Side by Side Summary</vt:lpstr>
      <vt:lpstr>BER Performance Comparison</vt:lpstr>
      <vt:lpstr>Today’s Modulation Tour</vt:lpstr>
      <vt:lpstr>Data Quality Metric (DQM)</vt:lpstr>
      <vt:lpstr>How to Assess Data Quality</vt:lpstr>
      <vt:lpstr>Definition of DQM</vt:lpstr>
      <vt:lpstr>DQE Format</vt:lpstr>
      <vt:lpstr>Calibration of DQM</vt:lpstr>
      <vt:lpstr>DQM Calibration Fixture</vt:lpstr>
      <vt:lpstr>DQM Calibration in AWGN</vt:lpstr>
      <vt:lpstr>DQM Step Response</vt:lpstr>
      <vt:lpstr>DQM Fade Recovery</vt:lpstr>
      <vt:lpstr>DQM Interference Test</vt:lpstr>
      <vt:lpstr>Diversity Combining</vt:lpstr>
      <vt:lpstr>Maximal Ratio Combining</vt:lpstr>
      <vt:lpstr>Maximal Ratio Combining</vt:lpstr>
      <vt:lpstr>Maximal Ratio Combining</vt:lpstr>
      <vt:lpstr>BER Results - Fading Signals</vt:lpstr>
      <vt:lpstr>Measured Combiner BER - Tier 0</vt:lpstr>
      <vt:lpstr>Measured Combiner BER - Tier I</vt:lpstr>
      <vt:lpstr>Measured Combiner BER - Tier II</vt:lpstr>
      <vt:lpstr>Combiner Summary</vt:lpstr>
      <vt:lpstr>Synchronization</vt:lpstr>
      <vt:lpstr>Telemetry Channels are Bursty</vt:lpstr>
      <vt:lpstr>Synchronization Test</vt:lpstr>
      <vt:lpstr>Typical Sync Test</vt:lpstr>
      <vt:lpstr>Synchronization Parameters</vt:lpstr>
      <vt:lpstr>Tier 0 Synchronization</vt:lpstr>
      <vt:lpstr>Tier I Synchronization</vt:lpstr>
      <vt:lpstr>Tier 0 Synchronization</vt:lpstr>
      <vt:lpstr>Low SNR Synchronization</vt:lpstr>
      <vt:lpstr>Synchronization Summary</vt:lpstr>
      <vt:lpstr>Adjacent Channel Interference</vt:lpstr>
      <vt:lpstr>PSD is Half the Story</vt:lpstr>
      <vt:lpstr>Multi-channel ACI Test Set</vt:lpstr>
      <vt:lpstr>9 Mbps Multi-h CPM, Multichannel</vt:lpstr>
      <vt:lpstr>BER as a Function of F</vt:lpstr>
      <vt:lpstr>Degradation as a Function of F</vt:lpstr>
      <vt:lpstr>ACI Summary</vt:lpstr>
      <vt:lpstr>Frequency Separation Rule</vt:lpstr>
      <vt:lpstr>Multipath Propagation</vt:lpstr>
      <vt:lpstr>Multipath Propagation</vt:lpstr>
      <vt:lpstr>Assumptions</vt:lpstr>
      <vt:lpstr>2-Ray Transfer Function</vt:lpstr>
      <vt:lpstr>3-Ray Transfer Function</vt:lpstr>
      <vt:lpstr>Multipath on the Tarmac</vt:lpstr>
      <vt:lpstr>Multipath in Flight</vt:lpstr>
      <vt:lpstr>Multipath Summary</vt:lpstr>
      <vt:lpstr>Adaptive Equalization</vt:lpstr>
      <vt:lpstr>Multipath is Ugly</vt:lpstr>
      <vt:lpstr>Adaptive Equalization</vt:lpstr>
      <vt:lpstr>Equalizer Techniques</vt:lpstr>
      <vt:lpstr>Generic Adaptive Equalizer</vt:lpstr>
      <vt:lpstr>Adaptive EQ - Adapting</vt:lpstr>
      <vt:lpstr>Adaptive Equalizer in Action</vt:lpstr>
      <vt:lpstr>Adaptive Equalizer Summary</vt:lpstr>
      <vt:lpstr>Performance Evaluation of Adaptive Equalizers</vt:lpstr>
      <vt:lpstr>So Many Channels…</vt:lpstr>
      <vt:lpstr>Let’s Simplify</vt:lpstr>
      <vt:lpstr>Proposed Signal Conditions</vt:lpstr>
      <vt:lpstr>Proposed Static Channels</vt:lpstr>
      <vt:lpstr>What is the Measured Value?</vt:lpstr>
      <vt:lpstr>Definition of DQM (a.k.a. Q)</vt:lpstr>
      <vt:lpstr>DQM Calibration Fixture</vt:lpstr>
      <vt:lpstr>Test Procedure</vt:lpstr>
      <vt:lpstr>Grading the Tests</vt:lpstr>
      <vt:lpstr>DQM Calibration</vt:lpstr>
      <vt:lpstr>No Multipath, No Problem</vt:lpstr>
      <vt:lpstr>0-100-0.9 </vt:lpstr>
      <vt:lpstr>30-100-0.9</vt:lpstr>
      <vt:lpstr>60-100-0.9</vt:lpstr>
      <vt:lpstr>90-100-0.9</vt:lpstr>
      <vt:lpstr>120-100-0.9</vt:lpstr>
      <vt:lpstr>150-100-0.9</vt:lpstr>
      <vt:lpstr>180-100-0.9</vt:lpstr>
      <vt:lpstr>210-100-0.9</vt:lpstr>
      <vt:lpstr>240-100-0.9</vt:lpstr>
      <vt:lpstr>270-100-0.9</vt:lpstr>
      <vt:lpstr>300-100-0.9</vt:lpstr>
      <vt:lpstr>330-100-0.9</vt:lpstr>
      <vt:lpstr>360-100-0.9</vt:lpstr>
      <vt:lpstr>Test Results Examples</vt:lpstr>
      <vt:lpstr>10 Mbps SOQPSK, 1 bit Delay</vt:lpstr>
      <vt:lpstr>10 Mbps SOQPSK, 2 Bits Delay</vt:lpstr>
      <vt:lpstr>10 Mbps SOQPSK, 5 Bits Delay</vt:lpstr>
      <vt:lpstr>10 Mbps SOQPSK, 10 Bits Delay</vt:lpstr>
      <vt:lpstr>10 Mbps SOQPSK, 20 Bits Delay</vt:lpstr>
      <vt:lpstr>What About Dynamics?</vt:lpstr>
      <vt:lpstr>What Can we Measure?</vt:lpstr>
      <vt:lpstr>Equalizer Break Frequency</vt:lpstr>
      <vt:lpstr>Course Outline – Day 3</vt:lpstr>
    </vt:vector>
  </TitlesOfParts>
  <Company>Quasonix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Modulation Techniques for Telemetry</dc:title>
  <dc:creator>Terry Hill</dc:creator>
  <cp:lastModifiedBy>Jeff Uetrecht</cp:lastModifiedBy>
  <cp:revision>268</cp:revision>
  <dcterms:created xsi:type="dcterms:W3CDTF">2007-08-21T10:51:04Z</dcterms:created>
  <dcterms:modified xsi:type="dcterms:W3CDTF">2021-01-10T15:56:51Z</dcterms:modified>
</cp:coreProperties>
</file>