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  <p:sldMasterId id="2147483677" r:id="rId2"/>
  </p:sldMasterIdLst>
  <p:notesMasterIdLst>
    <p:notesMasterId r:id="rId59"/>
  </p:notesMasterIdLst>
  <p:handoutMasterIdLst>
    <p:handoutMasterId r:id="rId60"/>
  </p:handoutMasterIdLst>
  <p:sldIdLst>
    <p:sldId id="256" r:id="rId3"/>
    <p:sldId id="529" r:id="rId4"/>
    <p:sldId id="942" r:id="rId5"/>
    <p:sldId id="943" r:id="rId6"/>
    <p:sldId id="263" r:id="rId7"/>
    <p:sldId id="471" r:id="rId8"/>
    <p:sldId id="267" r:id="rId9"/>
    <p:sldId id="938" r:id="rId10"/>
    <p:sldId id="333" r:id="rId11"/>
    <p:sldId id="735" r:id="rId12"/>
    <p:sldId id="671" r:id="rId13"/>
    <p:sldId id="274" r:id="rId14"/>
    <p:sldId id="281" r:id="rId15"/>
    <p:sldId id="551" r:id="rId16"/>
    <p:sldId id="283" r:id="rId17"/>
    <p:sldId id="287" r:id="rId18"/>
    <p:sldId id="672" r:id="rId19"/>
    <p:sldId id="553" r:id="rId20"/>
    <p:sldId id="306" r:id="rId21"/>
    <p:sldId id="307" r:id="rId22"/>
    <p:sldId id="490" r:id="rId23"/>
    <p:sldId id="311" r:id="rId24"/>
    <p:sldId id="673" r:id="rId25"/>
    <p:sldId id="315" r:id="rId26"/>
    <p:sldId id="478" r:id="rId27"/>
    <p:sldId id="331" r:id="rId28"/>
    <p:sldId id="491" r:id="rId29"/>
    <p:sldId id="340" r:id="rId30"/>
    <p:sldId id="674" r:id="rId31"/>
    <p:sldId id="555" r:id="rId32"/>
    <p:sldId id="345" r:id="rId33"/>
    <p:sldId id="348" r:id="rId34"/>
    <p:sldId id="492" r:id="rId35"/>
    <p:sldId id="350" r:id="rId36"/>
    <p:sldId id="554" r:id="rId37"/>
    <p:sldId id="655" r:id="rId38"/>
    <p:sldId id="464" r:id="rId39"/>
    <p:sldId id="561" r:id="rId40"/>
    <p:sldId id="563" r:id="rId41"/>
    <p:sldId id="466" r:id="rId42"/>
    <p:sldId id="567" r:id="rId43"/>
    <p:sldId id="661" r:id="rId44"/>
    <p:sldId id="656" r:id="rId45"/>
    <p:sldId id="569" r:id="rId46"/>
    <p:sldId id="608" r:id="rId47"/>
    <p:sldId id="657" r:id="rId48"/>
    <p:sldId id="442" r:id="rId49"/>
    <p:sldId id="484" r:id="rId50"/>
    <p:sldId id="483" r:id="rId51"/>
    <p:sldId id="609" r:id="rId52"/>
    <p:sldId id="610" r:id="rId53"/>
    <p:sldId id="465" r:id="rId54"/>
    <p:sldId id="568" r:id="rId55"/>
    <p:sldId id="469" r:id="rId56"/>
    <p:sldId id="455" r:id="rId57"/>
    <p:sldId id="939" r:id="rId5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80"/>
    <a:srgbClr val="FFFF00"/>
    <a:srgbClr val="E6E6E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027" autoAdjust="0"/>
    <p:restoredTop sz="96171" autoAdjust="0"/>
  </p:normalViewPr>
  <p:slideViewPr>
    <p:cSldViewPr>
      <p:cViewPr varScale="1">
        <p:scale>
          <a:sx n="224" d="100"/>
          <a:sy n="224" d="100"/>
        </p:scale>
        <p:origin x="164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47976"/>
    </p:cViewPr>
  </p:sorterViewPr>
  <p:notesViewPr>
    <p:cSldViewPr>
      <p:cViewPr varScale="1">
        <p:scale>
          <a:sx n="155" d="100"/>
          <a:sy n="155" d="100"/>
        </p:scale>
        <p:origin x="428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37975F0-92A5-DF41-A7AB-F856D9A9F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2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467D369-F72F-0142-818A-EE536819E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892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97BA5-9749-B144-BA32-76DC6205154A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D6BE1-52C5-F446-9581-B2327C1FA775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11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D666E-2522-DF4F-AE8E-7521448794C1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5F84C-A63C-494A-8A75-22E0AA09D4CC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028122-EFDC-AF44-A853-09105C5F9B21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73E9BA-CE58-D344-A76D-40DCDC360606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3D52B2-B30F-734B-9D6D-9C18F4DD2106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17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1D7436-41CA-3844-8693-8E56A91138E4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824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78E77E-164A-1E4C-BD89-BA6F1E72C84A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8DED02-560F-2E46-A40C-9B0EFDFFE1A1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74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B544DC-72C6-0B4D-AA36-992AE18B21E3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DBB30F-C36A-094E-9203-FF8550DC1D7C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602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55BCDD-B1BB-F541-829E-40F776AC79AB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23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5C5958-9A97-6F4A-8373-88F80CE17990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C64746-9727-A644-97B2-AF2D2DE04B33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9D3A2A-9193-B242-B1E2-321B2A9BFFC6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A87020-0A7B-ED45-B41F-E8736E126B9D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604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5F87E-8397-9C4A-BC50-99200A952E10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29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8DED02-560F-2E46-A40C-9B0EFDFFE1A1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74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993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8406B-E3C2-B647-B358-173D058B63C3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82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420AA6-6C08-BD4A-B0B3-B5BF86EC30A4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F75D59-87E2-AF44-8B5D-5DB57B14E6D4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29D83-213C-4C45-90B8-F6A999A337E7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606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C7B7DA-CEDB-B147-B47C-DE39DBEEAACB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E912EC-F5E7-754C-8F6D-B2944CC7E58F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36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F6A28-025E-4647-9293-79A70D6E3975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6E6DAA-9879-294A-8CCE-586F4BC2EAB2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84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B736F4-BAB2-2B44-ADF1-8362C1C9EF30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84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8DED02-560F-2E46-A40C-9B0EFDFFE1A1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74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3958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CECF51-7D07-0B48-A946-7126F0B5C7E7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6DD578-BB02-8248-B495-B02C770F99FC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85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F751B2-50B1-3146-BBDE-965135198AAA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6E6DAA-9879-294A-8CCE-586F4BC2EAB2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84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A06D92-7181-A24F-8D9E-AEA86A47E6EE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857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04C08D-2C58-2242-A456-4E4030D6DEB3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50EB5B-D02E-9143-AE58-08DE47F11CA1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CE97B9-7FB0-CD4B-8951-FF73A0D7A780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1B232-C86A-0448-A6CD-99A2D7D0CC6E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C2A5D5-6355-8A40-96CE-D87190D6EAF5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CA3F9B-7E17-4D4E-9EDE-B42489AD88E2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0C225E-1386-1C47-A1CD-6841F65FFCA5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855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09C73-4F32-0F49-AC2A-5C2FEB360688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48A270-905A-B440-847B-736839F82160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8DED02-560F-2E46-A40C-9B0EFDFFE1A1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74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672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BBA9F6-04AF-6845-87B0-CE81B50B0EE0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1201F3-2326-1E44-BE1C-CAD76FC33BD8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48A270-905A-B440-847B-736839F82160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975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C0061F-F966-F149-8209-CBC19AAD392A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17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2"/>
            <p:cNvSpPr>
              <a:spLocks noChangeArrowheads="1"/>
            </p:cNvSpPr>
            <p:nvPr userDrawn="1"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" name="Group 22"/>
            <p:cNvGrpSpPr>
              <a:grpSpLocks/>
            </p:cNvGrpSpPr>
            <p:nvPr userDrawn="1"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20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21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22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23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24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tangle 25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 27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28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29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8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2875"/>
            <a:ext cx="32004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53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9954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 2" charset="0"/>
              <a:buNone/>
              <a:defRPr sz="3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9" name="Rectangle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9C5ABE86-EB9A-5945-B172-D626AA875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49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545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0084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5943600"/>
            <a:ext cx="9144000" cy="914400"/>
          </a:xfrm>
          <a:prstGeom prst="rect">
            <a:avLst/>
          </a:prstGeom>
          <a:gradFill rotWithShape="1">
            <a:gsLst>
              <a:gs pos="0">
                <a:srgbClr val="001E4C"/>
              </a:gs>
              <a:gs pos="50000">
                <a:srgbClr val="003D96"/>
              </a:gs>
              <a:gs pos="100000">
                <a:srgbClr val="001E4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AutoShape 8"/>
          <p:cNvSpPr>
            <a:spLocks noChangeArrowheads="1"/>
          </p:cNvSpPr>
          <p:nvPr userDrawn="1"/>
        </p:nvSpPr>
        <p:spPr bwMode="auto">
          <a:xfrm>
            <a:off x="0" y="5867400"/>
            <a:ext cx="9144000" cy="76200"/>
          </a:xfrm>
          <a:prstGeom prst="roundRect">
            <a:avLst>
              <a:gd name="adj" fmla="val 2171"/>
            </a:avLst>
          </a:prstGeom>
          <a:gradFill rotWithShape="0">
            <a:gsLst>
              <a:gs pos="0">
                <a:srgbClr val="001E4C"/>
              </a:gs>
              <a:gs pos="100000">
                <a:srgbClr val="C5AF7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001E4C"/>
              </a:gs>
              <a:gs pos="50000">
                <a:srgbClr val="0046AC"/>
              </a:gs>
              <a:gs pos="100000">
                <a:srgbClr val="001E4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10"/>
          <p:cNvSpPr>
            <a:spLocks noChangeArrowheads="1"/>
          </p:cNvSpPr>
          <p:nvPr userDrawn="1"/>
        </p:nvSpPr>
        <p:spPr bwMode="auto">
          <a:xfrm>
            <a:off x="0" y="914400"/>
            <a:ext cx="9144000" cy="76200"/>
          </a:xfrm>
          <a:prstGeom prst="roundRect">
            <a:avLst>
              <a:gd name="adj" fmla="val 2171"/>
            </a:avLst>
          </a:prstGeom>
          <a:gradFill rotWithShape="0">
            <a:gsLst>
              <a:gs pos="0">
                <a:srgbClr val="001E4C"/>
              </a:gs>
              <a:gs pos="100000">
                <a:srgbClr val="C5AF7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8825" y="1981200"/>
            <a:ext cx="7623175" cy="1752600"/>
          </a:xfrm>
        </p:spPr>
        <p:txBody>
          <a:bodyPr/>
          <a:lstStyle>
            <a:lvl1pPr algn="ctr">
              <a:defRPr>
                <a:solidFill>
                  <a:srgbClr val="001E4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3813" y="4572000"/>
            <a:ext cx="6553200" cy="11430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charset="0"/>
                <a:ea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charset="0"/>
                <a:ea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 anchor="b"/>
          <a:lstStyle>
            <a:lvl1pPr defTabSz="914400">
              <a:defRPr>
                <a:solidFill>
                  <a:srgbClr val="000000"/>
                </a:solidFill>
                <a:latin typeface="Garamond" charset="0"/>
                <a:cs typeface="ＭＳ Ｐゴシック" charset="0"/>
              </a:defRPr>
            </a:lvl1pPr>
          </a:lstStyle>
          <a:p>
            <a:pPr>
              <a:defRPr/>
            </a:pPr>
            <a:fld id="{37FAA10A-D7A1-554D-B559-908A4D4BC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66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40101A9B-F625-1C46-97C5-58F7416BC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77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D4A7ABF5-C263-C843-AD72-A61DBB156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60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C3CD99CF-4FBD-A049-A8D1-E39A1E8A8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95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1B61646E-ABF3-9A45-9BC8-996DF23B5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91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BE5B1F80-6C00-5C4A-BC62-FAAE3550E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64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244B2F3F-6BE5-A04E-90E2-09C056BEE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34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66BC7762-DA4D-2E48-B72C-9BA3A09A2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2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04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417E5F9C-D0AA-4D41-A47D-D0B0AD4D5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52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02866032-F32D-ED4E-8CE6-1026D1C7C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6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1613"/>
            <a:ext cx="2057400" cy="6005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1613"/>
            <a:ext cx="6019800" cy="6005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62325230-5029-9C43-934F-A7AAB2247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7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093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96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859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547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016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707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22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8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3891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389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8933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00800"/>
            <a:ext cx="22098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34" name="Rectangle 22"/>
          <p:cNvSpPr>
            <a:spLocks noChangeArrowheads="1"/>
          </p:cNvSpPr>
          <p:nvPr/>
        </p:nvSpPr>
        <p:spPr bwMode="auto">
          <a:xfrm>
            <a:off x="6096000" y="6324600"/>
            <a:ext cx="29733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cs typeface="+mn-cs"/>
              </a:rPr>
              <a:t>April 2020 TM Smorgasbord</a:t>
            </a:r>
          </a:p>
          <a:p>
            <a:pPr algn="r" eaLnBrk="0" hangingPunct="0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cs typeface="+mn-cs"/>
              </a:rPr>
              <a:t>Terry Hill - thill@quasonix.com</a:t>
            </a:r>
            <a:endParaRPr lang="en-US" sz="1000" b="1" dirty="0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4370388" y="6400800"/>
            <a:ext cx="401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fld id="{3586CB12-30AD-4B48-BD61-DA49EF1FAF15}" type="slidenum">
              <a:rPr lang="en-US" sz="1400">
                <a:solidFill>
                  <a:schemeClr val="tx1"/>
                </a:solidFill>
                <a:latin typeface="Arial" charset="0"/>
                <a:cs typeface="+mn-cs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 2" charset="0"/>
        <a:buChar char="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 2" charset="0"/>
        <a:buChar char="¿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 2" charset="0"/>
        <a:buChar char="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charset="0"/>
        <a:buChar char="¤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"/>
        <a:defRPr sz="1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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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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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001E4C"/>
              </a:gs>
              <a:gs pos="50000">
                <a:srgbClr val="003D96"/>
              </a:gs>
              <a:gs pos="100000">
                <a:srgbClr val="001E4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1613"/>
            <a:ext cx="76200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7" name="AutoShape 5"/>
          <p:cNvSpPr>
            <a:spLocks noChangeArrowheads="1"/>
          </p:cNvSpPr>
          <p:nvPr userDrawn="1"/>
        </p:nvSpPr>
        <p:spPr bwMode="auto">
          <a:xfrm>
            <a:off x="0" y="914400"/>
            <a:ext cx="9144000" cy="76200"/>
          </a:xfrm>
          <a:prstGeom prst="roundRect">
            <a:avLst>
              <a:gd name="adj" fmla="val 2171"/>
            </a:avLst>
          </a:prstGeom>
          <a:gradFill rotWithShape="0">
            <a:gsLst>
              <a:gs pos="0">
                <a:srgbClr val="001E4C"/>
              </a:gs>
              <a:gs pos="100000">
                <a:srgbClr val="D3CDB7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3" t="21457" r="30328" b="50775"/>
          <a:stretch>
            <a:fillRect/>
          </a:stretch>
        </p:blipFill>
        <p:spPr bwMode="auto">
          <a:xfrm>
            <a:off x="8153400" y="304800"/>
            <a:ext cx="9652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53200"/>
            <a:ext cx="381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001E4C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C93540-0E04-0A4B-9195-523E02B52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0"/>
        <a:buChar char="Ø"/>
        <a:defRPr sz="3000">
          <a:solidFill>
            <a:srgbClr val="001E4C"/>
          </a:solidFill>
          <a:latin typeface="+mn-lt"/>
          <a:ea typeface="ＭＳ Ｐゴシック" charset="0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0"/>
        <a:buChar char="Ø"/>
        <a:defRPr sz="2600">
          <a:solidFill>
            <a:srgbClr val="001E4C"/>
          </a:solidFill>
          <a:latin typeface="+mn-lt"/>
          <a:ea typeface="+mn-ea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0"/>
        <a:buChar char="Ø"/>
        <a:defRPr sz="2200">
          <a:solidFill>
            <a:srgbClr val="001E4C"/>
          </a:solidFill>
          <a:latin typeface="+mn-lt"/>
          <a:ea typeface="+mn-ea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0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0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2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2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2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2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4.emf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1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10" Type="http://schemas.openxmlformats.org/officeDocument/2006/relationships/image" Target="../media/image74.emf"/><Relationship Id="rId4" Type="http://schemas.openxmlformats.org/officeDocument/2006/relationships/image" Target="../media/image68.emf"/><Relationship Id="rId9" Type="http://schemas.openxmlformats.org/officeDocument/2006/relationships/image" Target="../media/image73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000" dirty="0">
                <a:cs typeface="+mj-cs"/>
              </a:rPr>
              <a:t>Telemetry Smorgasbord</a:t>
            </a:r>
            <a:endParaRPr lang="en-US" dirty="0">
              <a:cs typeface="+mj-cs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2400" dirty="0">
                <a:latin typeface="Arial Black" charset="0"/>
                <a:cs typeface="+mn-cs"/>
              </a:rPr>
              <a:t>A Little Taste of Everything</a:t>
            </a:r>
          </a:p>
          <a:p>
            <a:pPr algn="ctr" eaLnBrk="1" hangingPunct="1">
              <a:defRPr/>
            </a:pPr>
            <a:r>
              <a:rPr lang="en-US" sz="2400" dirty="0">
                <a:latin typeface="Arial Black" charset="0"/>
                <a:cs typeface="+mn-cs"/>
              </a:rPr>
              <a:t>Terry Hill, Quasonix</a:t>
            </a:r>
          </a:p>
          <a:p>
            <a:pPr algn="ctr" eaLnBrk="1" hangingPunct="1">
              <a:defRPr/>
            </a:pPr>
            <a:r>
              <a:rPr lang="en-US" sz="2400" dirty="0">
                <a:latin typeface="Arial Black" charset="0"/>
              </a:rPr>
              <a:t>Spring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Times New Roman" charset="0"/>
              </a:rPr>
              <a:t>Today’s Modulation Tour</a:t>
            </a:r>
            <a:endParaRPr lang="en-US" dirty="0">
              <a:cs typeface="+mj-cs"/>
            </a:endParaRPr>
          </a:p>
        </p:txBody>
      </p:sp>
      <p:pic>
        <p:nvPicPr>
          <p:cNvPr id="2" name="Picture 1" descr="BW-Eff plane six cod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8" y="1363662"/>
            <a:ext cx="7976544" cy="488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11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Continuous Phase Modulation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endParaRPr lang="en-US" sz="2400" dirty="0">
              <a:solidFill>
                <a:srgbClr val="000000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97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The Modulation Universe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folHlink"/>
                </a:solidFill>
                <a:cs typeface="+mn-cs"/>
              </a:rPr>
              <a:t>Analog, </a:t>
            </a:r>
            <a:r>
              <a:rPr lang="en-US">
                <a:cs typeface="+mn-cs"/>
              </a:rPr>
              <a:t>Digital</a:t>
            </a:r>
            <a:endParaRPr lang="en-US">
              <a:solidFill>
                <a:schemeClr val="folHlink"/>
              </a:solidFill>
              <a:cs typeface="+mn-cs"/>
            </a:endParaRPr>
          </a:p>
          <a:p>
            <a:pPr eaLnBrk="1" hangingPunct="1">
              <a:defRPr/>
            </a:pPr>
            <a:r>
              <a:rPr lang="en-US">
                <a:solidFill>
                  <a:schemeClr val="folHlink"/>
                </a:solidFill>
                <a:cs typeface="+mn-cs"/>
              </a:rPr>
              <a:t>Amplitude modulation </a:t>
            </a:r>
          </a:p>
          <a:p>
            <a:pPr eaLnBrk="1" hangingPunct="1">
              <a:defRPr/>
            </a:pPr>
            <a:r>
              <a:rPr lang="en-US">
                <a:solidFill>
                  <a:schemeClr val="folHlink"/>
                </a:solidFill>
                <a:cs typeface="+mn-cs"/>
              </a:rPr>
              <a:t>Quadrature amplitude modulation</a:t>
            </a:r>
            <a:endParaRPr lang="en-US">
              <a:cs typeface="+mn-cs"/>
            </a:endParaRPr>
          </a:p>
          <a:p>
            <a:pPr eaLnBrk="1" hangingPunct="1">
              <a:defRPr/>
            </a:pPr>
            <a:r>
              <a:rPr lang="en-US">
                <a:cs typeface="+mn-cs"/>
              </a:rPr>
              <a:t>Angle modulations</a:t>
            </a:r>
          </a:p>
          <a:p>
            <a:pPr lvl="1" eaLnBrk="1" hangingPunct="1">
              <a:defRPr/>
            </a:pPr>
            <a:r>
              <a:rPr lang="en-US"/>
              <a:t>Frequency modulation</a:t>
            </a:r>
          </a:p>
          <a:p>
            <a:pPr lvl="1" eaLnBrk="1" hangingPunct="1">
              <a:defRPr/>
            </a:pPr>
            <a:r>
              <a:rPr lang="en-US"/>
              <a:t>Phase modulation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Angle Modulations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>
                <a:cs typeface="+mn-cs"/>
              </a:rPr>
              <a:t>Includes both frequency modulation and phase modulation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>
                <a:cs typeface="+mn-cs"/>
              </a:rPr>
              <a:t>Some have an amplitude modulation component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/>
              <a:t>BPSK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/>
              <a:t>QPSK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/>
              <a:t>Offset QPSK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>
                <a:cs typeface="+mn-cs"/>
              </a:rPr>
              <a:t>Some are constant envelope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700"/>
              <a:t>Binary FM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200"/>
              <a:t>FSK, MSK, premod filtered MSK, GMSK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/>
              <a:t>M-ary FSK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/>
              <a:t>SOQPSK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/>
              <a:t>Multi-h continuous phase modulation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/>
              <a:t>No amplitude variation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>
                <a:cs typeface="+mn-cs"/>
              </a:rPr>
              <a:t>Saturated power amplifiers are ideal for </a:t>
            </a:r>
            <a:r>
              <a:rPr lang="en-US" sz="2000" u="sng">
                <a:cs typeface="+mn-cs"/>
              </a:rPr>
              <a:t>constant envelope waveforms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000" dirty="0">
                <a:cs typeface="+mj-cs"/>
              </a:rPr>
              <a:t>Saturated Power Amplifiers</a:t>
            </a:r>
          </a:p>
        </p:txBody>
      </p:sp>
      <p:sp>
        <p:nvSpPr>
          <p:cNvPr id="8192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362200"/>
          </a:xfrm>
        </p:spPr>
        <p:txBody>
          <a:bodyPr/>
          <a:lstStyle/>
          <a:p>
            <a:pPr eaLnBrk="1" hangingPunct="1">
              <a:defRPr/>
            </a:pPr>
            <a:r>
              <a:rPr lang="en-US" sz="2300">
                <a:cs typeface="+mn-cs"/>
              </a:rPr>
              <a:t>DC-to-RF conversion efficiency is important</a:t>
            </a:r>
          </a:p>
          <a:p>
            <a:pPr lvl="1" eaLnBrk="1" hangingPunct="1">
              <a:defRPr/>
            </a:pPr>
            <a:r>
              <a:rPr lang="en-US" sz="1900"/>
              <a:t>Minimizes cooling requirements</a:t>
            </a:r>
          </a:p>
          <a:p>
            <a:pPr lvl="1" eaLnBrk="1" hangingPunct="1">
              <a:defRPr/>
            </a:pPr>
            <a:r>
              <a:rPr lang="en-US" sz="1900"/>
              <a:t>Maximizes battery life</a:t>
            </a:r>
          </a:p>
          <a:p>
            <a:pPr eaLnBrk="1" hangingPunct="1">
              <a:defRPr/>
            </a:pPr>
            <a:r>
              <a:rPr lang="en-US" sz="2300">
                <a:cs typeface="+mn-cs"/>
              </a:rPr>
              <a:t>Maximizing efficiency demands nonlinear operation</a:t>
            </a:r>
          </a:p>
          <a:p>
            <a:pPr eaLnBrk="1" hangingPunct="1">
              <a:defRPr/>
            </a:pPr>
            <a:r>
              <a:rPr lang="en-US" sz="2300">
                <a:cs typeface="+mn-cs"/>
              </a:rPr>
              <a:t>Non-linear operation creates AM-AM and AM-PM conversion:</a:t>
            </a:r>
          </a:p>
        </p:txBody>
      </p:sp>
      <p:pic>
        <p:nvPicPr>
          <p:cNvPr id="819204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352800" y="3571875"/>
            <a:ext cx="51054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37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81400"/>
            <a:ext cx="51435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Constant Envelope Modulations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200" dirty="0">
                <a:cs typeface="+mn-cs"/>
              </a:rPr>
              <a:t>Before ARTM (Tier 0)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/>
              <a:t>PCM/FM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Legacy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waveform for telemetry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 dirty="0">
                <a:cs typeface="+mn-cs"/>
              </a:rPr>
              <a:t>Advanced Range Telemetry (ARTM) Program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/>
              <a:t>ARTM Tier 1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400" dirty="0"/>
              <a:t>Proprietary Feher-patented FQPSK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1000" dirty="0"/>
              <a:t>FQPSK-B, Revision A1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1000" dirty="0"/>
              <a:t>FQPSK-JR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400" dirty="0"/>
              <a:t>SOQPSK-TG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1000" dirty="0"/>
              <a:t>Equivalent in performance to FQPSK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1000" dirty="0"/>
              <a:t>Non-proprietary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/>
              <a:t>ARTM Tier 2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400" dirty="0"/>
              <a:t>Multi-h CPM (M=4, L=3RC, h1 = 4/16, h2 = 5/16)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 dirty="0">
                <a:cs typeface="+mn-cs"/>
              </a:rPr>
              <a:t>PCM/FM, SOQPSK and Multi-h CPM are all </a:t>
            </a:r>
            <a:r>
              <a:rPr lang="en-US" sz="2200" i="1" dirty="0">
                <a:cs typeface="+mn-cs"/>
              </a:rPr>
              <a:t>continuous phase modulations </a:t>
            </a:r>
            <a:r>
              <a:rPr lang="en-US" sz="2200" dirty="0">
                <a:cs typeface="+mn-cs"/>
              </a:rPr>
              <a:t>(CPM)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CPM Notation and Parameters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11463"/>
            <a:ext cx="8229600" cy="30559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charset="0"/>
              <a:buNone/>
              <a:defRPr/>
            </a:pPr>
            <a:endParaRPr lang="en-US" sz="2200">
              <a:latin typeface="Symbol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>
                <a:cs typeface="+mn-cs"/>
              </a:rPr>
              <a:t>Where </a:t>
            </a:r>
            <a:r>
              <a:rPr lang="en-US" sz="2200">
                <a:latin typeface="Symbol" charset="0"/>
                <a:cs typeface="+mn-cs"/>
                <a:sym typeface="Symbol" charset="0"/>
              </a:rPr>
              <a:t></a:t>
            </a:r>
            <a:r>
              <a:rPr lang="en-US" sz="2200" baseline="-25000">
                <a:cs typeface="+mn-cs"/>
              </a:rPr>
              <a:t>i </a:t>
            </a:r>
            <a:r>
              <a:rPr lang="en-US" sz="2200">
                <a:cs typeface="+mn-cs"/>
              </a:rPr>
              <a:t>represents an M-ary symbol sequence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>
                <a:latin typeface="Symbol" charset="0"/>
                <a:sym typeface="Symbol" charset="0"/>
              </a:rPr>
              <a:t></a:t>
            </a:r>
            <a:r>
              <a:rPr lang="en-US" sz="1800" baseline="-25000"/>
              <a:t>i</a:t>
            </a:r>
            <a:r>
              <a:rPr lang="en-US" sz="1800"/>
              <a:t> derived from input bits d</a:t>
            </a:r>
            <a:r>
              <a:rPr lang="en-US" sz="1800" baseline="-25000"/>
              <a:t>i</a:t>
            </a:r>
            <a:r>
              <a:rPr lang="en-US" sz="180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>
                <a:cs typeface="+mn-cs"/>
              </a:rPr>
              <a:t>h is the modulation index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>
                <a:cs typeface="+mn-cs"/>
              </a:rPr>
              <a:t>g(t) is the frequency pulse shape in the interval 0 &lt; t &lt; LT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/>
              <a:t>L = 1 is </a:t>
            </a:r>
            <a:r>
              <a:rPr lang="ja-JP" altLang="en-US" sz="1800">
                <a:latin typeface="Arial"/>
              </a:rPr>
              <a:t>“</a:t>
            </a:r>
            <a:r>
              <a:rPr lang="en-US" sz="1800"/>
              <a:t>full response</a:t>
            </a:r>
            <a:r>
              <a:rPr lang="ja-JP" altLang="en-US" sz="1800">
                <a:latin typeface="Arial"/>
              </a:rPr>
              <a:t>”</a:t>
            </a:r>
            <a:r>
              <a:rPr lang="en-US" sz="1800"/>
              <a:t> signaling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/>
              <a:t>L &gt; 1 yields </a:t>
            </a:r>
            <a:r>
              <a:rPr lang="ja-JP" altLang="en-US" sz="1800">
                <a:latin typeface="Arial"/>
              </a:rPr>
              <a:t>“</a:t>
            </a:r>
            <a:r>
              <a:rPr lang="en-US" sz="1800"/>
              <a:t>partial response</a:t>
            </a:r>
            <a:r>
              <a:rPr lang="ja-JP" altLang="en-US" sz="1800">
                <a:latin typeface="Arial"/>
              </a:rPr>
              <a:t>”</a:t>
            </a:r>
            <a:endParaRPr lang="en-US" sz="180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>
                <a:cs typeface="+mn-cs"/>
              </a:rPr>
              <a:t>CPM is a modulation with memory due to the constraint of continuous phase. Further memory is introduced with L &gt; 1.</a:t>
            </a:r>
            <a:endParaRPr lang="en-US" sz="2200">
              <a:latin typeface="Symbol" charset="0"/>
              <a:cs typeface="+mn-cs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67413" y="2235200"/>
            <a:ext cx="1905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US" sz="1200">
                <a:solidFill>
                  <a:schemeClr val="tx1"/>
                </a:solidFill>
                <a:latin typeface="Times" charset="0"/>
                <a:cs typeface="Times New Roman" charset="0"/>
              </a:rPr>
              <a:t> </a:t>
            </a:r>
          </a:p>
          <a:p>
            <a:pPr algn="l" eaLnBrk="0" hangingPunct="0"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US">
                <a:solidFill>
                  <a:schemeClr val="tx1"/>
                </a:solidFill>
                <a:latin typeface="Times" charset="0"/>
                <a:cs typeface="Times New Roman" charset="0"/>
              </a:rPr>
              <a:t> -</a:t>
            </a:r>
            <a:r>
              <a:rPr lang="en-US">
                <a:solidFill>
                  <a:schemeClr val="tx1"/>
                </a:solidFill>
                <a:cs typeface="Times New Roman" charset="0"/>
                <a:sym typeface="Symbol" charset="0"/>
              </a:rPr>
              <a:t></a:t>
            </a:r>
            <a:r>
              <a:rPr lang="en-US">
                <a:solidFill>
                  <a:schemeClr val="tx1"/>
                </a:solidFill>
                <a:latin typeface="Times" charset="0"/>
                <a:cs typeface="Times New Roman" charset="0"/>
              </a:rPr>
              <a:t>&lt; t &lt;+</a:t>
            </a:r>
            <a:r>
              <a:rPr lang="en-US">
                <a:solidFill>
                  <a:schemeClr val="tx1"/>
                </a:solidFill>
                <a:cs typeface="Times New Roman" charset="0"/>
                <a:sym typeface="Symbol" charset="0"/>
              </a:rPr>
              <a:t></a:t>
            </a:r>
            <a:endParaRPr lang="en-US">
              <a:solidFill>
                <a:schemeClr val="tx1"/>
              </a:solidFill>
              <a:latin typeface="Times" charset="0"/>
              <a:cs typeface="Times New Roman" charset="0"/>
            </a:endParaRPr>
          </a:p>
          <a:p>
            <a:pPr algn="l" eaLnBrk="0" hangingPunct="0">
              <a:tabLst>
                <a:tab pos="457200" algn="r"/>
                <a:tab pos="2743200" algn="ctr"/>
                <a:tab pos="5486400" algn="r"/>
              </a:tabLst>
              <a:defRPr/>
            </a:pPr>
            <a:endParaRPr lang="en-US" sz="1800">
              <a:solidFill>
                <a:schemeClr val="tx1"/>
              </a:solidFill>
              <a:cs typeface="Times New Roman" charset="0"/>
              <a:sym typeface="Symbol" charset="0"/>
            </a:endParaRPr>
          </a:p>
        </p:txBody>
      </p:sp>
      <p:graphicFrame>
        <p:nvGraphicFramePr>
          <p:cNvPr id="64516" name="Object 5"/>
          <p:cNvGraphicFramePr>
            <a:graphicFrameLocks noChangeAspect="1"/>
          </p:cNvGraphicFramePr>
          <p:nvPr/>
        </p:nvGraphicFramePr>
        <p:xfrm>
          <a:off x="1751013" y="1397000"/>
          <a:ext cx="51816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86" name="Equation" r:id="rId4" imgW="2374900" imgH="254000" progId="Equation.3">
                  <p:embed/>
                </p:oleObj>
              </mc:Choice>
              <mc:Fallback>
                <p:oleObj name="Equation" r:id="rId4" imgW="2374900" imgH="254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13" y="1397000"/>
                        <a:ext cx="518160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" name="Object 6"/>
          <p:cNvGraphicFramePr>
            <a:graphicFrameLocks noChangeAspect="1"/>
          </p:cNvGraphicFramePr>
          <p:nvPr/>
        </p:nvGraphicFramePr>
        <p:xfrm>
          <a:off x="1674813" y="2108200"/>
          <a:ext cx="42672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87" name="Equation" r:id="rId6" imgW="2019300" imgH="469900" progId="Equation.3">
                  <p:embed/>
                </p:oleObj>
              </mc:Choice>
              <mc:Fallback>
                <p:oleObj name="Equation" r:id="rId6" imgW="2019300" imgH="4699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4813" y="2108200"/>
                        <a:ext cx="4267200" cy="9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ARTM Tier 0</a:t>
            </a:r>
            <a:br>
              <a:rPr lang="en-US" sz="2800" dirty="0">
                <a:latin typeface="Arial Black" charset="0"/>
              </a:rPr>
            </a:br>
            <a:r>
              <a:rPr lang="en-US" sz="2800" dirty="0">
                <a:latin typeface="Arial Black" charset="0"/>
              </a:rPr>
              <a:t>(PCM/FM)</a:t>
            </a:r>
            <a:br>
              <a:rPr lang="en-US" sz="2800" dirty="0">
                <a:latin typeface="Arial Black" charset="0"/>
              </a:rPr>
            </a:br>
            <a:r>
              <a:rPr lang="en-US" sz="2800" dirty="0">
                <a:latin typeface="Arial Black" charset="0"/>
              </a:rPr>
              <a:t>(CPFSK)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r>
              <a:rPr lang="en-US" sz="2400" dirty="0">
                <a:solidFill>
                  <a:srgbClr val="000000"/>
                </a:solidFill>
                <a:latin typeface="Arial Black" charset="0"/>
              </a:rPr>
              <a:t>The way things were</a:t>
            </a:r>
          </a:p>
        </p:txBody>
      </p:sp>
    </p:spTree>
    <p:extLst>
      <p:ext uri="{BB962C8B-B14F-4D97-AF65-F5344CB8AC3E}">
        <p14:creationId xmlns:p14="http://schemas.microsoft.com/office/powerpoint/2010/main" val="1776049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Tier 0 in CPM Notation</a:t>
            </a:r>
          </a:p>
        </p:txBody>
      </p:sp>
      <p:sp>
        <p:nvSpPr>
          <p:cNvPr id="8232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3200400"/>
            <a:ext cx="8229600" cy="26749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charset="0"/>
              <a:buNone/>
              <a:defRPr/>
            </a:pPr>
            <a:endParaRPr lang="en-US" sz="2000">
              <a:latin typeface="Symbol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>
                <a:cs typeface="+mn-cs"/>
              </a:rPr>
              <a:t>M = 2 (binary)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>
                <a:latin typeface="Symbol" charset="0"/>
                <a:cs typeface="+mn-cs"/>
                <a:sym typeface="Symbol" charset="0"/>
              </a:rPr>
              <a:t></a:t>
            </a:r>
            <a:r>
              <a:rPr lang="en-US" sz="2000" baseline="-25000">
                <a:cs typeface="+mn-cs"/>
              </a:rPr>
              <a:t>i </a:t>
            </a:r>
            <a:r>
              <a:rPr lang="en-US" sz="2000">
                <a:cs typeface="+mn-cs"/>
              </a:rPr>
              <a:t>= 2d</a:t>
            </a:r>
            <a:r>
              <a:rPr lang="en-US" sz="2000" baseline="-25000">
                <a:cs typeface="+mn-cs"/>
              </a:rPr>
              <a:t>i </a:t>
            </a:r>
            <a:r>
              <a:rPr lang="en-US" sz="2000">
                <a:cs typeface="+mn-cs"/>
              </a:rPr>
              <a:t>- 1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/>
              <a:t>d</a:t>
            </a:r>
            <a:r>
              <a:rPr lang="en-US" sz="1600" baseline="-25000"/>
              <a:t>i</a:t>
            </a:r>
            <a:r>
              <a:rPr lang="en-US" sz="1600"/>
              <a:t> = {0, 1}, </a:t>
            </a:r>
            <a:r>
              <a:rPr lang="en-US" sz="1600">
                <a:latin typeface="Symbol" charset="0"/>
                <a:sym typeface="Symbol" charset="0"/>
              </a:rPr>
              <a:t></a:t>
            </a:r>
            <a:r>
              <a:rPr lang="en-US" sz="1600" baseline="-25000"/>
              <a:t>i</a:t>
            </a:r>
            <a:r>
              <a:rPr lang="en-US" sz="1600"/>
              <a:t> = {-1, +1}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>
                <a:cs typeface="+mn-cs"/>
              </a:rPr>
              <a:t>h = 0.7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>
                <a:cs typeface="+mn-cs"/>
              </a:rPr>
              <a:t>g(t) is the normalized impulse response of a high order Bessel filter with 3 dB bandwidth = 0.7 * bit rate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Normalized such that the integral over all time = 1/2</a:t>
            </a:r>
          </a:p>
        </p:txBody>
      </p:sp>
      <p:sp>
        <p:nvSpPr>
          <p:cNvPr id="823300" name="Rectangle 1028"/>
          <p:cNvSpPr>
            <a:spLocks noChangeArrowheads="1"/>
          </p:cNvSpPr>
          <p:nvPr/>
        </p:nvSpPr>
        <p:spPr bwMode="auto">
          <a:xfrm>
            <a:off x="5967413" y="2235200"/>
            <a:ext cx="1905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US" sz="1200">
                <a:solidFill>
                  <a:schemeClr val="tx1"/>
                </a:solidFill>
                <a:latin typeface="Times" charset="0"/>
                <a:cs typeface="Times New Roman" charset="0"/>
              </a:rPr>
              <a:t> </a:t>
            </a:r>
          </a:p>
          <a:p>
            <a:pPr algn="l" eaLnBrk="0" hangingPunct="0"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US">
                <a:solidFill>
                  <a:schemeClr val="tx1"/>
                </a:solidFill>
                <a:latin typeface="Times" charset="0"/>
                <a:cs typeface="Times New Roman" charset="0"/>
              </a:rPr>
              <a:t> -</a:t>
            </a:r>
            <a:r>
              <a:rPr lang="en-US">
                <a:solidFill>
                  <a:schemeClr val="tx1"/>
                </a:solidFill>
                <a:cs typeface="Times New Roman" charset="0"/>
                <a:sym typeface="Symbol" charset="0"/>
              </a:rPr>
              <a:t></a:t>
            </a:r>
            <a:r>
              <a:rPr lang="en-US">
                <a:solidFill>
                  <a:schemeClr val="tx1"/>
                </a:solidFill>
                <a:latin typeface="Times" charset="0"/>
                <a:cs typeface="Times New Roman" charset="0"/>
              </a:rPr>
              <a:t>&lt; t &lt;+</a:t>
            </a:r>
            <a:r>
              <a:rPr lang="en-US">
                <a:solidFill>
                  <a:schemeClr val="tx1"/>
                </a:solidFill>
                <a:cs typeface="Times New Roman" charset="0"/>
                <a:sym typeface="Symbol" charset="0"/>
              </a:rPr>
              <a:t></a:t>
            </a:r>
            <a:endParaRPr lang="en-US">
              <a:solidFill>
                <a:schemeClr val="tx1"/>
              </a:solidFill>
              <a:latin typeface="Times" charset="0"/>
              <a:cs typeface="Times New Roman" charset="0"/>
            </a:endParaRPr>
          </a:p>
          <a:p>
            <a:pPr algn="l" eaLnBrk="0" hangingPunct="0">
              <a:tabLst>
                <a:tab pos="457200" algn="r"/>
                <a:tab pos="2743200" algn="ctr"/>
                <a:tab pos="5486400" algn="r"/>
              </a:tabLst>
              <a:defRPr/>
            </a:pPr>
            <a:endParaRPr lang="en-US" sz="1800">
              <a:solidFill>
                <a:schemeClr val="tx1"/>
              </a:solidFill>
              <a:cs typeface="Times New Roman" charset="0"/>
              <a:sym typeface="Symbol" charset="0"/>
            </a:endParaRPr>
          </a:p>
        </p:txBody>
      </p:sp>
      <p:graphicFrame>
        <p:nvGraphicFramePr>
          <p:cNvPr id="113668" name="Object 1029"/>
          <p:cNvGraphicFramePr>
            <a:graphicFrameLocks noChangeAspect="1"/>
          </p:cNvGraphicFramePr>
          <p:nvPr/>
        </p:nvGraphicFramePr>
        <p:xfrm>
          <a:off x="1751013" y="1397000"/>
          <a:ext cx="51816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8" name="Equation" r:id="rId4" imgW="2374900" imgH="254000" progId="Equation.3">
                  <p:embed/>
                </p:oleObj>
              </mc:Choice>
              <mc:Fallback>
                <p:oleObj name="Equation" r:id="rId4" imgW="2374900" imgH="254000" progId="Equation.3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13" y="1397000"/>
                        <a:ext cx="518160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9" name="Object 1030"/>
          <p:cNvGraphicFramePr>
            <a:graphicFrameLocks noChangeAspect="1"/>
          </p:cNvGraphicFramePr>
          <p:nvPr/>
        </p:nvGraphicFramePr>
        <p:xfrm>
          <a:off x="1674813" y="2108200"/>
          <a:ext cx="42672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9" name="Equation" r:id="rId6" imgW="2019300" imgH="469900" progId="Equation.3">
                  <p:embed/>
                </p:oleObj>
              </mc:Choice>
              <mc:Fallback>
                <p:oleObj name="Equation" r:id="rId6" imgW="2019300" imgH="469900" progId="Equation.3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4813" y="2108200"/>
                        <a:ext cx="4267200" cy="9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PCM/FM as a Phase Modulation</a:t>
            </a:r>
          </a:p>
        </p:txBody>
      </p:sp>
      <p:pic>
        <p:nvPicPr>
          <p:cNvPr id="1157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40386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14600"/>
            <a:ext cx="40386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Course Outline – Day 1</a:t>
            </a:r>
          </a:p>
        </p:txBody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Performance Metrics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Continuous Phase Modulation (CPM)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Tier 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Tier 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Tier II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Demodulation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Trellis vs. Single-Symbol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Data Quality Metric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Synchronization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Power Spectral Density (PSD)</a:t>
            </a:r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941388" y="1301750"/>
            <a:ext cx="7259637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Fractional Out-of-band Power</a:t>
            </a:r>
          </a:p>
        </p:txBody>
      </p:sp>
      <p:sp>
        <p:nvSpPr>
          <p:cNvPr id="601091" name="Text Box 3"/>
          <p:cNvSpPr txBox="1">
            <a:spLocks noChangeArrowheads="1"/>
          </p:cNvSpPr>
          <p:nvPr/>
        </p:nvSpPr>
        <p:spPr bwMode="auto">
          <a:xfrm>
            <a:off x="2438400" y="4800600"/>
            <a:ext cx="118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5 Mbps</a:t>
            </a:r>
          </a:p>
        </p:txBody>
      </p:sp>
      <p:pic>
        <p:nvPicPr>
          <p:cNvPr id="6010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923925" y="1371600"/>
            <a:ext cx="729456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98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772400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PCM/FM Summary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n-cs"/>
              </a:rPr>
              <a:t>Legacy waveform</a:t>
            </a:r>
          </a:p>
          <a:p>
            <a:pPr lvl="1" eaLnBrk="1" hangingPunct="1">
              <a:defRPr/>
            </a:pPr>
            <a:r>
              <a:rPr lang="en-US"/>
              <a:t>Equipment is ubiquitous</a:t>
            </a:r>
          </a:p>
          <a:p>
            <a:pPr eaLnBrk="1" hangingPunct="1">
              <a:defRPr/>
            </a:pPr>
            <a:r>
              <a:rPr lang="en-US">
                <a:cs typeface="+mn-cs"/>
              </a:rPr>
              <a:t>Constant envelope</a:t>
            </a:r>
          </a:p>
          <a:p>
            <a:pPr eaLnBrk="1" hangingPunct="1">
              <a:defRPr/>
            </a:pPr>
            <a:r>
              <a:rPr lang="en-US">
                <a:cs typeface="+mn-cs"/>
              </a:rPr>
              <a:t>Several practical implementations</a:t>
            </a:r>
          </a:p>
          <a:p>
            <a:pPr eaLnBrk="1" hangingPunct="1">
              <a:defRPr/>
            </a:pPr>
            <a:r>
              <a:rPr lang="en-US">
                <a:cs typeface="+mn-cs"/>
              </a:rPr>
              <a:t>99.9% bandwidth: 2.03 times bit rate</a:t>
            </a:r>
          </a:p>
        </p:txBody>
      </p:sp>
      <p:graphicFrame>
        <p:nvGraphicFramePr>
          <p:cNvPr id="129055" name="Group 31"/>
          <p:cNvGraphicFramePr>
            <a:graphicFrameLocks noGrp="1"/>
          </p:cNvGraphicFramePr>
          <p:nvPr/>
        </p:nvGraphicFramePr>
        <p:xfrm>
          <a:off x="762000" y="4648200"/>
          <a:ext cx="7239000" cy="1236665"/>
        </p:xfrm>
        <a:graphic>
          <a:graphicData uri="http://schemas.openxmlformats.org/drawingml/2006/table">
            <a:tbl>
              <a:tblPr/>
              <a:tblGrid>
                <a:gridCol w="804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03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6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sym typeface="Symbol" charset="0"/>
                        </a:rPr>
                        <a:t></a:t>
                      </a:r>
                      <a:r>
                        <a:rPr kumimoji="0" lang="en-US" sz="2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g(t)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{-1, +1}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0.7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Normalized impulse response of a high order Bessel filter with 3 dB bandwidth = 0.7 * bit rate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ARTM Tier I</a:t>
            </a:r>
            <a:br>
              <a:rPr lang="en-US" sz="2800" dirty="0">
                <a:latin typeface="Arial Black" charset="0"/>
              </a:rPr>
            </a:br>
            <a:r>
              <a:rPr lang="en-US" sz="2800" dirty="0">
                <a:latin typeface="Arial Black" charset="0"/>
              </a:rPr>
              <a:t>(SOQPSK-TG)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r>
              <a:rPr lang="en-US" sz="2400" dirty="0">
                <a:solidFill>
                  <a:srgbClr val="000000"/>
                </a:solidFill>
                <a:latin typeface="Arial Black" charset="0"/>
              </a:rPr>
              <a:t>The way things are</a:t>
            </a:r>
          </a:p>
        </p:txBody>
      </p:sp>
    </p:spTree>
    <p:extLst>
      <p:ext uri="{BB962C8B-B14F-4D97-AF65-F5344CB8AC3E}">
        <p14:creationId xmlns:p14="http://schemas.microsoft.com/office/powerpoint/2010/main" val="1776049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SOQPSK in CPM Notation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425825"/>
            <a:ext cx="7772400" cy="2974975"/>
          </a:xfrm>
        </p:spPr>
        <p:txBody>
          <a:bodyPr lIns="90487" tIns="44450" rIns="90487" bIns="44450"/>
          <a:lstStyle/>
          <a:p>
            <a:pPr eaLnBrk="1" hangingPunct="1">
              <a:defRPr/>
            </a:pPr>
            <a:r>
              <a:rPr lang="en-US" sz="2000">
                <a:cs typeface="+mn-cs"/>
              </a:rPr>
              <a:t>M = 3 (ternary)</a:t>
            </a:r>
          </a:p>
          <a:p>
            <a:pPr lvl="4" eaLnBrk="1" hangingPunct="1">
              <a:defRPr/>
            </a:pPr>
            <a:endParaRPr lang="en-US" sz="800"/>
          </a:p>
          <a:p>
            <a:pPr eaLnBrk="1" hangingPunct="1">
              <a:defRPr/>
            </a:pPr>
            <a:r>
              <a:rPr lang="en-US" sz="2000">
                <a:cs typeface="+mn-cs"/>
              </a:rPr>
              <a:t>			      </a:t>
            </a:r>
            <a:r>
              <a:rPr lang="en-US" sz="2000">
                <a:latin typeface="Symbol" charset="0"/>
                <a:cs typeface="+mn-cs"/>
                <a:sym typeface="Symbol" charset="0"/>
              </a:rPr>
              <a:t></a:t>
            </a:r>
            <a:r>
              <a:rPr lang="en-US" sz="2000" baseline="-25000">
                <a:cs typeface="+mn-cs"/>
              </a:rPr>
              <a:t>i</a:t>
            </a:r>
            <a:r>
              <a:rPr lang="en-US" sz="2000">
                <a:cs typeface="+mn-cs"/>
              </a:rPr>
              <a:t> = {-1, 0, +1}</a:t>
            </a:r>
          </a:p>
          <a:p>
            <a:pPr lvl="4" eaLnBrk="1" hangingPunct="1">
              <a:defRPr/>
            </a:pPr>
            <a:endParaRPr lang="en-US" sz="800"/>
          </a:p>
          <a:p>
            <a:pPr lvl="1" eaLnBrk="1" hangingPunct="1">
              <a:defRPr/>
            </a:pPr>
            <a:r>
              <a:rPr lang="en-US" sz="1600"/>
              <a:t> </a:t>
            </a:r>
            <a:r>
              <a:rPr lang="en-US" sz="2000">
                <a:latin typeface="Arno Pro Italic Caption" charset="0"/>
              </a:rPr>
              <a:t>a</a:t>
            </a:r>
            <a:r>
              <a:rPr lang="en-US" sz="2000" baseline="-25000">
                <a:latin typeface="Arno Pro Italic Caption" charset="0"/>
              </a:rPr>
              <a:t>i</a:t>
            </a:r>
            <a:r>
              <a:rPr lang="en-US" sz="1600"/>
              <a:t> = 2d</a:t>
            </a:r>
            <a:r>
              <a:rPr lang="en-US" sz="1600" baseline="-25000"/>
              <a:t>i</a:t>
            </a:r>
            <a:r>
              <a:rPr lang="en-US" sz="1600"/>
              <a:t> - 1</a:t>
            </a:r>
          </a:p>
          <a:p>
            <a:pPr lvl="1" eaLnBrk="1" hangingPunct="1">
              <a:defRPr/>
            </a:pPr>
            <a:r>
              <a:rPr lang="en-US" sz="1600"/>
              <a:t> </a:t>
            </a:r>
            <a:r>
              <a:rPr lang="en-US" sz="2000">
                <a:latin typeface="Arno Pro Italic Caption" charset="0"/>
              </a:rPr>
              <a:t>a</a:t>
            </a:r>
            <a:r>
              <a:rPr lang="en-US" sz="2000" baseline="-25000">
                <a:latin typeface="Arno Pro Italic Caption" charset="0"/>
              </a:rPr>
              <a:t>i</a:t>
            </a:r>
            <a:r>
              <a:rPr lang="en-US" sz="1600"/>
              <a:t> = {-1, +1}, d</a:t>
            </a:r>
            <a:r>
              <a:rPr lang="en-US" sz="1600" baseline="-25000"/>
              <a:t>i</a:t>
            </a:r>
            <a:r>
              <a:rPr lang="en-US" sz="1600"/>
              <a:t> = {0, 1}</a:t>
            </a:r>
          </a:p>
          <a:p>
            <a:pPr eaLnBrk="1" hangingPunct="1">
              <a:defRPr/>
            </a:pPr>
            <a:r>
              <a:rPr lang="en-US" sz="2000">
                <a:cs typeface="+mn-cs"/>
              </a:rPr>
              <a:t>h = 0.5</a:t>
            </a:r>
          </a:p>
          <a:p>
            <a:pPr eaLnBrk="1" hangingPunct="1">
              <a:defRPr/>
            </a:pPr>
            <a:r>
              <a:rPr lang="en-US" sz="2000">
                <a:cs typeface="+mn-cs"/>
              </a:rPr>
              <a:t>g(t) = windowed impulse response of spectral raised cosine</a:t>
            </a:r>
          </a:p>
          <a:p>
            <a:pPr lvl="1" eaLnBrk="1" hangingPunct="1">
              <a:defRPr/>
            </a:pPr>
            <a:r>
              <a:rPr lang="en-US" sz="1800"/>
              <a:t>Normalized such that the integral over all time = 1/2</a:t>
            </a:r>
          </a:p>
        </p:txBody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6273800" y="2438400"/>
            <a:ext cx="1905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US" sz="1200">
                <a:solidFill>
                  <a:schemeClr val="tx1"/>
                </a:solidFill>
                <a:latin typeface="Times" charset="0"/>
                <a:cs typeface="Times New Roman" charset="0"/>
              </a:rPr>
              <a:t> </a:t>
            </a:r>
          </a:p>
          <a:p>
            <a:pPr algn="l" eaLnBrk="0" hangingPunct="0"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US">
                <a:solidFill>
                  <a:schemeClr val="tx1"/>
                </a:solidFill>
                <a:latin typeface="Times" charset="0"/>
                <a:cs typeface="Times New Roman" charset="0"/>
              </a:rPr>
              <a:t> -</a:t>
            </a:r>
            <a:r>
              <a:rPr lang="en-US">
                <a:solidFill>
                  <a:schemeClr val="tx1"/>
                </a:solidFill>
                <a:cs typeface="Times New Roman" charset="0"/>
                <a:sym typeface="Symbol" charset="0"/>
              </a:rPr>
              <a:t></a:t>
            </a:r>
            <a:r>
              <a:rPr lang="en-US">
                <a:solidFill>
                  <a:schemeClr val="tx1"/>
                </a:solidFill>
                <a:latin typeface="Times" charset="0"/>
                <a:cs typeface="Times New Roman" charset="0"/>
              </a:rPr>
              <a:t>&lt; t &lt;+</a:t>
            </a:r>
            <a:r>
              <a:rPr lang="en-US">
                <a:solidFill>
                  <a:schemeClr val="tx1"/>
                </a:solidFill>
                <a:cs typeface="Times New Roman" charset="0"/>
                <a:sym typeface="Symbol" charset="0"/>
              </a:rPr>
              <a:t></a:t>
            </a:r>
            <a:endParaRPr lang="en-US">
              <a:solidFill>
                <a:schemeClr val="tx1"/>
              </a:solidFill>
              <a:latin typeface="Times" charset="0"/>
              <a:cs typeface="Times New Roman" charset="0"/>
            </a:endParaRPr>
          </a:p>
          <a:p>
            <a:pPr algn="l" eaLnBrk="0" hangingPunct="0">
              <a:tabLst>
                <a:tab pos="457200" algn="r"/>
                <a:tab pos="2743200" algn="ctr"/>
                <a:tab pos="5486400" algn="r"/>
              </a:tabLst>
              <a:defRPr/>
            </a:pPr>
            <a:endParaRPr lang="en-US" sz="1800">
              <a:solidFill>
                <a:schemeClr val="tx1"/>
              </a:solidFill>
              <a:cs typeface="Times New Roman" charset="0"/>
              <a:sym typeface="Symbol" charset="0"/>
            </a:endParaRPr>
          </a:p>
        </p:txBody>
      </p:sp>
      <p:graphicFrame>
        <p:nvGraphicFramePr>
          <p:cNvPr id="128004" name="Object 5"/>
          <p:cNvGraphicFramePr>
            <a:graphicFrameLocks noChangeAspect="1"/>
          </p:cNvGraphicFramePr>
          <p:nvPr/>
        </p:nvGraphicFramePr>
        <p:xfrm>
          <a:off x="2057400" y="1600200"/>
          <a:ext cx="51816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50" name="Equation" r:id="rId4" imgW="2374900" imgH="254000" progId="Equation.3">
                  <p:embed/>
                </p:oleObj>
              </mc:Choice>
              <mc:Fallback>
                <p:oleObj name="Equation" r:id="rId4" imgW="2374900" imgH="254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600200"/>
                        <a:ext cx="518160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5" name="Object 6"/>
          <p:cNvGraphicFramePr>
            <a:graphicFrameLocks noChangeAspect="1"/>
          </p:cNvGraphicFramePr>
          <p:nvPr/>
        </p:nvGraphicFramePr>
        <p:xfrm>
          <a:off x="1981200" y="2311400"/>
          <a:ext cx="42672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51" name="Equation" r:id="rId6" imgW="2019300" imgH="469900" progId="Equation.3">
                  <p:embed/>
                </p:oleObj>
              </mc:Choice>
              <mc:Fallback>
                <p:oleObj name="Equation" r:id="rId6" imgW="2019300" imgH="4699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311400"/>
                        <a:ext cx="4267200" cy="9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6" name="Object 7"/>
          <p:cNvGraphicFramePr>
            <a:graphicFrameLocks noChangeAspect="1"/>
          </p:cNvGraphicFramePr>
          <p:nvPr/>
        </p:nvGraphicFramePr>
        <p:xfrm>
          <a:off x="1143000" y="3810000"/>
          <a:ext cx="2667000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52" name="Equation" r:id="rId8" imgW="1549400" imgH="368300" progId="Equation.3">
                  <p:embed/>
                </p:oleObj>
              </mc:Choice>
              <mc:Fallback>
                <p:oleObj name="Equation" r:id="rId8" imgW="1549400" imgH="3683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White">
                      <a:xfrm>
                        <a:off x="1143000" y="3810000"/>
                        <a:ext cx="2667000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SOQPSK-TG Phase Tree</a:t>
            </a:r>
          </a:p>
        </p:txBody>
      </p:sp>
      <p:pic>
        <p:nvPicPr>
          <p:cNvPr id="568326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8327" name="Picture 1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8328" name="Picture 10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8329" name="Picture 10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8330" name="Picture 10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8331" name="Picture 10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8332" name="Picture 103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8333" name="Picture 103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Measured PSD (Tier 0 &amp; 1)</a:t>
            </a:r>
          </a:p>
        </p:txBody>
      </p:sp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941388" y="1371600"/>
            <a:ext cx="7259637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Fractional Out-of-band Power</a:t>
            </a:r>
          </a:p>
        </p:txBody>
      </p:sp>
      <p:sp>
        <p:nvSpPr>
          <p:cNvPr id="603139" name="Text Box 3"/>
          <p:cNvSpPr txBox="1">
            <a:spLocks noChangeArrowheads="1"/>
          </p:cNvSpPr>
          <p:nvPr/>
        </p:nvSpPr>
        <p:spPr bwMode="auto">
          <a:xfrm>
            <a:off x="2438400" y="4800600"/>
            <a:ext cx="118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5 Mbps</a:t>
            </a:r>
          </a:p>
        </p:txBody>
      </p:sp>
      <p:pic>
        <p:nvPicPr>
          <p:cNvPr id="6031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923925" y="1219200"/>
            <a:ext cx="729456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282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1219200"/>
            <a:ext cx="764222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3962400" y="4542105"/>
            <a:ext cx="21336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4191000" y="4648200"/>
            <a:ext cx="1981200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n-lt"/>
              </a:rPr>
              <a:t>Often-cited factor of two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Shaped Offset QPSK Summary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000">
                <a:cs typeface="+mn-cs"/>
              </a:rPr>
              <a:t>Constant envelope, CPM waveform</a:t>
            </a:r>
          </a:p>
          <a:p>
            <a:pPr eaLnBrk="1" hangingPunct="1">
              <a:defRPr/>
            </a:pPr>
            <a:r>
              <a:rPr lang="en-US" sz="2000">
                <a:cs typeface="+mn-cs"/>
              </a:rPr>
              <a:t>Adjustable shaping factor for BW and detection efficiency trade-off</a:t>
            </a:r>
          </a:p>
          <a:p>
            <a:pPr eaLnBrk="1" hangingPunct="1">
              <a:defRPr/>
            </a:pPr>
            <a:r>
              <a:rPr lang="en-US" sz="2000">
                <a:cs typeface="+mn-cs"/>
              </a:rPr>
              <a:t>Improved spectral containment over OQPSK</a:t>
            </a:r>
          </a:p>
          <a:p>
            <a:pPr eaLnBrk="1" hangingPunct="1">
              <a:defRPr/>
            </a:pPr>
            <a:r>
              <a:rPr lang="en-US" sz="2000">
                <a:cs typeface="+mn-cs"/>
              </a:rPr>
              <a:t>Compatible with standard OQPSK receivers and demodulators</a:t>
            </a:r>
          </a:p>
          <a:p>
            <a:pPr eaLnBrk="1" hangingPunct="1">
              <a:defRPr/>
            </a:pPr>
            <a:r>
              <a:rPr lang="en-US" sz="2000">
                <a:cs typeface="+mn-cs"/>
              </a:rPr>
              <a:t>Adopted as an ARTM Tier I waveform</a:t>
            </a:r>
          </a:p>
          <a:p>
            <a:pPr eaLnBrk="1" hangingPunct="1">
              <a:defRPr/>
            </a:pPr>
            <a:r>
              <a:rPr lang="en-US" sz="2000">
                <a:cs typeface="+mn-cs"/>
              </a:rPr>
              <a:t>99.9% bandwidth: 0.98 times bit rate</a:t>
            </a:r>
          </a:p>
          <a:p>
            <a:pPr eaLnBrk="1" hangingPunct="1">
              <a:defRPr/>
            </a:pPr>
            <a:r>
              <a:rPr lang="en-US" sz="2000">
                <a:cs typeface="+mn-cs"/>
              </a:rPr>
              <a:t>Interoperable with FQPSK</a:t>
            </a:r>
          </a:p>
        </p:txBody>
      </p:sp>
      <p:graphicFrame>
        <p:nvGraphicFramePr>
          <p:cNvPr id="158741" name="Group 21"/>
          <p:cNvGraphicFramePr>
            <a:graphicFrameLocks noGrp="1"/>
          </p:cNvGraphicFramePr>
          <p:nvPr/>
        </p:nvGraphicFramePr>
        <p:xfrm>
          <a:off x="762000" y="4648200"/>
          <a:ext cx="7239000" cy="1236665"/>
        </p:xfrm>
        <a:graphic>
          <a:graphicData uri="http://schemas.openxmlformats.org/drawingml/2006/table">
            <a:tbl>
              <a:tblPr/>
              <a:tblGrid>
                <a:gridCol w="804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03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6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sym typeface="Symbol" charset="0"/>
                        </a:rPr>
                        <a:t></a:t>
                      </a:r>
                      <a:r>
                        <a:rPr kumimoji="0" lang="en-US" sz="2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g(t)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{-1, 0, +1}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0.50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Normalized windowed impulse response of a spectral raised cosine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ARTM Tier II</a:t>
            </a:r>
            <a:br>
              <a:rPr lang="en-US" sz="2800" dirty="0">
                <a:latin typeface="Arial Black" charset="0"/>
              </a:rPr>
            </a:br>
            <a:r>
              <a:rPr lang="en-US" sz="2800" dirty="0">
                <a:latin typeface="Arial Black" charset="0"/>
              </a:rPr>
              <a:t>(ARTM CPM)</a:t>
            </a:r>
            <a:br>
              <a:rPr lang="en-US" sz="2800" dirty="0">
                <a:latin typeface="Arial Black" charset="0"/>
              </a:rPr>
            </a:br>
            <a:r>
              <a:rPr lang="en-US" sz="2800" dirty="0">
                <a:latin typeface="Arial Black" charset="0"/>
              </a:rPr>
              <a:t>(Multi-h CPM)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r>
              <a:rPr lang="en-US" sz="2400" dirty="0">
                <a:solidFill>
                  <a:srgbClr val="000000"/>
                </a:solidFill>
                <a:latin typeface="Arial Black" charset="0"/>
              </a:rPr>
              <a:t>The way things can be</a:t>
            </a:r>
          </a:p>
        </p:txBody>
      </p:sp>
    </p:spTree>
    <p:extLst>
      <p:ext uri="{BB962C8B-B14F-4D97-AF65-F5344CB8AC3E}">
        <p14:creationId xmlns:p14="http://schemas.microsoft.com/office/powerpoint/2010/main" val="1776049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Course Outline – Day 2</a:t>
            </a:r>
          </a:p>
        </p:txBody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Demodulation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Trellis vs. Single-Symbol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Data Quality Metric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Synchronization</a:t>
            </a:r>
            <a:r>
              <a:rPr lang="en-US" dirty="0">
                <a:cs typeface="+mn-cs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Channel Impairments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Adjacent Channel Interference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Multipath Propagation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Impairment Mitigation Techniques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Adaptive Equalization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Diversity Combining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Best Source Selection</a:t>
            </a:r>
          </a:p>
        </p:txBody>
      </p:sp>
    </p:spTree>
    <p:extLst>
      <p:ext uri="{BB962C8B-B14F-4D97-AF65-F5344CB8AC3E}">
        <p14:creationId xmlns:p14="http://schemas.microsoft.com/office/powerpoint/2010/main" val="2640184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ARTM Tier II in CPM Notation</a:t>
            </a:r>
          </a:p>
        </p:txBody>
      </p:sp>
      <p:sp>
        <p:nvSpPr>
          <p:cNvPr id="8263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62000" y="3425825"/>
            <a:ext cx="7772400" cy="2441575"/>
          </a:xfrm>
        </p:spPr>
        <p:txBody>
          <a:bodyPr lIns="90487" tIns="44450" rIns="90487" bIns="44450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>
                <a:cs typeface="+mn-cs"/>
              </a:rPr>
              <a:t>M = 4 (quaternary)</a:t>
            </a:r>
          </a:p>
          <a:p>
            <a:pPr lvl="4" eaLnBrk="1" hangingPunct="1">
              <a:lnSpc>
                <a:spcPct val="90000"/>
              </a:lnSpc>
              <a:defRPr/>
            </a:pPr>
            <a:endParaRPr lang="en-US" sz="80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>
                <a:latin typeface="Symbol" charset="0"/>
                <a:cs typeface="+mn-cs"/>
                <a:sym typeface="Symbol" charset="0"/>
              </a:rPr>
              <a:t></a:t>
            </a:r>
            <a:r>
              <a:rPr lang="en-US" sz="2000" baseline="-25000">
                <a:cs typeface="+mn-cs"/>
              </a:rPr>
              <a:t>i</a:t>
            </a:r>
            <a:r>
              <a:rPr lang="en-US" sz="2000">
                <a:cs typeface="+mn-cs"/>
              </a:rPr>
              <a:t> = 2 [2d</a:t>
            </a:r>
            <a:r>
              <a:rPr lang="en-US" sz="2000" baseline="-25000">
                <a:cs typeface="+mn-cs"/>
              </a:rPr>
              <a:t>1i</a:t>
            </a:r>
            <a:r>
              <a:rPr lang="en-US" sz="2000">
                <a:cs typeface="+mn-cs"/>
              </a:rPr>
              <a:t> + d</a:t>
            </a:r>
            <a:r>
              <a:rPr lang="en-US" sz="2000" baseline="-25000">
                <a:cs typeface="+mn-cs"/>
              </a:rPr>
              <a:t>0i</a:t>
            </a:r>
            <a:r>
              <a:rPr lang="en-US" sz="2000">
                <a:cs typeface="+mn-cs"/>
              </a:rPr>
              <a:t>] - 3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700">
                <a:latin typeface="Symbol" charset="0"/>
                <a:sym typeface="Symbol" charset="0"/>
              </a:rPr>
              <a:t></a:t>
            </a:r>
            <a:r>
              <a:rPr lang="en-US" sz="1700" baseline="-25000"/>
              <a:t>i</a:t>
            </a:r>
            <a:r>
              <a:rPr lang="en-US" sz="1700"/>
              <a:t> = {-3, -1, +1, +3}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/>
              <a:t>d</a:t>
            </a:r>
            <a:r>
              <a:rPr lang="en-US" sz="1600" baseline="-25000"/>
              <a:t>i</a:t>
            </a:r>
            <a:r>
              <a:rPr lang="en-US" sz="1600"/>
              <a:t> = {0, 1}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>
                <a:cs typeface="+mn-cs"/>
              </a:rPr>
              <a:t>h = {4/16, 5/16}, alternating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>
                <a:cs typeface="+mn-cs"/>
              </a:rPr>
              <a:t>g(t) = raised cosine, 3 symbols (6 bits) in duration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Normalized such that the integral over all time = 1/2</a:t>
            </a:r>
            <a:endParaRPr lang="en-US"/>
          </a:p>
        </p:txBody>
      </p:sp>
      <p:sp>
        <p:nvSpPr>
          <p:cNvPr id="826372" name="Rectangle 1028"/>
          <p:cNvSpPr>
            <a:spLocks noChangeArrowheads="1"/>
          </p:cNvSpPr>
          <p:nvPr/>
        </p:nvSpPr>
        <p:spPr bwMode="auto">
          <a:xfrm>
            <a:off x="6273800" y="2438400"/>
            <a:ext cx="1905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US" sz="1200">
                <a:solidFill>
                  <a:schemeClr val="tx1"/>
                </a:solidFill>
                <a:latin typeface="Times" charset="0"/>
                <a:cs typeface="Times New Roman" charset="0"/>
              </a:rPr>
              <a:t> </a:t>
            </a:r>
          </a:p>
          <a:p>
            <a:pPr algn="l" eaLnBrk="0" hangingPunct="0"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US">
                <a:solidFill>
                  <a:schemeClr val="tx1"/>
                </a:solidFill>
                <a:latin typeface="Times" charset="0"/>
                <a:cs typeface="Times New Roman" charset="0"/>
              </a:rPr>
              <a:t> -</a:t>
            </a:r>
            <a:r>
              <a:rPr lang="en-US">
                <a:solidFill>
                  <a:schemeClr val="tx1"/>
                </a:solidFill>
                <a:cs typeface="Times New Roman" charset="0"/>
                <a:sym typeface="Symbol" charset="0"/>
              </a:rPr>
              <a:t></a:t>
            </a:r>
            <a:r>
              <a:rPr lang="en-US">
                <a:solidFill>
                  <a:schemeClr val="tx1"/>
                </a:solidFill>
                <a:latin typeface="Times" charset="0"/>
                <a:cs typeface="Times New Roman" charset="0"/>
              </a:rPr>
              <a:t>&lt; t &lt;+</a:t>
            </a:r>
            <a:r>
              <a:rPr lang="en-US">
                <a:solidFill>
                  <a:schemeClr val="tx1"/>
                </a:solidFill>
                <a:cs typeface="Times New Roman" charset="0"/>
                <a:sym typeface="Symbol" charset="0"/>
              </a:rPr>
              <a:t></a:t>
            </a:r>
            <a:endParaRPr lang="en-US">
              <a:solidFill>
                <a:schemeClr val="tx1"/>
              </a:solidFill>
              <a:latin typeface="Times" charset="0"/>
              <a:cs typeface="Times New Roman" charset="0"/>
            </a:endParaRPr>
          </a:p>
          <a:p>
            <a:pPr algn="l" eaLnBrk="0" hangingPunct="0">
              <a:tabLst>
                <a:tab pos="457200" algn="r"/>
                <a:tab pos="2743200" algn="ctr"/>
                <a:tab pos="5486400" algn="r"/>
              </a:tabLst>
              <a:defRPr/>
            </a:pPr>
            <a:endParaRPr lang="en-US" sz="1800">
              <a:solidFill>
                <a:schemeClr val="tx1"/>
              </a:solidFill>
              <a:cs typeface="Times New Roman" charset="0"/>
              <a:sym typeface="Symbol" charset="0"/>
            </a:endParaRPr>
          </a:p>
        </p:txBody>
      </p:sp>
      <p:graphicFrame>
        <p:nvGraphicFramePr>
          <p:cNvPr id="171012" name="Object 1029"/>
          <p:cNvGraphicFramePr>
            <a:graphicFrameLocks noChangeAspect="1"/>
          </p:cNvGraphicFramePr>
          <p:nvPr/>
        </p:nvGraphicFramePr>
        <p:xfrm>
          <a:off x="2057400" y="1600200"/>
          <a:ext cx="51816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382" name="Equation" r:id="rId4" imgW="2374900" imgH="254000" progId="Equation.3">
                  <p:embed/>
                </p:oleObj>
              </mc:Choice>
              <mc:Fallback>
                <p:oleObj name="Equation" r:id="rId4" imgW="2374900" imgH="254000" progId="Equation.3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600200"/>
                        <a:ext cx="518160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3" name="Object 1030"/>
          <p:cNvGraphicFramePr>
            <a:graphicFrameLocks noChangeAspect="1"/>
          </p:cNvGraphicFramePr>
          <p:nvPr/>
        </p:nvGraphicFramePr>
        <p:xfrm>
          <a:off x="1981200" y="2311400"/>
          <a:ext cx="42672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383" name="Equation" r:id="rId6" imgW="2019300" imgH="469900" progId="Equation.3">
                  <p:embed/>
                </p:oleObj>
              </mc:Choice>
              <mc:Fallback>
                <p:oleObj name="Equation" r:id="rId6" imgW="2019300" imgH="469900" progId="Equation.3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311400"/>
                        <a:ext cx="4267200" cy="9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Frequency Pulse &amp; Phase Tree</a:t>
            </a:r>
          </a:p>
        </p:txBody>
      </p:sp>
      <p:pic>
        <p:nvPicPr>
          <p:cNvPr id="173058" name="Picture 6" descr="rc3_phsfre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411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14600"/>
            <a:ext cx="4495800" cy="3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PSD (Tier 0, I, &amp; II)</a:t>
            </a:r>
          </a:p>
        </p:txBody>
      </p:sp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914400" y="1371600"/>
            <a:ext cx="7259638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Fractional Out-of-band Power</a:t>
            </a:r>
          </a:p>
        </p:txBody>
      </p:sp>
      <p:sp>
        <p:nvSpPr>
          <p:cNvPr id="605187" name="Text Box 1027"/>
          <p:cNvSpPr txBox="1">
            <a:spLocks noChangeArrowheads="1"/>
          </p:cNvSpPr>
          <p:nvPr/>
        </p:nvSpPr>
        <p:spPr bwMode="auto">
          <a:xfrm>
            <a:off x="2438400" y="4800600"/>
            <a:ext cx="118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5 Mbps</a:t>
            </a:r>
          </a:p>
        </p:txBody>
      </p:sp>
      <p:pic>
        <p:nvPicPr>
          <p:cNvPr id="605188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923925" y="1219200"/>
            <a:ext cx="729456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715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96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Tier II Multi-h CPM Summary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895600"/>
          </a:xfrm>
        </p:spPr>
        <p:txBody>
          <a:bodyPr/>
          <a:lstStyle/>
          <a:p>
            <a:pPr eaLnBrk="1" hangingPunct="1">
              <a:defRPr/>
            </a:pPr>
            <a:r>
              <a:rPr lang="en-US" sz="2600">
                <a:cs typeface="+mn-cs"/>
              </a:rPr>
              <a:t>Similar detection efficiency to PCM/FM.</a:t>
            </a:r>
          </a:p>
          <a:p>
            <a:pPr eaLnBrk="1" hangingPunct="1">
              <a:defRPr/>
            </a:pPr>
            <a:r>
              <a:rPr lang="en-US" sz="2600">
                <a:cs typeface="+mn-cs"/>
              </a:rPr>
              <a:t>Constant envelope waveform is ideal for efficient non-linear PA</a:t>
            </a:r>
            <a:r>
              <a:rPr lang="ja-JP" altLang="en-US" sz="2600">
                <a:latin typeface="Arial"/>
                <a:cs typeface="+mn-cs"/>
              </a:rPr>
              <a:t>’</a:t>
            </a:r>
            <a:r>
              <a:rPr lang="en-US" sz="2600">
                <a:cs typeface="+mn-cs"/>
              </a:rPr>
              <a:t>s.</a:t>
            </a:r>
          </a:p>
          <a:p>
            <a:pPr eaLnBrk="1" hangingPunct="1">
              <a:defRPr/>
            </a:pPr>
            <a:r>
              <a:rPr lang="en-US" sz="2600">
                <a:cs typeface="+mn-cs"/>
              </a:rPr>
              <a:t>Enhanced performance gained by increasing demodulator complexity.</a:t>
            </a:r>
          </a:p>
          <a:p>
            <a:pPr eaLnBrk="1" hangingPunct="1">
              <a:defRPr/>
            </a:pPr>
            <a:r>
              <a:rPr lang="en-US" sz="2600">
                <a:cs typeface="+mn-cs"/>
              </a:rPr>
              <a:t>99.9% bandwidth: 0.75 times bit rate</a:t>
            </a:r>
          </a:p>
        </p:txBody>
      </p:sp>
      <p:graphicFrame>
        <p:nvGraphicFramePr>
          <p:cNvPr id="168989" name="Group 29"/>
          <p:cNvGraphicFramePr>
            <a:graphicFrameLocks noGrp="1"/>
          </p:cNvGraphicFramePr>
          <p:nvPr/>
        </p:nvGraphicFramePr>
        <p:xfrm>
          <a:off x="457200" y="4724400"/>
          <a:ext cx="8077200" cy="1222379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16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0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</a:t>
                      </a: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0"/>
                          <a:ea typeface="ＭＳ Ｐゴシック" charset="0"/>
                          <a:sym typeface="Symbol" charset="0"/>
                        </a:rPr>
                        <a:t>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</a:t>
                      </a: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g(t)</a:t>
                      </a: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{-3, -1, +1, +3}</a:t>
                      </a: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{4/16, 5/16}</a:t>
                      </a: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Normalized raised cosine, 3 symbols (6 bits) long</a:t>
                      </a: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Side by Side Summary</a:t>
            </a:r>
          </a:p>
        </p:txBody>
      </p:sp>
      <p:graphicFrame>
        <p:nvGraphicFramePr>
          <p:cNvPr id="825470" name="Group 11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500904"/>
              </p:ext>
            </p:extLst>
          </p:nvPr>
        </p:nvGraphicFramePr>
        <p:xfrm>
          <a:off x="533400" y="1371600"/>
          <a:ext cx="8043863" cy="2246494"/>
        </p:xfrm>
        <a:graphic>
          <a:graphicData uri="http://schemas.openxmlformats.org/drawingml/2006/table">
            <a:tbl>
              <a:tblPr/>
              <a:tblGrid>
                <a:gridCol w="651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72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43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Tier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sym typeface="Symbol" charset="0"/>
                        </a:rPr>
                        <a:t></a:t>
                      </a:r>
                      <a:r>
                        <a:rPr kumimoji="0" lang="en-US" sz="20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g(t)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99.9% BW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6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{-1, +1}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0.7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Normalized impulse response of a high order Bessel filter with 3 dB bandwidth = 0.7 * bit rate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2.03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0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{-1, 0, +1}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Normalized windowed impulse response of a spectral raised cosine, 8 bits long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6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II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{-3, -1, +1, +3}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{4/16, 5/16}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Normalized raised cosine, 3 symbols (6 bits) long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0.75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25471" name="Picture 11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533400" y="3733800"/>
            <a:ext cx="3657600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25472" name="Picture 11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4876800" y="3733800"/>
            <a:ext cx="364648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128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36480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Demodulation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endParaRPr lang="en-US" sz="2400" dirty="0">
              <a:solidFill>
                <a:srgbClr val="000000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53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Demodulation</a:t>
            </a:r>
          </a:p>
        </p:txBody>
      </p:sp>
      <p:sp>
        <p:nvSpPr>
          <p:cNvPr id="2990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cs typeface="+mn-cs"/>
              </a:rPr>
              <a:t>As the shop manual says, </a:t>
            </a:r>
            <a:r>
              <a:rPr lang="ja-JP" altLang="en-US" sz="2800" dirty="0">
                <a:latin typeface="Arial"/>
                <a:cs typeface="+mn-cs"/>
              </a:rPr>
              <a:t>“</a:t>
            </a:r>
            <a:r>
              <a:rPr lang="en-US" sz="2800" dirty="0">
                <a:cs typeface="+mn-cs"/>
              </a:rPr>
              <a:t>Installation is reverse of removal.</a:t>
            </a:r>
            <a:r>
              <a:rPr lang="ja-JP" altLang="en-US" sz="2800" dirty="0">
                <a:latin typeface="Arial"/>
                <a:cs typeface="+mn-cs"/>
              </a:rPr>
              <a:t>”</a:t>
            </a:r>
            <a:endParaRPr lang="en-US" sz="2800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cs typeface="+mn-cs"/>
              </a:rPr>
              <a:t>Demodulation is intrinsically more difficult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Unknown carrier frequency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Unknown carrier phase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Unknown clock frequency and phase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Signal corruption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/>
              <a:t>Noise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/>
              <a:t>Interference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/>
              <a:t>Multipath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/>
              <a:t>Doppler shift</a:t>
            </a:r>
          </a:p>
          <a:p>
            <a:pPr lvl="0" eaLnBrk="1" hangingPunct="1">
              <a:lnSpc>
                <a:spcPct val="90000"/>
              </a:lnSpc>
              <a:defRPr/>
            </a:pPr>
            <a:r>
              <a:rPr lang="en-US" sz="2800" dirty="0"/>
              <a:t>Multiple techniques can be applied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Tier 0</a:t>
            </a:r>
          </a:p>
          <a:p>
            <a:pPr lvl="1"/>
            <a:r>
              <a:rPr lang="en-US" sz="1800" dirty="0"/>
              <a:t>Legacy (nearly exclusive</a:t>
            </a:r>
            <a:r>
              <a:rPr lang="en-US" sz="1800" baseline="0" dirty="0"/>
              <a:t> in 20</a:t>
            </a:r>
            <a:r>
              <a:rPr lang="en-US" sz="1800" baseline="30000" dirty="0"/>
              <a:t>th</a:t>
            </a:r>
            <a:r>
              <a:rPr lang="en-US" sz="1800" baseline="0" dirty="0"/>
              <a:t> century)</a:t>
            </a:r>
          </a:p>
          <a:p>
            <a:pPr lvl="1"/>
            <a:r>
              <a:rPr lang="en-US" sz="1800" baseline="0" dirty="0"/>
              <a:t>Simple</a:t>
            </a:r>
            <a:r>
              <a:rPr lang="en-US" sz="1800" dirty="0"/>
              <a:t> to build</a:t>
            </a:r>
          </a:p>
          <a:p>
            <a:pPr lvl="1"/>
            <a:r>
              <a:rPr lang="en-US" sz="1800" baseline="0" dirty="0"/>
              <a:t>Robust to signal defects and channel impairments</a:t>
            </a:r>
          </a:p>
          <a:p>
            <a:pPr lvl="1"/>
            <a:r>
              <a:rPr lang="en-US" sz="1800" baseline="0" dirty="0"/>
              <a:t>~3.5 to 5 dB short of theoretical limit</a:t>
            </a:r>
          </a:p>
          <a:p>
            <a:r>
              <a:rPr lang="en-US" sz="2400" dirty="0"/>
              <a:t>Tier I</a:t>
            </a:r>
          </a:p>
          <a:p>
            <a:pPr lvl="1"/>
            <a:r>
              <a:rPr lang="en-US" sz="1800" dirty="0"/>
              <a:t>Requires optimization for </a:t>
            </a:r>
            <a:r>
              <a:rPr lang="en-US" sz="1800" b="1" dirty="0">
                <a:solidFill>
                  <a:srgbClr val="FF0000"/>
                </a:solidFill>
              </a:rPr>
              <a:t>S</a:t>
            </a:r>
            <a:r>
              <a:rPr lang="en-US" sz="1800" dirty="0"/>
              <a:t>OQPSK</a:t>
            </a:r>
          </a:p>
          <a:p>
            <a:pPr lvl="1"/>
            <a:r>
              <a:rPr lang="en-US" sz="1800" dirty="0"/>
              <a:t>Weakly synchronized</a:t>
            </a:r>
          </a:p>
          <a:p>
            <a:pPr lvl="1"/>
            <a:r>
              <a:rPr lang="en-US" sz="1800" dirty="0"/>
              <a:t>Requires high SNR for acquisition</a:t>
            </a:r>
          </a:p>
          <a:p>
            <a:pPr lvl="1"/>
            <a:r>
              <a:rPr lang="en-US" sz="1800" dirty="0"/>
              <a:t>~1.0 to 1.5 dB short of theoretical limit</a:t>
            </a:r>
          </a:p>
          <a:p>
            <a:r>
              <a:rPr lang="en-US" sz="2400" dirty="0"/>
              <a:t>Tier II</a:t>
            </a:r>
          </a:p>
          <a:p>
            <a:pPr lvl="1"/>
            <a:r>
              <a:rPr lang="en-US" sz="1800" dirty="0"/>
              <a:t>No practical single-symbol detectors</a:t>
            </a:r>
          </a:p>
        </p:txBody>
      </p:sp>
      <p:sp>
        <p:nvSpPr>
          <p:cNvPr id="8427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Single-Symbol Demodulation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cs typeface="+mj-cs"/>
              </a:rPr>
              <a:t>Tier 0 Frequency Detection</a:t>
            </a:r>
          </a:p>
        </p:txBody>
      </p:sp>
      <p:pic>
        <p:nvPicPr>
          <p:cNvPr id="191490" name="Picture 1028" descr="Ey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37576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4805" name="Picture 1029" descr="Ey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37576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4806" name="Picture 1030" descr="Ey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86200"/>
            <a:ext cx="37576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4807" name="Picture 1031" descr="Ey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86200"/>
            <a:ext cx="37576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Course Outline – Day 3</a:t>
            </a:r>
          </a:p>
        </p:txBody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Impairment Mitigation Techniques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Adaptive Equalization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Diversity Combining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Best Source Selection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Best Channel Selection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Space-Time Coding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Forward Error Correction (FEC)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Using All the Tools Together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Performance Comparison &amp; Summary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Link Budgets</a:t>
            </a:r>
          </a:p>
        </p:txBody>
      </p:sp>
    </p:spTree>
    <p:extLst>
      <p:ext uri="{BB962C8B-B14F-4D97-AF65-F5344CB8AC3E}">
        <p14:creationId xmlns:p14="http://schemas.microsoft.com/office/powerpoint/2010/main" val="617811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SOQPSK-TG Eye Patterns</a:t>
            </a:r>
          </a:p>
        </p:txBody>
      </p:sp>
      <p:sp>
        <p:nvSpPr>
          <p:cNvPr id="303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629400" y="1524000"/>
            <a:ext cx="2362200" cy="3962400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dirty="0">
                <a:cs typeface="+mn-cs"/>
              </a:rPr>
              <a:t>Single-symbol detection ignores memory inherent in waveform</a:t>
            </a:r>
          </a:p>
          <a:p>
            <a:pPr eaLnBrk="1" hangingPunct="1">
              <a:defRPr/>
            </a:pPr>
            <a:r>
              <a:rPr lang="en-US" sz="1600" dirty="0">
                <a:cs typeface="+mn-cs"/>
              </a:rPr>
              <a:t>Can be detected by conventional (non-shaped) offset QPSK demod</a:t>
            </a:r>
          </a:p>
          <a:p>
            <a:pPr eaLnBrk="1" hangingPunct="1">
              <a:defRPr/>
            </a:pPr>
            <a:r>
              <a:rPr lang="en-US" sz="1600" dirty="0">
                <a:cs typeface="+mn-cs"/>
              </a:rPr>
              <a:t>I&amp;D detector endures additional loss due to waveform mismatch</a:t>
            </a:r>
          </a:p>
        </p:txBody>
      </p:sp>
      <p:pic>
        <p:nvPicPr>
          <p:cNvPr id="2" name="Picture 1" descr="SOQPSK 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4419600" cy="2517648"/>
          </a:xfrm>
          <a:prstGeom prst="rect">
            <a:avLst/>
          </a:prstGeom>
        </p:spPr>
      </p:pic>
      <p:pic>
        <p:nvPicPr>
          <p:cNvPr id="3" name="Picture 2" descr="SOQPSK Q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10000"/>
            <a:ext cx="4419600" cy="252374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SOQPSK Constellations</a:t>
            </a:r>
          </a:p>
        </p:txBody>
      </p:sp>
      <p:pic>
        <p:nvPicPr>
          <p:cNvPr id="851975" name="Picture 1031" descr="SOQPS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2741613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Picture 1032" descr="SOQPSK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2741613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1977" name="Picture 1033" descr="SOQPSK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3000"/>
            <a:ext cx="2741613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1978" name="Picture 1034" descr="SOQPSK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33800"/>
            <a:ext cx="2741613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Waveform Comparison</a:t>
            </a:r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762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 eaLnBrk="0" hangingPunct="0">
              <a:defRPr/>
            </a:pPr>
            <a:endParaRPr lang="en-US" sz="4400">
              <a:latin typeface="Times" charset="0"/>
              <a:cs typeface="+mn-cs"/>
            </a:endParaRPr>
          </a:p>
        </p:txBody>
      </p:sp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685800" y="14605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marL="342900" indent="-342900" algn="l" eaLnBrk="0" hangingPunct="0">
              <a:spcBef>
                <a:spcPct val="20000"/>
              </a:spcBef>
              <a:defRPr/>
            </a:pPr>
            <a:r>
              <a:rPr lang="en-US">
                <a:solidFill>
                  <a:schemeClr val="tx1"/>
                </a:solidFill>
                <a:latin typeface="Times" charset="0"/>
                <a:cs typeface="+mn-cs"/>
              </a:rPr>
              <a:t>   PCM/FM (1x)           SOQPSK (2x)       Multi-h CPM (2.5x)</a:t>
            </a:r>
          </a:p>
        </p:txBody>
      </p:sp>
      <p:pic>
        <p:nvPicPr>
          <p:cNvPr id="394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41500"/>
            <a:ext cx="26670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1500"/>
            <a:ext cx="25908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41500"/>
            <a:ext cx="26670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2" name="Picture 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822700"/>
            <a:ext cx="2743200" cy="2057400"/>
          </a:xfrm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109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22700"/>
            <a:ext cx="28194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09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227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679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Tier 0</a:t>
            </a:r>
          </a:p>
          <a:p>
            <a:pPr lvl="1"/>
            <a:r>
              <a:rPr lang="en-US" sz="1800" dirty="0"/>
              <a:t>Invented in 1974, introduced in 2001</a:t>
            </a:r>
          </a:p>
          <a:p>
            <a:pPr lvl="2"/>
            <a:r>
              <a:rPr lang="en-US" sz="1200" dirty="0"/>
              <a:t>Osborne &amp; </a:t>
            </a:r>
            <a:r>
              <a:rPr lang="en-US" sz="1200" dirty="0" err="1"/>
              <a:t>Luntz</a:t>
            </a:r>
            <a:r>
              <a:rPr lang="en-US" sz="1200" dirty="0"/>
              <a:t>, “Coherent and Noncoherent Detection of CPFSK”, IEEE T-COM, August 1974</a:t>
            </a:r>
            <a:endParaRPr lang="en-US" sz="1200" baseline="0" dirty="0"/>
          </a:p>
          <a:p>
            <a:pPr lvl="1"/>
            <a:r>
              <a:rPr lang="en-US" sz="1800" baseline="0" dirty="0"/>
              <a:t>Requires significant signal processing power</a:t>
            </a:r>
            <a:endParaRPr lang="en-US" sz="1800" dirty="0"/>
          </a:p>
          <a:p>
            <a:pPr lvl="1"/>
            <a:r>
              <a:rPr lang="en-US" sz="1800" baseline="0" dirty="0"/>
              <a:t>Signal defects and channel impairments require attention</a:t>
            </a:r>
          </a:p>
          <a:p>
            <a:pPr lvl="2"/>
            <a:r>
              <a:rPr lang="en-US" sz="1400" dirty="0"/>
              <a:t>DSP techniques can be applied to solve these issues</a:t>
            </a:r>
            <a:endParaRPr lang="en-US" sz="1400" baseline="0" dirty="0"/>
          </a:p>
          <a:p>
            <a:pPr lvl="1"/>
            <a:r>
              <a:rPr lang="en-US" sz="1800" baseline="0" dirty="0"/>
              <a:t>Operates within 0.2 dB of theoretical limit</a:t>
            </a:r>
          </a:p>
          <a:p>
            <a:r>
              <a:rPr lang="en-US" sz="2400" dirty="0"/>
              <a:t>Tier I</a:t>
            </a:r>
          </a:p>
          <a:p>
            <a:pPr lvl="1"/>
            <a:r>
              <a:rPr lang="en-US" sz="1800" dirty="0"/>
              <a:t>Strong, rapid synchronization</a:t>
            </a:r>
          </a:p>
          <a:p>
            <a:pPr lvl="1"/>
            <a:r>
              <a:rPr lang="en-US" sz="1800" dirty="0"/>
              <a:t>Operates within 0.2 dB of theoretical limit</a:t>
            </a:r>
          </a:p>
          <a:p>
            <a:r>
              <a:rPr lang="en-US" sz="2400" dirty="0"/>
              <a:t>Tier II</a:t>
            </a:r>
          </a:p>
          <a:p>
            <a:pPr lvl="1"/>
            <a:r>
              <a:rPr lang="en-US" sz="1800" dirty="0"/>
              <a:t>Mandatory for practical implementation</a:t>
            </a:r>
          </a:p>
        </p:txBody>
      </p:sp>
      <p:sp>
        <p:nvSpPr>
          <p:cNvPr id="8427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Trellis Demodulation Overview</a:t>
            </a:r>
          </a:p>
        </p:txBody>
      </p:sp>
    </p:spTree>
    <p:extLst>
      <p:ext uri="{BB962C8B-B14F-4D97-AF65-F5344CB8AC3E}">
        <p14:creationId xmlns:p14="http://schemas.microsoft.com/office/powerpoint/2010/main" val="3442154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Tier 0 Phase Tree</a:t>
            </a:r>
          </a:p>
        </p:txBody>
      </p:sp>
      <p:grpSp>
        <p:nvGrpSpPr>
          <p:cNvPr id="193538" name="Group 1039"/>
          <p:cNvGrpSpPr>
            <a:grpSpLocks/>
          </p:cNvGrpSpPr>
          <p:nvPr/>
        </p:nvGrpSpPr>
        <p:grpSpPr bwMode="auto">
          <a:xfrm>
            <a:off x="304800" y="914400"/>
            <a:ext cx="8720138" cy="5449888"/>
            <a:chOff x="192" y="576"/>
            <a:chExt cx="5493" cy="3433"/>
          </a:xfrm>
        </p:grpSpPr>
        <p:pic>
          <p:nvPicPr>
            <p:cNvPr id="856080" name="Picture 10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192" y="576"/>
              <a:ext cx="5493" cy="3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56081" name="Text Box 1041"/>
            <p:cNvSpPr txBox="1">
              <a:spLocks noChangeArrowheads="1"/>
            </p:cNvSpPr>
            <p:nvPr/>
          </p:nvSpPr>
          <p:spPr bwMode="blackWhite">
            <a:xfrm>
              <a:off x="1632" y="1056"/>
              <a:ext cx="528" cy="192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cs typeface="+mn-cs"/>
                </a:rPr>
                <a:t>h = 0.7</a:t>
              </a:r>
            </a:p>
          </p:txBody>
        </p:sp>
        <p:sp>
          <p:nvSpPr>
            <p:cNvPr id="856082" name="Line 1042"/>
            <p:cNvSpPr>
              <a:spLocks noChangeShapeType="1"/>
            </p:cNvSpPr>
            <p:nvPr/>
          </p:nvSpPr>
          <p:spPr bwMode="blackWhite">
            <a:xfrm>
              <a:off x="2064" y="1248"/>
              <a:ext cx="52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14400" y="5029200"/>
            <a:ext cx="5791200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A multi-symbol detector finds the data 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sequence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that best fits the observed phase trajectory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Grp="1" noChangeArrowheads="1"/>
          </p:cNvSpPr>
          <p:nvPr>
            <p:ph type="title" idx="4294967295"/>
          </p:nvPr>
        </p:nvSpPr>
        <p:spPr bwMode="blackWhite"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Why Does It Matter?</a:t>
            </a:r>
          </a:p>
        </p:txBody>
      </p:sp>
      <p:pic>
        <p:nvPicPr>
          <p:cNvPr id="940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696913" y="1417638"/>
            <a:ext cx="7573962" cy="474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40036" name="Text Box 4"/>
          <p:cNvSpPr txBox="1">
            <a:spLocks noChangeArrowheads="1"/>
          </p:cNvSpPr>
          <p:nvPr/>
        </p:nvSpPr>
        <p:spPr bwMode="blackWhite">
          <a:xfrm>
            <a:off x="1873250" y="2220913"/>
            <a:ext cx="2644775" cy="5175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cs typeface="+mn-cs"/>
              </a:rPr>
              <a:t>If this bit is different, the phase trajectory is forever shifted…</a:t>
            </a:r>
          </a:p>
        </p:txBody>
      </p:sp>
      <p:sp>
        <p:nvSpPr>
          <p:cNvPr id="940037" name="Text Box 5"/>
          <p:cNvSpPr txBox="1">
            <a:spLocks noChangeArrowheads="1"/>
          </p:cNvSpPr>
          <p:nvPr/>
        </p:nvSpPr>
        <p:spPr bwMode="blackWhite">
          <a:xfrm>
            <a:off x="4360863" y="4140200"/>
            <a:ext cx="3090862" cy="5175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cs typeface="+mn-cs"/>
              </a:rPr>
              <a:t>Therefore, later bits can help make decisions about earlier bits.</a:t>
            </a:r>
          </a:p>
        </p:txBody>
      </p:sp>
      <p:sp>
        <p:nvSpPr>
          <p:cNvPr id="940038" name="Line 6"/>
          <p:cNvSpPr>
            <a:spLocks noChangeShapeType="1"/>
          </p:cNvSpPr>
          <p:nvPr/>
        </p:nvSpPr>
        <p:spPr bwMode="blackWhite">
          <a:xfrm flipH="1">
            <a:off x="3667124" y="2743200"/>
            <a:ext cx="219075" cy="855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34170" y="2774394"/>
            <a:ext cx="6435268" cy="2089379"/>
            <a:chOff x="1434170" y="2774394"/>
            <a:chExt cx="6435268" cy="2089379"/>
          </a:xfrm>
        </p:grpSpPr>
        <p:sp>
          <p:nvSpPr>
            <p:cNvPr id="2" name="Freeform 1"/>
            <p:cNvSpPr/>
            <p:nvPr/>
          </p:nvSpPr>
          <p:spPr>
            <a:xfrm>
              <a:off x="1434170" y="2774394"/>
              <a:ext cx="6435268" cy="1246021"/>
            </a:xfrm>
            <a:custGeom>
              <a:avLst/>
              <a:gdLst>
                <a:gd name="connsiteX0" fmla="*/ 0 w 1821378"/>
                <a:gd name="connsiteY0" fmla="*/ 440439 h 503278"/>
                <a:gd name="connsiteX1" fmla="*/ 491839 w 1821378"/>
                <a:gd name="connsiteY1" fmla="*/ 491824 h 503278"/>
                <a:gd name="connsiteX2" fmla="*/ 939634 w 1821378"/>
                <a:gd name="connsiteY2" fmla="*/ 491824 h 503278"/>
                <a:gd name="connsiteX3" fmla="*/ 1277315 w 1821378"/>
                <a:gd name="connsiteY3" fmla="*/ 367032 h 503278"/>
                <a:gd name="connsiteX4" fmla="*/ 1659041 w 1821378"/>
                <a:gd name="connsiteY4" fmla="*/ 0 h 503278"/>
                <a:gd name="connsiteX0" fmla="*/ 0 w 2427633"/>
                <a:gd name="connsiteY0" fmla="*/ 814812 h 877651"/>
                <a:gd name="connsiteX1" fmla="*/ 491839 w 2427633"/>
                <a:gd name="connsiteY1" fmla="*/ 866197 h 877651"/>
                <a:gd name="connsiteX2" fmla="*/ 939634 w 2427633"/>
                <a:gd name="connsiteY2" fmla="*/ 866197 h 877651"/>
                <a:gd name="connsiteX3" fmla="*/ 1277315 w 2427633"/>
                <a:gd name="connsiteY3" fmla="*/ 741405 h 877651"/>
                <a:gd name="connsiteX4" fmla="*/ 2319721 w 2427633"/>
                <a:gd name="connsiteY4" fmla="*/ 0 h 877651"/>
                <a:gd name="connsiteX0" fmla="*/ 0 w 2319721"/>
                <a:gd name="connsiteY0" fmla="*/ 814812 h 877651"/>
                <a:gd name="connsiteX1" fmla="*/ 491839 w 2319721"/>
                <a:gd name="connsiteY1" fmla="*/ 866197 h 877651"/>
                <a:gd name="connsiteX2" fmla="*/ 939634 w 2319721"/>
                <a:gd name="connsiteY2" fmla="*/ 866197 h 877651"/>
                <a:gd name="connsiteX3" fmla="*/ 1277315 w 2319721"/>
                <a:gd name="connsiteY3" fmla="*/ 741405 h 877651"/>
                <a:gd name="connsiteX4" fmla="*/ 2319721 w 2319721"/>
                <a:gd name="connsiteY4" fmla="*/ 0 h 877651"/>
                <a:gd name="connsiteX0" fmla="*/ 0 w 2319721"/>
                <a:gd name="connsiteY0" fmla="*/ 814812 h 901803"/>
                <a:gd name="connsiteX1" fmla="*/ 491839 w 2319721"/>
                <a:gd name="connsiteY1" fmla="*/ 866197 h 901803"/>
                <a:gd name="connsiteX2" fmla="*/ 954316 w 2319721"/>
                <a:gd name="connsiteY2" fmla="*/ 895559 h 901803"/>
                <a:gd name="connsiteX3" fmla="*/ 1277315 w 2319721"/>
                <a:gd name="connsiteY3" fmla="*/ 741405 h 901803"/>
                <a:gd name="connsiteX4" fmla="*/ 2319721 w 2319721"/>
                <a:gd name="connsiteY4" fmla="*/ 0 h 901803"/>
                <a:gd name="connsiteX0" fmla="*/ 0 w 2319721"/>
                <a:gd name="connsiteY0" fmla="*/ 814812 h 908494"/>
                <a:gd name="connsiteX1" fmla="*/ 491839 w 2319721"/>
                <a:gd name="connsiteY1" fmla="*/ 866197 h 908494"/>
                <a:gd name="connsiteX2" fmla="*/ 939634 w 2319721"/>
                <a:gd name="connsiteY2" fmla="*/ 902900 h 908494"/>
                <a:gd name="connsiteX3" fmla="*/ 1277315 w 2319721"/>
                <a:gd name="connsiteY3" fmla="*/ 741405 h 908494"/>
                <a:gd name="connsiteX4" fmla="*/ 2319721 w 2319721"/>
                <a:gd name="connsiteY4" fmla="*/ 0 h 908494"/>
                <a:gd name="connsiteX0" fmla="*/ 0 w 3721832"/>
                <a:gd name="connsiteY0" fmla="*/ 638636 h 732318"/>
                <a:gd name="connsiteX1" fmla="*/ 491839 w 3721832"/>
                <a:gd name="connsiteY1" fmla="*/ 690021 h 732318"/>
                <a:gd name="connsiteX2" fmla="*/ 939634 w 3721832"/>
                <a:gd name="connsiteY2" fmla="*/ 726724 h 732318"/>
                <a:gd name="connsiteX3" fmla="*/ 1277315 w 3721832"/>
                <a:gd name="connsiteY3" fmla="*/ 565229 h 732318"/>
                <a:gd name="connsiteX4" fmla="*/ 3721832 w 3721832"/>
                <a:gd name="connsiteY4" fmla="*/ 0 h 732318"/>
                <a:gd name="connsiteX0" fmla="*/ 0 w 3721832"/>
                <a:gd name="connsiteY0" fmla="*/ 712232 h 805914"/>
                <a:gd name="connsiteX1" fmla="*/ 491839 w 3721832"/>
                <a:gd name="connsiteY1" fmla="*/ 763617 h 805914"/>
                <a:gd name="connsiteX2" fmla="*/ 939634 w 3721832"/>
                <a:gd name="connsiteY2" fmla="*/ 800320 h 805914"/>
                <a:gd name="connsiteX3" fmla="*/ 1277315 w 3721832"/>
                <a:gd name="connsiteY3" fmla="*/ 638825 h 805914"/>
                <a:gd name="connsiteX4" fmla="*/ 3721832 w 3721832"/>
                <a:gd name="connsiteY4" fmla="*/ 73596 h 805914"/>
                <a:gd name="connsiteX0" fmla="*/ 0 w 3721832"/>
                <a:gd name="connsiteY0" fmla="*/ 722945 h 816627"/>
                <a:gd name="connsiteX1" fmla="*/ 491839 w 3721832"/>
                <a:gd name="connsiteY1" fmla="*/ 774330 h 816627"/>
                <a:gd name="connsiteX2" fmla="*/ 939634 w 3721832"/>
                <a:gd name="connsiteY2" fmla="*/ 811033 h 816627"/>
                <a:gd name="connsiteX3" fmla="*/ 1277315 w 3721832"/>
                <a:gd name="connsiteY3" fmla="*/ 649538 h 816627"/>
                <a:gd name="connsiteX4" fmla="*/ 2929015 w 3721832"/>
                <a:gd name="connsiteY4" fmla="*/ 32924 h 816627"/>
                <a:gd name="connsiteX5" fmla="*/ 3721832 w 3721832"/>
                <a:gd name="connsiteY5" fmla="*/ 84309 h 816627"/>
                <a:gd name="connsiteX0" fmla="*/ 0 w 3721832"/>
                <a:gd name="connsiteY0" fmla="*/ 968598 h 1062280"/>
                <a:gd name="connsiteX1" fmla="*/ 491839 w 3721832"/>
                <a:gd name="connsiteY1" fmla="*/ 1019983 h 1062280"/>
                <a:gd name="connsiteX2" fmla="*/ 939634 w 3721832"/>
                <a:gd name="connsiteY2" fmla="*/ 1056686 h 1062280"/>
                <a:gd name="connsiteX3" fmla="*/ 1277315 w 3721832"/>
                <a:gd name="connsiteY3" fmla="*/ 895191 h 1062280"/>
                <a:gd name="connsiteX4" fmla="*/ 2855606 w 3721832"/>
                <a:gd name="connsiteY4" fmla="*/ 14314 h 1062280"/>
                <a:gd name="connsiteX5" fmla="*/ 3721832 w 3721832"/>
                <a:gd name="connsiteY5" fmla="*/ 329962 h 1062280"/>
                <a:gd name="connsiteX0" fmla="*/ 0 w 3721832"/>
                <a:gd name="connsiteY0" fmla="*/ 954284 h 1047966"/>
                <a:gd name="connsiteX1" fmla="*/ 491839 w 3721832"/>
                <a:gd name="connsiteY1" fmla="*/ 1005669 h 1047966"/>
                <a:gd name="connsiteX2" fmla="*/ 939634 w 3721832"/>
                <a:gd name="connsiteY2" fmla="*/ 1042372 h 1047966"/>
                <a:gd name="connsiteX3" fmla="*/ 1277315 w 3721832"/>
                <a:gd name="connsiteY3" fmla="*/ 880877 h 1047966"/>
                <a:gd name="connsiteX4" fmla="*/ 2855606 w 3721832"/>
                <a:gd name="connsiteY4" fmla="*/ 0 h 1047966"/>
                <a:gd name="connsiteX5" fmla="*/ 3721832 w 3721832"/>
                <a:gd name="connsiteY5" fmla="*/ 315648 h 1047966"/>
                <a:gd name="connsiteX0" fmla="*/ 0 w 3721832"/>
                <a:gd name="connsiteY0" fmla="*/ 954349 h 1048031"/>
                <a:gd name="connsiteX1" fmla="*/ 491839 w 3721832"/>
                <a:gd name="connsiteY1" fmla="*/ 1005734 h 1048031"/>
                <a:gd name="connsiteX2" fmla="*/ 939634 w 3721832"/>
                <a:gd name="connsiteY2" fmla="*/ 1042437 h 1048031"/>
                <a:gd name="connsiteX3" fmla="*/ 1277315 w 3721832"/>
                <a:gd name="connsiteY3" fmla="*/ 880942 h 1048031"/>
                <a:gd name="connsiteX4" fmla="*/ 2209607 w 3721832"/>
                <a:gd name="connsiteY4" fmla="*/ 293692 h 1048031"/>
                <a:gd name="connsiteX5" fmla="*/ 2855606 w 3721832"/>
                <a:gd name="connsiteY5" fmla="*/ 65 h 1048031"/>
                <a:gd name="connsiteX6" fmla="*/ 3721832 w 3721832"/>
                <a:gd name="connsiteY6" fmla="*/ 315713 h 1048031"/>
                <a:gd name="connsiteX0" fmla="*/ 0 w 3721832"/>
                <a:gd name="connsiteY0" fmla="*/ 954382 h 1048064"/>
                <a:gd name="connsiteX1" fmla="*/ 491839 w 3721832"/>
                <a:gd name="connsiteY1" fmla="*/ 1005767 h 1048064"/>
                <a:gd name="connsiteX2" fmla="*/ 939634 w 3721832"/>
                <a:gd name="connsiteY2" fmla="*/ 1042470 h 1048064"/>
                <a:gd name="connsiteX3" fmla="*/ 1277315 w 3721832"/>
                <a:gd name="connsiteY3" fmla="*/ 880975 h 1048064"/>
                <a:gd name="connsiteX4" fmla="*/ 2128858 w 3721832"/>
                <a:gd name="connsiteY4" fmla="*/ 242340 h 1048064"/>
                <a:gd name="connsiteX5" fmla="*/ 2855606 w 3721832"/>
                <a:gd name="connsiteY5" fmla="*/ 98 h 1048064"/>
                <a:gd name="connsiteX6" fmla="*/ 3721832 w 3721832"/>
                <a:gd name="connsiteY6" fmla="*/ 315746 h 1048064"/>
                <a:gd name="connsiteX0" fmla="*/ 0 w 3721832"/>
                <a:gd name="connsiteY0" fmla="*/ 954382 h 1044400"/>
                <a:gd name="connsiteX1" fmla="*/ 491839 w 3721832"/>
                <a:gd name="connsiteY1" fmla="*/ 969063 h 1044400"/>
                <a:gd name="connsiteX2" fmla="*/ 939634 w 3721832"/>
                <a:gd name="connsiteY2" fmla="*/ 1042470 h 1044400"/>
                <a:gd name="connsiteX3" fmla="*/ 1277315 w 3721832"/>
                <a:gd name="connsiteY3" fmla="*/ 880975 h 1044400"/>
                <a:gd name="connsiteX4" fmla="*/ 2128858 w 3721832"/>
                <a:gd name="connsiteY4" fmla="*/ 242340 h 1044400"/>
                <a:gd name="connsiteX5" fmla="*/ 2855606 w 3721832"/>
                <a:gd name="connsiteY5" fmla="*/ 98 h 1044400"/>
                <a:gd name="connsiteX6" fmla="*/ 3721832 w 3721832"/>
                <a:gd name="connsiteY6" fmla="*/ 315746 h 1044400"/>
                <a:gd name="connsiteX0" fmla="*/ 0 w 4610080"/>
                <a:gd name="connsiteY0" fmla="*/ 954382 h 1044400"/>
                <a:gd name="connsiteX1" fmla="*/ 491839 w 4610080"/>
                <a:gd name="connsiteY1" fmla="*/ 969063 h 1044400"/>
                <a:gd name="connsiteX2" fmla="*/ 939634 w 4610080"/>
                <a:gd name="connsiteY2" fmla="*/ 1042470 h 1044400"/>
                <a:gd name="connsiteX3" fmla="*/ 1277315 w 4610080"/>
                <a:gd name="connsiteY3" fmla="*/ 880975 h 1044400"/>
                <a:gd name="connsiteX4" fmla="*/ 2128858 w 4610080"/>
                <a:gd name="connsiteY4" fmla="*/ 242340 h 1044400"/>
                <a:gd name="connsiteX5" fmla="*/ 2855606 w 4610080"/>
                <a:gd name="connsiteY5" fmla="*/ 98 h 1044400"/>
                <a:gd name="connsiteX6" fmla="*/ 4610080 w 4610080"/>
                <a:gd name="connsiteY6" fmla="*/ 609372 h 1044400"/>
                <a:gd name="connsiteX0" fmla="*/ 0 w 4610080"/>
                <a:gd name="connsiteY0" fmla="*/ 954653 h 1044671"/>
                <a:gd name="connsiteX1" fmla="*/ 491839 w 4610080"/>
                <a:gd name="connsiteY1" fmla="*/ 969334 h 1044671"/>
                <a:gd name="connsiteX2" fmla="*/ 939634 w 4610080"/>
                <a:gd name="connsiteY2" fmla="*/ 1042741 h 1044671"/>
                <a:gd name="connsiteX3" fmla="*/ 1277315 w 4610080"/>
                <a:gd name="connsiteY3" fmla="*/ 881246 h 1044671"/>
                <a:gd name="connsiteX4" fmla="*/ 2128858 w 4610080"/>
                <a:gd name="connsiteY4" fmla="*/ 242611 h 1044671"/>
                <a:gd name="connsiteX5" fmla="*/ 2855606 w 4610080"/>
                <a:gd name="connsiteY5" fmla="*/ 369 h 1044671"/>
                <a:gd name="connsiteX6" fmla="*/ 3714490 w 4610080"/>
                <a:gd name="connsiteY6" fmla="*/ 286656 h 1044671"/>
                <a:gd name="connsiteX7" fmla="*/ 4610080 w 4610080"/>
                <a:gd name="connsiteY7" fmla="*/ 609643 h 1044671"/>
                <a:gd name="connsiteX0" fmla="*/ 0 w 4610080"/>
                <a:gd name="connsiteY0" fmla="*/ 954653 h 1044671"/>
                <a:gd name="connsiteX1" fmla="*/ 491839 w 4610080"/>
                <a:gd name="connsiteY1" fmla="*/ 969334 h 1044671"/>
                <a:gd name="connsiteX2" fmla="*/ 939634 w 4610080"/>
                <a:gd name="connsiteY2" fmla="*/ 1042741 h 1044671"/>
                <a:gd name="connsiteX3" fmla="*/ 1277315 w 4610080"/>
                <a:gd name="connsiteY3" fmla="*/ 881246 h 1044671"/>
                <a:gd name="connsiteX4" fmla="*/ 2128858 w 4610080"/>
                <a:gd name="connsiteY4" fmla="*/ 242611 h 1044671"/>
                <a:gd name="connsiteX5" fmla="*/ 2855606 w 4610080"/>
                <a:gd name="connsiteY5" fmla="*/ 369 h 1044671"/>
                <a:gd name="connsiteX6" fmla="*/ 3699808 w 4610080"/>
                <a:gd name="connsiteY6" fmla="*/ 323359 h 1044671"/>
                <a:gd name="connsiteX7" fmla="*/ 4610080 w 4610080"/>
                <a:gd name="connsiteY7" fmla="*/ 609643 h 1044671"/>
                <a:gd name="connsiteX0" fmla="*/ 0 w 6435268"/>
                <a:gd name="connsiteY0" fmla="*/ 962258 h 1044643"/>
                <a:gd name="connsiteX1" fmla="*/ 2317027 w 6435268"/>
                <a:gd name="connsiteY1" fmla="*/ 969334 h 1044643"/>
                <a:gd name="connsiteX2" fmla="*/ 2764822 w 6435268"/>
                <a:gd name="connsiteY2" fmla="*/ 1042741 h 1044643"/>
                <a:gd name="connsiteX3" fmla="*/ 3102503 w 6435268"/>
                <a:gd name="connsiteY3" fmla="*/ 881246 h 1044643"/>
                <a:gd name="connsiteX4" fmla="*/ 3954046 w 6435268"/>
                <a:gd name="connsiteY4" fmla="*/ 242611 h 1044643"/>
                <a:gd name="connsiteX5" fmla="*/ 4680794 w 6435268"/>
                <a:gd name="connsiteY5" fmla="*/ 369 h 1044643"/>
                <a:gd name="connsiteX6" fmla="*/ 5524996 w 6435268"/>
                <a:gd name="connsiteY6" fmla="*/ 323359 h 1044643"/>
                <a:gd name="connsiteX7" fmla="*/ 6435268 w 6435268"/>
                <a:gd name="connsiteY7" fmla="*/ 609643 h 1044643"/>
                <a:gd name="connsiteX0" fmla="*/ 0 w 6435268"/>
                <a:gd name="connsiteY0" fmla="*/ 962258 h 1044625"/>
                <a:gd name="connsiteX1" fmla="*/ 771265 w 6435268"/>
                <a:gd name="connsiteY1" fmla="*/ 967371 h 1044625"/>
                <a:gd name="connsiteX2" fmla="*/ 2317027 w 6435268"/>
                <a:gd name="connsiteY2" fmla="*/ 969334 h 1044625"/>
                <a:gd name="connsiteX3" fmla="*/ 2764822 w 6435268"/>
                <a:gd name="connsiteY3" fmla="*/ 1042741 h 1044625"/>
                <a:gd name="connsiteX4" fmla="*/ 3102503 w 6435268"/>
                <a:gd name="connsiteY4" fmla="*/ 881246 h 1044625"/>
                <a:gd name="connsiteX5" fmla="*/ 3954046 w 6435268"/>
                <a:gd name="connsiteY5" fmla="*/ 242611 h 1044625"/>
                <a:gd name="connsiteX6" fmla="*/ 4680794 w 6435268"/>
                <a:gd name="connsiteY6" fmla="*/ 369 h 1044625"/>
                <a:gd name="connsiteX7" fmla="*/ 5524996 w 6435268"/>
                <a:gd name="connsiteY7" fmla="*/ 323359 h 1044625"/>
                <a:gd name="connsiteX8" fmla="*/ 6435268 w 6435268"/>
                <a:gd name="connsiteY8" fmla="*/ 609643 h 1044625"/>
                <a:gd name="connsiteX0" fmla="*/ 0 w 6435268"/>
                <a:gd name="connsiteY0" fmla="*/ 962258 h 1187922"/>
                <a:gd name="connsiteX1" fmla="*/ 634376 w 6435268"/>
                <a:gd name="connsiteY1" fmla="*/ 1187922 h 1187922"/>
                <a:gd name="connsiteX2" fmla="*/ 2317027 w 6435268"/>
                <a:gd name="connsiteY2" fmla="*/ 969334 h 1187922"/>
                <a:gd name="connsiteX3" fmla="*/ 2764822 w 6435268"/>
                <a:gd name="connsiteY3" fmla="*/ 1042741 h 1187922"/>
                <a:gd name="connsiteX4" fmla="*/ 3102503 w 6435268"/>
                <a:gd name="connsiteY4" fmla="*/ 881246 h 1187922"/>
                <a:gd name="connsiteX5" fmla="*/ 3954046 w 6435268"/>
                <a:gd name="connsiteY5" fmla="*/ 242611 h 1187922"/>
                <a:gd name="connsiteX6" fmla="*/ 4680794 w 6435268"/>
                <a:gd name="connsiteY6" fmla="*/ 369 h 1187922"/>
                <a:gd name="connsiteX7" fmla="*/ 5524996 w 6435268"/>
                <a:gd name="connsiteY7" fmla="*/ 323359 h 1187922"/>
                <a:gd name="connsiteX8" fmla="*/ 6435268 w 6435268"/>
                <a:gd name="connsiteY8" fmla="*/ 609643 h 1187922"/>
                <a:gd name="connsiteX0" fmla="*/ 0 w 6435268"/>
                <a:gd name="connsiteY0" fmla="*/ 962258 h 1198573"/>
                <a:gd name="connsiteX1" fmla="*/ 634376 w 6435268"/>
                <a:gd name="connsiteY1" fmla="*/ 1187922 h 1198573"/>
                <a:gd name="connsiteX2" fmla="*/ 961389 w 6435268"/>
                <a:gd name="connsiteY2" fmla="*/ 1142290 h 1198573"/>
                <a:gd name="connsiteX3" fmla="*/ 2317027 w 6435268"/>
                <a:gd name="connsiteY3" fmla="*/ 969334 h 1198573"/>
                <a:gd name="connsiteX4" fmla="*/ 2764822 w 6435268"/>
                <a:gd name="connsiteY4" fmla="*/ 1042741 h 1198573"/>
                <a:gd name="connsiteX5" fmla="*/ 3102503 w 6435268"/>
                <a:gd name="connsiteY5" fmla="*/ 881246 h 1198573"/>
                <a:gd name="connsiteX6" fmla="*/ 3954046 w 6435268"/>
                <a:gd name="connsiteY6" fmla="*/ 242611 h 1198573"/>
                <a:gd name="connsiteX7" fmla="*/ 4680794 w 6435268"/>
                <a:gd name="connsiteY7" fmla="*/ 369 h 1198573"/>
                <a:gd name="connsiteX8" fmla="*/ 5524996 w 6435268"/>
                <a:gd name="connsiteY8" fmla="*/ 323359 h 1198573"/>
                <a:gd name="connsiteX9" fmla="*/ 6435268 w 6435268"/>
                <a:gd name="connsiteY9" fmla="*/ 609643 h 1198573"/>
                <a:gd name="connsiteX0" fmla="*/ 0 w 6435268"/>
                <a:gd name="connsiteY0" fmla="*/ 962258 h 1246021"/>
                <a:gd name="connsiteX1" fmla="*/ 634376 w 6435268"/>
                <a:gd name="connsiteY1" fmla="*/ 1187922 h 1246021"/>
                <a:gd name="connsiteX2" fmla="*/ 1067858 w 6435268"/>
                <a:gd name="connsiteY2" fmla="*/ 1233553 h 1246021"/>
                <a:gd name="connsiteX3" fmla="*/ 2317027 w 6435268"/>
                <a:gd name="connsiteY3" fmla="*/ 969334 h 1246021"/>
                <a:gd name="connsiteX4" fmla="*/ 2764822 w 6435268"/>
                <a:gd name="connsiteY4" fmla="*/ 1042741 h 1246021"/>
                <a:gd name="connsiteX5" fmla="*/ 3102503 w 6435268"/>
                <a:gd name="connsiteY5" fmla="*/ 881246 h 1246021"/>
                <a:gd name="connsiteX6" fmla="*/ 3954046 w 6435268"/>
                <a:gd name="connsiteY6" fmla="*/ 242611 h 1246021"/>
                <a:gd name="connsiteX7" fmla="*/ 4680794 w 6435268"/>
                <a:gd name="connsiteY7" fmla="*/ 369 h 1246021"/>
                <a:gd name="connsiteX8" fmla="*/ 5524996 w 6435268"/>
                <a:gd name="connsiteY8" fmla="*/ 323359 h 1246021"/>
                <a:gd name="connsiteX9" fmla="*/ 6435268 w 6435268"/>
                <a:gd name="connsiteY9" fmla="*/ 609643 h 1246021"/>
                <a:gd name="connsiteX0" fmla="*/ 0 w 6435268"/>
                <a:gd name="connsiteY0" fmla="*/ 962258 h 1246021"/>
                <a:gd name="connsiteX1" fmla="*/ 634376 w 6435268"/>
                <a:gd name="connsiteY1" fmla="*/ 1187922 h 1246021"/>
                <a:gd name="connsiteX2" fmla="*/ 1067858 w 6435268"/>
                <a:gd name="connsiteY2" fmla="*/ 1233553 h 1246021"/>
                <a:gd name="connsiteX3" fmla="*/ 2317027 w 6435268"/>
                <a:gd name="connsiteY3" fmla="*/ 969334 h 1246021"/>
                <a:gd name="connsiteX4" fmla="*/ 2764822 w 6435268"/>
                <a:gd name="connsiteY4" fmla="*/ 1042741 h 1246021"/>
                <a:gd name="connsiteX5" fmla="*/ 3102503 w 6435268"/>
                <a:gd name="connsiteY5" fmla="*/ 881246 h 1246021"/>
                <a:gd name="connsiteX6" fmla="*/ 3954046 w 6435268"/>
                <a:gd name="connsiteY6" fmla="*/ 242611 h 1246021"/>
                <a:gd name="connsiteX7" fmla="*/ 4680794 w 6435268"/>
                <a:gd name="connsiteY7" fmla="*/ 369 h 1246021"/>
                <a:gd name="connsiteX8" fmla="*/ 5524996 w 6435268"/>
                <a:gd name="connsiteY8" fmla="*/ 323359 h 1246021"/>
                <a:gd name="connsiteX9" fmla="*/ 6435268 w 6435268"/>
                <a:gd name="connsiteY9" fmla="*/ 609643 h 1246021"/>
                <a:gd name="connsiteX0" fmla="*/ 0 w 6435268"/>
                <a:gd name="connsiteY0" fmla="*/ 962258 h 1246021"/>
                <a:gd name="connsiteX1" fmla="*/ 634376 w 6435268"/>
                <a:gd name="connsiteY1" fmla="*/ 1187922 h 1246021"/>
                <a:gd name="connsiteX2" fmla="*/ 1067858 w 6435268"/>
                <a:gd name="connsiteY2" fmla="*/ 1233553 h 1246021"/>
                <a:gd name="connsiteX3" fmla="*/ 1668649 w 6435268"/>
                <a:gd name="connsiteY3" fmla="*/ 1058633 h 1246021"/>
                <a:gd name="connsiteX4" fmla="*/ 2317027 w 6435268"/>
                <a:gd name="connsiteY4" fmla="*/ 969334 h 1246021"/>
                <a:gd name="connsiteX5" fmla="*/ 2764822 w 6435268"/>
                <a:gd name="connsiteY5" fmla="*/ 1042741 h 1246021"/>
                <a:gd name="connsiteX6" fmla="*/ 3102503 w 6435268"/>
                <a:gd name="connsiteY6" fmla="*/ 881246 h 1246021"/>
                <a:gd name="connsiteX7" fmla="*/ 3954046 w 6435268"/>
                <a:gd name="connsiteY7" fmla="*/ 242611 h 1246021"/>
                <a:gd name="connsiteX8" fmla="*/ 4680794 w 6435268"/>
                <a:gd name="connsiteY8" fmla="*/ 369 h 1246021"/>
                <a:gd name="connsiteX9" fmla="*/ 5524996 w 6435268"/>
                <a:gd name="connsiteY9" fmla="*/ 323359 h 1246021"/>
                <a:gd name="connsiteX10" fmla="*/ 6435268 w 6435268"/>
                <a:gd name="connsiteY10" fmla="*/ 609643 h 1246021"/>
                <a:gd name="connsiteX0" fmla="*/ 0 w 6435268"/>
                <a:gd name="connsiteY0" fmla="*/ 962258 h 1246021"/>
                <a:gd name="connsiteX1" fmla="*/ 634376 w 6435268"/>
                <a:gd name="connsiteY1" fmla="*/ 1187922 h 1246021"/>
                <a:gd name="connsiteX2" fmla="*/ 1067858 w 6435268"/>
                <a:gd name="connsiteY2" fmla="*/ 1233553 h 1246021"/>
                <a:gd name="connsiteX3" fmla="*/ 1661044 w 6435268"/>
                <a:gd name="connsiteY3" fmla="*/ 1005396 h 1246021"/>
                <a:gd name="connsiteX4" fmla="*/ 2317027 w 6435268"/>
                <a:gd name="connsiteY4" fmla="*/ 969334 h 1246021"/>
                <a:gd name="connsiteX5" fmla="*/ 2764822 w 6435268"/>
                <a:gd name="connsiteY5" fmla="*/ 1042741 h 1246021"/>
                <a:gd name="connsiteX6" fmla="*/ 3102503 w 6435268"/>
                <a:gd name="connsiteY6" fmla="*/ 881246 h 1246021"/>
                <a:gd name="connsiteX7" fmla="*/ 3954046 w 6435268"/>
                <a:gd name="connsiteY7" fmla="*/ 242611 h 1246021"/>
                <a:gd name="connsiteX8" fmla="*/ 4680794 w 6435268"/>
                <a:gd name="connsiteY8" fmla="*/ 369 h 1246021"/>
                <a:gd name="connsiteX9" fmla="*/ 5524996 w 6435268"/>
                <a:gd name="connsiteY9" fmla="*/ 323359 h 1246021"/>
                <a:gd name="connsiteX10" fmla="*/ 6435268 w 6435268"/>
                <a:gd name="connsiteY10" fmla="*/ 609643 h 1246021"/>
                <a:gd name="connsiteX0" fmla="*/ 0 w 6435268"/>
                <a:gd name="connsiteY0" fmla="*/ 962258 h 1246021"/>
                <a:gd name="connsiteX1" fmla="*/ 634376 w 6435268"/>
                <a:gd name="connsiteY1" fmla="*/ 1187922 h 1246021"/>
                <a:gd name="connsiteX2" fmla="*/ 1067858 w 6435268"/>
                <a:gd name="connsiteY2" fmla="*/ 1233553 h 1246021"/>
                <a:gd name="connsiteX3" fmla="*/ 1661044 w 6435268"/>
                <a:gd name="connsiteY3" fmla="*/ 1005396 h 1246021"/>
                <a:gd name="connsiteX4" fmla="*/ 2317027 w 6435268"/>
                <a:gd name="connsiteY4" fmla="*/ 969334 h 1246021"/>
                <a:gd name="connsiteX5" fmla="*/ 2764822 w 6435268"/>
                <a:gd name="connsiteY5" fmla="*/ 1042741 h 1246021"/>
                <a:gd name="connsiteX6" fmla="*/ 3102503 w 6435268"/>
                <a:gd name="connsiteY6" fmla="*/ 881246 h 1246021"/>
                <a:gd name="connsiteX7" fmla="*/ 3954046 w 6435268"/>
                <a:gd name="connsiteY7" fmla="*/ 242611 h 1246021"/>
                <a:gd name="connsiteX8" fmla="*/ 4680794 w 6435268"/>
                <a:gd name="connsiteY8" fmla="*/ 369 h 1246021"/>
                <a:gd name="connsiteX9" fmla="*/ 5524996 w 6435268"/>
                <a:gd name="connsiteY9" fmla="*/ 323359 h 1246021"/>
                <a:gd name="connsiteX10" fmla="*/ 6435268 w 6435268"/>
                <a:gd name="connsiteY10" fmla="*/ 609643 h 124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35268" h="1246021">
                  <a:moveTo>
                    <a:pt x="0" y="962258"/>
                  </a:moveTo>
                  <a:cubicBezTo>
                    <a:pt x="234274" y="999453"/>
                    <a:pt x="422917" y="1112701"/>
                    <a:pt x="634376" y="1187922"/>
                  </a:cubicBezTo>
                  <a:cubicBezTo>
                    <a:pt x="794608" y="1217927"/>
                    <a:pt x="787416" y="1269984"/>
                    <a:pt x="1067858" y="1233553"/>
                  </a:cubicBezTo>
                  <a:cubicBezTo>
                    <a:pt x="1240237" y="1212005"/>
                    <a:pt x="1452849" y="1049433"/>
                    <a:pt x="1661044" y="1005396"/>
                  </a:cubicBezTo>
                  <a:cubicBezTo>
                    <a:pt x="1869239" y="961360"/>
                    <a:pt x="2133064" y="963110"/>
                    <a:pt x="2317027" y="969334"/>
                  </a:cubicBezTo>
                  <a:cubicBezTo>
                    <a:pt x="2500990" y="975558"/>
                    <a:pt x="2633909" y="1057422"/>
                    <a:pt x="2764822" y="1042741"/>
                  </a:cubicBezTo>
                  <a:cubicBezTo>
                    <a:pt x="2895735" y="1028060"/>
                    <a:pt x="2904299" y="1014601"/>
                    <a:pt x="3102503" y="881246"/>
                  </a:cubicBezTo>
                  <a:cubicBezTo>
                    <a:pt x="3300707" y="747891"/>
                    <a:pt x="3690998" y="389424"/>
                    <a:pt x="3954046" y="242611"/>
                  </a:cubicBezTo>
                  <a:cubicBezTo>
                    <a:pt x="4217095" y="95798"/>
                    <a:pt x="4416522" y="-6972"/>
                    <a:pt x="4680794" y="369"/>
                  </a:cubicBezTo>
                  <a:cubicBezTo>
                    <a:pt x="4945066" y="7710"/>
                    <a:pt x="5232584" y="221813"/>
                    <a:pt x="5524996" y="323359"/>
                  </a:cubicBezTo>
                  <a:cubicBezTo>
                    <a:pt x="5817408" y="424905"/>
                    <a:pt x="6286003" y="555812"/>
                    <a:pt x="6435268" y="609643"/>
                  </a:cubicBezTo>
                </a:path>
              </a:pathLst>
            </a:custGeom>
            <a:ln w="19050">
              <a:solidFill>
                <a:srgbClr val="008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blackWhite">
            <a:xfrm flipV="1">
              <a:off x="2819400" y="3751262"/>
              <a:ext cx="1000125" cy="7445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blackWhite">
            <a:xfrm>
              <a:off x="1524001" y="4340553"/>
              <a:ext cx="1981200" cy="52322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  <a:cs typeface="+mn-cs"/>
                </a:rPr>
                <a:t>Noise-corrupted trajectory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438400" y="3733800"/>
            <a:ext cx="2209799" cy="1818620"/>
            <a:chOff x="2438400" y="3733800"/>
            <a:chExt cx="2209799" cy="1818620"/>
          </a:xfrm>
        </p:grpSpPr>
        <p:sp>
          <p:nvSpPr>
            <p:cNvPr id="3" name="Oval 2"/>
            <p:cNvSpPr/>
            <p:nvPr/>
          </p:nvSpPr>
          <p:spPr bwMode="auto">
            <a:xfrm>
              <a:off x="4114800" y="3733800"/>
              <a:ext cx="152400" cy="1524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blackWhite">
            <a:xfrm flipV="1">
              <a:off x="3581400" y="3886200"/>
              <a:ext cx="609600" cy="1219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blackWhite">
            <a:xfrm>
              <a:off x="2438400" y="5029200"/>
              <a:ext cx="2209799" cy="52322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  <a:cs typeface="+mn-cs"/>
                </a:rPr>
                <a:t>Single-symbol detector decides “zero”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14800" y="1325396"/>
            <a:ext cx="3809999" cy="2165122"/>
            <a:chOff x="4114800" y="1340078"/>
            <a:chExt cx="3809999" cy="2165122"/>
          </a:xfrm>
        </p:grpSpPr>
        <p:sp>
          <p:nvSpPr>
            <p:cNvPr id="15" name="Oval 14"/>
            <p:cNvSpPr/>
            <p:nvPr/>
          </p:nvSpPr>
          <p:spPr bwMode="auto">
            <a:xfrm>
              <a:off x="4114800" y="3352800"/>
              <a:ext cx="152400" cy="1524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blackWhite">
            <a:xfrm flipH="1">
              <a:off x="4191000" y="1904999"/>
              <a:ext cx="1676400" cy="14477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blackWhite">
            <a:xfrm>
              <a:off x="5715000" y="1340078"/>
              <a:ext cx="2209799" cy="73866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  <a:cs typeface="+mn-cs"/>
                </a:rPr>
                <a:t>Multi-symbol detector decides “one” – correcting the error</a:t>
              </a:r>
            </a:p>
          </p:txBody>
        </p:sp>
      </p:grpSp>
      <p:sp>
        <p:nvSpPr>
          <p:cNvPr id="19" name="Line 6"/>
          <p:cNvSpPr>
            <a:spLocks noChangeShapeType="1"/>
          </p:cNvSpPr>
          <p:nvPr/>
        </p:nvSpPr>
        <p:spPr bwMode="blackWhite">
          <a:xfrm flipH="1">
            <a:off x="3886199" y="2743200"/>
            <a:ext cx="1" cy="12191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73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003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Multi-Symbol Detector Example</a:t>
            </a:r>
          </a:p>
        </p:txBody>
      </p:sp>
      <p:graphicFrame>
        <p:nvGraphicFramePr>
          <p:cNvPr id="197634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457200" y="1744663"/>
          <a:ext cx="8229600" cy="397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032" name="VISIO" r:id="rId4" imgW="6731000" imgH="3327400" progId="Visio.Drawing.6">
                  <p:embed/>
                </p:oleObj>
              </mc:Choice>
              <mc:Fallback>
                <p:oleObj name="VISIO" r:id="rId4" imgW="6731000" imgH="332740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744663"/>
                        <a:ext cx="8229600" cy="397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blackWhite">
          <a:xfrm>
            <a:off x="457200" y="4464279"/>
            <a:ext cx="2209799" cy="954107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cs typeface="+mn-cs"/>
              </a:rPr>
              <a:t>Brute force approach – yields performance gain, but leads to extreme hardware complexity</a:t>
            </a:r>
          </a:p>
        </p:txBody>
      </p:sp>
    </p:spTree>
    <p:extLst>
      <p:ext uri="{BB962C8B-B14F-4D97-AF65-F5344CB8AC3E}">
        <p14:creationId xmlns:p14="http://schemas.microsoft.com/office/powerpoint/2010/main" val="2503041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Tier 0 BER Performance</a:t>
            </a:r>
          </a:p>
        </p:txBody>
      </p:sp>
      <p:pic>
        <p:nvPicPr>
          <p:cNvPr id="270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990600" y="1295400"/>
            <a:ext cx="7113588" cy="487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Legacy PCM/FM Transmitters</a:t>
            </a:r>
          </a:p>
        </p:txBody>
      </p:sp>
      <p:grpSp>
        <p:nvGrpSpPr>
          <p:cNvPr id="577554" name="Group 1042"/>
          <p:cNvGrpSpPr>
            <a:grpSpLocks/>
          </p:cNvGrpSpPr>
          <p:nvPr/>
        </p:nvGrpSpPr>
        <p:grpSpPr bwMode="auto">
          <a:xfrm>
            <a:off x="304800" y="914400"/>
            <a:ext cx="8720138" cy="5449888"/>
            <a:chOff x="192" y="576"/>
            <a:chExt cx="5493" cy="3433"/>
          </a:xfrm>
        </p:grpSpPr>
        <p:pic>
          <p:nvPicPr>
            <p:cNvPr id="577550" name="Picture 103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192" y="576"/>
              <a:ext cx="5493" cy="3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77543" name="Text Box 1031"/>
            <p:cNvSpPr txBox="1">
              <a:spLocks noChangeArrowheads="1"/>
            </p:cNvSpPr>
            <p:nvPr/>
          </p:nvSpPr>
          <p:spPr bwMode="blackWhite">
            <a:xfrm>
              <a:off x="2208" y="1056"/>
              <a:ext cx="528" cy="192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cs typeface="+mn-cs"/>
                </a:rPr>
                <a:t>h = 0.6</a:t>
              </a:r>
            </a:p>
          </p:txBody>
        </p:sp>
        <p:sp>
          <p:nvSpPr>
            <p:cNvPr id="577546" name="Line 1034"/>
            <p:cNvSpPr>
              <a:spLocks noChangeShapeType="1"/>
            </p:cNvSpPr>
            <p:nvPr/>
          </p:nvSpPr>
          <p:spPr bwMode="blackWhite">
            <a:xfrm>
              <a:off x="2640" y="1248"/>
              <a:ext cx="4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01731" name="Group 1041"/>
          <p:cNvGrpSpPr>
            <a:grpSpLocks/>
          </p:cNvGrpSpPr>
          <p:nvPr/>
        </p:nvGrpSpPr>
        <p:grpSpPr bwMode="auto">
          <a:xfrm>
            <a:off x="304800" y="914400"/>
            <a:ext cx="8720138" cy="5449888"/>
            <a:chOff x="192" y="576"/>
            <a:chExt cx="5493" cy="3433"/>
          </a:xfrm>
        </p:grpSpPr>
        <p:pic>
          <p:nvPicPr>
            <p:cNvPr id="577541" name="Picture 10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192" y="576"/>
              <a:ext cx="5493" cy="3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77544" name="Text Box 1032"/>
            <p:cNvSpPr txBox="1">
              <a:spLocks noChangeArrowheads="1"/>
            </p:cNvSpPr>
            <p:nvPr/>
          </p:nvSpPr>
          <p:spPr bwMode="blackWhite">
            <a:xfrm>
              <a:off x="1632" y="1056"/>
              <a:ext cx="528" cy="192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cs typeface="+mn-cs"/>
                </a:rPr>
                <a:t>h = 0.7</a:t>
              </a:r>
            </a:p>
          </p:txBody>
        </p:sp>
        <p:sp>
          <p:nvSpPr>
            <p:cNvPr id="577547" name="Line 1035"/>
            <p:cNvSpPr>
              <a:spLocks noChangeShapeType="1"/>
            </p:cNvSpPr>
            <p:nvPr/>
          </p:nvSpPr>
          <p:spPr bwMode="blackWhite">
            <a:xfrm>
              <a:off x="2064" y="1248"/>
              <a:ext cx="52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77552" name="Group 1040"/>
          <p:cNvGrpSpPr>
            <a:grpSpLocks/>
          </p:cNvGrpSpPr>
          <p:nvPr/>
        </p:nvGrpSpPr>
        <p:grpSpPr bwMode="auto">
          <a:xfrm>
            <a:off x="304800" y="914400"/>
            <a:ext cx="8720138" cy="5449888"/>
            <a:chOff x="192" y="576"/>
            <a:chExt cx="5493" cy="3433"/>
          </a:xfrm>
        </p:grpSpPr>
        <p:sp>
          <p:nvSpPr>
            <p:cNvPr id="577545" name="Text Box 1033"/>
            <p:cNvSpPr txBox="1">
              <a:spLocks noChangeArrowheads="1"/>
            </p:cNvSpPr>
            <p:nvPr/>
          </p:nvSpPr>
          <p:spPr bwMode="blackWhite">
            <a:xfrm>
              <a:off x="1056" y="1056"/>
              <a:ext cx="528" cy="192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cs typeface="+mn-cs"/>
                </a:rPr>
                <a:t>h = 0.8</a:t>
              </a:r>
            </a:p>
          </p:txBody>
        </p:sp>
        <p:pic>
          <p:nvPicPr>
            <p:cNvPr id="577549" name="Picture 10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192" y="576"/>
              <a:ext cx="5493" cy="3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77548" name="Line 1036"/>
            <p:cNvSpPr>
              <a:spLocks noChangeShapeType="1"/>
            </p:cNvSpPr>
            <p:nvPr/>
          </p:nvSpPr>
          <p:spPr bwMode="blackWhite">
            <a:xfrm>
              <a:off x="1440" y="1248"/>
              <a:ext cx="6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Effect of TX Deviation Error</a:t>
            </a:r>
          </a:p>
        </p:txBody>
      </p:sp>
      <p:pic>
        <p:nvPicPr>
          <p:cNvPr id="576516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457200" y="1395413"/>
            <a:ext cx="7951788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cs typeface="+mj-cs"/>
              </a:rPr>
              <a:t>Performance Metrics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600" dirty="0">
                <a:solidFill>
                  <a:srgbClr val="000000"/>
                </a:solidFill>
                <a:cs typeface="+mn-cs"/>
              </a:rPr>
              <a:t>Bandwidth Efficiency</a:t>
            </a:r>
          </a:p>
          <a:p>
            <a:pPr lvl="1" eaLnBrk="1" hangingPunct="1">
              <a:defRPr/>
            </a:pPr>
            <a:r>
              <a:rPr lang="en-US" sz="2000" dirty="0">
                <a:solidFill>
                  <a:srgbClr val="000000"/>
                </a:solidFill>
                <a:cs typeface="+mn-cs"/>
              </a:rPr>
              <a:t>How much (or how little) spectrum do I need?</a:t>
            </a:r>
          </a:p>
          <a:p>
            <a:pPr eaLnBrk="1" hangingPunct="1">
              <a:defRPr/>
            </a:pPr>
            <a:r>
              <a:rPr lang="en-US" sz="2600" dirty="0">
                <a:solidFill>
                  <a:srgbClr val="000000"/>
                </a:solidFill>
                <a:cs typeface="+mn-cs"/>
              </a:rPr>
              <a:t>Information Fidelity</a:t>
            </a:r>
          </a:p>
          <a:p>
            <a:pPr lvl="1" eaLnBrk="1" hangingPunct="1">
              <a:defRPr/>
            </a:pPr>
            <a:r>
              <a:rPr lang="en-US" sz="2000" dirty="0">
                <a:solidFill>
                  <a:srgbClr val="000000"/>
                </a:solidFill>
                <a:cs typeface="+mn-cs"/>
              </a:rPr>
              <a:t>How many of the bits are correct?</a:t>
            </a:r>
          </a:p>
          <a:p>
            <a:pPr eaLnBrk="1" hangingPunct="1">
              <a:defRPr/>
            </a:pPr>
            <a:r>
              <a:rPr lang="en-US" sz="2600" dirty="0">
                <a:solidFill>
                  <a:srgbClr val="000000"/>
                </a:solidFill>
                <a:cs typeface="+mn-cs"/>
              </a:rPr>
              <a:t>Bandwidth-Power plane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What About Phase Noise?</a:t>
            </a:r>
          </a:p>
        </p:txBody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pic>
        <p:nvPicPr>
          <p:cNvPr id="950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452438" y="1590675"/>
            <a:ext cx="3656012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502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5024438" y="1590675"/>
            <a:ext cx="3656012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502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452438" y="3883025"/>
            <a:ext cx="3656012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502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5024438" y="3883025"/>
            <a:ext cx="3656012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511" name="TextBox 1"/>
          <p:cNvSpPr txBox="1">
            <a:spLocks noChangeArrowheads="1"/>
          </p:cNvSpPr>
          <p:nvPr/>
        </p:nvSpPr>
        <p:spPr bwMode="auto">
          <a:xfrm>
            <a:off x="841375" y="1795463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900">
                <a:solidFill>
                  <a:schemeClr val="tx1"/>
                </a:solidFill>
                <a:latin typeface="Arial Black" charset="0"/>
                <a:cs typeface="Arial Black" charset="0"/>
              </a:rPr>
              <a:t>No phase noise:</a:t>
            </a:r>
          </a:p>
          <a:p>
            <a:pPr algn="l" eaLnBrk="1" hangingPunct="1"/>
            <a:r>
              <a:rPr lang="en-US" sz="900">
                <a:solidFill>
                  <a:schemeClr val="tx1"/>
                </a:solidFill>
                <a:latin typeface="Arial Black" charset="0"/>
                <a:cs typeface="Arial Black" charset="0"/>
              </a:rPr>
              <a:t>The entire trellis is helpful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92738" y="1787525"/>
            <a:ext cx="2460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900">
                <a:solidFill>
                  <a:schemeClr val="tx1"/>
                </a:solidFill>
                <a:latin typeface="Arial Black" charset="0"/>
                <a:cs typeface="Arial Black" charset="0"/>
              </a:rPr>
              <a:t>Minimal phase noise:</a:t>
            </a:r>
          </a:p>
          <a:p>
            <a:pPr algn="l" eaLnBrk="1" hangingPunct="1"/>
            <a:r>
              <a:rPr lang="en-US" sz="900">
                <a:solidFill>
                  <a:schemeClr val="tx1"/>
                </a:solidFill>
                <a:latin typeface="Arial Black" charset="0"/>
                <a:cs typeface="Arial Black" charset="0"/>
              </a:rPr>
              <a:t>Several bits of the trellis are helpful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31850" y="4098925"/>
            <a:ext cx="2347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900">
                <a:solidFill>
                  <a:schemeClr val="tx1"/>
                </a:solidFill>
                <a:latin typeface="Arial Black" charset="0"/>
                <a:cs typeface="Arial Black" charset="0"/>
              </a:rPr>
              <a:t>Significant phase noise:</a:t>
            </a:r>
          </a:p>
          <a:p>
            <a:pPr algn="l" eaLnBrk="1" hangingPunct="1"/>
            <a:r>
              <a:rPr lang="en-US" sz="900">
                <a:solidFill>
                  <a:schemeClr val="tx1"/>
                </a:solidFill>
                <a:latin typeface="Arial Black" charset="0"/>
                <a:cs typeface="Arial Black" charset="0"/>
              </a:rPr>
              <a:t>A few bits of the trellis are helpful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414963" y="4105275"/>
            <a:ext cx="2700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900">
                <a:solidFill>
                  <a:schemeClr val="tx1"/>
                </a:solidFill>
                <a:latin typeface="Arial Black" charset="0"/>
                <a:cs typeface="Arial Black" charset="0"/>
              </a:rPr>
              <a:t>Severe phase noise:</a:t>
            </a:r>
          </a:p>
          <a:p>
            <a:pPr algn="l" eaLnBrk="1" hangingPunct="1"/>
            <a:r>
              <a:rPr lang="en-US" sz="900">
                <a:solidFill>
                  <a:schemeClr val="tx1"/>
                </a:solidFill>
                <a:latin typeface="Arial Black" charset="0"/>
                <a:cs typeface="Arial Black" charset="0"/>
              </a:rPr>
              <a:t>Not a candidate for trellis demodulation</a:t>
            </a:r>
          </a:p>
        </p:txBody>
      </p:sp>
    </p:spTree>
    <p:extLst>
      <p:ext uri="{BB962C8B-B14F-4D97-AF65-F5344CB8AC3E}">
        <p14:creationId xmlns:p14="http://schemas.microsoft.com/office/powerpoint/2010/main" val="316082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Phase Noise</a:t>
            </a:r>
          </a:p>
        </p:txBody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>
                <a:cs typeface="+mn-cs"/>
              </a:rPr>
              <a:t>Trellis demodulation is based on the assumption that the signal is following a predictable path through the trellis.</a:t>
            </a:r>
          </a:p>
          <a:p>
            <a:pPr eaLnBrk="1" hangingPunct="1">
              <a:defRPr/>
            </a:pPr>
            <a:r>
              <a:rPr lang="en-US" sz="2800" dirty="0">
                <a:cs typeface="+mn-cs"/>
              </a:rPr>
              <a:t>If this is not true (due to high phase noise), then a trellis demodulator may not provide the expected performance gain</a:t>
            </a:r>
          </a:p>
          <a:p>
            <a:pPr eaLnBrk="1" hangingPunct="1">
              <a:defRPr/>
            </a:pPr>
            <a:r>
              <a:rPr lang="en-US" sz="2800" dirty="0">
                <a:cs typeface="+mn-cs"/>
              </a:rPr>
              <a:t>Most often an issue at low bit rates</a:t>
            </a:r>
          </a:p>
          <a:p>
            <a:pPr eaLnBrk="1" hangingPunct="1">
              <a:defRPr/>
            </a:pPr>
            <a:r>
              <a:rPr lang="en-US" sz="2800" dirty="0">
                <a:cs typeface="+mn-cs"/>
              </a:rPr>
              <a:t>Some trellis demods handle this case by modifying the trellis calculations.</a:t>
            </a:r>
          </a:p>
        </p:txBody>
      </p:sp>
    </p:spTree>
    <p:extLst>
      <p:ext uri="{BB962C8B-B14F-4D97-AF65-F5344CB8AC3E}">
        <p14:creationId xmlns:p14="http://schemas.microsoft.com/office/powerpoint/2010/main" val="37102642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SOQPSK Detection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n-cs"/>
              </a:rPr>
              <a:t>Can be detected by conventional (non-shaped) offset QPSK demod</a:t>
            </a:r>
          </a:p>
          <a:p>
            <a:pPr eaLnBrk="1" hangingPunct="1">
              <a:defRPr/>
            </a:pPr>
            <a:r>
              <a:rPr lang="en-US">
                <a:cs typeface="+mn-cs"/>
              </a:rPr>
              <a:t>Non-matched filtering loss of about 2 dB</a:t>
            </a:r>
          </a:p>
          <a:p>
            <a:pPr eaLnBrk="1" hangingPunct="1">
              <a:defRPr/>
            </a:pPr>
            <a:r>
              <a:rPr lang="en-US">
                <a:cs typeface="+mn-cs"/>
              </a:rPr>
              <a:t>Butterworth lowpass filter is reasonable approximation to matched filter</a:t>
            </a:r>
          </a:p>
          <a:p>
            <a:pPr eaLnBrk="1" hangingPunct="1">
              <a:defRPr/>
            </a:pPr>
            <a:r>
              <a:rPr lang="en-US">
                <a:cs typeface="+mn-cs"/>
              </a:rPr>
              <a:t>Trellis detection is optimum, but more complex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SOQPSK-TG Phase Tree</a:t>
            </a:r>
          </a:p>
        </p:txBody>
      </p:sp>
      <p:pic>
        <p:nvPicPr>
          <p:cNvPr id="854019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54020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54021" name="Picture 1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54022" name="Picture 10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54023" name="Picture 10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54024" name="Picture 10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54025" name="Picture 10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54026" name="Picture 10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04800" y="954088"/>
            <a:ext cx="860425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Multi-h CPM Detection</a:t>
            </a:r>
          </a:p>
        </p:txBody>
      </p:sp>
      <p:sp>
        <p:nvSpPr>
          <p:cNvPr id="3061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Modulator intentionally creates severe inter-symbol interference</a:t>
            </a:r>
          </a:p>
          <a:p>
            <a:pPr lvl="1" eaLnBrk="1" hangingPunct="1">
              <a:defRPr/>
            </a:pPr>
            <a:r>
              <a:rPr lang="en-US" dirty="0"/>
              <a:t>3-symbol RC premod filter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Symbol-by-symbol detection is essentially useless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Trellis detection is required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BER Performance Comparison</a:t>
            </a:r>
          </a:p>
        </p:txBody>
      </p:sp>
      <p:pic>
        <p:nvPicPr>
          <p:cNvPr id="2" name="Picture 1" descr="BER Summa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315200" cy="4968727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Course Outline – Day 2</a:t>
            </a:r>
          </a:p>
        </p:txBody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Demodulation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Trellis vs. Single-Symbol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Data Quality Metric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Synchronization</a:t>
            </a:r>
            <a:r>
              <a:rPr lang="en-US" dirty="0">
                <a:cs typeface="+mn-cs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Channel Impairments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Adjacent Channel Interference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Multipath Propagation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Impairment Mitigation Techniques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Adaptive Equalization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Diversity Combining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Best Source Selection</a:t>
            </a:r>
          </a:p>
        </p:txBody>
      </p:sp>
    </p:spTree>
    <p:extLst>
      <p:ext uri="{BB962C8B-B14F-4D97-AF65-F5344CB8AC3E}">
        <p14:creationId xmlns:p14="http://schemas.microsoft.com/office/powerpoint/2010/main" val="4144379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Power Spectral Density (PSD)</a:t>
            </a:r>
          </a:p>
        </p:txBody>
      </p:sp>
      <p:pic>
        <p:nvPicPr>
          <p:cNvPr id="3092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928688" y="1295400"/>
            <a:ext cx="726598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9259" name="Rectangle 11"/>
          <p:cNvSpPr>
            <a:spLocks noChangeArrowheads="1"/>
          </p:cNvSpPr>
          <p:nvPr/>
        </p:nvSpPr>
        <p:spPr bwMode="blackWhite">
          <a:xfrm>
            <a:off x="4648200" y="1600200"/>
            <a:ext cx="304800" cy="3733800"/>
          </a:xfrm>
          <a:prstGeom prst="rect">
            <a:avLst/>
          </a:prstGeom>
          <a:solidFill>
            <a:schemeClr val="accent1">
              <a:alpha val="1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9260" name="Rectangle 12"/>
          <p:cNvSpPr>
            <a:spLocks noChangeArrowheads="1"/>
          </p:cNvSpPr>
          <p:nvPr/>
        </p:nvSpPr>
        <p:spPr bwMode="blackWhite">
          <a:xfrm>
            <a:off x="4495800" y="1600200"/>
            <a:ext cx="609600" cy="3733800"/>
          </a:xfrm>
          <a:prstGeom prst="rect">
            <a:avLst/>
          </a:prstGeom>
          <a:solidFill>
            <a:schemeClr val="accent1">
              <a:alpha val="1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9261" name="Rectangle 13"/>
          <p:cNvSpPr>
            <a:spLocks noChangeArrowheads="1"/>
          </p:cNvSpPr>
          <p:nvPr/>
        </p:nvSpPr>
        <p:spPr bwMode="blackWhite">
          <a:xfrm>
            <a:off x="4343400" y="1600200"/>
            <a:ext cx="914400" cy="3733800"/>
          </a:xfrm>
          <a:prstGeom prst="rect">
            <a:avLst/>
          </a:prstGeom>
          <a:solidFill>
            <a:schemeClr val="accent1">
              <a:alpha val="1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9262" name="Rectangle 14"/>
          <p:cNvSpPr>
            <a:spLocks noChangeArrowheads="1"/>
          </p:cNvSpPr>
          <p:nvPr/>
        </p:nvSpPr>
        <p:spPr bwMode="blackWhite">
          <a:xfrm>
            <a:off x="4191000" y="1600200"/>
            <a:ext cx="1219200" cy="3733800"/>
          </a:xfrm>
          <a:prstGeom prst="rect">
            <a:avLst/>
          </a:prstGeom>
          <a:solidFill>
            <a:schemeClr val="accent1">
              <a:alpha val="1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9263" name="Rectangle 15"/>
          <p:cNvSpPr>
            <a:spLocks noChangeArrowheads="1"/>
          </p:cNvSpPr>
          <p:nvPr/>
        </p:nvSpPr>
        <p:spPr bwMode="blackWhite">
          <a:xfrm>
            <a:off x="4038600" y="1600200"/>
            <a:ext cx="1524000" cy="3733800"/>
          </a:xfrm>
          <a:prstGeom prst="rect">
            <a:avLst/>
          </a:prstGeom>
          <a:solidFill>
            <a:schemeClr val="accent1">
              <a:alpha val="1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9264" name="Rectangle 16"/>
          <p:cNvSpPr>
            <a:spLocks noChangeArrowheads="1"/>
          </p:cNvSpPr>
          <p:nvPr/>
        </p:nvSpPr>
        <p:spPr bwMode="blackWhite">
          <a:xfrm>
            <a:off x="3886200" y="1600200"/>
            <a:ext cx="1828800" cy="3733800"/>
          </a:xfrm>
          <a:prstGeom prst="rect">
            <a:avLst/>
          </a:prstGeom>
          <a:solidFill>
            <a:schemeClr val="accent1">
              <a:alpha val="1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9265" name="Rectangle 17"/>
          <p:cNvSpPr>
            <a:spLocks noChangeArrowheads="1"/>
          </p:cNvSpPr>
          <p:nvPr/>
        </p:nvSpPr>
        <p:spPr bwMode="blackWhite">
          <a:xfrm>
            <a:off x="3733800" y="1600200"/>
            <a:ext cx="2133600" cy="3733800"/>
          </a:xfrm>
          <a:prstGeom prst="rect">
            <a:avLst/>
          </a:prstGeom>
          <a:solidFill>
            <a:schemeClr val="accent1">
              <a:alpha val="1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9266" name="Rectangle 18"/>
          <p:cNvSpPr>
            <a:spLocks noChangeArrowheads="1"/>
          </p:cNvSpPr>
          <p:nvPr/>
        </p:nvSpPr>
        <p:spPr bwMode="blackWhite">
          <a:xfrm>
            <a:off x="3581400" y="1600200"/>
            <a:ext cx="2438400" cy="3733800"/>
          </a:xfrm>
          <a:prstGeom prst="rect">
            <a:avLst/>
          </a:prstGeom>
          <a:solidFill>
            <a:schemeClr val="accent1">
              <a:alpha val="1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9" grpId="0" animBg="1"/>
      <p:bldP spid="309259" grpId="1" animBg="1"/>
      <p:bldP spid="309260" grpId="0" animBg="1"/>
      <p:bldP spid="309260" grpId="1" animBg="1"/>
      <p:bldP spid="309261" grpId="0" animBg="1"/>
      <p:bldP spid="309261" grpId="1" animBg="1"/>
      <p:bldP spid="309262" grpId="0" animBg="1"/>
      <p:bldP spid="309262" grpId="1" animBg="1"/>
      <p:bldP spid="309263" grpId="0" animBg="1"/>
      <p:bldP spid="309263" grpId="1" animBg="1"/>
      <p:bldP spid="309264" grpId="0" animBg="1"/>
      <p:bldP spid="309264" grpId="1" animBg="1"/>
      <p:bldP spid="309265" grpId="0" animBg="1"/>
      <p:bldP spid="309265" grpId="1" animBg="1"/>
      <p:bldP spid="3092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Fractional Out-of-band Power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2438400" y="4800600"/>
            <a:ext cx="118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5 Mbps</a:t>
            </a:r>
          </a:p>
        </p:txBody>
      </p:sp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923925" y="1219200"/>
            <a:ext cx="729456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3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6200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BER Performance Comparison</a:t>
            </a:r>
          </a:p>
        </p:txBody>
      </p:sp>
      <p:pic>
        <p:nvPicPr>
          <p:cNvPr id="2" name="Picture 1" descr="BER Summa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315200" cy="49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88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Bandwidth-Power Plane</a:t>
            </a:r>
          </a:p>
        </p:txBody>
      </p:sp>
      <p:sp>
        <p:nvSpPr>
          <p:cNvPr id="1515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320800"/>
            <a:ext cx="77724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600">
                <a:cs typeface="+mn-cs"/>
              </a:rPr>
              <a:t>Simultaneous representation of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Bandwidth Efficiency (Bandwidth normalized to Bit Rate)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Power Efficiency (Eb/No required to achieve 10</a:t>
            </a:r>
            <a:r>
              <a:rPr lang="en-US" sz="2000" baseline="30000"/>
              <a:t>-5</a:t>
            </a:r>
            <a:r>
              <a:rPr lang="en-US" sz="2000"/>
              <a:t> BEP)</a:t>
            </a:r>
          </a:p>
        </p:txBody>
      </p:sp>
      <p:graphicFrame>
        <p:nvGraphicFramePr>
          <p:cNvPr id="48131" name="Object 1028"/>
          <p:cNvGraphicFramePr>
            <a:graphicFrameLocks noChangeAspect="1"/>
          </p:cNvGraphicFramePr>
          <p:nvPr/>
        </p:nvGraphicFramePr>
        <p:xfrm>
          <a:off x="1828800" y="2133600"/>
          <a:ext cx="4583113" cy="405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38" name="VISIO" r:id="rId4" imgW="4572000" imgH="4051300" progId="Visio.Drawing.6">
                  <p:embed/>
                </p:oleObj>
              </mc:Choice>
              <mc:Fallback>
                <p:oleObj name="VISIO" r:id="rId4" imgW="4572000" imgH="4051300" progId="Visio.Drawing.6">
                  <p:embed/>
                  <p:pic>
                    <p:nvPicPr>
                      <p:cNvPr id="48131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133600"/>
                        <a:ext cx="4583113" cy="405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377861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2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0080"/>
      </a:accent1>
      <a:accent2>
        <a:srgbClr val="9999CC"/>
      </a:accent2>
      <a:accent3>
        <a:srgbClr val="FFFFFF"/>
      </a:accent3>
      <a:accent4>
        <a:srgbClr val="000000"/>
      </a:accent4>
      <a:accent5>
        <a:srgbClr val="AAAAC0"/>
      </a:accent5>
      <a:accent6>
        <a:srgbClr val="8A8AB9"/>
      </a:accent6>
      <a:hlink>
        <a:srgbClr val="CCCCE6"/>
      </a:hlink>
      <a:folHlink>
        <a:srgbClr val="B2B2B2"/>
      </a:folHlink>
    </a:clrScheme>
    <a:fontScheme name="Blank Presentation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666699"/>
        </a:dk1>
        <a:lt1>
          <a:srgbClr val="FFFFFF"/>
        </a:lt1>
        <a:dk2>
          <a:srgbClr val="000066"/>
        </a:dk2>
        <a:lt2>
          <a:srgbClr val="FFFFFF"/>
        </a:lt2>
        <a:accent1>
          <a:srgbClr val="0066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2DE7"/>
        </a:accent6>
        <a:hlink>
          <a:srgbClr val="0000C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334B49"/>
        </a:dk2>
        <a:lt2>
          <a:srgbClr val="FFFFFF"/>
        </a:lt2>
        <a:accent1>
          <a:srgbClr val="009999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ACACA"/>
        </a:accent5>
        <a:accent6>
          <a:srgbClr val="007373"/>
        </a:accent6>
        <a:hlink>
          <a:srgbClr val="006666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FF9900"/>
        </a:accent1>
        <a:accent2>
          <a:srgbClr val="FCB138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4A032"/>
        </a:accent6>
        <a:hlink>
          <a:srgbClr val="FCC66E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440044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B0AAB0"/>
        </a:accent5>
        <a:accent6>
          <a:srgbClr val="6D0466"/>
        </a:accent6>
        <a:hlink>
          <a:srgbClr val="9F839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FFFFFF"/>
        </a:dk2>
        <a:lt2>
          <a:srgbClr val="666699"/>
        </a:lt2>
        <a:accent1>
          <a:srgbClr val="779F92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BDCDC7"/>
        </a:accent5>
        <a:accent6>
          <a:srgbClr val="8EB0C3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6A0000"/>
        </a:dk1>
        <a:lt1>
          <a:srgbClr val="FFFFFF"/>
        </a:lt1>
        <a:dk2>
          <a:srgbClr val="FFFFFF"/>
        </a:dk2>
        <a:lt2>
          <a:srgbClr val="666699"/>
        </a:lt2>
        <a:accent1>
          <a:srgbClr val="CC3300"/>
        </a:accent1>
        <a:accent2>
          <a:srgbClr val="CC6600"/>
        </a:accent2>
        <a:accent3>
          <a:srgbClr val="FFFFFF"/>
        </a:accent3>
        <a:accent4>
          <a:srgbClr val="590000"/>
        </a:accent4>
        <a:accent5>
          <a:srgbClr val="E2ADAA"/>
        </a:accent5>
        <a:accent6>
          <a:srgbClr val="B95C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4F4F77"/>
        </a:dk1>
        <a:lt1>
          <a:srgbClr val="FFFFFF"/>
        </a:lt1>
        <a:dk2>
          <a:srgbClr val="4A7911"/>
        </a:dk2>
        <a:lt2>
          <a:srgbClr val="FFFFFF"/>
        </a:lt2>
        <a:accent1>
          <a:srgbClr val="336600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ADB8AA"/>
        </a:accent5>
        <a:accent6>
          <a:srgbClr val="5C8A00"/>
        </a:accent6>
        <a:hlink>
          <a:srgbClr val="99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00"/>
        </a:dk1>
        <a:lt1>
          <a:srgbClr val="FFFFFF"/>
        </a:lt1>
        <a:dk2>
          <a:srgbClr val="FFFFFF"/>
        </a:dk2>
        <a:lt2>
          <a:srgbClr val="4F4F77"/>
        </a:lt2>
        <a:accent1>
          <a:srgbClr val="3366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ADB8AA"/>
        </a:accent5>
        <a:accent6>
          <a:srgbClr val="5C8A00"/>
        </a:accent6>
        <a:hlink>
          <a:srgbClr val="99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8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8080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0C0"/>
        </a:accent5>
        <a:accent6>
          <a:srgbClr val="008A8A"/>
        </a:accent6>
        <a:hlink>
          <a:srgbClr val="70CAC6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4F4F77"/>
        </a:dk1>
        <a:lt1>
          <a:srgbClr val="FFFFFF"/>
        </a:lt1>
        <a:dk2>
          <a:srgbClr val="330000"/>
        </a:dk2>
        <a:lt2>
          <a:srgbClr val="FFFFFF"/>
        </a:lt2>
        <a:accent1>
          <a:srgbClr val="822504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C1ACAA"/>
        </a:accent5>
        <a:accent6>
          <a:srgbClr val="8F2505"/>
        </a:accent6>
        <a:hlink>
          <a:srgbClr val="7C0704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3333"/>
        </a:dk1>
        <a:lt1>
          <a:srgbClr val="FFFFFF"/>
        </a:lt1>
        <a:dk2>
          <a:srgbClr val="333399"/>
        </a:dk2>
        <a:lt2>
          <a:srgbClr val="FFFFFF"/>
        </a:lt2>
        <a:accent1>
          <a:srgbClr val="006699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B8CA"/>
        </a:accent5>
        <a:accent6>
          <a:srgbClr val="02799E"/>
        </a:accent6>
        <a:hlink>
          <a:srgbClr val="6699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0080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AAAAC0"/>
        </a:accent5>
        <a:accent6>
          <a:srgbClr val="8A8AB9"/>
        </a:accent6>
        <a:hlink>
          <a:srgbClr val="CCCCE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ab Overview September 2004">
  <a:themeElements>
    <a:clrScheme name="1_Lab Overview September 2004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Lab Overview September 2004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cap="flat" cmpd="sng" algn="ctr">
          <a:solidFill>
            <a:srgbClr val="001E4C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1E4C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Lab Overview September 2004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b Overview September 2004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b Overview September 2004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16450</TotalTime>
  <Words>1712</Words>
  <Application>Microsoft Macintosh PowerPoint</Application>
  <PresentationFormat>On-screen Show (4:3)</PresentationFormat>
  <Paragraphs>381</Paragraphs>
  <Slides>56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ＭＳ Ｐゴシック</vt:lpstr>
      <vt:lpstr>Arial</vt:lpstr>
      <vt:lpstr>Arial Black</vt:lpstr>
      <vt:lpstr>Arno Pro Italic Caption</vt:lpstr>
      <vt:lpstr>Garamond</vt:lpstr>
      <vt:lpstr>Symbol</vt:lpstr>
      <vt:lpstr>Times</vt:lpstr>
      <vt:lpstr>Times New Roman</vt:lpstr>
      <vt:lpstr>Wingdings</vt:lpstr>
      <vt:lpstr>Wingdings 2</vt:lpstr>
      <vt:lpstr>Blank Presentation</vt:lpstr>
      <vt:lpstr>1_Lab Overview September 2004</vt:lpstr>
      <vt:lpstr>VISIO</vt:lpstr>
      <vt:lpstr>Equation</vt:lpstr>
      <vt:lpstr>Telemetry Smorgasbord</vt:lpstr>
      <vt:lpstr>Course Outline – Day 1</vt:lpstr>
      <vt:lpstr>Course Outline – Day 2</vt:lpstr>
      <vt:lpstr>Course Outline – Day 3</vt:lpstr>
      <vt:lpstr>Performance Metrics</vt:lpstr>
      <vt:lpstr>Power Spectral Density (PSD)</vt:lpstr>
      <vt:lpstr>Fractional Out-of-band Power</vt:lpstr>
      <vt:lpstr>BER Performance Comparison</vt:lpstr>
      <vt:lpstr>Bandwidth-Power Plane</vt:lpstr>
      <vt:lpstr>Today’s Modulation Tour</vt:lpstr>
      <vt:lpstr>Continuous Phase Modulation</vt:lpstr>
      <vt:lpstr>The Modulation Universe</vt:lpstr>
      <vt:lpstr>Angle Modulations</vt:lpstr>
      <vt:lpstr>Saturated Power Amplifiers</vt:lpstr>
      <vt:lpstr>Constant Envelope Modulations</vt:lpstr>
      <vt:lpstr>CPM Notation and Parameters</vt:lpstr>
      <vt:lpstr>ARTM Tier 0 (PCM/FM) (CPFSK)</vt:lpstr>
      <vt:lpstr>Tier 0 in CPM Notation</vt:lpstr>
      <vt:lpstr>PCM/FM as a Phase Modulation</vt:lpstr>
      <vt:lpstr>Power Spectral Density (PSD)</vt:lpstr>
      <vt:lpstr>Fractional Out-of-band Power</vt:lpstr>
      <vt:lpstr>PCM/FM Summary</vt:lpstr>
      <vt:lpstr>ARTM Tier I (SOQPSK-TG)</vt:lpstr>
      <vt:lpstr>SOQPSK in CPM Notation</vt:lpstr>
      <vt:lpstr>SOQPSK-TG Phase Tree</vt:lpstr>
      <vt:lpstr>Measured PSD (Tier 0 &amp; 1)</vt:lpstr>
      <vt:lpstr>Fractional Out-of-band Power</vt:lpstr>
      <vt:lpstr>Shaped Offset QPSK Summary</vt:lpstr>
      <vt:lpstr>ARTM Tier II (ARTM CPM) (Multi-h CPM)</vt:lpstr>
      <vt:lpstr>ARTM Tier II in CPM Notation</vt:lpstr>
      <vt:lpstr>Frequency Pulse &amp; Phase Tree</vt:lpstr>
      <vt:lpstr>PSD (Tier 0, I, &amp; II)</vt:lpstr>
      <vt:lpstr>Fractional Out-of-band Power</vt:lpstr>
      <vt:lpstr>Tier II Multi-h CPM Summary</vt:lpstr>
      <vt:lpstr>Side by Side Summary</vt:lpstr>
      <vt:lpstr>Demodulation</vt:lpstr>
      <vt:lpstr>Demodulation</vt:lpstr>
      <vt:lpstr>Single-Symbol Demodulation</vt:lpstr>
      <vt:lpstr>Tier 0 Frequency Detection</vt:lpstr>
      <vt:lpstr>SOQPSK-TG Eye Patterns</vt:lpstr>
      <vt:lpstr>SOQPSK Constellations</vt:lpstr>
      <vt:lpstr>Waveform Comparison</vt:lpstr>
      <vt:lpstr>Trellis Demodulation Overview</vt:lpstr>
      <vt:lpstr>Tier 0 Phase Tree</vt:lpstr>
      <vt:lpstr>Why Does It Matter?</vt:lpstr>
      <vt:lpstr>Multi-Symbol Detector Example</vt:lpstr>
      <vt:lpstr>Tier 0 BER Performance</vt:lpstr>
      <vt:lpstr>Legacy PCM/FM Transmitters</vt:lpstr>
      <vt:lpstr>Effect of TX Deviation Error</vt:lpstr>
      <vt:lpstr>What About Phase Noise?</vt:lpstr>
      <vt:lpstr>Phase Noise</vt:lpstr>
      <vt:lpstr>SOQPSK Detection</vt:lpstr>
      <vt:lpstr>SOQPSK-TG Phase Tree</vt:lpstr>
      <vt:lpstr>Multi-h CPM Detection</vt:lpstr>
      <vt:lpstr>BER Performance Comparison</vt:lpstr>
      <vt:lpstr>Course Outline – Day 2</vt:lpstr>
    </vt:vector>
  </TitlesOfParts>
  <Company>Quasonix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Modulation Techniques for Telemetry</dc:title>
  <dc:creator>Terry Hill</dc:creator>
  <cp:lastModifiedBy>Terry Hill</cp:lastModifiedBy>
  <cp:revision>245</cp:revision>
  <dcterms:created xsi:type="dcterms:W3CDTF">2007-08-21T10:51:04Z</dcterms:created>
  <dcterms:modified xsi:type="dcterms:W3CDTF">2020-04-23T22:02:07Z</dcterms:modified>
</cp:coreProperties>
</file>