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7.xml" ContentType="application/vnd.openxmlformats-officedocument.presentationml.notesSlide+xml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8.xml" ContentType="application/vnd.openxmlformats-officedocument.presentationml.notesSlide+xml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notesSlides/notesSlide9.xml" ContentType="application/vnd.openxmlformats-officedocument.presentationml.notesSlide+xml"/>
  <Override PartName="/ppt/embeddings/oleObject10.bin" ContentType="application/vnd.openxmlformats-officedocument.oleObject"/>
  <Override PartName="/ppt/embeddings/Microsoft_Equation1.bin" ContentType="application/vnd.openxmlformats-officedocument.oleObject"/>
  <Override PartName="/ppt/notesSlides/notesSlide10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  <p:sldMasterId id="2147483677" r:id="rId2"/>
  </p:sldMasterIdLst>
  <p:notesMasterIdLst>
    <p:notesMasterId r:id="rId45"/>
  </p:notesMasterIdLst>
  <p:handoutMasterIdLst>
    <p:handoutMasterId r:id="rId46"/>
  </p:handoutMasterIdLst>
  <p:sldIdLst>
    <p:sldId id="256" r:id="rId3"/>
    <p:sldId id="398" r:id="rId4"/>
    <p:sldId id="399" r:id="rId5"/>
    <p:sldId id="400" r:id="rId6"/>
    <p:sldId id="608" r:id="rId7"/>
    <p:sldId id="402" r:id="rId8"/>
    <p:sldId id="404" r:id="rId9"/>
    <p:sldId id="405" r:id="rId10"/>
    <p:sldId id="609" r:id="rId11"/>
    <p:sldId id="407" r:id="rId12"/>
    <p:sldId id="408" r:id="rId13"/>
    <p:sldId id="409" r:id="rId14"/>
    <p:sldId id="410" r:id="rId15"/>
    <p:sldId id="411" r:id="rId16"/>
    <p:sldId id="581" r:id="rId17"/>
    <p:sldId id="582" r:id="rId18"/>
    <p:sldId id="583" r:id="rId19"/>
    <p:sldId id="584" r:id="rId20"/>
    <p:sldId id="585" r:id="rId21"/>
    <p:sldId id="586" r:id="rId22"/>
    <p:sldId id="587" r:id="rId23"/>
    <p:sldId id="588" r:id="rId24"/>
    <p:sldId id="589" r:id="rId25"/>
    <p:sldId id="590" r:id="rId26"/>
    <p:sldId id="591" r:id="rId27"/>
    <p:sldId id="592" r:id="rId28"/>
    <p:sldId id="607" r:id="rId29"/>
    <p:sldId id="593" r:id="rId30"/>
    <p:sldId id="594" r:id="rId31"/>
    <p:sldId id="595" r:id="rId32"/>
    <p:sldId id="596" r:id="rId33"/>
    <p:sldId id="597" r:id="rId34"/>
    <p:sldId id="598" r:id="rId35"/>
    <p:sldId id="599" r:id="rId36"/>
    <p:sldId id="600" r:id="rId37"/>
    <p:sldId id="601" r:id="rId38"/>
    <p:sldId id="602" r:id="rId39"/>
    <p:sldId id="603" r:id="rId40"/>
    <p:sldId id="604" r:id="rId41"/>
    <p:sldId id="605" r:id="rId42"/>
    <p:sldId id="606" r:id="rId43"/>
    <p:sldId id="413" r:id="rId4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E6E6E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57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handoutMaster" Target="handoutMasters/handout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image" Target="../media/image12.emf"/><Relationship Id="rId3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Relationship Id="rId2" Type="http://schemas.openxmlformats.org/officeDocument/2006/relationships/image" Target="../media/image15.emf"/><Relationship Id="rId3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Relationship Id="rId2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37975F0-92A5-DF41-A7AB-F856D9A9F0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02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467D369-F72F-0142-818A-EE536819E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989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897BA5-9749-B144-BA32-76DC6205154A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3406E3-ABA7-404F-B8BD-B796CA953CC8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55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5DA26D-DE62-A94F-BB71-7ACAA07E566A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55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EB3397-C18C-3742-A5A3-DB94644B2B47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55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EF77D2-E052-9E48-9DFE-47D726CB429F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647E66-2978-A34F-8A01-9967C0EE32C4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55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4F3155-171F-654F-8899-162E85EF06D9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A049DA-7ACE-D843-90F1-5FEA648829F0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AFC835-625C-AE47-B751-2B7FD62CBA1E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54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9348FF-1204-CD4F-864F-FB41E46264D1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D8E98E-0788-F142-9691-74825459026C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0D80E-8C06-0642-B172-439D08C6218A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C3CBB0-0A16-1244-95B1-AE68FE46DE71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C8DCF0-6B88-D84F-AC7C-CB422BBE0B32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A0ACFB-FD5A-0D44-97DE-6DC38D015110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2"/>
            <p:cNvSpPr>
              <a:spLocks noChangeArrowheads="1"/>
            </p:cNvSpPr>
            <p:nvPr userDrawn="1"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/>
                </a:solidFill>
                <a:cs typeface="+mn-cs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 userDrawn="1"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 userDrawn="1"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20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21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22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23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24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25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26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27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28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29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8" name="Picture 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142875"/>
            <a:ext cx="32004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9953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4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9954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 2" charset="0"/>
              <a:buNone/>
              <a:defRPr sz="32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9" name="Rectangle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9C5ABE86-EB9A-5945-B172-D626AA875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49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54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084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rgbClr val="001E4C"/>
              </a:gs>
              <a:gs pos="50000">
                <a:srgbClr val="003D96"/>
              </a:gs>
              <a:gs pos="100000">
                <a:srgbClr val="001E4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 userDrawn="1"/>
        </p:nvSpPr>
        <p:spPr bwMode="auto">
          <a:xfrm>
            <a:off x="0" y="5867400"/>
            <a:ext cx="9144000" cy="76200"/>
          </a:xfrm>
          <a:prstGeom prst="roundRect">
            <a:avLst>
              <a:gd name="adj" fmla="val 2171"/>
            </a:avLst>
          </a:prstGeom>
          <a:gradFill rotWithShape="0">
            <a:gsLst>
              <a:gs pos="0">
                <a:srgbClr val="001E4C"/>
              </a:gs>
              <a:gs pos="100000">
                <a:srgbClr val="C5AF7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1E4C"/>
              </a:gs>
              <a:gs pos="50000">
                <a:srgbClr val="0046AC"/>
              </a:gs>
              <a:gs pos="100000">
                <a:srgbClr val="001E4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AutoShape 10"/>
          <p:cNvSpPr>
            <a:spLocks noChangeArrowheads="1"/>
          </p:cNvSpPr>
          <p:nvPr userDrawn="1"/>
        </p:nvSpPr>
        <p:spPr bwMode="auto">
          <a:xfrm>
            <a:off x="0" y="914400"/>
            <a:ext cx="9144000" cy="76200"/>
          </a:xfrm>
          <a:prstGeom prst="roundRect">
            <a:avLst>
              <a:gd name="adj" fmla="val 2171"/>
            </a:avLst>
          </a:prstGeom>
          <a:gradFill rotWithShape="0">
            <a:gsLst>
              <a:gs pos="0">
                <a:srgbClr val="001E4C"/>
              </a:gs>
              <a:gs pos="100000">
                <a:srgbClr val="C5AF7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8825" y="1981200"/>
            <a:ext cx="7623175" cy="1752600"/>
          </a:xfrm>
        </p:spPr>
        <p:txBody>
          <a:bodyPr/>
          <a:lstStyle>
            <a:lvl1pPr algn="ctr">
              <a:defRPr>
                <a:solidFill>
                  <a:srgbClr val="001E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3813" y="4572000"/>
            <a:ext cx="6553200" cy="11430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charset="0"/>
                <a:ea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charset="0"/>
                <a:ea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 anchor="b"/>
          <a:lstStyle>
            <a:lvl1pPr defTabSz="914400">
              <a:defRPr>
                <a:solidFill>
                  <a:srgbClr val="000000"/>
                </a:solidFill>
                <a:latin typeface="Garamond" charset="0"/>
                <a:cs typeface="ＭＳ Ｐゴシック" charset="0"/>
              </a:defRPr>
            </a:lvl1pPr>
          </a:lstStyle>
          <a:p>
            <a:pPr>
              <a:defRPr/>
            </a:pPr>
            <a:fld id="{37FAA10A-D7A1-554D-B559-908A4D4BCE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66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40101A9B-F625-1C46-97C5-58F7416BC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77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D4A7ABF5-C263-C843-AD72-A61DBB156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60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C3CD99CF-4FBD-A049-A8D1-E39A1E8A8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95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1B61646E-ABF3-9A45-9BC8-996DF23B5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91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BE5B1F80-6C00-5C4A-BC62-FAAE3550E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64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244B2F3F-6BE5-A04E-90E2-09C056BEE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34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66BC7762-DA4D-2E48-B72C-9BA3A09A23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726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04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417E5F9C-D0AA-4D41-A47D-D0B0AD4D5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52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02866032-F32D-ED4E-8CE6-1026D1C7C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6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1613"/>
            <a:ext cx="2057400" cy="6005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1613"/>
            <a:ext cx="6019800" cy="6005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62325230-5029-9C43-934F-A7AAB2247F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7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8093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59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47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01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7072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622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8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/>
                </a:solidFill>
                <a:cs typeface="+mn-cs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389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8933" name="Picture 2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400800"/>
            <a:ext cx="22098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6096000" y="6324600"/>
            <a:ext cx="2973388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/>
          <a:p>
            <a:pPr algn="r" eaLnBrk="0" hangingPunct="0">
              <a:defRPr/>
            </a:pPr>
            <a:r>
              <a:rPr lang="en-US" sz="1000" dirty="0" smtClean="0">
                <a:solidFill>
                  <a:schemeClr val="tx1"/>
                </a:solidFill>
                <a:latin typeface="Arial" charset="0"/>
                <a:cs typeface="+mn-cs"/>
              </a:rPr>
              <a:t>2013 </a:t>
            </a:r>
            <a:r>
              <a:rPr lang="en-US" sz="1000" dirty="0">
                <a:solidFill>
                  <a:schemeClr val="tx1"/>
                </a:solidFill>
                <a:latin typeface="Arial" charset="0"/>
                <a:cs typeface="+mn-cs"/>
              </a:rPr>
              <a:t>International Telemetering Conference</a:t>
            </a:r>
          </a:p>
          <a:p>
            <a:pPr algn="r" eaLnBrk="0" hangingPunct="0">
              <a:defRPr/>
            </a:pPr>
            <a:r>
              <a:rPr lang="en-US" sz="1000" dirty="0">
                <a:solidFill>
                  <a:schemeClr val="tx1"/>
                </a:solidFill>
                <a:latin typeface="Arial" charset="0"/>
                <a:cs typeface="+mn-cs"/>
              </a:rPr>
              <a:t>Terry Hill - thill@quasonix.com</a:t>
            </a:r>
            <a:endParaRPr lang="en-US" sz="1000" b="1" dirty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38935" name="Text Box 23"/>
          <p:cNvSpPr txBox="1">
            <a:spLocks noChangeArrowheads="1"/>
          </p:cNvSpPr>
          <p:nvPr/>
        </p:nvSpPr>
        <p:spPr bwMode="auto">
          <a:xfrm>
            <a:off x="4370388" y="6400800"/>
            <a:ext cx="4016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  <a:defRPr/>
            </a:pPr>
            <a:fld id="{3586CB12-30AD-4B48-BD61-DA49EF1FAF15}" type="slidenum">
              <a:rPr lang="en-US" sz="1400">
                <a:solidFill>
                  <a:schemeClr val="tx1"/>
                </a:solidFill>
                <a:latin typeface="Arial" charset="0"/>
                <a:cs typeface="+mn-cs"/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en-US" sz="1400">
              <a:solidFill>
                <a:schemeClr val="tx1"/>
              </a:solidFill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charset="0"/>
        <a:buChar char=""/>
        <a:defRPr sz="30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 2" charset="0"/>
        <a:buChar char="¿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5000"/>
        <a:buFont typeface="Wingdings 2" charset="0"/>
        <a:buChar char="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charset="0"/>
        <a:buChar char="¤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1E4C"/>
              </a:gs>
              <a:gs pos="50000">
                <a:srgbClr val="003D96"/>
              </a:gs>
              <a:gs pos="100000">
                <a:srgbClr val="001E4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1613"/>
            <a:ext cx="76200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7" name="AutoShape 5"/>
          <p:cNvSpPr>
            <a:spLocks noChangeArrowheads="1"/>
          </p:cNvSpPr>
          <p:nvPr userDrawn="1"/>
        </p:nvSpPr>
        <p:spPr bwMode="auto">
          <a:xfrm>
            <a:off x="0" y="914400"/>
            <a:ext cx="9144000" cy="76200"/>
          </a:xfrm>
          <a:prstGeom prst="roundRect">
            <a:avLst>
              <a:gd name="adj" fmla="val 2171"/>
            </a:avLst>
          </a:prstGeom>
          <a:gradFill rotWithShape="0">
            <a:gsLst>
              <a:gs pos="0">
                <a:srgbClr val="001E4C"/>
              </a:gs>
              <a:gs pos="100000">
                <a:srgbClr val="D3CDB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04800"/>
            <a:ext cx="9652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55320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457200">
              <a:defRPr sz="1200">
                <a:solidFill>
                  <a:srgbClr val="001E4C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BC93540-0E04-0A4B-9195-523E02B52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3000">
          <a:solidFill>
            <a:srgbClr val="001E4C"/>
          </a:solidFill>
          <a:latin typeface="+mn-lt"/>
          <a:ea typeface="ＭＳ Ｐゴシック" charset="0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600">
          <a:solidFill>
            <a:srgbClr val="001E4C"/>
          </a:solidFill>
          <a:latin typeface="+mn-lt"/>
          <a:ea typeface="+mn-ea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200">
          <a:solidFill>
            <a:srgbClr val="001E4C"/>
          </a:solidFill>
          <a:latin typeface="+mn-lt"/>
          <a:ea typeface="+mn-ea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11.bin"/><Relationship Id="rId5" Type="http://schemas.openxmlformats.org/officeDocument/2006/relationships/image" Target="../media/image19.emf"/><Relationship Id="rId6" Type="http://schemas.openxmlformats.org/officeDocument/2006/relationships/oleObject" Target="../embeddings/oleObject12.bin"/><Relationship Id="rId7" Type="http://schemas.openxmlformats.org/officeDocument/2006/relationships/image" Target="../media/image20.emf"/><Relationship Id="rId8" Type="http://schemas.openxmlformats.org/officeDocument/2006/relationships/image" Target="../media/image6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8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9.e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11.emf"/><Relationship Id="rId6" Type="http://schemas.openxmlformats.org/officeDocument/2006/relationships/oleObject" Target="../embeddings/oleObject5.bin"/><Relationship Id="rId7" Type="http://schemas.openxmlformats.org/officeDocument/2006/relationships/image" Target="../media/image12.emf"/><Relationship Id="rId8" Type="http://schemas.openxmlformats.org/officeDocument/2006/relationships/oleObject" Target="../embeddings/oleObject6.bin"/><Relationship Id="rId9" Type="http://schemas.openxmlformats.org/officeDocument/2006/relationships/image" Target="../media/image13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7.bin"/><Relationship Id="rId5" Type="http://schemas.openxmlformats.org/officeDocument/2006/relationships/image" Target="../media/image14.emf"/><Relationship Id="rId6" Type="http://schemas.openxmlformats.org/officeDocument/2006/relationships/oleObject" Target="../embeddings/oleObject8.bin"/><Relationship Id="rId7" Type="http://schemas.openxmlformats.org/officeDocument/2006/relationships/image" Target="../media/image15.emf"/><Relationship Id="rId8" Type="http://schemas.openxmlformats.org/officeDocument/2006/relationships/oleObject" Target="../embeddings/oleObject9.bin"/><Relationship Id="rId9" Type="http://schemas.openxmlformats.org/officeDocument/2006/relationships/image" Target="../media/image16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10.bin"/><Relationship Id="rId5" Type="http://schemas.openxmlformats.org/officeDocument/2006/relationships/image" Target="../media/image17.emf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8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 smtClean="0">
                <a:cs typeface="+mj-cs"/>
              </a:rPr>
              <a:t>Advanced Modulation Techniques for Telemetry</a:t>
            </a:r>
            <a:endParaRPr lang="en-US" smtClean="0">
              <a:cs typeface="+mj-cs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1800" dirty="0" smtClean="0">
                <a:latin typeface="Arial Black" charset="0"/>
                <a:cs typeface="+mn-cs"/>
              </a:rPr>
              <a:t>A Short Course at the</a:t>
            </a:r>
          </a:p>
          <a:p>
            <a:pPr algn="ctr" eaLnBrk="1" hangingPunct="1">
              <a:defRPr/>
            </a:pPr>
            <a:r>
              <a:rPr lang="en-US" sz="1800" dirty="0" smtClean="0">
                <a:latin typeface="Arial Black" charset="0"/>
                <a:cs typeface="+mn-cs"/>
              </a:rPr>
              <a:t>International Telemetering Conference</a:t>
            </a:r>
          </a:p>
          <a:p>
            <a:pPr algn="ctr" eaLnBrk="1" hangingPunct="1">
              <a:defRPr/>
            </a:pPr>
            <a:r>
              <a:rPr lang="en-US" sz="1800" dirty="0" smtClean="0">
                <a:latin typeface="Arial Black" charset="0"/>
                <a:cs typeface="+mn-cs"/>
              </a:rPr>
              <a:t>Las Vegas, NV • October 21, 2013</a:t>
            </a:r>
          </a:p>
          <a:p>
            <a:pPr algn="ctr" eaLnBrk="1" hangingPunct="1">
              <a:defRPr/>
            </a:pPr>
            <a:r>
              <a:rPr lang="en-US" sz="1800" dirty="0" smtClean="0">
                <a:latin typeface="Arial Black" charset="0"/>
                <a:cs typeface="+mn-cs"/>
              </a:rPr>
              <a:t>Terry Hill, Quasonix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Text Box 2"/>
          <p:cNvSpPr txBox="1">
            <a:spLocks noChangeArrowheads="1"/>
          </p:cNvSpPr>
          <p:nvPr/>
        </p:nvSpPr>
        <p:spPr bwMode="auto">
          <a:xfrm>
            <a:off x="685800" y="1373188"/>
            <a:ext cx="62484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Consider BPSK Signaling and Assume </a:t>
            </a:r>
            <a:r>
              <a:rPr lang="en-US" sz="2000" i="1">
                <a:solidFill>
                  <a:schemeClr val="tx1"/>
                </a:solidFill>
                <a:latin typeface="Tahoma" charset="0"/>
                <a:cs typeface="+mn-cs"/>
              </a:rPr>
              <a:t>s</a:t>
            </a:r>
            <a:r>
              <a:rPr lang="en-US" sz="2000" i="1" baseline="-25000">
                <a:solidFill>
                  <a:schemeClr val="tx1"/>
                </a:solidFill>
                <a:latin typeface="Tahoma" charset="0"/>
                <a:cs typeface="+mn-cs"/>
              </a:rPr>
              <a:t>1</a:t>
            </a:r>
            <a:r>
              <a:rPr lang="en-US" sz="2000" i="1">
                <a:solidFill>
                  <a:schemeClr val="tx1"/>
                </a:solidFill>
                <a:latin typeface="Tahoma" charset="0"/>
                <a:cs typeface="+mn-cs"/>
              </a:rPr>
              <a:t> = s</a:t>
            </a:r>
            <a:r>
              <a:rPr lang="en-US" sz="2000" i="1" baseline="-25000">
                <a:solidFill>
                  <a:schemeClr val="tx1"/>
                </a:solidFill>
                <a:latin typeface="Tahoma" charset="0"/>
                <a:cs typeface="+mn-cs"/>
              </a:rPr>
              <a:t>2</a:t>
            </a:r>
            <a:r>
              <a:rPr lang="en-US" sz="2000" i="1">
                <a:solidFill>
                  <a:schemeClr val="tx1"/>
                </a:solidFill>
                <a:latin typeface="Tahoma" charset="0"/>
                <a:cs typeface="+mn-cs"/>
              </a:rPr>
              <a:t> = 1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Time Slot 1: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	Gain Pattern: </a:t>
            </a:r>
          </a:p>
          <a:p>
            <a:pPr algn="l" eaLnBrk="0" hangingPunct="0">
              <a:defRPr/>
            </a:pPr>
            <a:endParaRPr lang="en-US" sz="2000">
              <a:solidFill>
                <a:schemeClr val="tx1"/>
              </a:solidFill>
              <a:latin typeface="Tahoma" charset="0"/>
              <a:cs typeface="+mn-cs"/>
            </a:endParaRP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Time Slot 2: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	Gain Pattern: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Alamouti Scheme</a:t>
            </a:r>
            <a:endParaRPr lang="en-US" sz="3000" smtClean="0">
              <a:solidFill>
                <a:schemeClr val="folHlink"/>
              </a:solidFill>
              <a:latin typeface="Tahoma" charset="0"/>
              <a:cs typeface="+mj-cs"/>
            </a:endParaRPr>
          </a:p>
        </p:txBody>
      </p:sp>
      <p:graphicFrame>
        <p:nvGraphicFramePr>
          <p:cNvPr id="335875" name="Object 4"/>
          <p:cNvGraphicFramePr>
            <a:graphicFrameLocks noChangeAspect="1"/>
          </p:cNvGraphicFramePr>
          <p:nvPr/>
        </p:nvGraphicFramePr>
        <p:xfrm>
          <a:off x="3276600" y="1827213"/>
          <a:ext cx="26162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7" name="Equation" r:id="rId4" imgW="1587500" imgH="431800" progId="Equation.3">
                  <p:embed/>
                </p:oleObj>
              </mc:Choice>
              <mc:Fallback>
                <p:oleObj name="Equation" r:id="rId4" imgW="15875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27213"/>
                        <a:ext cx="2616200" cy="71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5876" name="Object 5"/>
          <p:cNvGraphicFramePr>
            <a:graphicFrameLocks noChangeAspect="1"/>
          </p:cNvGraphicFramePr>
          <p:nvPr/>
        </p:nvGraphicFramePr>
        <p:xfrm>
          <a:off x="3286125" y="2792413"/>
          <a:ext cx="259556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8" name="Equation" r:id="rId6" imgW="1574800" imgH="431800" progId="Equation.3">
                  <p:embed/>
                </p:oleObj>
              </mc:Choice>
              <mc:Fallback>
                <p:oleObj name="Equation" r:id="rId6" imgW="15748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2792413"/>
                        <a:ext cx="2595563" cy="712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5877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666" b="25238"/>
          <a:stretch>
            <a:fillRect/>
          </a:stretch>
        </p:blipFill>
        <p:spPr bwMode="auto">
          <a:xfrm>
            <a:off x="1371600" y="3581400"/>
            <a:ext cx="65532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6477000" y="2362200"/>
            <a:ext cx="26670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600">
                <a:solidFill>
                  <a:schemeClr val="folHlink"/>
                </a:solidFill>
                <a:latin typeface="Tahoma" charset="0"/>
                <a:cs typeface="+mn-cs"/>
              </a:rPr>
              <a:t>Antenna Pattern Interpretation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Symbol Error Rate</a:t>
            </a:r>
            <a:endParaRPr lang="en-US" smtClean="0">
              <a:latin typeface="Tahoma" charset="0"/>
              <a:cs typeface="+mj-cs"/>
            </a:endParaRP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4838"/>
            <a:ext cx="8229600" cy="2133600"/>
          </a:xfrm>
          <a:solidFill>
            <a:srgbClr val="CC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Similar expressions have been derived for:</a:t>
            </a:r>
            <a:endParaRPr lang="en-US" sz="2200" smtClean="0">
              <a:latin typeface="Tahoma" charset="0"/>
              <a:cs typeface="+mn-cs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SzPct val="100000"/>
              <a:buFont typeface="Times" charset="0"/>
              <a:buChar char="•"/>
              <a:defRPr/>
            </a:pPr>
            <a:r>
              <a:rPr lang="en-US" sz="2200" smtClean="0">
                <a:latin typeface="Tahoma" charset="0"/>
                <a:cs typeface="+mn-cs"/>
              </a:rPr>
              <a:t>Polarization diversity at receiver (Maximal Ratio combining)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SzPct val="100000"/>
              <a:buFont typeface="Times" charset="0"/>
              <a:buChar char="•"/>
              <a:defRPr/>
            </a:pPr>
            <a:r>
              <a:rPr lang="en-US" sz="2200" smtClean="0">
                <a:latin typeface="Tahoma" charset="0"/>
                <a:cs typeface="+mn-cs"/>
              </a:rPr>
              <a:t>One multipath (ground) bounce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SzPct val="100000"/>
              <a:buFont typeface="Times" charset="0"/>
              <a:buChar char="•"/>
              <a:defRPr/>
            </a:pPr>
            <a:r>
              <a:rPr lang="en-US" sz="2200" smtClean="0">
                <a:latin typeface="Tahoma" charset="0"/>
                <a:cs typeface="+mn-cs"/>
              </a:rPr>
              <a:t>BPSK and 16-QAM signal constellations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for both Traditional Signaling and Alamouti Signaling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Font typeface="Wingdings 2" charset="0"/>
              <a:buNone/>
              <a:defRPr/>
            </a:pPr>
            <a:endParaRPr lang="en-US" sz="2200" b="1" smtClean="0">
              <a:latin typeface="Tahoma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SER Simulations</a:t>
            </a:r>
            <a:endParaRPr lang="en-US" sz="3000" smtClean="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sp>
        <p:nvSpPr>
          <p:cNvPr id="230404" name="Text Box 4"/>
          <p:cNvSpPr txBox="1">
            <a:spLocks noChangeArrowheads="1"/>
          </p:cNvSpPr>
          <p:nvPr/>
        </p:nvSpPr>
        <p:spPr bwMode="auto">
          <a:xfrm>
            <a:off x="1524000" y="1350963"/>
            <a:ext cx="5721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Antenna Separation:	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20</a:t>
            </a:r>
            <a:r>
              <a:rPr lang="ja-JP" altLang="en-US" sz="20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 Horizontal, 8</a:t>
            </a:r>
            <a:r>
              <a:rPr lang="ja-JP" altLang="en-US" sz="20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 Vertical</a:t>
            </a:r>
          </a:p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Antenna Patterns:	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Isotropic</a:t>
            </a:r>
          </a:p>
        </p:txBody>
      </p:sp>
      <p:pic>
        <p:nvPicPr>
          <p:cNvPr id="2304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771650"/>
            <a:ext cx="59436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30406" name="Rectangle 6"/>
          <p:cNvSpPr>
            <a:spLocks noChangeArrowheads="1"/>
          </p:cNvSpPr>
          <p:nvPr/>
        </p:nvSpPr>
        <p:spPr bwMode="auto">
          <a:xfrm>
            <a:off x="6705600" y="2709863"/>
            <a:ext cx="220186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Simple AWGN Channel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SER Simulations</a:t>
            </a:r>
            <a:endParaRPr lang="en-US" sz="3000" smtClean="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sp>
        <p:nvSpPr>
          <p:cNvPr id="231428" name="Text Box 4"/>
          <p:cNvSpPr txBox="1">
            <a:spLocks noChangeArrowheads="1"/>
          </p:cNvSpPr>
          <p:nvPr/>
        </p:nvSpPr>
        <p:spPr bwMode="auto">
          <a:xfrm>
            <a:off x="609600" y="5786438"/>
            <a:ext cx="68373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Results Identical to Single Receive Antenna System </a:t>
            </a:r>
          </a:p>
        </p:txBody>
      </p:sp>
      <p:pic>
        <p:nvPicPr>
          <p:cNvPr id="2314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59436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31430" name="Rectangle 6"/>
          <p:cNvSpPr>
            <a:spLocks noChangeArrowheads="1"/>
          </p:cNvSpPr>
          <p:nvPr/>
        </p:nvSpPr>
        <p:spPr bwMode="auto">
          <a:xfrm>
            <a:off x="5870575" y="2444750"/>
            <a:ext cx="32734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Circular</a:t>
            </a:r>
            <a:r>
              <a:rPr lang="en-US" sz="3600">
                <a:solidFill>
                  <a:schemeClr val="tx1"/>
                </a:solidFill>
                <a:latin typeface="Arial Black" charset="0"/>
                <a:cs typeface="+mn-cs"/>
              </a:rPr>
              <a:t> </a:t>
            </a: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Polarization Diversity Reception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SER Simulations</a:t>
            </a:r>
            <a:endParaRPr lang="en-US" sz="3000" smtClean="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sp>
        <p:nvSpPr>
          <p:cNvPr id="232452" name="Text Box 4"/>
          <p:cNvSpPr txBox="1">
            <a:spLocks noChangeArrowheads="1"/>
          </p:cNvSpPr>
          <p:nvPr/>
        </p:nvSpPr>
        <p:spPr bwMode="auto">
          <a:xfrm>
            <a:off x="762000" y="1350963"/>
            <a:ext cx="5721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Antenna Separation:	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20</a:t>
            </a:r>
            <a:r>
              <a:rPr lang="ja-JP" altLang="en-US" sz="20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 Horizontal, 8</a:t>
            </a:r>
            <a:r>
              <a:rPr lang="ja-JP" altLang="en-US" sz="20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 Vertical</a:t>
            </a:r>
          </a:p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Antenna Patterns:	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Isotropic</a:t>
            </a:r>
          </a:p>
        </p:txBody>
      </p:sp>
      <p:pic>
        <p:nvPicPr>
          <p:cNvPr id="2324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6019800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32454" name="Rectangle 6"/>
          <p:cNvSpPr>
            <a:spLocks noChangeArrowheads="1"/>
          </p:cNvSpPr>
          <p:nvPr/>
        </p:nvSpPr>
        <p:spPr bwMode="auto">
          <a:xfrm>
            <a:off x="6238875" y="2633663"/>
            <a:ext cx="290512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One Ground Bounce (Multipath)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Prototype Testing</a:t>
            </a:r>
          </a:p>
        </p:txBody>
      </p:sp>
      <p:sp>
        <p:nvSpPr>
          <p:cNvPr id="34611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553200"/>
            <a:ext cx="5334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A300CD14-C936-7E44-9F3E-9EE78CAC11D7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15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sp>
        <p:nvSpPr>
          <p:cNvPr id="346115" name="Rectangle 4"/>
          <p:cNvSpPr>
            <a:spLocks noChangeArrowheads="1"/>
          </p:cNvSpPr>
          <p:nvPr/>
        </p:nvSpPr>
        <p:spPr bwMode="auto">
          <a:xfrm>
            <a:off x="2209800" y="2057400"/>
            <a:ext cx="1066800" cy="12319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Quasonix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STC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sp>
        <p:nvSpPr>
          <p:cNvPr id="346116" name="Rectangle 8"/>
          <p:cNvSpPr>
            <a:spLocks noChangeArrowheads="1"/>
          </p:cNvSpPr>
          <p:nvPr/>
        </p:nvSpPr>
        <p:spPr bwMode="auto">
          <a:xfrm>
            <a:off x="5791200" y="2070100"/>
            <a:ext cx="914400" cy="1219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Combiner</a:t>
            </a:r>
          </a:p>
        </p:txBody>
      </p:sp>
      <p:cxnSp>
        <p:nvCxnSpPr>
          <p:cNvPr id="346117" name="Straight Arrow Connector 15"/>
          <p:cNvCxnSpPr>
            <a:cxnSpLocks noChangeShapeType="1"/>
          </p:cNvCxnSpPr>
          <p:nvPr/>
        </p:nvCxnSpPr>
        <p:spPr bwMode="auto">
          <a:xfrm>
            <a:off x="4495800" y="22987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18" name="Straight Arrow Connector 17"/>
          <p:cNvCxnSpPr>
            <a:cxnSpLocks noChangeShapeType="1"/>
          </p:cNvCxnSpPr>
          <p:nvPr/>
        </p:nvCxnSpPr>
        <p:spPr bwMode="auto">
          <a:xfrm>
            <a:off x="4495800" y="30607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19" name="Straight Arrow Connector 18"/>
          <p:cNvCxnSpPr>
            <a:cxnSpLocks noChangeShapeType="1"/>
          </p:cNvCxnSpPr>
          <p:nvPr/>
        </p:nvCxnSpPr>
        <p:spPr bwMode="auto">
          <a:xfrm>
            <a:off x="5410200" y="22987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20" name="Straight Arrow Connector 19"/>
          <p:cNvCxnSpPr>
            <a:cxnSpLocks noChangeShapeType="1"/>
          </p:cNvCxnSpPr>
          <p:nvPr/>
        </p:nvCxnSpPr>
        <p:spPr bwMode="auto">
          <a:xfrm>
            <a:off x="5410200" y="30607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21" name="Straight Arrow Connector 21"/>
          <p:cNvCxnSpPr>
            <a:cxnSpLocks noChangeShapeType="1"/>
            <a:stCxn id="346116" idx="3"/>
          </p:cNvCxnSpPr>
          <p:nvPr/>
        </p:nvCxnSpPr>
        <p:spPr bwMode="auto">
          <a:xfrm>
            <a:off x="6705600" y="2679700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22" name="Rectangle 22"/>
          <p:cNvSpPr>
            <a:spLocks noChangeArrowheads="1"/>
          </p:cNvSpPr>
          <p:nvPr/>
        </p:nvSpPr>
        <p:spPr bwMode="auto">
          <a:xfrm>
            <a:off x="2438400" y="4356100"/>
            <a:ext cx="10668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Noise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+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Interference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Test Set</a:t>
            </a:r>
          </a:p>
        </p:txBody>
      </p:sp>
      <p:sp>
        <p:nvSpPr>
          <p:cNvPr id="346123" name="Rectangle 23"/>
          <p:cNvSpPr>
            <a:spLocks noChangeArrowheads="1"/>
          </p:cNvSpPr>
          <p:nvPr/>
        </p:nvSpPr>
        <p:spPr bwMode="auto">
          <a:xfrm>
            <a:off x="3886200" y="4356100"/>
            <a:ext cx="1066800" cy="10795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Telemetry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</p:txBody>
      </p:sp>
      <p:cxnSp>
        <p:nvCxnSpPr>
          <p:cNvPr id="346124" name="Straight Arrow Connector 24"/>
          <p:cNvCxnSpPr>
            <a:cxnSpLocks noChangeShapeType="1"/>
          </p:cNvCxnSpPr>
          <p:nvPr/>
        </p:nvCxnSpPr>
        <p:spPr bwMode="auto">
          <a:xfrm>
            <a:off x="4953000" y="4889500"/>
            <a:ext cx="838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25" name="Rectangle 25"/>
          <p:cNvSpPr>
            <a:spLocks noChangeArrowheads="1"/>
          </p:cNvSpPr>
          <p:nvPr/>
        </p:nvSpPr>
        <p:spPr bwMode="auto">
          <a:xfrm>
            <a:off x="5791200" y="4356100"/>
            <a:ext cx="1066800" cy="10795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BYU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STC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Demod</a:t>
            </a:r>
          </a:p>
        </p:txBody>
      </p:sp>
      <p:cxnSp>
        <p:nvCxnSpPr>
          <p:cNvPr id="346126" name="Straight Arrow Connector 26"/>
          <p:cNvCxnSpPr>
            <a:cxnSpLocks noChangeShapeType="1"/>
          </p:cNvCxnSpPr>
          <p:nvPr/>
        </p:nvCxnSpPr>
        <p:spPr bwMode="auto">
          <a:xfrm>
            <a:off x="6858000" y="51943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27" name="Straight Arrow Connector 27"/>
          <p:cNvCxnSpPr>
            <a:cxnSpLocks noChangeShapeType="1"/>
          </p:cNvCxnSpPr>
          <p:nvPr/>
        </p:nvCxnSpPr>
        <p:spPr bwMode="auto">
          <a:xfrm>
            <a:off x="6858000" y="45847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28" name="Rectangle 28"/>
          <p:cNvSpPr>
            <a:spLocks noChangeArrowheads="1"/>
          </p:cNvSpPr>
          <p:nvPr/>
        </p:nvSpPr>
        <p:spPr bwMode="auto">
          <a:xfrm>
            <a:off x="7239000" y="4356100"/>
            <a:ext cx="1066800" cy="10795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BERT</a:t>
            </a:r>
          </a:p>
        </p:txBody>
      </p:sp>
      <p:sp>
        <p:nvSpPr>
          <p:cNvPr id="346129" name="Rectangle 29"/>
          <p:cNvSpPr>
            <a:spLocks noChangeArrowheads="1"/>
          </p:cNvSpPr>
          <p:nvPr/>
        </p:nvSpPr>
        <p:spPr bwMode="auto">
          <a:xfrm>
            <a:off x="5791200" y="5727700"/>
            <a:ext cx="1066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Laptop PC</a:t>
            </a:r>
          </a:p>
        </p:txBody>
      </p:sp>
      <p:sp>
        <p:nvSpPr>
          <p:cNvPr id="346130" name="TextBox 30"/>
          <p:cNvSpPr txBox="1">
            <a:spLocks noChangeArrowheads="1"/>
          </p:cNvSpPr>
          <p:nvPr/>
        </p:nvSpPr>
        <p:spPr bwMode="auto">
          <a:xfrm>
            <a:off x="7543800" y="2222500"/>
            <a:ext cx="1014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RF</a:t>
            </a:r>
          </a:p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cxnSp>
        <p:nvCxnSpPr>
          <p:cNvPr id="346131" name="Straight Arrow Connector 31"/>
          <p:cNvCxnSpPr>
            <a:cxnSpLocks noChangeShapeType="1"/>
          </p:cNvCxnSpPr>
          <p:nvPr/>
        </p:nvCxnSpPr>
        <p:spPr bwMode="auto">
          <a:xfrm>
            <a:off x="2133600" y="4889500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32" name="TextBox 33"/>
          <p:cNvSpPr txBox="1">
            <a:spLocks noChangeArrowheads="1"/>
          </p:cNvSpPr>
          <p:nvPr/>
        </p:nvSpPr>
        <p:spPr bwMode="auto">
          <a:xfrm>
            <a:off x="4997450" y="4660900"/>
            <a:ext cx="62547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IF</a:t>
            </a:r>
          </a:p>
          <a:p>
            <a:pPr eaLnBrk="1" hangingPunct="1">
              <a:spcAft>
                <a:spcPts val="600"/>
              </a:spcAft>
            </a:pP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70 MHz</a:t>
            </a:r>
          </a:p>
        </p:txBody>
      </p:sp>
      <p:cxnSp>
        <p:nvCxnSpPr>
          <p:cNvPr id="346133" name="Straight Arrow Connector 34"/>
          <p:cNvCxnSpPr>
            <a:cxnSpLocks noChangeShapeType="1"/>
          </p:cNvCxnSpPr>
          <p:nvPr/>
        </p:nvCxnSpPr>
        <p:spPr bwMode="auto">
          <a:xfrm rot="5400000">
            <a:off x="6172994" y="5574506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34" name="Straight Connector 35"/>
          <p:cNvCxnSpPr>
            <a:cxnSpLocks noChangeShapeType="1"/>
          </p:cNvCxnSpPr>
          <p:nvPr/>
        </p:nvCxnSpPr>
        <p:spPr bwMode="auto">
          <a:xfrm rot="5400000">
            <a:off x="7697787" y="3287713"/>
            <a:ext cx="1217613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35" name="Straight Connector 36"/>
          <p:cNvCxnSpPr>
            <a:cxnSpLocks noChangeShapeType="1"/>
          </p:cNvCxnSpPr>
          <p:nvPr/>
        </p:nvCxnSpPr>
        <p:spPr bwMode="auto">
          <a:xfrm rot="10800000">
            <a:off x="762000" y="3898900"/>
            <a:ext cx="7543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36" name="Straight Connector 37"/>
          <p:cNvCxnSpPr>
            <a:cxnSpLocks noChangeShapeType="1"/>
          </p:cNvCxnSpPr>
          <p:nvPr/>
        </p:nvCxnSpPr>
        <p:spPr bwMode="auto">
          <a:xfrm rot="5400000">
            <a:off x="267494" y="4393406"/>
            <a:ext cx="990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37" name="Straight Connector 38"/>
          <p:cNvCxnSpPr>
            <a:cxnSpLocks noChangeShapeType="1"/>
          </p:cNvCxnSpPr>
          <p:nvPr/>
        </p:nvCxnSpPr>
        <p:spPr bwMode="auto">
          <a:xfrm rot="10800000">
            <a:off x="7543800" y="2679700"/>
            <a:ext cx="762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38" name="Straight Arrow Connector 39"/>
          <p:cNvCxnSpPr>
            <a:cxnSpLocks noChangeShapeType="1"/>
          </p:cNvCxnSpPr>
          <p:nvPr/>
        </p:nvCxnSpPr>
        <p:spPr bwMode="auto">
          <a:xfrm>
            <a:off x="1752600" y="23749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39" name="Straight Arrow Connector 40"/>
          <p:cNvCxnSpPr>
            <a:cxnSpLocks noChangeShapeType="1"/>
          </p:cNvCxnSpPr>
          <p:nvPr/>
        </p:nvCxnSpPr>
        <p:spPr bwMode="auto">
          <a:xfrm>
            <a:off x="1752600" y="2982913"/>
            <a:ext cx="457200" cy="1587"/>
          </a:xfrm>
          <a:prstGeom prst="straightConnector1">
            <a:avLst/>
          </a:prstGeom>
          <a:noFill/>
          <a:ln w="19050">
            <a:solidFill>
              <a:srgbClr val="001E4C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40" name="TextBox 41"/>
          <p:cNvSpPr txBox="1">
            <a:spLocks noChangeArrowheads="1"/>
          </p:cNvSpPr>
          <p:nvPr/>
        </p:nvSpPr>
        <p:spPr bwMode="auto">
          <a:xfrm>
            <a:off x="457200" y="1143000"/>
            <a:ext cx="4002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b="1">
                <a:solidFill>
                  <a:srgbClr val="000000"/>
                </a:solidFill>
                <a:latin typeface="Arial" charset="0"/>
                <a:cs typeface="Arial" charset="0"/>
              </a:rPr>
              <a:t>EAFB Telemetry Lab Configuration</a:t>
            </a:r>
          </a:p>
        </p:txBody>
      </p:sp>
      <p:sp>
        <p:nvSpPr>
          <p:cNvPr id="346141" name="TextBox 42"/>
          <p:cNvSpPr txBox="1">
            <a:spLocks noChangeArrowheads="1"/>
          </p:cNvSpPr>
          <p:nvPr/>
        </p:nvSpPr>
        <p:spPr bwMode="auto">
          <a:xfrm>
            <a:off x="2362200" y="54229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FastBit FB2000</a:t>
            </a:r>
          </a:p>
        </p:txBody>
      </p:sp>
      <p:sp>
        <p:nvSpPr>
          <p:cNvPr id="346142" name="TextBox 44"/>
          <p:cNvSpPr txBox="1">
            <a:spLocks noChangeArrowheads="1"/>
          </p:cNvSpPr>
          <p:nvPr/>
        </p:nvSpPr>
        <p:spPr bwMode="auto">
          <a:xfrm>
            <a:off x="4603750" y="1516063"/>
            <a:ext cx="10683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Agilent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Step Attenuator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8496B</a:t>
            </a:r>
          </a:p>
        </p:txBody>
      </p:sp>
      <p:sp>
        <p:nvSpPr>
          <p:cNvPr id="346143" name="TextBox 45"/>
          <p:cNvSpPr txBox="1">
            <a:spLocks noChangeArrowheads="1"/>
          </p:cNvSpPr>
          <p:nvPr/>
        </p:nvSpPr>
        <p:spPr bwMode="auto">
          <a:xfrm>
            <a:off x="5715000" y="3289300"/>
            <a:ext cx="963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6144" name="Rectangle 46"/>
          <p:cNvSpPr>
            <a:spLocks noChangeArrowheads="1"/>
          </p:cNvSpPr>
          <p:nvPr/>
        </p:nvSpPr>
        <p:spPr bwMode="auto">
          <a:xfrm>
            <a:off x="685800" y="2070100"/>
            <a:ext cx="1066800" cy="12319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BERT</a:t>
            </a:r>
          </a:p>
        </p:txBody>
      </p:sp>
      <p:sp>
        <p:nvSpPr>
          <p:cNvPr id="346145" name="TextBox 47"/>
          <p:cNvSpPr txBox="1">
            <a:spLocks noChangeArrowheads="1"/>
          </p:cNvSpPr>
          <p:nvPr/>
        </p:nvSpPr>
        <p:spPr bwMode="auto">
          <a:xfrm>
            <a:off x="7086600" y="54229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Fireberd 6000A</a:t>
            </a:r>
          </a:p>
        </p:txBody>
      </p:sp>
      <p:cxnSp>
        <p:nvCxnSpPr>
          <p:cNvPr id="346146" name="Straight Arrow Connector 48"/>
          <p:cNvCxnSpPr>
            <a:cxnSpLocks noChangeShapeType="1"/>
          </p:cNvCxnSpPr>
          <p:nvPr/>
        </p:nvCxnSpPr>
        <p:spPr bwMode="auto">
          <a:xfrm>
            <a:off x="3505200" y="4889500"/>
            <a:ext cx="381000" cy="6350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47" name="Rectangle 49"/>
          <p:cNvSpPr>
            <a:spLocks noChangeArrowheads="1"/>
          </p:cNvSpPr>
          <p:nvPr/>
        </p:nvSpPr>
        <p:spPr bwMode="auto">
          <a:xfrm>
            <a:off x="3962400" y="20701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20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cxnSp>
        <p:nvCxnSpPr>
          <p:cNvPr id="346148" name="Straight Arrow Connector 50"/>
          <p:cNvCxnSpPr>
            <a:cxnSpLocks noChangeShapeType="1"/>
          </p:cNvCxnSpPr>
          <p:nvPr/>
        </p:nvCxnSpPr>
        <p:spPr bwMode="auto">
          <a:xfrm>
            <a:off x="3276600" y="2298700"/>
            <a:ext cx="685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49" name="Straight Arrow Connector 52"/>
          <p:cNvCxnSpPr>
            <a:cxnSpLocks noChangeShapeType="1"/>
          </p:cNvCxnSpPr>
          <p:nvPr/>
        </p:nvCxnSpPr>
        <p:spPr bwMode="auto">
          <a:xfrm>
            <a:off x="3276600" y="3060700"/>
            <a:ext cx="685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50" name="TextBox 53"/>
          <p:cNvSpPr txBox="1">
            <a:spLocks noChangeArrowheads="1"/>
          </p:cNvSpPr>
          <p:nvPr/>
        </p:nvSpPr>
        <p:spPr bwMode="auto">
          <a:xfrm>
            <a:off x="3810000" y="1670050"/>
            <a:ext cx="822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Pasternack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PE7017-20</a:t>
            </a:r>
          </a:p>
        </p:txBody>
      </p:sp>
      <p:sp>
        <p:nvSpPr>
          <p:cNvPr id="346151" name="TextBox 54"/>
          <p:cNvSpPr txBox="1">
            <a:spLocks noChangeArrowheads="1"/>
          </p:cNvSpPr>
          <p:nvPr/>
        </p:nvSpPr>
        <p:spPr bwMode="auto">
          <a:xfrm>
            <a:off x="577850" y="1668463"/>
            <a:ext cx="1347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Reach Technologies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VBERT-50S-1-R</a:t>
            </a:r>
          </a:p>
        </p:txBody>
      </p:sp>
      <p:sp>
        <p:nvSpPr>
          <p:cNvPr id="346152" name="TextBox 55"/>
          <p:cNvSpPr txBox="1">
            <a:spLocks noChangeArrowheads="1"/>
          </p:cNvSpPr>
          <p:nvPr/>
        </p:nvSpPr>
        <p:spPr bwMode="auto">
          <a:xfrm>
            <a:off x="3810000" y="54229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M/A Com 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SMR 5550i</a:t>
            </a:r>
          </a:p>
        </p:txBody>
      </p:sp>
      <p:sp>
        <p:nvSpPr>
          <p:cNvPr id="346153" name="TextBox 57"/>
          <p:cNvSpPr txBox="1">
            <a:spLocks noChangeArrowheads="1"/>
          </p:cNvSpPr>
          <p:nvPr/>
        </p:nvSpPr>
        <p:spPr bwMode="auto">
          <a:xfrm>
            <a:off x="3810000" y="3289300"/>
            <a:ext cx="822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Pasternack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PE7017-20</a:t>
            </a:r>
          </a:p>
        </p:txBody>
      </p:sp>
      <p:sp>
        <p:nvSpPr>
          <p:cNvPr id="346154" name="TextBox 58"/>
          <p:cNvSpPr txBox="1">
            <a:spLocks noChangeArrowheads="1"/>
          </p:cNvSpPr>
          <p:nvPr/>
        </p:nvSpPr>
        <p:spPr bwMode="auto">
          <a:xfrm>
            <a:off x="4603750" y="3289300"/>
            <a:ext cx="10683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Agilent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Step Attenuator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8495B</a:t>
            </a:r>
          </a:p>
        </p:txBody>
      </p:sp>
      <p:sp>
        <p:nvSpPr>
          <p:cNvPr id="346155" name="TextBox 59"/>
          <p:cNvSpPr txBox="1">
            <a:spLocks noChangeArrowheads="1"/>
          </p:cNvSpPr>
          <p:nvPr/>
        </p:nvSpPr>
        <p:spPr bwMode="auto">
          <a:xfrm>
            <a:off x="6705600" y="2895600"/>
            <a:ext cx="1143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Agilent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Step Attenuator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8495B</a:t>
            </a:r>
          </a:p>
        </p:txBody>
      </p:sp>
      <p:sp>
        <p:nvSpPr>
          <p:cNvPr id="346156" name="Rectangle 60"/>
          <p:cNvSpPr>
            <a:spLocks noChangeArrowheads="1"/>
          </p:cNvSpPr>
          <p:nvPr/>
        </p:nvSpPr>
        <p:spPr bwMode="auto">
          <a:xfrm>
            <a:off x="3962400" y="28321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20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sp>
        <p:nvSpPr>
          <p:cNvPr id="346157" name="Rectangle 61"/>
          <p:cNvSpPr>
            <a:spLocks noChangeArrowheads="1"/>
          </p:cNvSpPr>
          <p:nvPr/>
        </p:nvSpPr>
        <p:spPr bwMode="auto">
          <a:xfrm>
            <a:off x="4876800" y="20701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sp>
        <p:nvSpPr>
          <p:cNvPr id="346158" name="Rectangle 62"/>
          <p:cNvSpPr>
            <a:spLocks noChangeArrowheads="1"/>
          </p:cNvSpPr>
          <p:nvPr/>
        </p:nvSpPr>
        <p:spPr bwMode="auto">
          <a:xfrm>
            <a:off x="4876800" y="28321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sp>
        <p:nvSpPr>
          <p:cNvPr id="346159" name="Rectangle 63"/>
          <p:cNvSpPr>
            <a:spLocks noChangeArrowheads="1"/>
          </p:cNvSpPr>
          <p:nvPr/>
        </p:nvSpPr>
        <p:spPr bwMode="auto">
          <a:xfrm>
            <a:off x="7010400" y="24511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20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sp>
        <p:nvSpPr>
          <p:cNvPr id="346160" name="TextBox 65"/>
          <p:cNvSpPr txBox="1">
            <a:spLocks noChangeArrowheads="1"/>
          </p:cNvSpPr>
          <p:nvPr/>
        </p:nvSpPr>
        <p:spPr bwMode="auto">
          <a:xfrm>
            <a:off x="3276600" y="2070100"/>
            <a:ext cx="5699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</a:t>
            </a:r>
          </a:p>
          <a:p>
            <a:pPr eaLnBrk="1" hangingPunct="1">
              <a:spcAft>
                <a:spcPts val="600"/>
              </a:spcAft>
            </a:pP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(10 W)</a:t>
            </a:r>
          </a:p>
        </p:txBody>
      </p:sp>
      <p:sp>
        <p:nvSpPr>
          <p:cNvPr id="346161" name="TextBox 66"/>
          <p:cNvSpPr txBox="1">
            <a:spLocks noChangeArrowheads="1"/>
          </p:cNvSpPr>
          <p:nvPr/>
        </p:nvSpPr>
        <p:spPr bwMode="auto">
          <a:xfrm>
            <a:off x="3276600" y="2832100"/>
            <a:ext cx="5699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B</a:t>
            </a:r>
          </a:p>
          <a:p>
            <a:pPr eaLnBrk="1" hangingPunct="1">
              <a:spcAft>
                <a:spcPts val="600"/>
              </a:spcAft>
            </a:pP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(10 W)</a:t>
            </a:r>
          </a:p>
        </p:txBody>
      </p:sp>
      <p:sp>
        <p:nvSpPr>
          <p:cNvPr id="346162" name="Rectangle 70"/>
          <p:cNvSpPr>
            <a:spLocks noChangeArrowheads="1"/>
          </p:cNvSpPr>
          <p:nvPr/>
        </p:nvSpPr>
        <p:spPr bwMode="auto">
          <a:xfrm>
            <a:off x="1066800" y="4356100"/>
            <a:ext cx="10668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Directional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Coupler</a:t>
            </a:r>
          </a:p>
        </p:txBody>
      </p:sp>
      <p:cxnSp>
        <p:nvCxnSpPr>
          <p:cNvPr id="346163" name="Straight Arrow Connector 73"/>
          <p:cNvCxnSpPr>
            <a:cxnSpLocks noChangeShapeType="1"/>
          </p:cNvCxnSpPr>
          <p:nvPr/>
        </p:nvCxnSpPr>
        <p:spPr bwMode="auto">
          <a:xfrm>
            <a:off x="762000" y="4889500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6164" name="Straight Arrow Connector 78"/>
          <p:cNvCxnSpPr>
            <a:cxnSpLocks noChangeShapeType="1"/>
          </p:cNvCxnSpPr>
          <p:nvPr/>
        </p:nvCxnSpPr>
        <p:spPr bwMode="auto">
          <a:xfrm rot="5400000">
            <a:off x="1448594" y="5574506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6165" name="Rectangle 79"/>
          <p:cNvSpPr>
            <a:spLocks noChangeArrowheads="1"/>
          </p:cNvSpPr>
          <p:nvPr/>
        </p:nvSpPr>
        <p:spPr bwMode="auto">
          <a:xfrm>
            <a:off x="1066800" y="57277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Spectrum</a:t>
            </a:r>
          </a:p>
          <a:p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Analyzer</a:t>
            </a:r>
          </a:p>
        </p:txBody>
      </p:sp>
      <p:sp>
        <p:nvSpPr>
          <p:cNvPr id="346166" name="TextBox 80"/>
          <p:cNvSpPr txBox="1">
            <a:spLocks noChangeArrowheads="1"/>
          </p:cNvSpPr>
          <p:nvPr/>
        </p:nvSpPr>
        <p:spPr bwMode="auto">
          <a:xfrm>
            <a:off x="685800" y="5422900"/>
            <a:ext cx="9159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−6 dB output</a:t>
            </a:r>
          </a:p>
        </p:txBody>
      </p:sp>
      <p:sp>
        <p:nvSpPr>
          <p:cNvPr id="346167" name="TextBox 81"/>
          <p:cNvSpPr txBox="1">
            <a:spLocks noChangeArrowheads="1"/>
          </p:cNvSpPr>
          <p:nvPr/>
        </p:nvSpPr>
        <p:spPr bwMode="auto">
          <a:xfrm>
            <a:off x="1066800" y="6477000"/>
            <a:ext cx="106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Agilent E4404A</a:t>
            </a:r>
          </a:p>
        </p:txBody>
      </p:sp>
      <p:sp>
        <p:nvSpPr>
          <p:cNvPr id="346168" name="TextBox 82"/>
          <p:cNvSpPr txBox="1">
            <a:spLocks noChangeArrowheads="1"/>
          </p:cNvSpPr>
          <p:nvPr/>
        </p:nvSpPr>
        <p:spPr bwMode="auto">
          <a:xfrm>
            <a:off x="1066800" y="5181600"/>
            <a:ext cx="106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Adtran 10866-6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Reference Link BER Calibration</a:t>
            </a:r>
          </a:p>
        </p:txBody>
      </p:sp>
      <p:sp>
        <p:nvSpPr>
          <p:cNvPr id="34713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53CC2E3-1C96-4A4B-9E6C-9FC00FEE30EA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16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grpSp>
        <p:nvGrpSpPr>
          <p:cNvPr id="347139" name="Group 71"/>
          <p:cNvGrpSpPr>
            <a:grpSpLocks/>
          </p:cNvGrpSpPr>
          <p:nvPr/>
        </p:nvGrpSpPr>
        <p:grpSpPr bwMode="auto">
          <a:xfrm>
            <a:off x="952500" y="2695575"/>
            <a:ext cx="7239000" cy="1466850"/>
            <a:chOff x="914400" y="1600200"/>
            <a:chExt cx="7239000" cy="1466910"/>
          </a:xfrm>
        </p:grpSpPr>
        <p:sp>
          <p:nvSpPr>
            <p:cNvPr id="347140" name="Rectangle 3"/>
            <p:cNvSpPr>
              <a:spLocks noChangeArrowheads="1"/>
            </p:cNvSpPr>
            <p:nvPr/>
          </p:nvSpPr>
          <p:spPr bwMode="auto">
            <a:xfrm>
              <a:off x="914400" y="1600200"/>
              <a:ext cx="1066800" cy="1066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lIns="0" rIns="0" anchor="ctr"/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RFN I/Q</a:t>
              </a:r>
            </a:p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Source</a:t>
              </a:r>
            </a:p>
          </p:txBody>
        </p:sp>
        <p:sp>
          <p:nvSpPr>
            <p:cNvPr id="347141" name="Rectangle 4"/>
            <p:cNvSpPr>
              <a:spLocks noChangeArrowheads="1"/>
            </p:cNvSpPr>
            <p:nvPr/>
          </p:nvSpPr>
          <p:spPr bwMode="auto">
            <a:xfrm>
              <a:off x="4114800" y="1600200"/>
              <a:ext cx="990600" cy="1066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lIns="0" rIns="0" anchor="ctr"/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Calibrated</a:t>
              </a:r>
            </a:p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Noise</a:t>
              </a:r>
            </a:p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Source</a:t>
              </a:r>
            </a:p>
          </p:txBody>
        </p:sp>
        <p:sp>
          <p:nvSpPr>
            <p:cNvPr id="347142" name="Rectangle 13"/>
            <p:cNvSpPr>
              <a:spLocks noChangeArrowheads="1"/>
            </p:cNvSpPr>
            <p:nvPr/>
          </p:nvSpPr>
          <p:spPr bwMode="auto">
            <a:xfrm>
              <a:off x="5486400" y="1600200"/>
              <a:ext cx="1066800" cy="10795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lIns="0" rIns="0" anchor="ctr"/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Tier-1</a:t>
              </a:r>
            </a:p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Demod</a:t>
              </a:r>
            </a:p>
          </p:txBody>
        </p:sp>
        <p:sp>
          <p:nvSpPr>
            <p:cNvPr id="347143" name="Rectangle 16"/>
            <p:cNvSpPr>
              <a:spLocks noChangeArrowheads="1"/>
            </p:cNvSpPr>
            <p:nvPr/>
          </p:nvSpPr>
          <p:spPr bwMode="auto">
            <a:xfrm>
              <a:off x="6934200" y="1600200"/>
              <a:ext cx="1066800" cy="10795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lIns="0" rIns="0" anchor="ctr"/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BERT</a:t>
              </a:r>
            </a:p>
          </p:txBody>
        </p:sp>
        <p:sp>
          <p:nvSpPr>
            <p:cNvPr id="347144" name="TextBox 19"/>
            <p:cNvSpPr txBox="1">
              <a:spLocks noChangeArrowheads="1"/>
            </p:cNvSpPr>
            <p:nvPr/>
          </p:nvSpPr>
          <p:spPr bwMode="auto">
            <a:xfrm>
              <a:off x="3429000" y="1905000"/>
              <a:ext cx="62649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>
                <a:spcAft>
                  <a:spcPts val="600"/>
                </a:spcAft>
              </a:pPr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IF</a:t>
              </a:r>
            </a:p>
            <a:p>
              <a:pPr eaLnBrk="1" hangingPunct="1">
                <a:spcAft>
                  <a:spcPts val="600"/>
                </a:spcAft>
              </a:pPr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70 MHz</a:t>
              </a:r>
            </a:p>
          </p:txBody>
        </p:sp>
        <p:sp>
          <p:nvSpPr>
            <p:cNvPr id="347145" name="TextBox 25"/>
            <p:cNvSpPr txBox="1">
              <a:spLocks noChangeArrowheads="1"/>
            </p:cNvSpPr>
            <p:nvPr/>
          </p:nvSpPr>
          <p:spPr bwMode="auto">
            <a:xfrm>
              <a:off x="4114800" y="2667000"/>
              <a:ext cx="9905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HP 3708A</a:t>
              </a:r>
            </a:p>
          </p:txBody>
        </p:sp>
        <p:cxnSp>
          <p:nvCxnSpPr>
            <p:cNvPr id="347146" name="Straight Arrow Connector 29"/>
            <p:cNvCxnSpPr>
              <a:cxnSpLocks noChangeShapeType="1"/>
            </p:cNvCxnSpPr>
            <p:nvPr/>
          </p:nvCxnSpPr>
          <p:spPr bwMode="auto">
            <a:xfrm>
              <a:off x="1981200" y="1828800"/>
              <a:ext cx="381000" cy="1588"/>
            </a:xfrm>
            <a:prstGeom prst="straightConnector1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7147" name="Straight Arrow Connector 30"/>
            <p:cNvCxnSpPr>
              <a:cxnSpLocks noChangeShapeType="1"/>
            </p:cNvCxnSpPr>
            <p:nvPr/>
          </p:nvCxnSpPr>
          <p:spPr bwMode="auto">
            <a:xfrm>
              <a:off x="1981200" y="2438400"/>
              <a:ext cx="381000" cy="1588"/>
            </a:xfrm>
            <a:prstGeom prst="straightConnector1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7148" name="Rectangle 57"/>
            <p:cNvSpPr>
              <a:spLocks noChangeArrowheads="1"/>
            </p:cNvSpPr>
            <p:nvPr/>
          </p:nvSpPr>
          <p:spPr bwMode="auto">
            <a:xfrm>
              <a:off x="2362200" y="1600200"/>
              <a:ext cx="1066800" cy="1066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lIns="0" rIns="0" anchor="ctr"/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Vector</a:t>
              </a:r>
            </a:p>
            <a:p>
              <a:r>
                <a:rPr lang="en-US" sz="1400">
                  <a:solidFill>
                    <a:srgbClr val="000000"/>
                  </a:solidFill>
                  <a:latin typeface="Arial" charset="0"/>
                  <a:cs typeface="Arial" charset="0"/>
                </a:rPr>
                <a:t>Generator</a:t>
              </a:r>
            </a:p>
          </p:txBody>
        </p:sp>
        <p:sp>
          <p:nvSpPr>
            <p:cNvPr id="347149" name="TextBox 58"/>
            <p:cNvSpPr txBox="1">
              <a:spLocks noChangeArrowheads="1"/>
            </p:cNvSpPr>
            <p:nvPr/>
          </p:nvSpPr>
          <p:spPr bwMode="auto">
            <a:xfrm>
              <a:off x="2362200" y="2667000"/>
              <a:ext cx="10668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MXG Series</a:t>
              </a:r>
            </a:p>
          </p:txBody>
        </p:sp>
        <p:sp>
          <p:nvSpPr>
            <p:cNvPr id="347150" name="TextBox 59"/>
            <p:cNvSpPr txBox="1">
              <a:spLocks noChangeArrowheads="1"/>
            </p:cNvSpPr>
            <p:nvPr/>
          </p:nvSpPr>
          <p:spPr bwMode="auto">
            <a:xfrm>
              <a:off x="1981200" y="1600200"/>
              <a:ext cx="3048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I</a:t>
              </a:r>
            </a:p>
          </p:txBody>
        </p:sp>
        <p:sp>
          <p:nvSpPr>
            <p:cNvPr id="347151" name="TextBox 60"/>
            <p:cNvSpPr txBox="1">
              <a:spLocks noChangeArrowheads="1"/>
            </p:cNvSpPr>
            <p:nvPr/>
          </p:nvSpPr>
          <p:spPr bwMode="auto">
            <a:xfrm>
              <a:off x="1981200" y="2209800"/>
              <a:ext cx="3048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Q</a:t>
              </a:r>
            </a:p>
          </p:txBody>
        </p:sp>
        <p:cxnSp>
          <p:nvCxnSpPr>
            <p:cNvPr id="347152" name="Straight Arrow Connector 61"/>
            <p:cNvCxnSpPr>
              <a:cxnSpLocks noChangeShapeType="1"/>
            </p:cNvCxnSpPr>
            <p:nvPr/>
          </p:nvCxnSpPr>
          <p:spPr bwMode="auto">
            <a:xfrm>
              <a:off x="3429000" y="2133600"/>
              <a:ext cx="685800" cy="1588"/>
            </a:xfrm>
            <a:prstGeom prst="straightConnector1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7153" name="TextBox 64"/>
            <p:cNvSpPr txBox="1">
              <a:spLocks noChangeArrowheads="1"/>
            </p:cNvSpPr>
            <p:nvPr/>
          </p:nvSpPr>
          <p:spPr bwMode="auto">
            <a:xfrm>
              <a:off x="5486400" y="2667000"/>
              <a:ext cx="1066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RF Networks</a:t>
              </a:r>
            </a:p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2120</a:t>
              </a:r>
            </a:p>
          </p:txBody>
        </p:sp>
        <p:cxnSp>
          <p:nvCxnSpPr>
            <p:cNvPr id="347154" name="Straight Arrow Connector 65"/>
            <p:cNvCxnSpPr>
              <a:cxnSpLocks noChangeShapeType="1"/>
            </p:cNvCxnSpPr>
            <p:nvPr/>
          </p:nvCxnSpPr>
          <p:spPr bwMode="auto">
            <a:xfrm>
              <a:off x="6553200" y="1828800"/>
              <a:ext cx="381000" cy="1588"/>
            </a:xfrm>
            <a:prstGeom prst="straightConnector1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7155" name="Straight Arrow Connector 66"/>
            <p:cNvCxnSpPr>
              <a:cxnSpLocks noChangeShapeType="1"/>
            </p:cNvCxnSpPr>
            <p:nvPr/>
          </p:nvCxnSpPr>
          <p:spPr bwMode="auto">
            <a:xfrm>
              <a:off x="6553200" y="2438400"/>
              <a:ext cx="381000" cy="1588"/>
            </a:xfrm>
            <a:prstGeom prst="straightConnector1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7156" name="Straight Arrow Connector 67"/>
            <p:cNvCxnSpPr>
              <a:cxnSpLocks noChangeShapeType="1"/>
            </p:cNvCxnSpPr>
            <p:nvPr/>
          </p:nvCxnSpPr>
          <p:spPr bwMode="auto">
            <a:xfrm>
              <a:off x="5105400" y="2133600"/>
              <a:ext cx="381000" cy="1588"/>
            </a:xfrm>
            <a:prstGeom prst="straightConnector1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7157" name="TextBox 69"/>
            <p:cNvSpPr txBox="1">
              <a:spLocks noChangeArrowheads="1"/>
            </p:cNvSpPr>
            <p:nvPr/>
          </p:nvSpPr>
          <p:spPr bwMode="auto">
            <a:xfrm>
              <a:off x="6781800" y="2667000"/>
              <a:ext cx="13716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defTabSz="457200" eaLnBrk="0" hangingPunct="0"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HP3784A</a:t>
              </a:r>
            </a:p>
            <a:p>
              <a:pPr eaLnBrk="1" hangingPunct="1"/>
              <a:r>
                <a:rPr lang="en-US" sz="1000">
                  <a:solidFill>
                    <a:srgbClr val="000000"/>
                  </a:solidFill>
                  <a:latin typeface="Arial" charset="0"/>
                  <a:cs typeface="Arial" charset="0"/>
                </a:rPr>
                <a:t>Digital Traffic Analyzer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Reference Link BER Calibration</a:t>
            </a:r>
          </a:p>
        </p:txBody>
      </p:sp>
      <p:sp>
        <p:nvSpPr>
          <p:cNvPr id="34816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ABBDF5D-84A1-CC4D-808A-DD24360D2CBF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48163" name="Picture 3" descr="test_16august2010_reference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990600"/>
            <a:ext cx="579755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extBox 97"/>
          <p:cNvSpPr txBox="1">
            <a:spLocks noChangeArrowheads="1"/>
          </p:cNvSpPr>
          <p:nvPr/>
        </p:nvSpPr>
        <p:spPr bwMode="auto">
          <a:xfrm>
            <a:off x="1878013" y="2667000"/>
            <a:ext cx="484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10 W</a:t>
            </a:r>
          </a:p>
        </p:txBody>
      </p:sp>
      <p:sp>
        <p:nvSpPr>
          <p:cNvPr id="349186" name="TextBox 105"/>
          <p:cNvSpPr txBox="1">
            <a:spLocks noChangeArrowheads="1"/>
          </p:cNvSpPr>
          <p:nvPr/>
        </p:nvSpPr>
        <p:spPr bwMode="auto">
          <a:xfrm>
            <a:off x="1878013" y="1828800"/>
            <a:ext cx="484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10 W</a:t>
            </a:r>
          </a:p>
        </p:txBody>
      </p:sp>
      <p:sp>
        <p:nvSpPr>
          <p:cNvPr id="3491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Airborne Configuration</a:t>
            </a:r>
          </a:p>
        </p:txBody>
      </p:sp>
      <p:sp>
        <p:nvSpPr>
          <p:cNvPr id="34918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71502C5-AD39-C947-AFB3-AC27592F9C6C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sp>
        <p:nvSpPr>
          <p:cNvPr id="349189" name="Rectangle 3"/>
          <p:cNvSpPr>
            <a:spLocks noChangeArrowheads="1"/>
          </p:cNvSpPr>
          <p:nvPr/>
        </p:nvSpPr>
        <p:spPr bwMode="auto">
          <a:xfrm>
            <a:off x="609600" y="1828800"/>
            <a:ext cx="1295400" cy="12954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STC</a:t>
            </a:r>
          </a:p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sp>
        <p:nvSpPr>
          <p:cNvPr id="349190" name="Rectangle 7"/>
          <p:cNvSpPr>
            <a:spLocks noChangeArrowheads="1"/>
          </p:cNvSpPr>
          <p:nvPr/>
        </p:nvSpPr>
        <p:spPr bwMode="auto">
          <a:xfrm>
            <a:off x="609600" y="3733800"/>
            <a:ext cx="12954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SOQPSK</a:t>
            </a:r>
          </a:p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cxnSp>
        <p:nvCxnSpPr>
          <p:cNvPr id="349191" name="Straight Connector 9"/>
          <p:cNvCxnSpPr>
            <a:cxnSpLocks noChangeShapeType="1"/>
          </p:cNvCxnSpPr>
          <p:nvPr/>
        </p:nvCxnSpPr>
        <p:spPr bwMode="auto">
          <a:xfrm>
            <a:off x="4953000" y="41148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9192" name="Rectangle 12"/>
          <p:cNvSpPr>
            <a:spLocks noChangeArrowheads="1"/>
          </p:cNvSpPr>
          <p:nvPr/>
        </p:nvSpPr>
        <p:spPr bwMode="auto">
          <a:xfrm>
            <a:off x="2362200" y="18288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193" name="Rectangle 16"/>
          <p:cNvSpPr>
            <a:spLocks noChangeArrowheads="1"/>
          </p:cNvSpPr>
          <p:nvPr/>
        </p:nvSpPr>
        <p:spPr bwMode="auto">
          <a:xfrm>
            <a:off x="5943600" y="1905000"/>
            <a:ext cx="6096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+</a:t>
            </a:r>
          </a:p>
        </p:txBody>
      </p:sp>
      <p:cxnSp>
        <p:nvCxnSpPr>
          <p:cNvPr id="349194" name="Straight Connector 25"/>
          <p:cNvCxnSpPr>
            <a:cxnSpLocks noChangeShapeType="1"/>
          </p:cNvCxnSpPr>
          <p:nvPr/>
        </p:nvCxnSpPr>
        <p:spPr bwMode="auto">
          <a:xfrm>
            <a:off x="1905000" y="2057400"/>
            <a:ext cx="457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195" name="Straight Connector 26"/>
          <p:cNvCxnSpPr>
            <a:cxnSpLocks noChangeShapeType="1"/>
          </p:cNvCxnSpPr>
          <p:nvPr/>
        </p:nvCxnSpPr>
        <p:spPr bwMode="auto">
          <a:xfrm>
            <a:off x="1905000" y="2895600"/>
            <a:ext cx="457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196" name="Straight Connector 28"/>
          <p:cNvCxnSpPr>
            <a:cxnSpLocks noChangeShapeType="1"/>
          </p:cNvCxnSpPr>
          <p:nvPr/>
        </p:nvCxnSpPr>
        <p:spPr bwMode="auto">
          <a:xfrm>
            <a:off x="6553200" y="2209800"/>
            <a:ext cx="685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49197" name="Group 41"/>
          <p:cNvGrpSpPr>
            <a:grpSpLocks/>
          </p:cNvGrpSpPr>
          <p:nvPr/>
        </p:nvGrpSpPr>
        <p:grpSpPr bwMode="auto">
          <a:xfrm>
            <a:off x="4495800" y="1981200"/>
            <a:ext cx="609600" cy="152400"/>
            <a:chOff x="4343400" y="1981200"/>
            <a:chExt cx="914400" cy="152400"/>
          </a:xfrm>
        </p:grpSpPr>
        <p:cxnSp>
          <p:nvCxnSpPr>
            <p:cNvPr id="349273" name="Straight Connector 30"/>
            <p:cNvCxnSpPr>
              <a:cxnSpLocks noChangeShapeType="1"/>
            </p:cNvCxnSpPr>
            <p:nvPr/>
          </p:nvCxnSpPr>
          <p:spPr bwMode="auto">
            <a:xfrm>
              <a:off x="4343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4" name="Straight Connector 32"/>
            <p:cNvCxnSpPr>
              <a:cxnSpLocks noChangeShapeType="1"/>
            </p:cNvCxnSpPr>
            <p:nvPr/>
          </p:nvCxnSpPr>
          <p:spPr bwMode="auto">
            <a:xfrm rot="5400000" flipH="1" flipV="1">
              <a:off x="5029200" y="20574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5" name="Straight Connector 34"/>
            <p:cNvCxnSpPr>
              <a:cxnSpLocks noChangeShapeType="1"/>
            </p:cNvCxnSpPr>
            <p:nvPr/>
          </p:nvCxnSpPr>
          <p:spPr bwMode="auto">
            <a:xfrm rot="16200000" flipH="1">
              <a:off x="45720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6" name="Straight Connector 36"/>
            <p:cNvCxnSpPr>
              <a:cxnSpLocks noChangeShapeType="1"/>
            </p:cNvCxnSpPr>
            <p:nvPr/>
          </p:nvCxnSpPr>
          <p:spPr bwMode="auto">
            <a:xfrm rot="5400000" flipH="1" flipV="1">
              <a:off x="47244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7" name="Straight Connector 37"/>
            <p:cNvCxnSpPr>
              <a:cxnSpLocks noChangeShapeType="1"/>
            </p:cNvCxnSpPr>
            <p:nvPr/>
          </p:nvCxnSpPr>
          <p:spPr bwMode="auto">
            <a:xfrm rot="16200000" flipH="1">
              <a:off x="48768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8" name="Straight Connector 38"/>
            <p:cNvCxnSpPr>
              <a:cxnSpLocks noChangeShapeType="1"/>
            </p:cNvCxnSpPr>
            <p:nvPr/>
          </p:nvCxnSpPr>
          <p:spPr bwMode="auto">
            <a:xfrm rot="5400000" flipH="1" flipV="1">
              <a:off x="4495800" y="19812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9" name="Straight Connector 40"/>
            <p:cNvCxnSpPr>
              <a:cxnSpLocks noChangeShapeType="1"/>
            </p:cNvCxnSpPr>
            <p:nvPr/>
          </p:nvCxnSpPr>
          <p:spPr bwMode="auto">
            <a:xfrm>
              <a:off x="5105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49198" name="Straight Connector 42"/>
          <p:cNvCxnSpPr>
            <a:cxnSpLocks noChangeShapeType="1"/>
          </p:cNvCxnSpPr>
          <p:nvPr/>
        </p:nvCxnSpPr>
        <p:spPr bwMode="auto">
          <a:xfrm>
            <a:off x="5029200" y="2057400"/>
            <a:ext cx="914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199" name="Straight Connector 45"/>
          <p:cNvCxnSpPr>
            <a:cxnSpLocks noChangeShapeType="1"/>
          </p:cNvCxnSpPr>
          <p:nvPr/>
        </p:nvCxnSpPr>
        <p:spPr bwMode="auto">
          <a:xfrm>
            <a:off x="4267200" y="2057400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49200" name="Group 57"/>
          <p:cNvGrpSpPr>
            <a:grpSpLocks/>
          </p:cNvGrpSpPr>
          <p:nvPr/>
        </p:nvGrpSpPr>
        <p:grpSpPr bwMode="auto">
          <a:xfrm>
            <a:off x="4495800" y="2819400"/>
            <a:ext cx="609600" cy="152400"/>
            <a:chOff x="4343400" y="1981200"/>
            <a:chExt cx="914400" cy="152400"/>
          </a:xfrm>
        </p:grpSpPr>
        <p:cxnSp>
          <p:nvCxnSpPr>
            <p:cNvPr id="349266" name="Straight Connector 58"/>
            <p:cNvCxnSpPr>
              <a:cxnSpLocks noChangeShapeType="1"/>
            </p:cNvCxnSpPr>
            <p:nvPr/>
          </p:nvCxnSpPr>
          <p:spPr bwMode="auto">
            <a:xfrm>
              <a:off x="4343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67" name="Straight Connector 59"/>
            <p:cNvCxnSpPr>
              <a:cxnSpLocks noChangeShapeType="1"/>
            </p:cNvCxnSpPr>
            <p:nvPr/>
          </p:nvCxnSpPr>
          <p:spPr bwMode="auto">
            <a:xfrm rot="5400000" flipH="1" flipV="1">
              <a:off x="5029200" y="20574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68" name="Straight Connector 60"/>
            <p:cNvCxnSpPr>
              <a:cxnSpLocks noChangeShapeType="1"/>
            </p:cNvCxnSpPr>
            <p:nvPr/>
          </p:nvCxnSpPr>
          <p:spPr bwMode="auto">
            <a:xfrm rot="16200000" flipH="1">
              <a:off x="45720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69" name="Straight Connector 61"/>
            <p:cNvCxnSpPr>
              <a:cxnSpLocks noChangeShapeType="1"/>
            </p:cNvCxnSpPr>
            <p:nvPr/>
          </p:nvCxnSpPr>
          <p:spPr bwMode="auto">
            <a:xfrm rot="5400000" flipH="1" flipV="1">
              <a:off x="47244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0" name="Straight Connector 62"/>
            <p:cNvCxnSpPr>
              <a:cxnSpLocks noChangeShapeType="1"/>
            </p:cNvCxnSpPr>
            <p:nvPr/>
          </p:nvCxnSpPr>
          <p:spPr bwMode="auto">
            <a:xfrm rot="16200000" flipH="1">
              <a:off x="48768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1" name="Straight Connector 63"/>
            <p:cNvCxnSpPr>
              <a:cxnSpLocks noChangeShapeType="1"/>
            </p:cNvCxnSpPr>
            <p:nvPr/>
          </p:nvCxnSpPr>
          <p:spPr bwMode="auto">
            <a:xfrm rot="5400000" flipH="1" flipV="1">
              <a:off x="4495800" y="19812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2" name="Straight Connector 64"/>
            <p:cNvCxnSpPr>
              <a:cxnSpLocks noChangeShapeType="1"/>
            </p:cNvCxnSpPr>
            <p:nvPr/>
          </p:nvCxnSpPr>
          <p:spPr bwMode="auto">
            <a:xfrm>
              <a:off x="5105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49201" name="Straight Connector 65"/>
          <p:cNvCxnSpPr>
            <a:cxnSpLocks noChangeShapeType="1"/>
          </p:cNvCxnSpPr>
          <p:nvPr/>
        </p:nvCxnSpPr>
        <p:spPr bwMode="auto">
          <a:xfrm>
            <a:off x="5029200" y="2895600"/>
            <a:ext cx="609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02" name="Straight Connector 66"/>
          <p:cNvCxnSpPr>
            <a:cxnSpLocks noChangeShapeType="1"/>
          </p:cNvCxnSpPr>
          <p:nvPr/>
        </p:nvCxnSpPr>
        <p:spPr bwMode="auto">
          <a:xfrm>
            <a:off x="4267200" y="2895600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03" name="Straight Connector 70"/>
          <p:cNvCxnSpPr>
            <a:cxnSpLocks noChangeShapeType="1"/>
          </p:cNvCxnSpPr>
          <p:nvPr/>
        </p:nvCxnSpPr>
        <p:spPr bwMode="auto">
          <a:xfrm>
            <a:off x="1905000" y="4267200"/>
            <a:ext cx="1219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9204" name="Rectangle 72"/>
          <p:cNvSpPr>
            <a:spLocks noChangeArrowheads="1"/>
          </p:cNvSpPr>
          <p:nvPr/>
        </p:nvSpPr>
        <p:spPr bwMode="auto">
          <a:xfrm>
            <a:off x="5943600" y="3962400"/>
            <a:ext cx="6096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+</a:t>
            </a:r>
          </a:p>
        </p:txBody>
      </p:sp>
      <p:sp>
        <p:nvSpPr>
          <p:cNvPr id="349205" name="Rectangle 73"/>
          <p:cNvSpPr>
            <a:spLocks noChangeArrowheads="1"/>
          </p:cNvSpPr>
          <p:nvPr/>
        </p:nvSpPr>
        <p:spPr bwMode="auto">
          <a:xfrm>
            <a:off x="4343400" y="3962400"/>
            <a:ext cx="6096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÷</a:t>
            </a:r>
          </a:p>
        </p:txBody>
      </p:sp>
      <p:cxnSp>
        <p:nvCxnSpPr>
          <p:cNvPr id="349206" name="Straight Connector 82"/>
          <p:cNvCxnSpPr>
            <a:cxnSpLocks noChangeShapeType="1"/>
          </p:cNvCxnSpPr>
          <p:nvPr/>
        </p:nvCxnSpPr>
        <p:spPr bwMode="auto">
          <a:xfrm>
            <a:off x="3810000" y="42672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07" name="Straight Connector 87"/>
          <p:cNvCxnSpPr>
            <a:cxnSpLocks noChangeShapeType="1"/>
          </p:cNvCxnSpPr>
          <p:nvPr/>
        </p:nvCxnSpPr>
        <p:spPr bwMode="auto">
          <a:xfrm>
            <a:off x="4953000" y="4419600"/>
            <a:ext cx="990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08" name="Straight Connector 89"/>
          <p:cNvCxnSpPr>
            <a:cxnSpLocks noChangeShapeType="1"/>
          </p:cNvCxnSpPr>
          <p:nvPr/>
        </p:nvCxnSpPr>
        <p:spPr bwMode="auto">
          <a:xfrm>
            <a:off x="5638800" y="4114800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09" name="Straight Connector 98"/>
          <p:cNvCxnSpPr>
            <a:cxnSpLocks noChangeShapeType="1"/>
          </p:cNvCxnSpPr>
          <p:nvPr/>
        </p:nvCxnSpPr>
        <p:spPr bwMode="auto">
          <a:xfrm rot="5400000">
            <a:off x="5029994" y="3504406"/>
            <a:ext cx="1219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10" name="Straight Connector 101"/>
          <p:cNvCxnSpPr>
            <a:cxnSpLocks noChangeShapeType="1"/>
          </p:cNvCxnSpPr>
          <p:nvPr/>
        </p:nvCxnSpPr>
        <p:spPr bwMode="auto">
          <a:xfrm rot="5400000" flipH="1" flipV="1">
            <a:off x="5256213" y="2590800"/>
            <a:ext cx="458788" cy="1587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11" name="Straight Connector 104"/>
          <p:cNvCxnSpPr>
            <a:cxnSpLocks noChangeShapeType="1"/>
          </p:cNvCxnSpPr>
          <p:nvPr/>
        </p:nvCxnSpPr>
        <p:spPr bwMode="auto">
          <a:xfrm>
            <a:off x="5486400" y="2362200"/>
            <a:ext cx="457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12" name="Straight Connector 108"/>
          <p:cNvCxnSpPr>
            <a:cxnSpLocks noChangeShapeType="1"/>
          </p:cNvCxnSpPr>
          <p:nvPr/>
        </p:nvCxnSpPr>
        <p:spPr bwMode="auto">
          <a:xfrm rot="5400000" flipH="1" flipV="1">
            <a:off x="4915694" y="3542506"/>
            <a:ext cx="1143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" name="Arc 110"/>
          <p:cNvSpPr/>
          <p:nvPr/>
        </p:nvSpPr>
        <p:spPr bwMode="auto">
          <a:xfrm flipH="1">
            <a:off x="5410200" y="2819400"/>
            <a:ext cx="152400" cy="152400"/>
          </a:xfrm>
          <a:prstGeom prst="arc">
            <a:avLst>
              <a:gd name="adj1" fmla="val 16200000"/>
              <a:gd name="adj2" fmla="val 5400000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grpSp>
        <p:nvGrpSpPr>
          <p:cNvPr id="349214" name="Group 119"/>
          <p:cNvGrpSpPr>
            <a:grpSpLocks/>
          </p:cNvGrpSpPr>
          <p:nvPr/>
        </p:nvGrpSpPr>
        <p:grpSpPr bwMode="auto">
          <a:xfrm>
            <a:off x="6934200" y="1371600"/>
            <a:ext cx="609600" cy="533400"/>
            <a:chOff x="4038600" y="4876800"/>
            <a:chExt cx="609600" cy="533400"/>
          </a:xfrm>
        </p:grpSpPr>
        <p:sp>
          <p:nvSpPr>
            <p:cNvPr id="349262" name="Freeform 115"/>
            <p:cNvSpPr>
              <a:spLocks/>
            </p:cNvSpPr>
            <p:nvPr/>
          </p:nvSpPr>
          <p:spPr bwMode="auto">
            <a:xfrm>
              <a:off x="4191000" y="4876800"/>
              <a:ext cx="381000" cy="304800"/>
            </a:xfrm>
            <a:custGeom>
              <a:avLst/>
              <a:gdLst>
                <a:gd name="T0" fmla="*/ 0 w 381000"/>
                <a:gd name="T1" fmla="*/ 245522 h 321733"/>
                <a:gd name="T2" fmla="*/ 122767 w 381000"/>
                <a:gd name="T3" fmla="*/ 0 h 321733"/>
                <a:gd name="T4" fmla="*/ 381000 w 381000"/>
                <a:gd name="T5" fmla="*/ 0 h 321733"/>
                <a:gd name="T6" fmla="*/ 300567 w 381000"/>
                <a:gd name="T7" fmla="*/ 242293 h 321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0" h="321733">
                  <a:moveTo>
                    <a:pt x="0" y="321733"/>
                  </a:moveTo>
                  <a:lnTo>
                    <a:pt x="122767" y="0"/>
                  </a:lnTo>
                  <a:lnTo>
                    <a:pt x="381000" y="0"/>
                  </a:lnTo>
                  <a:lnTo>
                    <a:pt x="300567" y="31750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1E4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263" name="Rectangle 113"/>
            <p:cNvSpPr>
              <a:spLocks noChangeArrowheads="1"/>
            </p:cNvSpPr>
            <p:nvPr/>
          </p:nvSpPr>
          <p:spPr bwMode="auto">
            <a:xfrm>
              <a:off x="4038600" y="5257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4" name="Rectangle 114"/>
            <p:cNvSpPr>
              <a:spLocks noChangeArrowheads="1"/>
            </p:cNvSpPr>
            <p:nvPr/>
          </p:nvSpPr>
          <p:spPr bwMode="auto">
            <a:xfrm>
              <a:off x="4114800" y="5181600"/>
              <a:ext cx="4572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5" name="Rectangle 116"/>
            <p:cNvSpPr>
              <a:spLocks noChangeArrowheads="1"/>
            </p:cNvSpPr>
            <p:nvPr/>
          </p:nvSpPr>
          <p:spPr bwMode="auto">
            <a:xfrm>
              <a:off x="4267200" y="5334000"/>
              <a:ext cx="1524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cxnSp>
        <p:nvCxnSpPr>
          <p:cNvPr id="349215" name="Straight Connector 118"/>
          <p:cNvCxnSpPr>
            <a:cxnSpLocks noChangeShapeType="1"/>
          </p:cNvCxnSpPr>
          <p:nvPr/>
        </p:nvCxnSpPr>
        <p:spPr bwMode="auto">
          <a:xfrm rot="5400000" flipH="1" flipV="1">
            <a:off x="7087394" y="2056606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16" name="Straight Connector 121"/>
          <p:cNvCxnSpPr>
            <a:cxnSpLocks noChangeShapeType="1"/>
          </p:cNvCxnSpPr>
          <p:nvPr/>
        </p:nvCxnSpPr>
        <p:spPr bwMode="auto">
          <a:xfrm>
            <a:off x="6553200" y="4267200"/>
            <a:ext cx="685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49217" name="Group 122"/>
          <p:cNvGrpSpPr>
            <a:grpSpLocks/>
          </p:cNvGrpSpPr>
          <p:nvPr/>
        </p:nvGrpSpPr>
        <p:grpSpPr bwMode="auto">
          <a:xfrm>
            <a:off x="6934200" y="3429000"/>
            <a:ext cx="609600" cy="533400"/>
            <a:chOff x="4038600" y="4876800"/>
            <a:chExt cx="609600" cy="533400"/>
          </a:xfrm>
        </p:grpSpPr>
        <p:sp>
          <p:nvSpPr>
            <p:cNvPr id="349258" name="Freeform 123"/>
            <p:cNvSpPr>
              <a:spLocks/>
            </p:cNvSpPr>
            <p:nvPr/>
          </p:nvSpPr>
          <p:spPr bwMode="auto">
            <a:xfrm>
              <a:off x="4191000" y="4876800"/>
              <a:ext cx="381000" cy="304800"/>
            </a:xfrm>
            <a:custGeom>
              <a:avLst/>
              <a:gdLst>
                <a:gd name="T0" fmla="*/ 0 w 381000"/>
                <a:gd name="T1" fmla="*/ 245522 h 321733"/>
                <a:gd name="T2" fmla="*/ 122767 w 381000"/>
                <a:gd name="T3" fmla="*/ 0 h 321733"/>
                <a:gd name="T4" fmla="*/ 381000 w 381000"/>
                <a:gd name="T5" fmla="*/ 0 h 321733"/>
                <a:gd name="T6" fmla="*/ 300567 w 381000"/>
                <a:gd name="T7" fmla="*/ 242293 h 321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0" h="321733">
                  <a:moveTo>
                    <a:pt x="0" y="321733"/>
                  </a:moveTo>
                  <a:lnTo>
                    <a:pt x="122767" y="0"/>
                  </a:lnTo>
                  <a:lnTo>
                    <a:pt x="381000" y="0"/>
                  </a:lnTo>
                  <a:lnTo>
                    <a:pt x="300567" y="31750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1E4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259" name="Rectangle 124"/>
            <p:cNvSpPr>
              <a:spLocks noChangeArrowheads="1"/>
            </p:cNvSpPr>
            <p:nvPr/>
          </p:nvSpPr>
          <p:spPr bwMode="auto">
            <a:xfrm>
              <a:off x="4038600" y="5257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0" name="Rectangle 125"/>
            <p:cNvSpPr>
              <a:spLocks noChangeArrowheads="1"/>
            </p:cNvSpPr>
            <p:nvPr/>
          </p:nvSpPr>
          <p:spPr bwMode="auto">
            <a:xfrm>
              <a:off x="4114800" y="5181600"/>
              <a:ext cx="4572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1" name="Rectangle 126"/>
            <p:cNvSpPr>
              <a:spLocks noChangeArrowheads="1"/>
            </p:cNvSpPr>
            <p:nvPr/>
          </p:nvSpPr>
          <p:spPr bwMode="auto">
            <a:xfrm>
              <a:off x="4267200" y="5334000"/>
              <a:ext cx="1524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cxnSp>
        <p:nvCxnSpPr>
          <p:cNvPr id="349218" name="Straight Connector 127"/>
          <p:cNvCxnSpPr>
            <a:cxnSpLocks noChangeShapeType="1"/>
          </p:cNvCxnSpPr>
          <p:nvPr/>
        </p:nvCxnSpPr>
        <p:spPr bwMode="auto">
          <a:xfrm rot="5400000" flipH="1" flipV="1">
            <a:off x="7087394" y="4114006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9219" name="TextBox 128"/>
          <p:cNvSpPr txBox="1">
            <a:spLocks noChangeArrowheads="1"/>
          </p:cNvSpPr>
          <p:nvPr/>
        </p:nvSpPr>
        <p:spPr bwMode="auto">
          <a:xfrm>
            <a:off x="2133600" y="22860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sp>
        <p:nvSpPr>
          <p:cNvPr id="349220" name="TextBox 133"/>
          <p:cNvSpPr txBox="1">
            <a:spLocks noChangeArrowheads="1"/>
          </p:cNvSpPr>
          <p:nvPr/>
        </p:nvSpPr>
        <p:spPr bwMode="auto">
          <a:xfrm>
            <a:off x="4648200" y="1752600"/>
            <a:ext cx="4492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3 dB</a:t>
            </a:r>
          </a:p>
        </p:txBody>
      </p:sp>
      <p:sp>
        <p:nvSpPr>
          <p:cNvPr id="349221" name="TextBox 134"/>
          <p:cNvSpPr txBox="1">
            <a:spLocks noChangeArrowheads="1"/>
          </p:cNvSpPr>
          <p:nvPr/>
        </p:nvSpPr>
        <p:spPr bwMode="auto">
          <a:xfrm>
            <a:off x="4648200" y="2590800"/>
            <a:ext cx="4492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3 dB</a:t>
            </a:r>
          </a:p>
        </p:txBody>
      </p:sp>
      <p:sp>
        <p:nvSpPr>
          <p:cNvPr id="349222" name="TextBox 136"/>
          <p:cNvSpPr txBox="1">
            <a:spLocks noChangeArrowheads="1"/>
          </p:cNvSpPr>
          <p:nvPr/>
        </p:nvSpPr>
        <p:spPr bwMode="auto">
          <a:xfrm>
            <a:off x="4419600" y="2133600"/>
            <a:ext cx="83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Pasternak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PE 7016-3</a:t>
            </a:r>
          </a:p>
        </p:txBody>
      </p:sp>
      <p:sp>
        <p:nvSpPr>
          <p:cNvPr id="349223" name="TextBox 140"/>
          <p:cNvSpPr txBox="1">
            <a:spLocks noChangeArrowheads="1"/>
          </p:cNvSpPr>
          <p:nvPr/>
        </p:nvSpPr>
        <p:spPr bwMode="auto">
          <a:xfrm>
            <a:off x="5791200" y="2514600"/>
            <a:ext cx="914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9224" name="TextBox 142"/>
          <p:cNvSpPr txBox="1">
            <a:spLocks noChangeArrowheads="1"/>
          </p:cNvSpPr>
          <p:nvPr/>
        </p:nvSpPr>
        <p:spPr bwMode="auto">
          <a:xfrm>
            <a:off x="7620000" y="1447800"/>
            <a:ext cx="11779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upper antenna</a:t>
            </a:r>
          </a:p>
        </p:txBody>
      </p:sp>
      <p:sp>
        <p:nvSpPr>
          <p:cNvPr id="349225" name="TextBox 143"/>
          <p:cNvSpPr txBox="1">
            <a:spLocks noChangeArrowheads="1"/>
          </p:cNvSpPr>
          <p:nvPr/>
        </p:nvSpPr>
        <p:spPr bwMode="auto">
          <a:xfrm>
            <a:off x="7620000" y="3352800"/>
            <a:ext cx="1150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lower antenna</a:t>
            </a:r>
          </a:p>
        </p:txBody>
      </p:sp>
      <p:sp>
        <p:nvSpPr>
          <p:cNvPr id="349226" name="TextBox 96"/>
          <p:cNvSpPr txBox="1">
            <a:spLocks noChangeArrowheads="1"/>
          </p:cNvSpPr>
          <p:nvPr/>
        </p:nvSpPr>
        <p:spPr bwMode="auto">
          <a:xfrm>
            <a:off x="1905000" y="4038600"/>
            <a:ext cx="484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10 W</a:t>
            </a:r>
          </a:p>
        </p:txBody>
      </p:sp>
      <p:sp>
        <p:nvSpPr>
          <p:cNvPr id="349227" name="TextBox 99"/>
          <p:cNvSpPr txBox="1">
            <a:spLocks noChangeArrowheads="1"/>
          </p:cNvSpPr>
          <p:nvPr/>
        </p:nvSpPr>
        <p:spPr bwMode="auto">
          <a:xfrm>
            <a:off x="5029200" y="41910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sp>
        <p:nvSpPr>
          <p:cNvPr id="349228" name="TextBox 100"/>
          <p:cNvSpPr txBox="1">
            <a:spLocks noChangeArrowheads="1"/>
          </p:cNvSpPr>
          <p:nvPr/>
        </p:nvSpPr>
        <p:spPr bwMode="auto">
          <a:xfrm>
            <a:off x="5029200" y="38862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sp>
        <p:nvSpPr>
          <p:cNvPr id="349229" name="TextBox 102"/>
          <p:cNvSpPr txBox="1">
            <a:spLocks noChangeArrowheads="1"/>
          </p:cNvSpPr>
          <p:nvPr/>
        </p:nvSpPr>
        <p:spPr bwMode="auto">
          <a:xfrm>
            <a:off x="5105400" y="18288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sp>
        <p:nvSpPr>
          <p:cNvPr id="349230" name="TextBox 103"/>
          <p:cNvSpPr txBox="1">
            <a:spLocks noChangeArrowheads="1"/>
          </p:cNvSpPr>
          <p:nvPr/>
        </p:nvSpPr>
        <p:spPr bwMode="auto">
          <a:xfrm>
            <a:off x="5029200" y="26670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grpSp>
        <p:nvGrpSpPr>
          <p:cNvPr id="349231" name="Group 85"/>
          <p:cNvGrpSpPr>
            <a:grpSpLocks/>
          </p:cNvGrpSpPr>
          <p:nvPr/>
        </p:nvGrpSpPr>
        <p:grpSpPr bwMode="auto">
          <a:xfrm>
            <a:off x="6934200" y="5029200"/>
            <a:ext cx="609600" cy="533400"/>
            <a:chOff x="4038600" y="4876800"/>
            <a:chExt cx="609600" cy="533400"/>
          </a:xfrm>
        </p:grpSpPr>
        <p:sp>
          <p:nvSpPr>
            <p:cNvPr id="349254" name="Freeform 86"/>
            <p:cNvSpPr>
              <a:spLocks/>
            </p:cNvSpPr>
            <p:nvPr/>
          </p:nvSpPr>
          <p:spPr bwMode="auto">
            <a:xfrm>
              <a:off x="4191000" y="4876800"/>
              <a:ext cx="381000" cy="304800"/>
            </a:xfrm>
            <a:custGeom>
              <a:avLst/>
              <a:gdLst>
                <a:gd name="T0" fmla="*/ 0 w 381000"/>
                <a:gd name="T1" fmla="*/ 245522 h 321733"/>
                <a:gd name="T2" fmla="*/ 122767 w 381000"/>
                <a:gd name="T3" fmla="*/ 0 h 321733"/>
                <a:gd name="T4" fmla="*/ 381000 w 381000"/>
                <a:gd name="T5" fmla="*/ 0 h 321733"/>
                <a:gd name="T6" fmla="*/ 300567 w 381000"/>
                <a:gd name="T7" fmla="*/ 242293 h 321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0" h="321733">
                  <a:moveTo>
                    <a:pt x="0" y="321733"/>
                  </a:moveTo>
                  <a:lnTo>
                    <a:pt x="122767" y="0"/>
                  </a:lnTo>
                  <a:lnTo>
                    <a:pt x="381000" y="0"/>
                  </a:lnTo>
                  <a:lnTo>
                    <a:pt x="300567" y="31750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1E4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255" name="Rectangle 88"/>
            <p:cNvSpPr>
              <a:spLocks noChangeArrowheads="1"/>
            </p:cNvSpPr>
            <p:nvPr/>
          </p:nvSpPr>
          <p:spPr bwMode="auto">
            <a:xfrm>
              <a:off x="4038600" y="5257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56" name="Rectangle 90"/>
            <p:cNvSpPr>
              <a:spLocks noChangeArrowheads="1"/>
            </p:cNvSpPr>
            <p:nvPr/>
          </p:nvSpPr>
          <p:spPr bwMode="auto">
            <a:xfrm>
              <a:off x="4114800" y="5181600"/>
              <a:ext cx="4572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57" name="Rectangle 91"/>
            <p:cNvSpPr>
              <a:spLocks noChangeArrowheads="1"/>
            </p:cNvSpPr>
            <p:nvPr/>
          </p:nvSpPr>
          <p:spPr bwMode="auto">
            <a:xfrm>
              <a:off x="4267200" y="5334000"/>
              <a:ext cx="1524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49232" name="Rectangle 92"/>
          <p:cNvSpPr>
            <a:spLocks noChangeArrowheads="1"/>
          </p:cNvSpPr>
          <p:nvPr/>
        </p:nvSpPr>
        <p:spPr bwMode="auto">
          <a:xfrm>
            <a:off x="3200400" y="5334000"/>
            <a:ext cx="12954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SOQPSK</a:t>
            </a:r>
          </a:p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cxnSp>
        <p:nvCxnSpPr>
          <p:cNvPr id="349233" name="Straight Connector 93"/>
          <p:cNvCxnSpPr>
            <a:cxnSpLocks noChangeShapeType="1"/>
          </p:cNvCxnSpPr>
          <p:nvPr/>
        </p:nvCxnSpPr>
        <p:spPr bwMode="auto">
          <a:xfrm rot="5400000" flipH="1" flipV="1">
            <a:off x="7087394" y="5714206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34" name="Straight Connector 94"/>
          <p:cNvCxnSpPr>
            <a:cxnSpLocks noChangeShapeType="1"/>
          </p:cNvCxnSpPr>
          <p:nvPr/>
        </p:nvCxnSpPr>
        <p:spPr bwMode="auto">
          <a:xfrm>
            <a:off x="4495800" y="5867400"/>
            <a:ext cx="2743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35" name="Straight Connector 106"/>
          <p:cNvCxnSpPr>
            <a:cxnSpLocks noChangeShapeType="1"/>
          </p:cNvCxnSpPr>
          <p:nvPr/>
        </p:nvCxnSpPr>
        <p:spPr bwMode="auto">
          <a:xfrm>
            <a:off x="2590800" y="5867400"/>
            <a:ext cx="609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9236" name="TextBox 109"/>
          <p:cNvSpPr txBox="1">
            <a:spLocks noChangeArrowheads="1"/>
          </p:cNvSpPr>
          <p:nvPr/>
        </p:nvSpPr>
        <p:spPr bwMode="auto">
          <a:xfrm>
            <a:off x="1600200" y="5715000"/>
            <a:ext cx="979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GPS/AHRS</a:t>
            </a:r>
          </a:p>
        </p:txBody>
      </p:sp>
      <p:sp>
        <p:nvSpPr>
          <p:cNvPr id="349237" name="TextBox 112"/>
          <p:cNvSpPr txBox="1">
            <a:spLocks noChangeArrowheads="1"/>
          </p:cNvSpPr>
          <p:nvPr/>
        </p:nvSpPr>
        <p:spPr bwMode="auto">
          <a:xfrm>
            <a:off x="6781800" y="5867400"/>
            <a:ext cx="2058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house keeping link antenna </a:t>
            </a:r>
          </a:p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(separate lower antenna)</a:t>
            </a:r>
          </a:p>
        </p:txBody>
      </p:sp>
      <p:sp>
        <p:nvSpPr>
          <p:cNvPr id="349238" name="TextBox 95"/>
          <p:cNvSpPr txBox="1">
            <a:spLocks noChangeArrowheads="1"/>
          </p:cNvSpPr>
          <p:nvPr/>
        </p:nvSpPr>
        <p:spPr bwMode="auto">
          <a:xfrm>
            <a:off x="381000" y="312420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Quasonix 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QSX-VLT-110-105-20-6A</a:t>
            </a:r>
          </a:p>
        </p:txBody>
      </p:sp>
      <p:sp>
        <p:nvSpPr>
          <p:cNvPr id="349239" name="TextBox 107"/>
          <p:cNvSpPr txBox="1">
            <a:spLocks noChangeArrowheads="1"/>
          </p:cNvSpPr>
          <p:nvPr/>
        </p:nvSpPr>
        <p:spPr bwMode="auto">
          <a:xfrm>
            <a:off x="609600" y="4800600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Quasonix</a:t>
            </a:r>
          </a:p>
        </p:txBody>
      </p:sp>
      <p:sp>
        <p:nvSpPr>
          <p:cNvPr id="349240" name="TextBox 111"/>
          <p:cNvSpPr txBox="1">
            <a:spLocks noChangeArrowheads="1"/>
          </p:cNvSpPr>
          <p:nvPr/>
        </p:nvSpPr>
        <p:spPr bwMode="auto">
          <a:xfrm>
            <a:off x="4953000" y="12192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cxnSp>
        <p:nvCxnSpPr>
          <p:cNvPr id="349241" name="Straight Connector 117"/>
          <p:cNvCxnSpPr>
            <a:cxnSpLocks noChangeShapeType="1"/>
          </p:cNvCxnSpPr>
          <p:nvPr/>
        </p:nvCxnSpPr>
        <p:spPr bwMode="auto">
          <a:xfrm>
            <a:off x="3048000" y="20574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9242" name="Rectangle 120"/>
          <p:cNvSpPr>
            <a:spLocks noChangeArrowheads="1"/>
          </p:cNvSpPr>
          <p:nvPr/>
        </p:nvSpPr>
        <p:spPr bwMode="auto">
          <a:xfrm>
            <a:off x="3581400" y="18288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43" name="TextBox 135"/>
          <p:cNvSpPr txBox="1">
            <a:spLocks noChangeArrowheads="1"/>
          </p:cNvSpPr>
          <p:nvPr/>
        </p:nvSpPr>
        <p:spPr bwMode="auto">
          <a:xfrm>
            <a:off x="3352800" y="22860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sp>
        <p:nvSpPr>
          <p:cNvPr id="349244" name="Rectangle 144"/>
          <p:cNvSpPr>
            <a:spLocks noChangeArrowheads="1"/>
          </p:cNvSpPr>
          <p:nvPr/>
        </p:nvSpPr>
        <p:spPr bwMode="auto">
          <a:xfrm>
            <a:off x="2362200" y="26670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45" name="TextBox 145"/>
          <p:cNvSpPr txBox="1">
            <a:spLocks noChangeArrowheads="1"/>
          </p:cNvSpPr>
          <p:nvPr/>
        </p:nvSpPr>
        <p:spPr bwMode="auto">
          <a:xfrm>
            <a:off x="2133600" y="31242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cxnSp>
        <p:nvCxnSpPr>
          <p:cNvPr id="349246" name="Straight Connector 146"/>
          <p:cNvCxnSpPr>
            <a:cxnSpLocks noChangeShapeType="1"/>
          </p:cNvCxnSpPr>
          <p:nvPr/>
        </p:nvCxnSpPr>
        <p:spPr bwMode="auto">
          <a:xfrm>
            <a:off x="3048000" y="28956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9247" name="Rectangle 147"/>
          <p:cNvSpPr>
            <a:spLocks noChangeArrowheads="1"/>
          </p:cNvSpPr>
          <p:nvPr/>
        </p:nvSpPr>
        <p:spPr bwMode="auto">
          <a:xfrm>
            <a:off x="3581400" y="26670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48" name="TextBox 148"/>
          <p:cNvSpPr txBox="1">
            <a:spLocks noChangeArrowheads="1"/>
          </p:cNvSpPr>
          <p:nvPr/>
        </p:nvSpPr>
        <p:spPr bwMode="auto">
          <a:xfrm>
            <a:off x="3352800" y="31242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sp>
        <p:nvSpPr>
          <p:cNvPr id="349249" name="TextBox 149"/>
          <p:cNvSpPr txBox="1">
            <a:spLocks noChangeArrowheads="1"/>
          </p:cNvSpPr>
          <p:nvPr/>
        </p:nvSpPr>
        <p:spPr bwMode="auto">
          <a:xfrm>
            <a:off x="5791200" y="4572000"/>
            <a:ext cx="914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9250" name="TextBox 150"/>
          <p:cNvSpPr txBox="1">
            <a:spLocks noChangeArrowheads="1"/>
          </p:cNvSpPr>
          <p:nvPr/>
        </p:nvSpPr>
        <p:spPr bwMode="auto">
          <a:xfrm>
            <a:off x="4191000" y="4572000"/>
            <a:ext cx="914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9251" name="Rectangle 152"/>
          <p:cNvSpPr>
            <a:spLocks noChangeArrowheads="1"/>
          </p:cNvSpPr>
          <p:nvPr/>
        </p:nvSpPr>
        <p:spPr bwMode="auto">
          <a:xfrm>
            <a:off x="3124200" y="40386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52" name="TextBox 153"/>
          <p:cNvSpPr txBox="1">
            <a:spLocks noChangeArrowheads="1"/>
          </p:cNvSpPr>
          <p:nvPr/>
        </p:nvSpPr>
        <p:spPr bwMode="auto">
          <a:xfrm>
            <a:off x="2895600" y="44958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L120I</a:t>
            </a:r>
          </a:p>
        </p:txBody>
      </p:sp>
      <p:sp>
        <p:nvSpPr>
          <p:cNvPr id="349253" name="TextBox 154"/>
          <p:cNvSpPr txBox="1">
            <a:spLocks noChangeArrowheads="1"/>
          </p:cNvSpPr>
          <p:nvPr/>
        </p:nvSpPr>
        <p:spPr bwMode="auto">
          <a:xfrm>
            <a:off x="4419600" y="2895600"/>
            <a:ext cx="83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Pasternak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PE 7016-3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D4B7935-212E-1342-A205-FF6F0E0BA444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19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0210" name="Picture 2" descr="c12_166%20right%20sid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873875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02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C-12 Beechcraft: Airborne Platform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138" name="Group 1026"/>
          <p:cNvGrpSpPr>
            <a:grpSpLocks/>
          </p:cNvGrpSpPr>
          <p:nvPr/>
        </p:nvGrpSpPr>
        <p:grpSpPr bwMode="auto">
          <a:xfrm>
            <a:off x="890588" y="3489325"/>
            <a:ext cx="2005012" cy="2193925"/>
            <a:chOff x="561" y="2198"/>
            <a:chExt cx="1263" cy="1382"/>
          </a:xfrm>
        </p:grpSpPr>
        <p:pic>
          <p:nvPicPr>
            <p:cNvPr id="319500" name="Picture 1027" descr="j016016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2640"/>
              <a:ext cx="1025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9140" name="Text Box 1028"/>
            <p:cNvSpPr txBox="1">
              <a:spLocks noChangeArrowheads="1"/>
            </p:cNvSpPr>
            <p:nvPr/>
          </p:nvSpPr>
          <p:spPr bwMode="auto">
            <a:xfrm>
              <a:off x="561" y="2198"/>
              <a:ext cx="1263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lg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2000">
                  <a:solidFill>
                    <a:srgbClr val="FF0000"/>
                  </a:solidFill>
                  <a:latin typeface="Arial" charset="0"/>
                  <a:cs typeface="+mn-cs"/>
                </a:rPr>
                <a:t>Polarization</a:t>
              </a:r>
            </a:p>
            <a:p>
              <a:pPr algn="l" eaLnBrk="0" hangingPunct="0">
                <a:defRPr/>
              </a:pPr>
              <a:r>
                <a:rPr lang="en-US" sz="2000">
                  <a:solidFill>
                    <a:srgbClr val="FF0000"/>
                  </a:solidFill>
                  <a:latin typeface="Arial" charset="0"/>
                  <a:cs typeface="+mn-cs"/>
                </a:rPr>
                <a:t>receive diversity</a:t>
              </a:r>
            </a:p>
          </p:txBody>
        </p:sp>
      </p:grpSp>
      <p:sp>
        <p:nvSpPr>
          <p:cNvPr id="219141" name="Rectangle 10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Space-Time Coding</a:t>
            </a:r>
          </a:p>
        </p:txBody>
      </p:sp>
      <p:pic>
        <p:nvPicPr>
          <p:cNvPr id="319491" name="Picture 1030" descr="TN00189_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1447800"/>
            <a:ext cx="335915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3" name="Text Box 1031"/>
          <p:cNvSpPr txBox="1">
            <a:spLocks noChangeArrowheads="1"/>
          </p:cNvSpPr>
          <p:nvPr/>
        </p:nvSpPr>
        <p:spPr bwMode="auto">
          <a:xfrm>
            <a:off x="1524000" y="2286000"/>
            <a:ext cx="35163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Air vehicle maneuvering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masks Tx antenna and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causes polarization mismatch</a:t>
            </a:r>
          </a:p>
        </p:txBody>
      </p:sp>
      <p:sp>
        <p:nvSpPr>
          <p:cNvPr id="219144" name="Rectangle 1032"/>
          <p:cNvSpPr>
            <a:spLocks noChangeArrowheads="1"/>
          </p:cNvSpPr>
          <p:nvPr/>
        </p:nvSpPr>
        <p:spPr bwMode="auto">
          <a:xfrm>
            <a:off x="990600" y="5867400"/>
            <a:ext cx="7162800" cy="228600"/>
          </a:xfrm>
          <a:prstGeom prst="rect">
            <a:avLst/>
          </a:prstGeom>
          <a:solidFill>
            <a:srgbClr val="993300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319494" name="Picture 1033" descr="j01601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4495800"/>
            <a:ext cx="162718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6" name="Freeform 1034"/>
          <p:cNvSpPr>
            <a:spLocks/>
          </p:cNvSpPr>
          <p:nvPr/>
        </p:nvSpPr>
        <p:spPr bwMode="auto">
          <a:xfrm>
            <a:off x="2133600" y="3200400"/>
            <a:ext cx="4419600" cy="2667000"/>
          </a:xfrm>
          <a:custGeom>
            <a:avLst/>
            <a:gdLst>
              <a:gd name="T0" fmla="*/ 2784 w 2784"/>
              <a:gd name="T1" fmla="*/ 0 h 1680"/>
              <a:gd name="T2" fmla="*/ 1680 w 2784"/>
              <a:gd name="T3" fmla="*/ 1680 h 1680"/>
              <a:gd name="T4" fmla="*/ 0 w 2784"/>
              <a:gd name="T5" fmla="*/ 1296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84" h="1680">
                <a:moveTo>
                  <a:pt x="2784" y="0"/>
                </a:moveTo>
                <a:lnTo>
                  <a:pt x="1680" y="1680"/>
                </a:lnTo>
                <a:lnTo>
                  <a:pt x="0" y="1296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9147" name="Text Box 1035"/>
          <p:cNvSpPr txBox="1">
            <a:spLocks noChangeArrowheads="1"/>
          </p:cNvSpPr>
          <p:nvPr/>
        </p:nvSpPr>
        <p:spPr bwMode="auto">
          <a:xfrm>
            <a:off x="6096000" y="3657600"/>
            <a:ext cx="2117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Ground bounce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creates multipath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interference</a:t>
            </a:r>
          </a:p>
        </p:txBody>
      </p:sp>
      <p:sp>
        <p:nvSpPr>
          <p:cNvPr id="219148" name="Line 1036"/>
          <p:cNvSpPr>
            <a:spLocks noChangeShapeType="1"/>
          </p:cNvSpPr>
          <p:nvPr/>
        </p:nvSpPr>
        <p:spPr bwMode="auto">
          <a:xfrm flipH="1">
            <a:off x="2743200" y="3124200"/>
            <a:ext cx="2438400" cy="1371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9149" name="Text Box 1037"/>
          <p:cNvSpPr txBox="1">
            <a:spLocks noChangeArrowheads="1"/>
          </p:cNvSpPr>
          <p:nvPr/>
        </p:nvSpPr>
        <p:spPr bwMode="auto">
          <a:xfrm>
            <a:off x="2819400" y="1371600"/>
            <a:ext cx="3048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2000">
                <a:solidFill>
                  <a:srgbClr val="FF0000"/>
                </a:solidFill>
                <a:latin typeface="Arial" charset="0"/>
                <a:cs typeface="+mn-cs"/>
              </a:rPr>
              <a:t>Spatial transmit diversity</a:t>
            </a:r>
          </a:p>
        </p:txBody>
      </p:sp>
      <p:sp>
        <p:nvSpPr>
          <p:cNvPr id="219150" name="Text Box 1038"/>
          <p:cNvSpPr txBox="1">
            <a:spLocks noChangeArrowheads="1"/>
          </p:cNvSpPr>
          <p:nvPr/>
        </p:nvSpPr>
        <p:spPr bwMode="auto">
          <a:xfrm>
            <a:off x="5334000" y="5002213"/>
            <a:ext cx="36433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000" b="1">
                <a:solidFill>
                  <a:srgbClr val="FF0000"/>
                </a:solidFill>
                <a:latin typeface="Arial" charset="0"/>
                <a:cs typeface="+mn-cs"/>
              </a:rPr>
              <a:t>Ronald C. Crummett, Michael A. Jensen, Michael D. Rice</a:t>
            </a:r>
          </a:p>
          <a:p>
            <a:pPr algn="l"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000" b="1">
                <a:solidFill>
                  <a:srgbClr val="FF0000"/>
                </a:solidFill>
                <a:latin typeface="Arial" charset="0"/>
                <a:cs typeface="+mn-cs"/>
              </a:rPr>
              <a:t>Department of Electrical and Computer Engineering</a:t>
            </a:r>
          </a:p>
          <a:p>
            <a:pPr algn="l"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000" b="1">
                <a:solidFill>
                  <a:srgbClr val="FF0000"/>
                </a:solidFill>
                <a:latin typeface="Arial" charset="0"/>
                <a:cs typeface="+mn-cs"/>
              </a:rPr>
              <a:t>Brigham Young University</a:t>
            </a:r>
            <a:endParaRPr lang="en-US" sz="900" b="1">
              <a:solidFill>
                <a:schemeClr val="tx1"/>
              </a:solidFill>
              <a:latin typeface="Arial" charset="0"/>
              <a:cs typeface="+mn-cs"/>
            </a:endParaRPr>
          </a:p>
          <a:p>
            <a:pPr algn="l">
              <a:defRPr/>
            </a:pPr>
            <a:endParaRPr lang="en-US" sz="80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Antenna Locations</a:t>
            </a:r>
          </a:p>
        </p:txBody>
      </p:sp>
      <p:sp>
        <p:nvSpPr>
          <p:cNvPr id="35123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00800"/>
            <a:ext cx="609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4E9B878-00F3-8647-B788-CFC92007D596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20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1235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7772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Transmit Antennas</a:t>
            </a:r>
          </a:p>
        </p:txBody>
      </p:sp>
      <p:sp>
        <p:nvSpPr>
          <p:cNvPr id="35225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553200"/>
            <a:ext cx="5334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71C29EA-BA9E-3142-B847-270CB48AB009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21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sp>
        <p:nvSpPr>
          <p:cNvPr id="352259" name="TextBox 7"/>
          <p:cNvSpPr txBox="1">
            <a:spLocks noChangeArrowheads="1"/>
          </p:cNvSpPr>
          <p:nvPr/>
        </p:nvSpPr>
        <p:spPr bwMode="auto">
          <a:xfrm>
            <a:off x="1371600" y="3810000"/>
            <a:ext cx="3108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Lower Telemetry Antenna</a:t>
            </a:r>
          </a:p>
          <a:p>
            <a:pPr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(behind the antenna looking forward)</a:t>
            </a:r>
          </a:p>
        </p:txBody>
      </p:sp>
      <p:sp>
        <p:nvSpPr>
          <p:cNvPr id="352260" name="TextBox 8"/>
          <p:cNvSpPr txBox="1">
            <a:spLocks noChangeArrowheads="1"/>
          </p:cNvSpPr>
          <p:nvPr/>
        </p:nvSpPr>
        <p:spPr bwMode="auto">
          <a:xfrm>
            <a:off x="5410200" y="3810000"/>
            <a:ext cx="2784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Upper Telemetry Antenna</a:t>
            </a:r>
          </a:p>
          <a:p>
            <a:pPr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(looking across the fuselage)</a:t>
            </a:r>
          </a:p>
        </p:txBody>
      </p:sp>
      <p:pic>
        <p:nvPicPr>
          <p:cNvPr id="352261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1524000"/>
            <a:ext cx="3505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2262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3657600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2263" name="TextBox 11"/>
          <p:cNvSpPr txBox="1">
            <a:spLocks noChangeArrowheads="1"/>
          </p:cNvSpPr>
          <p:nvPr/>
        </p:nvSpPr>
        <p:spPr bwMode="auto">
          <a:xfrm>
            <a:off x="1752600" y="4495800"/>
            <a:ext cx="22463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fuselage station = 222.25</a:t>
            </a:r>
            <a:r>
              <a:rPr lang="ja-JP" alt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r>
              <a:rPr lang="en-US" altLang="ja-JP" sz="14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algn="l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centerline = 10</a:t>
            </a:r>
            <a:r>
              <a:rPr lang="ja-JP" alt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r>
              <a:rPr lang="en-US" altLang="ja-JP" sz="1400">
                <a:solidFill>
                  <a:srgbClr val="000000"/>
                </a:solidFill>
                <a:latin typeface="Arial" charset="0"/>
                <a:cs typeface="Arial" charset="0"/>
              </a:rPr>
              <a:t> (left)</a:t>
            </a:r>
          </a:p>
          <a:p>
            <a:pPr algn="l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waterline = 76</a:t>
            </a:r>
            <a:r>
              <a:rPr lang="ja-JP" alt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r>
              <a:rPr lang="en-US" altLang="ja-JP" sz="1400">
                <a:solidFill>
                  <a:srgbClr val="000000"/>
                </a:solidFill>
                <a:latin typeface="Arial" charset="0"/>
                <a:cs typeface="Arial" charset="0"/>
              </a:rPr>
              <a:t>  </a:t>
            </a:r>
            <a:endParaRPr lang="en-US" sz="1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2264" name="TextBox 12"/>
          <p:cNvSpPr txBox="1">
            <a:spLocks noChangeArrowheads="1"/>
          </p:cNvSpPr>
          <p:nvPr/>
        </p:nvSpPr>
        <p:spPr bwMode="auto">
          <a:xfrm>
            <a:off x="5638800" y="4495800"/>
            <a:ext cx="20701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fuselage station = 302</a:t>
            </a:r>
            <a:r>
              <a:rPr lang="ja-JP" alt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””</a:t>
            </a:r>
            <a:r>
              <a:rPr lang="en-US" altLang="ja-JP" sz="14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algn="l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centerline = 9</a:t>
            </a:r>
            <a:r>
              <a:rPr lang="ja-JP" alt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r>
              <a:rPr lang="en-US" altLang="ja-JP" sz="1400">
                <a:solidFill>
                  <a:srgbClr val="000000"/>
                </a:solidFill>
                <a:latin typeface="Arial" charset="0"/>
                <a:cs typeface="Arial" charset="0"/>
              </a:rPr>
              <a:t> (right)</a:t>
            </a:r>
          </a:p>
          <a:p>
            <a:pPr algn="l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waterline = 145.5</a:t>
            </a:r>
            <a:r>
              <a:rPr lang="ja-JP" alt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r>
              <a:rPr lang="en-US" altLang="ja-JP" sz="1400">
                <a:solidFill>
                  <a:srgbClr val="000000"/>
                </a:solidFill>
                <a:latin typeface="Arial" charset="0"/>
                <a:cs typeface="Arial" charset="0"/>
              </a:rPr>
              <a:t>  </a:t>
            </a:r>
            <a:endParaRPr lang="en-US" sz="1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Idealized Gain Patterns</a:t>
            </a:r>
          </a:p>
        </p:txBody>
      </p:sp>
      <p:sp>
        <p:nvSpPr>
          <p:cNvPr id="35328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0" y="6477000"/>
            <a:ext cx="4572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781A006F-D611-E649-AFF1-DF4EA513AA78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22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3283" name="Picture 3" descr="tem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362200"/>
            <a:ext cx="75660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3284" name="TextBox 4"/>
          <p:cNvSpPr txBox="1">
            <a:spLocks noChangeArrowheads="1"/>
          </p:cNvSpPr>
          <p:nvPr/>
        </p:nvSpPr>
        <p:spPr bwMode="auto">
          <a:xfrm>
            <a:off x="1752600" y="1981200"/>
            <a:ext cx="1801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STC Frequency</a:t>
            </a:r>
          </a:p>
        </p:txBody>
      </p:sp>
      <p:sp>
        <p:nvSpPr>
          <p:cNvPr id="353285" name="TextBox 5"/>
          <p:cNvSpPr txBox="1">
            <a:spLocks noChangeArrowheads="1"/>
          </p:cNvSpPr>
          <p:nvPr/>
        </p:nvSpPr>
        <p:spPr bwMode="auto">
          <a:xfrm>
            <a:off x="5867400" y="1752600"/>
            <a:ext cx="173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Reference Link</a:t>
            </a:r>
          </a:p>
          <a:p>
            <a:pPr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 Frequency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TextBox 84"/>
          <p:cNvSpPr txBox="1">
            <a:spLocks noChangeArrowheads="1"/>
          </p:cNvSpPr>
          <p:nvPr/>
        </p:nvSpPr>
        <p:spPr bwMode="auto">
          <a:xfrm>
            <a:off x="4648200" y="61722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spectrum display</a:t>
            </a:r>
          </a:p>
        </p:txBody>
      </p:sp>
      <p:sp>
        <p:nvSpPr>
          <p:cNvPr id="354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Ground Station Configuration</a:t>
            </a:r>
          </a:p>
        </p:txBody>
      </p:sp>
      <p:sp>
        <p:nvSpPr>
          <p:cNvPr id="35430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58B2A51-0F07-A441-BF5A-F24DE37C871D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23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grpSp>
        <p:nvGrpSpPr>
          <p:cNvPr id="354308" name="Group 31"/>
          <p:cNvGrpSpPr>
            <a:grpSpLocks/>
          </p:cNvGrpSpPr>
          <p:nvPr/>
        </p:nvGrpSpPr>
        <p:grpSpPr bwMode="auto">
          <a:xfrm flipH="1">
            <a:off x="914400" y="2133600"/>
            <a:ext cx="547688" cy="1287463"/>
            <a:chOff x="672" y="2160"/>
            <a:chExt cx="345" cy="811"/>
          </a:xfrm>
        </p:grpSpPr>
        <p:sp>
          <p:nvSpPr>
            <p:cNvPr id="354371" name="Freeform 32"/>
            <p:cNvSpPr>
              <a:spLocks/>
            </p:cNvSpPr>
            <p:nvPr/>
          </p:nvSpPr>
          <p:spPr bwMode="auto">
            <a:xfrm>
              <a:off x="672" y="2544"/>
              <a:ext cx="190" cy="427"/>
            </a:xfrm>
            <a:custGeom>
              <a:avLst/>
              <a:gdLst>
                <a:gd name="T0" fmla="*/ 12 w 378"/>
                <a:gd name="T1" fmla="*/ 0 h 853"/>
                <a:gd name="T2" fmla="*/ 24 w 378"/>
                <a:gd name="T3" fmla="*/ 54 h 853"/>
                <a:gd name="T4" fmla="*/ 0 w 378"/>
                <a:gd name="T5" fmla="*/ 54 h 853"/>
                <a:gd name="T6" fmla="*/ 12 w 378"/>
                <a:gd name="T7" fmla="*/ 0 h 8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8"/>
                <a:gd name="T13" fmla="*/ 0 h 853"/>
                <a:gd name="T14" fmla="*/ 378 w 378"/>
                <a:gd name="T15" fmla="*/ 853 h 8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8" h="853">
                  <a:moveTo>
                    <a:pt x="189" y="0"/>
                  </a:moveTo>
                  <a:lnTo>
                    <a:pt x="378" y="853"/>
                  </a:lnTo>
                  <a:lnTo>
                    <a:pt x="0" y="853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accent1"/>
            </a:solidFill>
            <a:ln w="19050" cmpd="sng">
              <a:solidFill>
                <a:srgbClr val="001E4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54372" name="Group 33"/>
            <p:cNvGrpSpPr>
              <a:grpSpLocks/>
            </p:cNvGrpSpPr>
            <p:nvPr/>
          </p:nvGrpSpPr>
          <p:grpSpPr bwMode="auto">
            <a:xfrm>
              <a:off x="788" y="2160"/>
              <a:ext cx="229" cy="631"/>
              <a:chOff x="1857" y="1833"/>
              <a:chExt cx="229" cy="631"/>
            </a:xfrm>
          </p:grpSpPr>
          <p:sp>
            <p:nvSpPr>
              <p:cNvPr id="354374" name="Freeform 34"/>
              <p:cNvSpPr>
                <a:spLocks/>
              </p:cNvSpPr>
              <p:nvPr/>
            </p:nvSpPr>
            <p:spPr bwMode="auto">
              <a:xfrm>
                <a:off x="1857" y="1835"/>
                <a:ext cx="153" cy="629"/>
              </a:xfrm>
              <a:custGeom>
                <a:avLst/>
                <a:gdLst>
                  <a:gd name="T0" fmla="*/ 4 w 307"/>
                  <a:gd name="T1" fmla="*/ 0 h 1258"/>
                  <a:gd name="T2" fmla="*/ 2 w 307"/>
                  <a:gd name="T3" fmla="*/ 5 h 1258"/>
                  <a:gd name="T4" fmla="*/ 1 w 307"/>
                  <a:gd name="T5" fmla="*/ 10 h 1258"/>
                  <a:gd name="T6" fmla="*/ 0 w 307"/>
                  <a:gd name="T7" fmla="*/ 15 h 1258"/>
                  <a:gd name="T8" fmla="*/ 0 w 307"/>
                  <a:gd name="T9" fmla="*/ 20 h 1258"/>
                  <a:gd name="T10" fmla="*/ 0 w 307"/>
                  <a:gd name="T11" fmla="*/ 25 h 1258"/>
                  <a:gd name="T12" fmla="*/ 0 w 307"/>
                  <a:gd name="T13" fmla="*/ 31 h 1258"/>
                  <a:gd name="T14" fmla="*/ 0 w 307"/>
                  <a:gd name="T15" fmla="*/ 36 h 1258"/>
                  <a:gd name="T16" fmla="*/ 1 w 307"/>
                  <a:gd name="T17" fmla="*/ 42 h 1258"/>
                  <a:gd name="T18" fmla="*/ 2 w 307"/>
                  <a:gd name="T19" fmla="*/ 47 h 1258"/>
                  <a:gd name="T20" fmla="*/ 4 w 307"/>
                  <a:gd name="T21" fmla="*/ 53 h 1258"/>
                  <a:gd name="T22" fmla="*/ 6 w 307"/>
                  <a:gd name="T23" fmla="*/ 58 h 1258"/>
                  <a:gd name="T24" fmla="*/ 8 w 307"/>
                  <a:gd name="T25" fmla="*/ 63 h 1258"/>
                  <a:gd name="T26" fmla="*/ 10 w 307"/>
                  <a:gd name="T27" fmla="*/ 67 h 1258"/>
                  <a:gd name="T28" fmla="*/ 13 w 307"/>
                  <a:gd name="T29" fmla="*/ 72 h 1258"/>
                  <a:gd name="T30" fmla="*/ 16 w 307"/>
                  <a:gd name="T31" fmla="*/ 76 h 1258"/>
                  <a:gd name="T32" fmla="*/ 19 w 307"/>
                  <a:gd name="T33" fmla="*/ 79 h 12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07"/>
                  <a:gd name="T52" fmla="*/ 0 h 1258"/>
                  <a:gd name="T53" fmla="*/ 307 w 307"/>
                  <a:gd name="T54" fmla="*/ 1258 h 12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07" h="1258">
                    <a:moveTo>
                      <a:pt x="70" y="0"/>
                    </a:moveTo>
                    <a:lnTo>
                      <a:pt x="46" y="70"/>
                    </a:lnTo>
                    <a:lnTo>
                      <a:pt x="25" y="145"/>
                    </a:lnTo>
                    <a:lnTo>
                      <a:pt x="11" y="226"/>
                    </a:lnTo>
                    <a:lnTo>
                      <a:pt x="4" y="308"/>
                    </a:lnTo>
                    <a:lnTo>
                      <a:pt x="0" y="396"/>
                    </a:lnTo>
                    <a:lnTo>
                      <a:pt x="4" y="483"/>
                    </a:lnTo>
                    <a:lnTo>
                      <a:pt x="12" y="573"/>
                    </a:lnTo>
                    <a:lnTo>
                      <a:pt x="26" y="664"/>
                    </a:lnTo>
                    <a:lnTo>
                      <a:pt x="46" y="751"/>
                    </a:lnTo>
                    <a:lnTo>
                      <a:pt x="70" y="837"/>
                    </a:lnTo>
                    <a:lnTo>
                      <a:pt x="100" y="918"/>
                    </a:lnTo>
                    <a:lnTo>
                      <a:pt x="133" y="997"/>
                    </a:lnTo>
                    <a:lnTo>
                      <a:pt x="172" y="1070"/>
                    </a:lnTo>
                    <a:lnTo>
                      <a:pt x="214" y="1138"/>
                    </a:lnTo>
                    <a:lnTo>
                      <a:pt x="258" y="1202"/>
                    </a:lnTo>
                    <a:lnTo>
                      <a:pt x="307" y="1258"/>
                    </a:lnTo>
                  </a:path>
                </a:pathLst>
              </a:custGeom>
              <a:solidFill>
                <a:schemeClr val="accent1"/>
              </a:solidFill>
              <a:ln w="19050" cmpd="sng">
                <a:solidFill>
                  <a:srgbClr val="001E4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54375" name="Group 35"/>
              <p:cNvGrpSpPr>
                <a:grpSpLocks/>
              </p:cNvGrpSpPr>
              <p:nvPr/>
            </p:nvGrpSpPr>
            <p:grpSpPr bwMode="auto">
              <a:xfrm>
                <a:off x="1895" y="1833"/>
                <a:ext cx="135" cy="628"/>
                <a:chOff x="1895" y="1833"/>
                <a:chExt cx="135" cy="628"/>
              </a:xfrm>
            </p:grpSpPr>
            <p:sp>
              <p:nvSpPr>
                <p:cNvPr id="354379" name="Freeform 36"/>
                <p:cNvSpPr>
                  <a:spLocks/>
                </p:cNvSpPr>
                <p:nvPr/>
              </p:nvSpPr>
              <p:spPr bwMode="auto">
                <a:xfrm>
                  <a:off x="1895" y="1833"/>
                  <a:ext cx="135" cy="628"/>
                </a:xfrm>
                <a:custGeom>
                  <a:avLst/>
                  <a:gdLst>
                    <a:gd name="T0" fmla="*/ 2 w 270"/>
                    <a:gd name="T1" fmla="*/ 1 h 1256"/>
                    <a:gd name="T2" fmla="*/ 3 w 270"/>
                    <a:gd name="T3" fmla="*/ 2 h 1256"/>
                    <a:gd name="T4" fmla="*/ 4 w 270"/>
                    <a:gd name="T5" fmla="*/ 5 h 1256"/>
                    <a:gd name="T6" fmla="*/ 6 w 270"/>
                    <a:gd name="T7" fmla="*/ 9 h 1256"/>
                    <a:gd name="T8" fmla="*/ 7 w 270"/>
                    <a:gd name="T9" fmla="*/ 14 h 1256"/>
                    <a:gd name="T10" fmla="*/ 9 w 270"/>
                    <a:gd name="T11" fmla="*/ 20 h 1256"/>
                    <a:gd name="T12" fmla="*/ 10 w 270"/>
                    <a:gd name="T13" fmla="*/ 27 h 1256"/>
                    <a:gd name="T14" fmla="*/ 12 w 270"/>
                    <a:gd name="T15" fmla="*/ 35 h 1256"/>
                    <a:gd name="T16" fmla="*/ 14 w 270"/>
                    <a:gd name="T17" fmla="*/ 43 h 1256"/>
                    <a:gd name="T18" fmla="*/ 15 w 270"/>
                    <a:gd name="T19" fmla="*/ 51 h 1256"/>
                    <a:gd name="T20" fmla="*/ 16 w 270"/>
                    <a:gd name="T21" fmla="*/ 58 h 1256"/>
                    <a:gd name="T22" fmla="*/ 17 w 270"/>
                    <a:gd name="T23" fmla="*/ 64 h 1256"/>
                    <a:gd name="T24" fmla="*/ 17 w 270"/>
                    <a:gd name="T25" fmla="*/ 70 h 1256"/>
                    <a:gd name="T26" fmla="*/ 17 w 270"/>
                    <a:gd name="T27" fmla="*/ 74 h 1256"/>
                    <a:gd name="T28" fmla="*/ 17 w 270"/>
                    <a:gd name="T29" fmla="*/ 77 h 1256"/>
                    <a:gd name="T30" fmla="*/ 17 w 270"/>
                    <a:gd name="T31" fmla="*/ 79 h 1256"/>
                    <a:gd name="T32" fmla="*/ 16 w 270"/>
                    <a:gd name="T33" fmla="*/ 79 h 1256"/>
                    <a:gd name="T34" fmla="*/ 15 w 270"/>
                    <a:gd name="T35" fmla="*/ 77 h 1256"/>
                    <a:gd name="T36" fmla="*/ 14 w 270"/>
                    <a:gd name="T37" fmla="*/ 75 h 1256"/>
                    <a:gd name="T38" fmla="*/ 12 w 270"/>
                    <a:gd name="T39" fmla="*/ 71 h 1256"/>
                    <a:gd name="T40" fmla="*/ 11 w 270"/>
                    <a:gd name="T41" fmla="*/ 65 h 1256"/>
                    <a:gd name="T42" fmla="*/ 9 w 270"/>
                    <a:gd name="T43" fmla="*/ 59 h 1256"/>
                    <a:gd name="T44" fmla="*/ 8 w 270"/>
                    <a:gd name="T45" fmla="*/ 52 h 1256"/>
                    <a:gd name="T46" fmla="*/ 6 w 270"/>
                    <a:gd name="T47" fmla="*/ 44 h 1256"/>
                    <a:gd name="T48" fmla="*/ 4 w 270"/>
                    <a:gd name="T49" fmla="*/ 36 h 1256"/>
                    <a:gd name="T50" fmla="*/ 3 w 270"/>
                    <a:gd name="T51" fmla="*/ 29 h 1256"/>
                    <a:gd name="T52" fmla="*/ 2 w 270"/>
                    <a:gd name="T53" fmla="*/ 22 h 1256"/>
                    <a:gd name="T54" fmla="*/ 1 w 270"/>
                    <a:gd name="T55" fmla="*/ 15 h 1256"/>
                    <a:gd name="T56" fmla="*/ 1 w 270"/>
                    <a:gd name="T57" fmla="*/ 10 h 1256"/>
                    <a:gd name="T58" fmla="*/ 0 w 270"/>
                    <a:gd name="T59" fmla="*/ 5 h 1256"/>
                    <a:gd name="T60" fmla="*/ 1 w 270"/>
                    <a:gd name="T61" fmla="*/ 2 h 1256"/>
                    <a:gd name="T62" fmla="*/ 1 w 270"/>
                    <a:gd name="T63" fmla="*/ 1 h 125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70"/>
                    <a:gd name="T97" fmla="*/ 0 h 1256"/>
                    <a:gd name="T98" fmla="*/ 270 w 270"/>
                    <a:gd name="T99" fmla="*/ 1256 h 125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70" h="1256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30" y="10"/>
                      </a:lnTo>
                      <a:lnTo>
                        <a:pt x="39" y="24"/>
                      </a:lnTo>
                      <a:lnTo>
                        <a:pt x="48" y="43"/>
                      </a:lnTo>
                      <a:lnTo>
                        <a:pt x="58" y="70"/>
                      </a:lnTo>
                      <a:lnTo>
                        <a:pt x="71" y="99"/>
                      </a:lnTo>
                      <a:lnTo>
                        <a:pt x="81" y="134"/>
                      </a:lnTo>
                      <a:lnTo>
                        <a:pt x="93" y="175"/>
                      </a:lnTo>
                      <a:lnTo>
                        <a:pt x="106" y="218"/>
                      </a:lnTo>
                      <a:lnTo>
                        <a:pt x="120" y="266"/>
                      </a:lnTo>
                      <a:lnTo>
                        <a:pt x="132" y="317"/>
                      </a:lnTo>
                      <a:lnTo>
                        <a:pt x="146" y="373"/>
                      </a:lnTo>
                      <a:lnTo>
                        <a:pt x="158" y="429"/>
                      </a:lnTo>
                      <a:lnTo>
                        <a:pt x="170" y="490"/>
                      </a:lnTo>
                      <a:lnTo>
                        <a:pt x="184" y="551"/>
                      </a:lnTo>
                      <a:lnTo>
                        <a:pt x="197" y="616"/>
                      </a:lnTo>
                      <a:lnTo>
                        <a:pt x="209" y="681"/>
                      </a:lnTo>
                      <a:lnTo>
                        <a:pt x="219" y="742"/>
                      </a:lnTo>
                      <a:lnTo>
                        <a:pt x="230" y="804"/>
                      </a:lnTo>
                      <a:lnTo>
                        <a:pt x="239" y="861"/>
                      </a:lnTo>
                      <a:lnTo>
                        <a:pt x="247" y="917"/>
                      </a:lnTo>
                      <a:lnTo>
                        <a:pt x="253" y="970"/>
                      </a:lnTo>
                      <a:lnTo>
                        <a:pt x="260" y="1019"/>
                      </a:lnTo>
                      <a:lnTo>
                        <a:pt x="263" y="1065"/>
                      </a:lnTo>
                      <a:lnTo>
                        <a:pt x="267" y="1105"/>
                      </a:lnTo>
                      <a:lnTo>
                        <a:pt x="270" y="1142"/>
                      </a:lnTo>
                      <a:lnTo>
                        <a:pt x="270" y="1175"/>
                      </a:lnTo>
                      <a:lnTo>
                        <a:pt x="270" y="1203"/>
                      </a:lnTo>
                      <a:lnTo>
                        <a:pt x="269" y="1224"/>
                      </a:lnTo>
                      <a:lnTo>
                        <a:pt x="267" y="1242"/>
                      </a:lnTo>
                      <a:lnTo>
                        <a:pt x="262" y="1252"/>
                      </a:lnTo>
                      <a:lnTo>
                        <a:pt x="256" y="1256"/>
                      </a:lnTo>
                      <a:lnTo>
                        <a:pt x="249" y="1254"/>
                      </a:lnTo>
                      <a:lnTo>
                        <a:pt x="240" y="1245"/>
                      </a:lnTo>
                      <a:lnTo>
                        <a:pt x="232" y="1231"/>
                      </a:lnTo>
                      <a:lnTo>
                        <a:pt x="223" y="1212"/>
                      </a:lnTo>
                      <a:lnTo>
                        <a:pt x="212" y="1186"/>
                      </a:lnTo>
                      <a:lnTo>
                        <a:pt x="200" y="1156"/>
                      </a:lnTo>
                      <a:lnTo>
                        <a:pt x="190" y="1121"/>
                      </a:lnTo>
                      <a:lnTo>
                        <a:pt x="177" y="1080"/>
                      </a:lnTo>
                      <a:lnTo>
                        <a:pt x="165" y="1037"/>
                      </a:lnTo>
                      <a:lnTo>
                        <a:pt x="151" y="989"/>
                      </a:lnTo>
                      <a:lnTo>
                        <a:pt x="139" y="938"/>
                      </a:lnTo>
                      <a:lnTo>
                        <a:pt x="127" y="884"/>
                      </a:lnTo>
                      <a:lnTo>
                        <a:pt x="113" y="826"/>
                      </a:lnTo>
                      <a:lnTo>
                        <a:pt x="100" y="765"/>
                      </a:lnTo>
                      <a:lnTo>
                        <a:pt x="86" y="704"/>
                      </a:lnTo>
                      <a:lnTo>
                        <a:pt x="74" y="639"/>
                      </a:lnTo>
                      <a:lnTo>
                        <a:pt x="62" y="574"/>
                      </a:lnTo>
                      <a:lnTo>
                        <a:pt x="51" y="513"/>
                      </a:lnTo>
                      <a:lnTo>
                        <a:pt x="41" y="451"/>
                      </a:lnTo>
                      <a:lnTo>
                        <a:pt x="32" y="394"/>
                      </a:lnTo>
                      <a:lnTo>
                        <a:pt x="23" y="338"/>
                      </a:lnTo>
                      <a:lnTo>
                        <a:pt x="18" y="285"/>
                      </a:lnTo>
                      <a:lnTo>
                        <a:pt x="11" y="236"/>
                      </a:lnTo>
                      <a:lnTo>
                        <a:pt x="7" y="190"/>
                      </a:lnTo>
                      <a:lnTo>
                        <a:pt x="4" y="150"/>
                      </a:lnTo>
                      <a:lnTo>
                        <a:pt x="0" y="113"/>
                      </a:lnTo>
                      <a:lnTo>
                        <a:pt x="0" y="80"/>
                      </a:lnTo>
                      <a:lnTo>
                        <a:pt x="0" y="52"/>
                      </a:lnTo>
                      <a:lnTo>
                        <a:pt x="2" y="31"/>
                      </a:lnTo>
                      <a:lnTo>
                        <a:pt x="4" y="14"/>
                      </a:lnTo>
                      <a:lnTo>
                        <a:pt x="9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 cmpd="sng">
                  <a:solidFill>
                    <a:srgbClr val="001E4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4380" name="Freeform 37"/>
                <p:cNvSpPr>
                  <a:spLocks/>
                </p:cNvSpPr>
                <p:nvPr/>
              </p:nvSpPr>
              <p:spPr bwMode="auto">
                <a:xfrm>
                  <a:off x="1895" y="1833"/>
                  <a:ext cx="135" cy="628"/>
                </a:xfrm>
                <a:custGeom>
                  <a:avLst/>
                  <a:gdLst>
                    <a:gd name="T0" fmla="*/ 2 w 270"/>
                    <a:gd name="T1" fmla="*/ 1 h 1256"/>
                    <a:gd name="T2" fmla="*/ 3 w 270"/>
                    <a:gd name="T3" fmla="*/ 2 h 1256"/>
                    <a:gd name="T4" fmla="*/ 4 w 270"/>
                    <a:gd name="T5" fmla="*/ 5 h 1256"/>
                    <a:gd name="T6" fmla="*/ 6 w 270"/>
                    <a:gd name="T7" fmla="*/ 9 h 1256"/>
                    <a:gd name="T8" fmla="*/ 7 w 270"/>
                    <a:gd name="T9" fmla="*/ 14 h 1256"/>
                    <a:gd name="T10" fmla="*/ 9 w 270"/>
                    <a:gd name="T11" fmla="*/ 20 h 1256"/>
                    <a:gd name="T12" fmla="*/ 10 w 270"/>
                    <a:gd name="T13" fmla="*/ 27 h 1256"/>
                    <a:gd name="T14" fmla="*/ 12 w 270"/>
                    <a:gd name="T15" fmla="*/ 35 h 1256"/>
                    <a:gd name="T16" fmla="*/ 14 w 270"/>
                    <a:gd name="T17" fmla="*/ 43 h 1256"/>
                    <a:gd name="T18" fmla="*/ 15 w 270"/>
                    <a:gd name="T19" fmla="*/ 51 h 1256"/>
                    <a:gd name="T20" fmla="*/ 16 w 270"/>
                    <a:gd name="T21" fmla="*/ 58 h 1256"/>
                    <a:gd name="T22" fmla="*/ 17 w 270"/>
                    <a:gd name="T23" fmla="*/ 64 h 1256"/>
                    <a:gd name="T24" fmla="*/ 17 w 270"/>
                    <a:gd name="T25" fmla="*/ 70 h 1256"/>
                    <a:gd name="T26" fmla="*/ 17 w 270"/>
                    <a:gd name="T27" fmla="*/ 74 h 1256"/>
                    <a:gd name="T28" fmla="*/ 17 w 270"/>
                    <a:gd name="T29" fmla="*/ 77 h 1256"/>
                    <a:gd name="T30" fmla="*/ 17 w 270"/>
                    <a:gd name="T31" fmla="*/ 79 h 1256"/>
                    <a:gd name="T32" fmla="*/ 16 w 270"/>
                    <a:gd name="T33" fmla="*/ 79 h 1256"/>
                    <a:gd name="T34" fmla="*/ 15 w 270"/>
                    <a:gd name="T35" fmla="*/ 77 h 1256"/>
                    <a:gd name="T36" fmla="*/ 14 w 270"/>
                    <a:gd name="T37" fmla="*/ 75 h 1256"/>
                    <a:gd name="T38" fmla="*/ 12 w 270"/>
                    <a:gd name="T39" fmla="*/ 71 h 1256"/>
                    <a:gd name="T40" fmla="*/ 11 w 270"/>
                    <a:gd name="T41" fmla="*/ 65 h 1256"/>
                    <a:gd name="T42" fmla="*/ 9 w 270"/>
                    <a:gd name="T43" fmla="*/ 59 h 1256"/>
                    <a:gd name="T44" fmla="*/ 8 w 270"/>
                    <a:gd name="T45" fmla="*/ 52 h 1256"/>
                    <a:gd name="T46" fmla="*/ 6 w 270"/>
                    <a:gd name="T47" fmla="*/ 44 h 1256"/>
                    <a:gd name="T48" fmla="*/ 4 w 270"/>
                    <a:gd name="T49" fmla="*/ 36 h 1256"/>
                    <a:gd name="T50" fmla="*/ 3 w 270"/>
                    <a:gd name="T51" fmla="*/ 29 h 1256"/>
                    <a:gd name="T52" fmla="*/ 2 w 270"/>
                    <a:gd name="T53" fmla="*/ 22 h 1256"/>
                    <a:gd name="T54" fmla="*/ 1 w 270"/>
                    <a:gd name="T55" fmla="*/ 15 h 1256"/>
                    <a:gd name="T56" fmla="*/ 1 w 270"/>
                    <a:gd name="T57" fmla="*/ 10 h 1256"/>
                    <a:gd name="T58" fmla="*/ 0 w 270"/>
                    <a:gd name="T59" fmla="*/ 5 h 1256"/>
                    <a:gd name="T60" fmla="*/ 1 w 270"/>
                    <a:gd name="T61" fmla="*/ 2 h 1256"/>
                    <a:gd name="T62" fmla="*/ 1 w 270"/>
                    <a:gd name="T63" fmla="*/ 1 h 125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70"/>
                    <a:gd name="T97" fmla="*/ 0 h 1256"/>
                    <a:gd name="T98" fmla="*/ 270 w 270"/>
                    <a:gd name="T99" fmla="*/ 1256 h 125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70" h="1256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30" y="10"/>
                      </a:lnTo>
                      <a:lnTo>
                        <a:pt x="39" y="24"/>
                      </a:lnTo>
                      <a:lnTo>
                        <a:pt x="48" y="43"/>
                      </a:lnTo>
                      <a:lnTo>
                        <a:pt x="58" y="70"/>
                      </a:lnTo>
                      <a:lnTo>
                        <a:pt x="71" y="99"/>
                      </a:lnTo>
                      <a:lnTo>
                        <a:pt x="81" y="134"/>
                      </a:lnTo>
                      <a:lnTo>
                        <a:pt x="93" y="175"/>
                      </a:lnTo>
                      <a:lnTo>
                        <a:pt x="106" y="218"/>
                      </a:lnTo>
                      <a:lnTo>
                        <a:pt x="120" y="266"/>
                      </a:lnTo>
                      <a:lnTo>
                        <a:pt x="132" y="317"/>
                      </a:lnTo>
                      <a:lnTo>
                        <a:pt x="146" y="373"/>
                      </a:lnTo>
                      <a:lnTo>
                        <a:pt x="158" y="429"/>
                      </a:lnTo>
                      <a:lnTo>
                        <a:pt x="170" y="490"/>
                      </a:lnTo>
                      <a:lnTo>
                        <a:pt x="184" y="551"/>
                      </a:lnTo>
                      <a:lnTo>
                        <a:pt x="197" y="616"/>
                      </a:lnTo>
                      <a:lnTo>
                        <a:pt x="209" y="681"/>
                      </a:lnTo>
                      <a:lnTo>
                        <a:pt x="219" y="742"/>
                      </a:lnTo>
                      <a:lnTo>
                        <a:pt x="230" y="804"/>
                      </a:lnTo>
                      <a:lnTo>
                        <a:pt x="239" y="861"/>
                      </a:lnTo>
                      <a:lnTo>
                        <a:pt x="247" y="917"/>
                      </a:lnTo>
                      <a:lnTo>
                        <a:pt x="253" y="970"/>
                      </a:lnTo>
                      <a:lnTo>
                        <a:pt x="260" y="1019"/>
                      </a:lnTo>
                      <a:lnTo>
                        <a:pt x="263" y="1065"/>
                      </a:lnTo>
                      <a:lnTo>
                        <a:pt x="267" y="1105"/>
                      </a:lnTo>
                      <a:lnTo>
                        <a:pt x="270" y="1142"/>
                      </a:lnTo>
                      <a:lnTo>
                        <a:pt x="270" y="1175"/>
                      </a:lnTo>
                      <a:lnTo>
                        <a:pt x="270" y="1203"/>
                      </a:lnTo>
                      <a:lnTo>
                        <a:pt x="269" y="1224"/>
                      </a:lnTo>
                      <a:lnTo>
                        <a:pt x="267" y="1242"/>
                      </a:lnTo>
                      <a:lnTo>
                        <a:pt x="262" y="1252"/>
                      </a:lnTo>
                      <a:lnTo>
                        <a:pt x="256" y="1256"/>
                      </a:lnTo>
                      <a:lnTo>
                        <a:pt x="249" y="1254"/>
                      </a:lnTo>
                      <a:lnTo>
                        <a:pt x="240" y="1245"/>
                      </a:lnTo>
                      <a:lnTo>
                        <a:pt x="232" y="1231"/>
                      </a:lnTo>
                      <a:lnTo>
                        <a:pt x="223" y="1212"/>
                      </a:lnTo>
                      <a:lnTo>
                        <a:pt x="212" y="1186"/>
                      </a:lnTo>
                      <a:lnTo>
                        <a:pt x="200" y="1156"/>
                      </a:lnTo>
                      <a:lnTo>
                        <a:pt x="190" y="1121"/>
                      </a:lnTo>
                      <a:lnTo>
                        <a:pt x="177" y="1080"/>
                      </a:lnTo>
                      <a:lnTo>
                        <a:pt x="165" y="1037"/>
                      </a:lnTo>
                      <a:lnTo>
                        <a:pt x="151" y="989"/>
                      </a:lnTo>
                      <a:lnTo>
                        <a:pt x="139" y="938"/>
                      </a:lnTo>
                      <a:lnTo>
                        <a:pt x="127" y="884"/>
                      </a:lnTo>
                      <a:lnTo>
                        <a:pt x="113" y="826"/>
                      </a:lnTo>
                      <a:lnTo>
                        <a:pt x="100" y="765"/>
                      </a:lnTo>
                      <a:lnTo>
                        <a:pt x="86" y="704"/>
                      </a:lnTo>
                      <a:lnTo>
                        <a:pt x="74" y="639"/>
                      </a:lnTo>
                      <a:lnTo>
                        <a:pt x="62" y="574"/>
                      </a:lnTo>
                      <a:lnTo>
                        <a:pt x="51" y="513"/>
                      </a:lnTo>
                      <a:lnTo>
                        <a:pt x="41" y="451"/>
                      </a:lnTo>
                      <a:lnTo>
                        <a:pt x="32" y="394"/>
                      </a:lnTo>
                      <a:lnTo>
                        <a:pt x="23" y="338"/>
                      </a:lnTo>
                      <a:lnTo>
                        <a:pt x="18" y="285"/>
                      </a:lnTo>
                      <a:lnTo>
                        <a:pt x="11" y="236"/>
                      </a:lnTo>
                      <a:lnTo>
                        <a:pt x="7" y="190"/>
                      </a:lnTo>
                      <a:lnTo>
                        <a:pt x="4" y="150"/>
                      </a:lnTo>
                      <a:lnTo>
                        <a:pt x="0" y="113"/>
                      </a:lnTo>
                      <a:lnTo>
                        <a:pt x="0" y="80"/>
                      </a:lnTo>
                      <a:lnTo>
                        <a:pt x="0" y="52"/>
                      </a:lnTo>
                      <a:lnTo>
                        <a:pt x="2" y="31"/>
                      </a:lnTo>
                      <a:lnTo>
                        <a:pt x="4" y="14"/>
                      </a:lnTo>
                      <a:lnTo>
                        <a:pt x="9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 cmpd="sng">
                  <a:solidFill>
                    <a:srgbClr val="001E4C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54376" name="Line 38"/>
              <p:cNvSpPr>
                <a:spLocks noChangeShapeType="1"/>
              </p:cNvSpPr>
              <p:nvPr/>
            </p:nvSpPr>
            <p:spPr bwMode="auto">
              <a:xfrm flipH="1" flipV="1">
                <a:off x="1896" y="1905"/>
                <a:ext cx="190" cy="213"/>
              </a:xfrm>
              <a:prstGeom prst="line">
                <a:avLst/>
              </a:prstGeom>
              <a:noFill/>
              <a:ln w="19050">
                <a:solidFill>
                  <a:srgbClr val="001E4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377" name="Line 39"/>
              <p:cNvSpPr>
                <a:spLocks noChangeShapeType="1"/>
              </p:cNvSpPr>
              <p:nvPr/>
            </p:nvSpPr>
            <p:spPr bwMode="auto">
              <a:xfrm flipH="1">
                <a:off x="1984" y="2119"/>
                <a:ext cx="97" cy="268"/>
              </a:xfrm>
              <a:prstGeom prst="line">
                <a:avLst/>
              </a:prstGeom>
              <a:noFill/>
              <a:ln w="19050">
                <a:solidFill>
                  <a:srgbClr val="001E4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378" name="Line 40"/>
              <p:cNvSpPr>
                <a:spLocks noChangeShapeType="1"/>
              </p:cNvSpPr>
              <p:nvPr/>
            </p:nvSpPr>
            <p:spPr bwMode="auto">
              <a:xfrm flipH="1">
                <a:off x="2016" y="2125"/>
                <a:ext cx="63" cy="90"/>
              </a:xfrm>
              <a:prstGeom prst="line">
                <a:avLst/>
              </a:prstGeom>
              <a:noFill/>
              <a:ln w="19050">
                <a:solidFill>
                  <a:srgbClr val="001E4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54373" name="Oval 41"/>
            <p:cNvSpPr>
              <a:spLocks noChangeArrowheads="1"/>
            </p:cNvSpPr>
            <p:nvPr/>
          </p:nvSpPr>
          <p:spPr bwMode="auto">
            <a:xfrm>
              <a:off x="737" y="2473"/>
              <a:ext cx="62" cy="7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/>
            <a:lstStyle/>
            <a:p>
              <a:pPr algn="l" defTabSz="457200"/>
              <a:endParaRPr lang="en-US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54309" name="AutoShape 42"/>
          <p:cNvSpPr>
            <a:spLocks noChangeArrowheads="1"/>
          </p:cNvSpPr>
          <p:nvPr/>
        </p:nvSpPr>
        <p:spPr bwMode="auto">
          <a:xfrm rot="5400000">
            <a:off x="1712119" y="3012281"/>
            <a:ext cx="609600" cy="5286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rgbClr val="001E4C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defTabSz="457200"/>
            <a:r>
              <a:rPr lang="en-US" sz="1200">
                <a:solidFill>
                  <a:srgbClr val="001E4C"/>
                </a:solidFill>
                <a:latin typeface="Arial" charset="0"/>
                <a:cs typeface="Times New Roman" charset="0"/>
              </a:rPr>
              <a:t>  </a:t>
            </a:r>
          </a:p>
        </p:txBody>
      </p:sp>
      <p:sp>
        <p:nvSpPr>
          <p:cNvPr id="354310" name="Line 43"/>
          <p:cNvSpPr>
            <a:spLocks noChangeShapeType="1"/>
          </p:cNvSpPr>
          <p:nvPr/>
        </p:nvSpPr>
        <p:spPr bwMode="auto">
          <a:xfrm>
            <a:off x="1447800" y="3276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11" name="Line 44"/>
          <p:cNvSpPr>
            <a:spLocks noChangeShapeType="1"/>
          </p:cNvSpPr>
          <p:nvPr/>
        </p:nvSpPr>
        <p:spPr bwMode="auto">
          <a:xfrm>
            <a:off x="2286000" y="3276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12" name="TextBox 17"/>
          <p:cNvSpPr txBox="1">
            <a:spLocks noChangeArrowheads="1"/>
          </p:cNvSpPr>
          <p:nvPr/>
        </p:nvSpPr>
        <p:spPr bwMode="auto">
          <a:xfrm>
            <a:off x="1697038" y="3136900"/>
            <a:ext cx="479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LNA</a:t>
            </a:r>
          </a:p>
        </p:txBody>
      </p:sp>
      <p:sp>
        <p:nvSpPr>
          <p:cNvPr id="354313" name="TextBox 18"/>
          <p:cNvSpPr txBox="1">
            <a:spLocks noChangeArrowheads="1"/>
          </p:cNvSpPr>
          <p:nvPr/>
        </p:nvSpPr>
        <p:spPr bwMode="auto">
          <a:xfrm>
            <a:off x="1143000" y="1828800"/>
            <a:ext cx="1766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Bldg 4795: </a:t>
            </a:r>
            <a:r>
              <a:rPr lang="ja-JP" alt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“</a:t>
            </a:r>
            <a:r>
              <a:rPr lang="en-US" altLang="ja-JP" sz="1200">
                <a:solidFill>
                  <a:srgbClr val="000000"/>
                </a:solidFill>
                <a:latin typeface="Arial" charset="0"/>
                <a:cs typeface="Arial" charset="0"/>
              </a:rPr>
              <a:t>Antenna 5</a:t>
            </a:r>
            <a:r>
              <a:rPr lang="ja-JP" alt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endParaRPr lang="en-US" altLang="ja-JP" sz="12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EMT Model 150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5-m parabolic reflector</a:t>
            </a:r>
          </a:p>
        </p:txBody>
      </p:sp>
      <p:sp>
        <p:nvSpPr>
          <p:cNvPr id="354314" name="TextBox 19"/>
          <p:cNvSpPr txBox="1">
            <a:spLocks noChangeArrowheads="1"/>
          </p:cNvSpPr>
          <p:nvPr/>
        </p:nvSpPr>
        <p:spPr bwMode="auto">
          <a:xfrm>
            <a:off x="2057400" y="3352800"/>
            <a:ext cx="546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RHCP</a:t>
            </a:r>
          </a:p>
        </p:txBody>
      </p:sp>
      <p:sp>
        <p:nvSpPr>
          <p:cNvPr id="354315" name="Rectangle 20"/>
          <p:cNvSpPr>
            <a:spLocks noChangeArrowheads="1"/>
          </p:cNvSpPr>
          <p:nvPr/>
        </p:nvSpPr>
        <p:spPr bwMode="auto">
          <a:xfrm>
            <a:off x="2590800" y="2819400"/>
            <a:ext cx="533400" cy="9144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multi-coupler</a:t>
            </a:r>
          </a:p>
        </p:txBody>
      </p:sp>
      <p:sp>
        <p:nvSpPr>
          <p:cNvPr id="354316" name="TextBox 21"/>
          <p:cNvSpPr txBox="1">
            <a:spLocks noChangeArrowheads="1"/>
          </p:cNvSpPr>
          <p:nvPr/>
        </p:nvSpPr>
        <p:spPr bwMode="auto">
          <a:xfrm>
            <a:off x="2438400" y="3733800"/>
            <a:ext cx="82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MU-Dell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2MDP1425</a:t>
            </a:r>
          </a:p>
        </p:txBody>
      </p:sp>
      <p:sp>
        <p:nvSpPr>
          <p:cNvPr id="354317" name="Rectangle 22"/>
          <p:cNvSpPr>
            <a:spLocks noChangeArrowheads="1"/>
          </p:cNvSpPr>
          <p:nvPr/>
        </p:nvSpPr>
        <p:spPr bwMode="auto">
          <a:xfrm>
            <a:off x="3810000" y="1524000"/>
            <a:ext cx="9906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T/M 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1496.5 MHz</a:t>
            </a:r>
          </a:p>
        </p:txBody>
      </p:sp>
      <p:sp>
        <p:nvSpPr>
          <p:cNvPr id="354318" name="TextBox 23"/>
          <p:cNvSpPr txBox="1">
            <a:spLocks noChangeArrowheads="1"/>
          </p:cNvSpPr>
          <p:nvPr/>
        </p:nvSpPr>
        <p:spPr bwMode="auto">
          <a:xfrm>
            <a:off x="3810000" y="259080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L-3/Microdyne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RCB 2000</a:t>
            </a:r>
          </a:p>
        </p:txBody>
      </p:sp>
      <p:sp>
        <p:nvSpPr>
          <p:cNvPr id="354319" name="Line 44"/>
          <p:cNvSpPr>
            <a:spLocks noChangeShapeType="1"/>
          </p:cNvSpPr>
          <p:nvPr/>
        </p:nvSpPr>
        <p:spPr bwMode="auto">
          <a:xfrm>
            <a:off x="4800600" y="16764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20" name="Rectangle 25"/>
          <p:cNvSpPr>
            <a:spLocks noChangeArrowheads="1"/>
          </p:cNvSpPr>
          <p:nvPr/>
        </p:nvSpPr>
        <p:spPr bwMode="auto">
          <a:xfrm>
            <a:off x="5715000" y="1295400"/>
            <a:ext cx="685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Antenna Tracking</a:t>
            </a:r>
          </a:p>
        </p:txBody>
      </p:sp>
      <p:sp>
        <p:nvSpPr>
          <p:cNvPr id="354321" name="TextBox 26"/>
          <p:cNvSpPr txBox="1">
            <a:spLocks noChangeArrowheads="1"/>
          </p:cNvSpPr>
          <p:nvPr/>
        </p:nvSpPr>
        <p:spPr bwMode="auto">
          <a:xfrm>
            <a:off x="5562600" y="1066800"/>
            <a:ext cx="990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TCS ACU-M1</a:t>
            </a:r>
          </a:p>
        </p:txBody>
      </p:sp>
      <p:sp>
        <p:nvSpPr>
          <p:cNvPr id="354322" name="TextBox 27"/>
          <p:cNvSpPr txBox="1">
            <a:spLocks noChangeArrowheads="1"/>
          </p:cNvSpPr>
          <p:nvPr/>
        </p:nvSpPr>
        <p:spPr bwMode="auto">
          <a:xfrm>
            <a:off x="6400800" y="2286000"/>
            <a:ext cx="129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Housekeeping data 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logging and display</a:t>
            </a:r>
          </a:p>
        </p:txBody>
      </p:sp>
      <p:sp>
        <p:nvSpPr>
          <p:cNvPr id="354323" name="AutoShape 42"/>
          <p:cNvSpPr>
            <a:spLocks noChangeArrowheads="1"/>
          </p:cNvSpPr>
          <p:nvPr/>
        </p:nvSpPr>
        <p:spPr bwMode="auto">
          <a:xfrm rot="5400000">
            <a:off x="3769519" y="4002881"/>
            <a:ext cx="609600" cy="5286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rgbClr val="001E4C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defTabSz="457200"/>
            <a:r>
              <a:rPr lang="en-US" sz="1200">
                <a:solidFill>
                  <a:srgbClr val="001E4C"/>
                </a:solidFill>
                <a:latin typeface="Arial" charset="0"/>
                <a:cs typeface="Times New Roman" charset="0"/>
              </a:rPr>
              <a:t>  A</a:t>
            </a:r>
          </a:p>
        </p:txBody>
      </p:sp>
      <p:sp>
        <p:nvSpPr>
          <p:cNvPr id="354324" name="Rectangle 29"/>
          <p:cNvSpPr>
            <a:spLocks noChangeArrowheads="1"/>
          </p:cNvSpPr>
          <p:nvPr/>
        </p:nvSpPr>
        <p:spPr bwMode="auto">
          <a:xfrm>
            <a:off x="4572000" y="40386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20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cxnSp>
        <p:nvCxnSpPr>
          <p:cNvPr id="354325" name="Straight Arrow Connector 30"/>
          <p:cNvCxnSpPr>
            <a:cxnSpLocks noChangeShapeType="1"/>
          </p:cNvCxnSpPr>
          <p:nvPr/>
        </p:nvCxnSpPr>
        <p:spPr bwMode="auto">
          <a:xfrm>
            <a:off x="4343400" y="4267200"/>
            <a:ext cx="2286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326" name="Straight Arrow Connector 31"/>
          <p:cNvCxnSpPr>
            <a:cxnSpLocks noChangeShapeType="1"/>
          </p:cNvCxnSpPr>
          <p:nvPr/>
        </p:nvCxnSpPr>
        <p:spPr bwMode="auto">
          <a:xfrm>
            <a:off x="5105400" y="4267200"/>
            <a:ext cx="2286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4327" name="Rectangle 32"/>
          <p:cNvSpPr>
            <a:spLocks noChangeArrowheads="1"/>
          </p:cNvSpPr>
          <p:nvPr/>
        </p:nvSpPr>
        <p:spPr bwMode="auto">
          <a:xfrm>
            <a:off x="5334000" y="3657600"/>
            <a:ext cx="533400" cy="1219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1:4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split</a:t>
            </a:r>
          </a:p>
        </p:txBody>
      </p:sp>
      <p:sp>
        <p:nvSpPr>
          <p:cNvPr id="354328" name="Line 44"/>
          <p:cNvSpPr>
            <a:spLocks noChangeShapeType="1"/>
          </p:cNvSpPr>
          <p:nvPr/>
        </p:nvSpPr>
        <p:spPr bwMode="auto">
          <a:xfrm>
            <a:off x="5867400" y="38100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29" name="Line 44"/>
          <p:cNvSpPr>
            <a:spLocks noChangeShapeType="1"/>
          </p:cNvSpPr>
          <p:nvPr/>
        </p:nvSpPr>
        <p:spPr bwMode="auto">
          <a:xfrm>
            <a:off x="5867400" y="41148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0" name="Line 44"/>
          <p:cNvSpPr>
            <a:spLocks noChangeShapeType="1"/>
          </p:cNvSpPr>
          <p:nvPr/>
        </p:nvSpPr>
        <p:spPr bwMode="auto">
          <a:xfrm>
            <a:off x="5867400" y="4419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1" name="Line 44"/>
          <p:cNvSpPr>
            <a:spLocks noChangeShapeType="1"/>
          </p:cNvSpPr>
          <p:nvPr/>
        </p:nvSpPr>
        <p:spPr bwMode="auto">
          <a:xfrm>
            <a:off x="5867400" y="47244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2" name="Line 43"/>
          <p:cNvSpPr>
            <a:spLocks noChangeShapeType="1"/>
          </p:cNvSpPr>
          <p:nvPr/>
        </p:nvSpPr>
        <p:spPr bwMode="auto">
          <a:xfrm>
            <a:off x="5105400" y="1447800"/>
            <a:ext cx="6096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3" name="Line 43"/>
          <p:cNvSpPr>
            <a:spLocks noChangeShapeType="1"/>
          </p:cNvSpPr>
          <p:nvPr/>
        </p:nvSpPr>
        <p:spPr bwMode="auto">
          <a:xfrm>
            <a:off x="5257800" y="23622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34" name="Straight Arrow Connector 39"/>
          <p:cNvCxnSpPr>
            <a:cxnSpLocks noChangeShapeType="1"/>
          </p:cNvCxnSpPr>
          <p:nvPr/>
        </p:nvCxnSpPr>
        <p:spPr bwMode="auto">
          <a:xfrm>
            <a:off x="3429000" y="42672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4335" name="TextBox 40"/>
          <p:cNvSpPr txBox="1">
            <a:spLocks noChangeArrowheads="1"/>
          </p:cNvSpPr>
          <p:nvPr/>
        </p:nvSpPr>
        <p:spPr bwMode="auto">
          <a:xfrm>
            <a:off x="3429000" y="4572000"/>
            <a:ext cx="1104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MU-Dell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2MDA1424D-06</a:t>
            </a:r>
          </a:p>
        </p:txBody>
      </p:sp>
      <p:sp>
        <p:nvSpPr>
          <p:cNvPr id="354336" name="TextBox 41"/>
          <p:cNvSpPr txBox="1">
            <a:spLocks noChangeArrowheads="1"/>
          </p:cNvSpPr>
          <p:nvPr/>
        </p:nvSpPr>
        <p:spPr bwMode="auto">
          <a:xfrm>
            <a:off x="5029200" y="48768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MU-Dell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2MDA1424D-06</a:t>
            </a:r>
          </a:p>
        </p:txBody>
      </p:sp>
      <p:sp>
        <p:nvSpPr>
          <p:cNvPr id="354337" name="Right Brace 42"/>
          <p:cNvSpPr>
            <a:spLocks/>
          </p:cNvSpPr>
          <p:nvPr/>
        </p:nvSpPr>
        <p:spPr bwMode="auto">
          <a:xfrm rot="5400000">
            <a:off x="4762500" y="4076700"/>
            <a:ext cx="152400" cy="2514600"/>
          </a:xfrm>
          <a:prstGeom prst="rightBrace">
            <a:avLst>
              <a:gd name="adj1" fmla="val 33306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4338" name="TextBox 43"/>
          <p:cNvSpPr txBox="1">
            <a:spLocks noChangeArrowheads="1"/>
          </p:cNvSpPr>
          <p:nvPr/>
        </p:nvSpPr>
        <p:spPr bwMode="auto">
          <a:xfrm>
            <a:off x="3886200" y="5410200"/>
            <a:ext cx="1917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unity gain input-to-each-output</a:t>
            </a:r>
          </a:p>
        </p:txBody>
      </p:sp>
      <p:sp>
        <p:nvSpPr>
          <p:cNvPr id="354339" name="Line 43"/>
          <p:cNvSpPr>
            <a:spLocks noChangeShapeType="1"/>
          </p:cNvSpPr>
          <p:nvPr/>
        </p:nvSpPr>
        <p:spPr bwMode="auto">
          <a:xfrm>
            <a:off x="5257800" y="17526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0" name="Rectangle 45"/>
          <p:cNvSpPr>
            <a:spLocks noChangeArrowheads="1"/>
          </p:cNvSpPr>
          <p:nvPr/>
        </p:nvSpPr>
        <p:spPr bwMode="auto">
          <a:xfrm>
            <a:off x="5715000" y="2209800"/>
            <a:ext cx="685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PC</a:t>
            </a:r>
          </a:p>
        </p:txBody>
      </p:sp>
      <p:sp>
        <p:nvSpPr>
          <p:cNvPr id="354341" name="Line 43"/>
          <p:cNvSpPr>
            <a:spLocks noChangeShapeType="1"/>
          </p:cNvSpPr>
          <p:nvPr/>
        </p:nvSpPr>
        <p:spPr bwMode="auto">
          <a:xfrm>
            <a:off x="5105400" y="2667000"/>
            <a:ext cx="6096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2" name="Line 44"/>
          <p:cNvSpPr>
            <a:spLocks noChangeShapeType="1"/>
          </p:cNvSpPr>
          <p:nvPr/>
        </p:nvSpPr>
        <p:spPr bwMode="auto">
          <a:xfrm>
            <a:off x="4800600" y="24384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3" name="Line 44"/>
          <p:cNvSpPr>
            <a:spLocks noChangeShapeType="1"/>
          </p:cNvSpPr>
          <p:nvPr/>
        </p:nvSpPr>
        <p:spPr bwMode="auto">
          <a:xfrm>
            <a:off x="4800600" y="19050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4" name="Line 44"/>
          <p:cNvSpPr>
            <a:spLocks noChangeShapeType="1"/>
          </p:cNvSpPr>
          <p:nvPr/>
        </p:nvSpPr>
        <p:spPr bwMode="auto">
          <a:xfrm>
            <a:off x="4800600" y="22098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45" name="Straight Connector 50"/>
          <p:cNvCxnSpPr>
            <a:cxnSpLocks noChangeShapeType="1"/>
          </p:cNvCxnSpPr>
          <p:nvPr/>
        </p:nvCxnSpPr>
        <p:spPr bwMode="auto">
          <a:xfrm rot="5400000">
            <a:off x="5182394" y="1828006"/>
            <a:ext cx="152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346" name="Straight Connector 51"/>
          <p:cNvCxnSpPr>
            <a:cxnSpLocks noChangeShapeType="1"/>
          </p:cNvCxnSpPr>
          <p:nvPr/>
        </p:nvCxnSpPr>
        <p:spPr bwMode="auto">
          <a:xfrm rot="5400000">
            <a:off x="5182394" y="2285206"/>
            <a:ext cx="152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347" name="Straight Connector 52"/>
          <p:cNvCxnSpPr>
            <a:cxnSpLocks noChangeShapeType="1"/>
          </p:cNvCxnSpPr>
          <p:nvPr/>
        </p:nvCxnSpPr>
        <p:spPr bwMode="auto">
          <a:xfrm rot="5400000">
            <a:off x="4991101" y="1562100"/>
            <a:ext cx="228600" cy="3175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348" name="Straight Connector 53"/>
          <p:cNvCxnSpPr>
            <a:cxnSpLocks noChangeShapeType="1"/>
          </p:cNvCxnSpPr>
          <p:nvPr/>
        </p:nvCxnSpPr>
        <p:spPr bwMode="auto">
          <a:xfrm rot="5400000">
            <a:off x="4991894" y="2551906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4349" name="TextBox 54"/>
          <p:cNvSpPr txBox="1">
            <a:spLocks noChangeArrowheads="1"/>
          </p:cNvSpPr>
          <p:nvPr/>
        </p:nvSpPr>
        <p:spPr bwMode="auto">
          <a:xfrm>
            <a:off x="4953000" y="12192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4350" name="TextBox 55"/>
          <p:cNvSpPr txBox="1">
            <a:spLocks noChangeArrowheads="1"/>
          </p:cNvSpPr>
          <p:nvPr/>
        </p:nvSpPr>
        <p:spPr bwMode="auto">
          <a:xfrm>
            <a:off x="5105400" y="1524000"/>
            <a:ext cx="376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AM</a:t>
            </a:r>
          </a:p>
        </p:txBody>
      </p:sp>
      <p:sp>
        <p:nvSpPr>
          <p:cNvPr id="354351" name="TextBox 56"/>
          <p:cNvSpPr txBox="1">
            <a:spLocks noChangeArrowheads="1"/>
          </p:cNvSpPr>
          <p:nvPr/>
        </p:nvSpPr>
        <p:spPr bwMode="auto">
          <a:xfrm>
            <a:off x="5105400" y="236220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</a:t>
            </a:r>
          </a:p>
        </p:txBody>
      </p:sp>
      <p:sp>
        <p:nvSpPr>
          <p:cNvPr id="354352" name="TextBox 57"/>
          <p:cNvSpPr txBox="1">
            <a:spLocks noChangeArrowheads="1"/>
          </p:cNvSpPr>
          <p:nvPr/>
        </p:nvSpPr>
        <p:spPr bwMode="auto">
          <a:xfrm>
            <a:off x="4953000" y="2667000"/>
            <a:ext cx="504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Clock</a:t>
            </a:r>
          </a:p>
        </p:txBody>
      </p:sp>
      <p:sp>
        <p:nvSpPr>
          <p:cNvPr id="354353" name="Line 43"/>
          <p:cNvSpPr>
            <a:spLocks noChangeShapeType="1"/>
          </p:cNvSpPr>
          <p:nvPr/>
        </p:nvSpPr>
        <p:spPr bwMode="auto">
          <a:xfrm>
            <a:off x="6400800" y="16002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54" name="TextBox 59"/>
          <p:cNvSpPr txBox="1">
            <a:spLocks noChangeArrowheads="1"/>
          </p:cNvSpPr>
          <p:nvPr/>
        </p:nvSpPr>
        <p:spPr bwMode="auto">
          <a:xfrm>
            <a:off x="6705600" y="1371600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to antenna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servo motors </a:t>
            </a:r>
          </a:p>
        </p:txBody>
      </p:sp>
      <p:cxnSp>
        <p:nvCxnSpPr>
          <p:cNvPr id="354355" name="Straight Arrow Connector 60"/>
          <p:cNvCxnSpPr>
            <a:cxnSpLocks noChangeShapeType="1"/>
          </p:cNvCxnSpPr>
          <p:nvPr/>
        </p:nvCxnSpPr>
        <p:spPr bwMode="auto">
          <a:xfrm>
            <a:off x="3429000" y="20574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4356" name="Line 44"/>
          <p:cNvSpPr>
            <a:spLocks noChangeShapeType="1"/>
          </p:cNvSpPr>
          <p:nvPr/>
        </p:nvSpPr>
        <p:spPr bwMode="auto">
          <a:xfrm>
            <a:off x="3124200" y="3276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57" name="Line 44"/>
          <p:cNvSpPr>
            <a:spLocks noChangeShapeType="1"/>
          </p:cNvSpPr>
          <p:nvPr/>
        </p:nvSpPr>
        <p:spPr bwMode="auto">
          <a:xfrm>
            <a:off x="3124200" y="30480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58" name="Straight Connector 63"/>
          <p:cNvCxnSpPr>
            <a:cxnSpLocks noChangeShapeType="1"/>
          </p:cNvCxnSpPr>
          <p:nvPr/>
        </p:nvCxnSpPr>
        <p:spPr bwMode="auto">
          <a:xfrm rot="5400000">
            <a:off x="2933700" y="3771900"/>
            <a:ext cx="992188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359" name="Straight Connector 64"/>
          <p:cNvCxnSpPr>
            <a:cxnSpLocks noChangeShapeType="1"/>
          </p:cNvCxnSpPr>
          <p:nvPr/>
        </p:nvCxnSpPr>
        <p:spPr bwMode="auto">
          <a:xfrm rot="5400000">
            <a:off x="2933700" y="2552700"/>
            <a:ext cx="992188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4360" name="Right Brace 66"/>
          <p:cNvSpPr>
            <a:spLocks/>
          </p:cNvSpPr>
          <p:nvPr/>
        </p:nvSpPr>
        <p:spPr bwMode="auto">
          <a:xfrm>
            <a:off x="6248400" y="3733800"/>
            <a:ext cx="152400" cy="457200"/>
          </a:xfrm>
          <a:prstGeom prst="rightBrace">
            <a:avLst>
              <a:gd name="adj1" fmla="val 333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4361" name="Right Brace 67"/>
          <p:cNvSpPr>
            <a:spLocks/>
          </p:cNvSpPr>
          <p:nvPr/>
        </p:nvSpPr>
        <p:spPr bwMode="auto">
          <a:xfrm>
            <a:off x="6248400" y="4343400"/>
            <a:ext cx="152400" cy="457200"/>
          </a:xfrm>
          <a:prstGeom prst="rightBrace">
            <a:avLst>
              <a:gd name="adj1" fmla="val 333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4362" name="TextBox 68"/>
          <p:cNvSpPr txBox="1">
            <a:spLocks noChangeArrowheads="1"/>
          </p:cNvSpPr>
          <p:nvPr/>
        </p:nvSpPr>
        <p:spPr bwMode="auto">
          <a:xfrm>
            <a:off x="6400800" y="3733800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reference link</a:t>
            </a:r>
          </a:p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1514.5 MHz</a:t>
            </a:r>
          </a:p>
        </p:txBody>
      </p:sp>
      <p:sp>
        <p:nvSpPr>
          <p:cNvPr id="354363" name="TextBox 69"/>
          <p:cNvSpPr txBox="1">
            <a:spLocks noChangeArrowheads="1"/>
          </p:cNvSpPr>
          <p:nvPr/>
        </p:nvSpPr>
        <p:spPr bwMode="auto">
          <a:xfrm>
            <a:off x="6400800" y="4343400"/>
            <a:ext cx="1014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STC link</a:t>
            </a:r>
          </a:p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sp>
        <p:nvSpPr>
          <p:cNvPr id="354364" name="Line 44"/>
          <p:cNvSpPr>
            <a:spLocks noChangeShapeType="1"/>
          </p:cNvSpPr>
          <p:nvPr/>
        </p:nvSpPr>
        <p:spPr bwMode="auto">
          <a:xfrm>
            <a:off x="3124200" y="3505200"/>
            <a:ext cx="1524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65" name="Straight Connector 72"/>
          <p:cNvCxnSpPr>
            <a:cxnSpLocks noChangeShapeType="1"/>
          </p:cNvCxnSpPr>
          <p:nvPr/>
        </p:nvCxnSpPr>
        <p:spPr bwMode="auto">
          <a:xfrm rot="5400000">
            <a:off x="1943894" y="4837906"/>
            <a:ext cx="2667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366" name="Straight Arrow Connector 75"/>
          <p:cNvCxnSpPr>
            <a:cxnSpLocks noChangeShapeType="1"/>
          </p:cNvCxnSpPr>
          <p:nvPr/>
        </p:nvCxnSpPr>
        <p:spPr bwMode="auto">
          <a:xfrm>
            <a:off x="3276600" y="61722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4367" name="Rectangle 77"/>
          <p:cNvSpPr>
            <a:spLocks noChangeArrowheads="1"/>
          </p:cNvSpPr>
          <p:nvPr/>
        </p:nvSpPr>
        <p:spPr bwMode="auto">
          <a:xfrm>
            <a:off x="3657600" y="5867400"/>
            <a:ext cx="1066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Spectrum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Analyzer</a:t>
            </a:r>
          </a:p>
        </p:txBody>
      </p:sp>
      <p:cxnSp>
        <p:nvCxnSpPr>
          <p:cNvPr id="354368" name="Straight Arrow Connector 79"/>
          <p:cNvCxnSpPr>
            <a:cxnSpLocks noChangeShapeType="1"/>
          </p:cNvCxnSpPr>
          <p:nvPr/>
        </p:nvCxnSpPr>
        <p:spPr bwMode="auto">
          <a:xfrm>
            <a:off x="4724400" y="6172200"/>
            <a:ext cx="685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54369" name="Picture 54" descr="william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5943600"/>
            <a:ext cx="4572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4370" name="Text Box 55"/>
          <p:cNvSpPr txBox="1">
            <a:spLocks noChangeArrowheads="1"/>
          </p:cNvSpPr>
          <p:nvPr/>
        </p:nvSpPr>
        <p:spPr bwMode="auto">
          <a:xfrm>
            <a:off x="5867400" y="6019800"/>
            <a:ext cx="6746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1E4C"/>
                </a:solidFill>
                <a:latin typeface="Arial" charset="0"/>
                <a:cs typeface="Times New Roman" charset="0"/>
              </a:rPr>
              <a:t>to DVD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extBox 17"/>
          <p:cNvSpPr txBox="1">
            <a:spLocks noChangeArrowheads="1"/>
          </p:cNvSpPr>
          <p:nvPr/>
        </p:nvSpPr>
        <p:spPr bwMode="auto">
          <a:xfrm>
            <a:off x="4495800" y="1447800"/>
            <a:ext cx="3698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Clk</a:t>
            </a:r>
          </a:p>
        </p:txBody>
      </p:sp>
      <p:sp>
        <p:nvSpPr>
          <p:cNvPr id="355330" name="TextBox 13"/>
          <p:cNvSpPr txBox="1">
            <a:spLocks noChangeArrowheads="1"/>
          </p:cNvSpPr>
          <p:nvPr/>
        </p:nvSpPr>
        <p:spPr bwMode="auto">
          <a:xfrm>
            <a:off x="2971800" y="12192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IF</a:t>
            </a:r>
          </a:p>
        </p:txBody>
      </p:sp>
      <p:sp>
        <p:nvSpPr>
          <p:cNvPr id="355331" name="TextBox 14"/>
          <p:cNvSpPr txBox="1">
            <a:spLocks noChangeArrowheads="1"/>
          </p:cNvSpPr>
          <p:nvPr/>
        </p:nvSpPr>
        <p:spPr bwMode="auto">
          <a:xfrm>
            <a:off x="2819400" y="1447800"/>
            <a:ext cx="627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70 MHz</a:t>
            </a:r>
          </a:p>
        </p:txBody>
      </p:sp>
      <p:sp>
        <p:nvSpPr>
          <p:cNvPr id="3553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Test Flights: Ground Station Configuration</a:t>
            </a:r>
          </a:p>
        </p:txBody>
      </p:sp>
      <p:sp>
        <p:nvSpPr>
          <p:cNvPr id="35533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B1FA72C-10FF-CC41-8D0B-C05425F561FE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24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sp>
        <p:nvSpPr>
          <p:cNvPr id="355334" name="Rectangle 3"/>
          <p:cNvSpPr>
            <a:spLocks noChangeArrowheads="1"/>
          </p:cNvSpPr>
          <p:nvPr/>
        </p:nvSpPr>
        <p:spPr bwMode="auto">
          <a:xfrm>
            <a:off x="1752600" y="1066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1514.5 MHz</a:t>
            </a:r>
          </a:p>
        </p:txBody>
      </p:sp>
      <p:sp>
        <p:nvSpPr>
          <p:cNvPr id="355335" name="TextBox 4"/>
          <p:cNvSpPr txBox="1">
            <a:spLocks noChangeArrowheads="1"/>
          </p:cNvSpPr>
          <p:nvPr/>
        </p:nvSpPr>
        <p:spPr bwMode="auto">
          <a:xfrm>
            <a:off x="1676400" y="18288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M/A Com SMR 5550i</a:t>
            </a:r>
          </a:p>
        </p:txBody>
      </p:sp>
      <p:cxnSp>
        <p:nvCxnSpPr>
          <p:cNvPr id="355336" name="Straight Arrow Connector 5"/>
          <p:cNvCxnSpPr>
            <a:cxnSpLocks noChangeShapeType="1"/>
          </p:cNvCxnSpPr>
          <p:nvPr/>
        </p:nvCxnSpPr>
        <p:spPr bwMode="auto">
          <a:xfrm flipV="1">
            <a:off x="2819400" y="1447800"/>
            <a:ext cx="6096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37" name="Rectangle 6"/>
          <p:cNvSpPr>
            <a:spLocks noChangeArrowheads="1"/>
          </p:cNvSpPr>
          <p:nvPr/>
        </p:nvSpPr>
        <p:spPr bwMode="auto">
          <a:xfrm>
            <a:off x="3429000" y="1066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Tier 1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Demod.</a:t>
            </a:r>
          </a:p>
        </p:txBody>
      </p:sp>
      <p:sp>
        <p:nvSpPr>
          <p:cNvPr id="355338" name="TextBox 8"/>
          <p:cNvSpPr txBox="1">
            <a:spLocks noChangeArrowheads="1"/>
          </p:cNvSpPr>
          <p:nvPr/>
        </p:nvSpPr>
        <p:spPr bwMode="auto">
          <a:xfrm>
            <a:off x="3352800" y="18288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RF Networks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Model 2120</a:t>
            </a:r>
          </a:p>
        </p:txBody>
      </p:sp>
      <p:cxnSp>
        <p:nvCxnSpPr>
          <p:cNvPr id="355339" name="Straight Arrow Connector 9"/>
          <p:cNvCxnSpPr>
            <a:cxnSpLocks noChangeShapeType="1"/>
          </p:cNvCxnSpPr>
          <p:nvPr/>
        </p:nvCxnSpPr>
        <p:spPr bwMode="auto">
          <a:xfrm>
            <a:off x="4495800" y="12192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40" name="Straight Arrow Connector 10"/>
          <p:cNvCxnSpPr>
            <a:cxnSpLocks noChangeShapeType="1"/>
          </p:cNvCxnSpPr>
          <p:nvPr/>
        </p:nvCxnSpPr>
        <p:spPr bwMode="auto">
          <a:xfrm>
            <a:off x="4495800" y="1676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41" name="Rectangle 11"/>
          <p:cNvSpPr>
            <a:spLocks noChangeArrowheads="1"/>
          </p:cNvSpPr>
          <p:nvPr/>
        </p:nvSpPr>
        <p:spPr bwMode="auto">
          <a:xfrm>
            <a:off x="4953000" y="1066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BERT</a:t>
            </a:r>
          </a:p>
        </p:txBody>
      </p:sp>
      <p:sp>
        <p:nvSpPr>
          <p:cNvPr id="355342" name="TextBox 12"/>
          <p:cNvSpPr txBox="1">
            <a:spLocks noChangeArrowheads="1"/>
          </p:cNvSpPr>
          <p:nvPr/>
        </p:nvSpPr>
        <p:spPr bwMode="auto">
          <a:xfrm>
            <a:off x="4876800" y="18288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Fireberd 6000A</a:t>
            </a:r>
          </a:p>
        </p:txBody>
      </p:sp>
      <p:sp>
        <p:nvSpPr>
          <p:cNvPr id="355343" name="TextBox 16"/>
          <p:cNvSpPr txBox="1">
            <a:spLocks noChangeArrowheads="1"/>
          </p:cNvSpPr>
          <p:nvPr/>
        </p:nvSpPr>
        <p:spPr bwMode="auto">
          <a:xfrm>
            <a:off x="4495800" y="99060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</a:t>
            </a:r>
          </a:p>
        </p:txBody>
      </p:sp>
      <p:cxnSp>
        <p:nvCxnSpPr>
          <p:cNvPr id="355344" name="Straight Arrow Connector 21"/>
          <p:cNvCxnSpPr>
            <a:cxnSpLocks noChangeShapeType="1"/>
          </p:cNvCxnSpPr>
          <p:nvPr/>
        </p:nvCxnSpPr>
        <p:spPr bwMode="auto">
          <a:xfrm>
            <a:off x="6019800" y="1447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45" name="Rectangle 38"/>
          <p:cNvSpPr>
            <a:spLocks noChangeArrowheads="1"/>
          </p:cNvSpPr>
          <p:nvPr/>
        </p:nvSpPr>
        <p:spPr bwMode="auto">
          <a:xfrm>
            <a:off x="1752600" y="5486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sp>
        <p:nvSpPr>
          <p:cNvPr id="355346" name="TextBox 39"/>
          <p:cNvSpPr txBox="1">
            <a:spLocks noChangeArrowheads="1"/>
          </p:cNvSpPr>
          <p:nvPr/>
        </p:nvSpPr>
        <p:spPr bwMode="auto">
          <a:xfrm>
            <a:off x="1676400" y="62484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Microdyne 700 MR</a:t>
            </a:r>
          </a:p>
        </p:txBody>
      </p:sp>
      <p:cxnSp>
        <p:nvCxnSpPr>
          <p:cNvPr id="355347" name="Straight Arrow Connector 43"/>
          <p:cNvCxnSpPr>
            <a:cxnSpLocks noChangeShapeType="1"/>
          </p:cNvCxnSpPr>
          <p:nvPr/>
        </p:nvCxnSpPr>
        <p:spPr bwMode="auto">
          <a:xfrm flipV="1">
            <a:off x="2819400" y="5638800"/>
            <a:ext cx="10668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48" name="Straight Arrow Connector 44"/>
          <p:cNvCxnSpPr>
            <a:cxnSpLocks noChangeShapeType="1"/>
          </p:cNvCxnSpPr>
          <p:nvPr/>
        </p:nvCxnSpPr>
        <p:spPr bwMode="auto">
          <a:xfrm flipV="1">
            <a:off x="2819400" y="6096000"/>
            <a:ext cx="10668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49" name="TextBox 45"/>
          <p:cNvSpPr txBox="1">
            <a:spLocks noChangeArrowheads="1"/>
          </p:cNvSpPr>
          <p:nvPr/>
        </p:nvSpPr>
        <p:spPr bwMode="auto">
          <a:xfrm>
            <a:off x="2819400" y="54102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5350" name="TextBox 46"/>
          <p:cNvSpPr txBox="1">
            <a:spLocks noChangeArrowheads="1"/>
          </p:cNvSpPr>
          <p:nvPr/>
        </p:nvSpPr>
        <p:spPr bwMode="auto">
          <a:xfrm>
            <a:off x="2895600" y="5867400"/>
            <a:ext cx="376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AM</a:t>
            </a:r>
          </a:p>
        </p:txBody>
      </p:sp>
      <p:sp>
        <p:nvSpPr>
          <p:cNvPr id="355351" name="Rectangle 47"/>
          <p:cNvSpPr>
            <a:spLocks noChangeArrowheads="1"/>
          </p:cNvSpPr>
          <p:nvPr/>
        </p:nvSpPr>
        <p:spPr bwMode="auto">
          <a:xfrm>
            <a:off x="3886200" y="4114800"/>
            <a:ext cx="1066800" cy="2133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Data Acquisition</a:t>
            </a:r>
          </a:p>
        </p:txBody>
      </p:sp>
      <p:sp>
        <p:nvSpPr>
          <p:cNvPr id="355352" name="TextBox 49"/>
          <p:cNvSpPr txBox="1">
            <a:spLocks noChangeArrowheads="1"/>
          </p:cNvSpPr>
          <p:nvPr/>
        </p:nvSpPr>
        <p:spPr bwMode="auto">
          <a:xfrm>
            <a:off x="4953000" y="411480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Wideband Systems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DRS 3300 (5 Msamples/s)</a:t>
            </a:r>
          </a:p>
        </p:txBody>
      </p:sp>
      <p:cxnSp>
        <p:nvCxnSpPr>
          <p:cNvPr id="355353" name="Straight Arrow Connector 50"/>
          <p:cNvCxnSpPr>
            <a:cxnSpLocks noChangeShapeType="1"/>
          </p:cNvCxnSpPr>
          <p:nvPr/>
        </p:nvCxnSpPr>
        <p:spPr bwMode="auto">
          <a:xfrm>
            <a:off x="1295400" y="1447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54" name="Straight Arrow Connector 51"/>
          <p:cNvCxnSpPr>
            <a:cxnSpLocks noChangeShapeType="1"/>
          </p:cNvCxnSpPr>
          <p:nvPr/>
        </p:nvCxnSpPr>
        <p:spPr bwMode="auto">
          <a:xfrm>
            <a:off x="1295400" y="5867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55" name="TextBox 52"/>
          <p:cNvSpPr txBox="1">
            <a:spLocks noChangeArrowheads="1"/>
          </p:cNvSpPr>
          <p:nvPr/>
        </p:nvSpPr>
        <p:spPr bwMode="auto">
          <a:xfrm>
            <a:off x="4495800" y="2819400"/>
            <a:ext cx="3698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Clk</a:t>
            </a:r>
          </a:p>
        </p:txBody>
      </p:sp>
      <p:sp>
        <p:nvSpPr>
          <p:cNvPr id="355356" name="TextBox 53"/>
          <p:cNvSpPr txBox="1">
            <a:spLocks noChangeArrowheads="1"/>
          </p:cNvSpPr>
          <p:nvPr/>
        </p:nvSpPr>
        <p:spPr bwMode="auto">
          <a:xfrm>
            <a:off x="2971800" y="25908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IF</a:t>
            </a:r>
          </a:p>
        </p:txBody>
      </p:sp>
      <p:sp>
        <p:nvSpPr>
          <p:cNvPr id="355357" name="TextBox 54"/>
          <p:cNvSpPr txBox="1">
            <a:spLocks noChangeArrowheads="1"/>
          </p:cNvSpPr>
          <p:nvPr/>
        </p:nvSpPr>
        <p:spPr bwMode="auto">
          <a:xfrm>
            <a:off x="2819400" y="2819400"/>
            <a:ext cx="627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70 MHz</a:t>
            </a:r>
          </a:p>
        </p:txBody>
      </p:sp>
      <p:sp>
        <p:nvSpPr>
          <p:cNvPr id="355358" name="Rectangle 55"/>
          <p:cNvSpPr>
            <a:spLocks noChangeArrowheads="1"/>
          </p:cNvSpPr>
          <p:nvPr/>
        </p:nvSpPr>
        <p:spPr bwMode="auto">
          <a:xfrm>
            <a:off x="1752600" y="2438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sp>
        <p:nvSpPr>
          <p:cNvPr id="355359" name="TextBox 56"/>
          <p:cNvSpPr txBox="1">
            <a:spLocks noChangeArrowheads="1"/>
          </p:cNvSpPr>
          <p:nvPr/>
        </p:nvSpPr>
        <p:spPr bwMode="auto">
          <a:xfrm>
            <a:off x="1676400" y="32004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M/A Com SMR 5550i</a:t>
            </a:r>
          </a:p>
        </p:txBody>
      </p:sp>
      <p:cxnSp>
        <p:nvCxnSpPr>
          <p:cNvPr id="355360" name="Straight Arrow Connector 57"/>
          <p:cNvCxnSpPr>
            <a:cxnSpLocks noChangeShapeType="1"/>
          </p:cNvCxnSpPr>
          <p:nvPr/>
        </p:nvCxnSpPr>
        <p:spPr bwMode="auto">
          <a:xfrm flipV="1">
            <a:off x="2819400" y="2819400"/>
            <a:ext cx="6096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61" name="Rectangle 58"/>
          <p:cNvSpPr>
            <a:spLocks noChangeArrowheads="1"/>
          </p:cNvSpPr>
          <p:nvPr/>
        </p:nvSpPr>
        <p:spPr bwMode="auto">
          <a:xfrm>
            <a:off x="3429000" y="2438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BYU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Prototype 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STC Demod.</a:t>
            </a:r>
          </a:p>
        </p:txBody>
      </p:sp>
      <p:cxnSp>
        <p:nvCxnSpPr>
          <p:cNvPr id="355362" name="Straight Arrow Connector 60"/>
          <p:cNvCxnSpPr>
            <a:cxnSpLocks noChangeShapeType="1"/>
          </p:cNvCxnSpPr>
          <p:nvPr/>
        </p:nvCxnSpPr>
        <p:spPr bwMode="auto">
          <a:xfrm>
            <a:off x="4495800" y="2590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63" name="Straight Arrow Connector 61"/>
          <p:cNvCxnSpPr>
            <a:cxnSpLocks noChangeShapeType="1"/>
          </p:cNvCxnSpPr>
          <p:nvPr/>
        </p:nvCxnSpPr>
        <p:spPr bwMode="auto">
          <a:xfrm>
            <a:off x="4495800" y="30480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64" name="Rectangle 62"/>
          <p:cNvSpPr>
            <a:spLocks noChangeArrowheads="1"/>
          </p:cNvSpPr>
          <p:nvPr/>
        </p:nvSpPr>
        <p:spPr bwMode="auto">
          <a:xfrm>
            <a:off x="4953000" y="2438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BERT</a:t>
            </a:r>
          </a:p>
        </p:txBody>
      </p:sp>
      <p:sp>
        <p:nvSpPr>
          <p:cNvPr id="355365" name="TextBox 63"/>
          <p:cNvSpPr txBox="1">
            <a:spLocks noChangeArrowheads="1"/>
          </p:cNvSpPr>
          <p:nvPr/>
        </p:nvSpPr>
        <p:spPr bwMode="auto">
          <a:xfrm>
            <a:off x="4876800" y="32004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Fireberd 6000A</a:t>
            </a:r>
          </a:p>
        </p:txBody>
      </p:sp>
      <p:sp>
        <p:nvSpPr>
          <p:cNvPr id="355366" name="TextBox 64"/>
          <p:cNvSpPr txBox="1">
            <a:spLocks noChangeArrowheads="1"/>
          </p:cNvSpPr>
          <p:nvPr/>
        </p:nvSpPr>
        <p:spPr bwMode="auto">
          <a:xfrm>
            <a:off x="4495800" y="236220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</a:t>
            </a:r>
          </a:p>
        </p:txBody>
      </p:sp>
      <p:cxnSp>
        <p:nvCxnSpPr>
          <p:cNvPr id="355367" name="Straight Arrow Connector 65"/>
          <p:cNvCxnSpPr>
            <a:cxnSpLocks noChangeShapeType="1"/>
          </p:cNvCxnSpPr>
          <p:nvPr/>
        </p:nvCxnSpPr>
        <p:spPr bwMode="auto">
          <a:xfrm>
            <a:off x="6019800" y="2819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68" name="TextBox 66"/>
          <p:cNvSpPr txBox="1">
            <a:spLocks noChangeArrowheads="1"/>
          </p:cNvSpPr>
          <p:nvPr/>
        </p:nvSpPr>
        <p:spPr bwMode="auto">
          <a:xfrm>
            <a:off x="6400800" y="2667000"/>
            <a:ext cx="1447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to PC data logging</a:t>
            </a:r>
          </a:p>
        </p:txBody>
      </p:sp>
      <p:sp>
        <p:nvSpPr>
          <p:cNvPr id="355369" name="Rectangle 67"/>
          <p:cNvSpPr>
            <a:spLocks noChangeArrowheads="1"/>
          </p:cNvSpPr>
          <p:nvPr/>
        </p:nvSpPr>
        <p:spPr bwMode="auto">
          <a:xfrm>
            <a:off x="1752600" y="4114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1514.5 MHz</a:t>
            </a:r>
          </a:p>
        </p:txBody>
      </p:sp>
      <p:sp>
        <p:nvSpPr>
          <p:cNvPr id="355370" name="TextBox 68"/>
          <p:cNvSpPr txBox="1">
            <a:spLocks noChangeArrowheads="1"/>
          </p:cNvSpPr>
          <p:nvPr/>
        </p:nvSpPr>
        <p:spPr bwMode="auto">
          <a:xfrm>
            <a:off x="1676400" y="48768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Microdyne 700 MR</a:t>
            </a:r>
          </a:p>
        </p:txBody>
      </p:sp>
      <p:cxnSp>
        <p:nvCxnSpPr>
          <p:cNvPr id="355371" name="Straight Arrow Connector 69"/>
          <p:cNvCxnSpPr>
            <a:cxnSpLocks noChangeShapeType="1"/>
          </p:cNvCxnSpPr>
          <p:nvPr/>
        </p:nvCxnSpPr>
        <p:spPr bwMode="auto">
          <a:xfrm flipV="1">
            <a:off x="2819400" y="4267200"/>
            <a:ext cx="10668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2" name="Straight Arrow Connector 70"/>
          <p:cNvCxnSpPr>
            <a:cxnSpLocks noChangeShapeType="1"/>
          </p:cNvCxnSpPr>
          <p:nvPr/>
        </p:nvCxnSpPr>
        <p:spPr bwMode="auto">
          <a:xfrm>
            <a:off x="2819400" y="4724400"/>
            <a:ext cx="1066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73" name="TextBox 71"/>
          <p:cNvSpPr txBox="1">
            <a:spLocks noChangeArrowheads="1"/>
          </p:cNvSpPr>
          <p:nvPr/>
        </p:nvSpPr>
        <p:spPr bwMode="auto">
          <a:xfrm>
            <a:off x="2819400" y="40386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5374" name="TextBox 72"/>
          <p:cNvSpPr txBox="1">
            <a:spLocks noChangeArrowheads="1"/>
          </p:cNvSpPr>
          <p:nvPr/>
        </p:nvSpPr>
        <p:spPr bwMode="auto">
          <a:xfrm>
            <a:off x="2895600" y="4419600"/>
            <a:ext cx="376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AM</a:t>
            </a:r>
          </a:p>
        </p:txBody>
      </p:sp>
      <p:cxnSp>
        <p:nvCxnSpPr>
          <p:cNvPr id="355375" name="Straight Arrow Connector 75"/>
          <p:cNvCxnSpPr>
            <a:cxnSpLocks noChangeShapeType="1"/>
          </p:cNvCxnSpPr>
          <p:nvPr/>
        </p:nvCxnSpPr>
        <p:spPr bwMode="auto">
          <a:xfrm>
            <a:off x="1295400" y="2819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6" name="Straight Arrow Connector 76"/>
          <p:cNvCxnSpPr>
            <a:cxnSpLocks noChangeShapeType="1"/>
          </p:cNvCxnSpPr>
          <p:nvPr/>
        </p:nvCxnSpPr>
        <p:spPr bwMode="auto">
          <a:xfrm>
            <a:off x="1295400" y="4495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77" name="TextBox 79"/>
          <p:cNvSpPr txBox="1">
            <a:spLocks noChangeArrowheads="1"/>
          </p:cNvSpPr>
          <p:nvPr/>
        </p:nvSpPr>
        <p:spPr bwMode="auto">
          <a:xfrm>
            <a:off x="6400800" y="1295400"/>
            <a:ext cx="1447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to PC data logging</a:t>
            </a:r>
          </a:p>
        </p:txBody>
      </p:sp>
      <p:sp>
        <p:nvSpPr>
          <p:cNvPr id="355378" name="Rectangle 82"/>
          <p:cNvSpPr>
            <a:spLocks noChangeArrowheads="1"/>
          </p:cNvSpPr>
          <p:nvPr/>
        </p:nvSpPr>
        <p:spPr bwMode="auto">
          <a:xfrm>
            <a:off x="3429000" y="3505200"/>
            <a:ext cx="1066800" cy="4445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Laptop PC</a:t>
            </a:r>
          </a:p>
        </p:txBody>
      </p:sp>
      <p:cxnSp>
        <p:nvCxnSpPr>
          <p:cNvPr id="355379" name="Straight Arrow Connector 83"/>
          <p:cNvCxnSpPr>
            <a:cxnSpLocks noChangeShapeType="1"/>
          </p:cNvCxnSpPr>
          <p:nvPr/>
        </p:nvCxnSpPr>
        <p:spPr bwMode="auto">
          <a:xfrm rot="5400000" flipH="1" flipV="1">
            <a:off x="3810794" y="3352006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380" name="Right Brace 88"/>
          <p:cNvSpPr>
            <a:spLocks/>
          </p:cNvSpPr>
          <p:nvPr/>
        </p:nvSpPr>
        <p:spPr bwMode="auto">
          <a:xfrm flipH="1">
            <a:off x="1066800" y="1295400"/>
            <a:ext cx="152400" cy="4724400"/>
          </a:xfrm>
          <a:prstGeom prst="rightBrace">
            <a:avLst>
              <a:gd name="adj1" fmla="val 33296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5381" name="TextBox 89"/>
          <p:cNvSpPr txBox="1">
            <a:spLocks noChangeArrowheads="1"/>
          </p:cNvSpPr>
          <p:nvPr/>
        </p:nvSpPr>
        <p:spPr bwMode="auto">
          <a:xfrm>
            <a:off x="457200" y="3429000"/>
            <a:ext cx="63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from splitter</a:t>
            </a:r>
          </a:p>
        </p:txBody>
      </p:sp>
      <p:sp>
        <p:nvSpPr>
          <p:cNvPr id="355382" name="TextBox 59"/>
          <p:cNvSpPr txBox="1">
            <a:spLocks noChangeArrowheads="1"/>
          </p:cNvSpPr>
          <p:nvPr/>
        </p:nvSpPr>
        <p:spPr bwMode="auto">
          <a:xfrm>
            <a:off x="5943600" y="5105400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National Instruments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DAQ (20 samples/s)</a:t>
            </a:r>
          </a:p>
        </p:txBody>
      </p:sp>
      <p:sp>
        <p:nvSpPr>
          <p:cNvPr id="355383" name="Rectangle 73"/>
          <p:cNvSpPr>
            <a:spLocks noChangeArrowheads="1"/>
          </p:cNvSpPr>
          <p:nvPr/>
        </p:nvSpPr>
        <p:spPr bwMode="auto">
          <a:xfrm>
            <a:off x="5943600" y="55626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Data Acquisition</a:t>
            </a:r>
          </a:p>
        </p:txBody>
      </p:sp>
      <p:cxnSp>
        <p:nvCxnSpPr>
          <p:cNvPr id="355384" name="Straight Connector 84"/>
          <p:cNvCxnSpPr>
            <a:cxnSpLocks noChangeShapeType="1"/>
          </p:cNvCxnSpPr>
          <p:nvPr/>
        </p:nvCxnSpPr>
        <p:spPr bwMode="auto">
          <a:xfrm rot="5400000" flipH="1" flipV="1">
            <a:off x="3163888" y="5829300"/>
            <a:ext cx="379412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Arc 93"/>
          <p:cNvSpPr/>
          <p:nvPr/>
        </p:nvSpPr>
        <p:spPr bwMode="auto">
          <a:xfrm>
            <a:off x="3505200" y="46482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sp>
        <p:nvSpPr>
          <p:cNvPr id="95" name="Arc 94"/>
          <p:cNvSpPr/>
          <p:nvPr/>
        </p:nvSpPr>
        <p:spPr bwMode="auto">
          <a:xfrm>
            <a:off x="3276600" y="60198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cxnSp>
        <p:nvCxnSpPr>
          <p:cNvPr id="355387" name="Straight Connector 96"/>
          <p:cNvCxnSpPr>
            <a:cxnSpLocks noChangeShapeType="1"/>
          </p:cNvCxnSpPr>
          <p:nvPr/>
        </p:nvCxnSpPr>
        <p:spPr bwMode="auto">
          <a:xfrm rot="5400000" flipH="1" flipV="1">
            <a:off x="3163887" y="6361113"/>
            <a:ext cx="379413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88" name="Straight Connector 97"/>
          <p:cNvCxnSpPr>
            <a:cxnSpLocks noChangeShapeType="1"/>
          </p:cNvCxnSpPr>
          <p:nvPr/>
        </p:nvCxnSpPr>
        <p:spPr bwMode="auto">
          <a:xfrm rot="5400000" flipH="1" flipV="1">
            <a:off x="3392487" y="4456113"/>
            <a:ext cx="379413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89" name="Straight Connector 98"/>
          <p:cNvCxnSpPr>
            <a:cxnSpLocks noChangeShapeType="1"/>
          </p:cNvCxnSpPr>
          <p:nvPr/>
        </p:nvCxnSpPr>
        <p:spPr bwMode="auto">
          <a:xfrm rot="10800000" flipH="1">
            <a:off x="3581400" y="4800600"/>
            <a:ext cx="1588" cy="76200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Arc 99"/>
          <p:cNvSpPr/>
          <p:nvPr/>
        </p:nvSpPr>
        <p:spPr bwMode="auto">
          <a:xfrm>
            <a:off x="3505200" y="55626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cxnSp>
        <p:nvCxnSpPr>
          <p:cNvPr id="355391" name="Straight Connector 100"/>
          <p:cNvCxnSpPr>
            <a:cxnSpLocks noChangeShapeType="1"/>
          </p:cNvCxnSpPr>
          <p:nvPr/>
        </p:nvCxnSpPr>
        <p:spPr bwMode="auto">
          <a:xfrm rot="10800000" flipH="1">
            <a:off x="3581400" y="5715000"/>
            <a:ext cx="1588" cy="30480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" name="Arc 102"/>
          <p:cNvSpPr/>
          <p:nvPr/>
        </p:nvSpPr>
        <p:spPr bwMode="auto">
          <a:xfrm>
            <a:off x="3505200" y="60198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cxnSp>
        <p:nvCxnSpPr>
          <p:cNvPr id="355393" name="Straight Connector 104"/>
          <p:cNvCxnSpPr>
            <a:cxnSpLocks noChangeShapeType="1"/>
          </p:cNvCxnSpPr>
          <p:nvPr/>
        </p:nvCxnSpPr>
        <p:spPr bwMode="auto">
          <a:xfrm rot="5400000" flipH="1" flipV="1">
            <a:off x="3467894" y="6285706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94" name="Straight Connector 105"/>
          <p:cNvCxnSpPr>
            <a:cxnSpLocks noChangeShapeType="1"/>
          </p:cNvCxnSpPr>
          <p:nvPr/>
        </p:nvCxnSpPr>
        <p:spPr bwMode="auto">
          <a:xfrm rot="10800000">
            <a:off x="3581400" y="6400800"/>
            <a:ext cx="1828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95" name="Straight Connector 109"/>
          <p:cNvCxnSpPr>
            <a:cxnSpLocks noChangeShapeType="1"/>
          </p:cNvCxnSpPr>
          <p:nvPr/>
        </p:nvCxnSpPr>
        <p:spPr bwMode="auto">
          <a:xfrm rot="10800000">
            <a:off x="3352800" y="6553200"/>
            <a:ext cx="2286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96" name="Straight Connector 112"/>
          <p:cNvCxnSpPr>
            <a:cxnSpLocks noChangeShapeType="1"/>
          </p:cNvCxnSpPr>
          <p:nvPr/>
        </p:nvCxnSpPr>
        <p:spPr bwMode="auto">
          <a:xfrm rot="5400000" flipH="1" flipV="1">
            <a:off x="5068094" y="6057106"/>
            <a:ext cx="685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97" name="Straight Arrow Connector 113"/>
          <p:cNvCxnSpPr>
            <a:cxnSpLocks noChangeShapeType="1"/>
          </p:cNvCxnSpPr>
          <p:nvPr/>
        </p:nvCxnSpPr>
        <p:spPr bwMode="auto">
          <a:xfrm>
            <a:off x="5410200" y="5715000"/>
            <a:ext cx="5334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98" name="Straight Arrow Connector 115"/>
          <p:cNvCxnSpPr>
            <a:cxnSpLocks noChangeShapeType="1"/>
          </p:cNvCxnSpPr>
          <p:nvPr/>
        </p:nvCxnSpPr>
        <p:spPr bwMode="auto">
          <a:xfrm>
            <a:off x="5638800" y="6172200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99" name="Straight Connector 120"/>
          <p:cNvCxnSpPr>
            <a:cxnSpLocks noChangeShapeType="1"/>
          </p:cNvCxnSpPr>
          <p:nvPr/>
        </p:nvCxnSpPr>
        <p:spPr bwMode="auto">
          <a:xfrm rot="5400000" flipH="1" flipV="1">
            <a:off x="5448301" y="6362700"/>
            <a:ext cx="381000" cy="3175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5400" name="TextBox 123"/>
          <p:cNvSpPr txBox="1">
            <a:spLocks noChangeArrowheads="1"/>
          </p:cNvSpPr>
          <p:nvPr/>
        </p:nvSpPr>
        <p:spPr bwMode="auto">
          <a:xfrm>
            <a:off x="5486400" y="54864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5401" name="TextBox 124"/>
          <p:cNvSpPr txBox="1">
            <a:spLocks noChangeArrowheads="1"/>
          </p:cNvSpPr>
          <p:nvPr/>
        </p:nvSpPr>
        <p:spPr bwMode="auto">
          <a:xfrm>
            <a:off x="5486400" y="59436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Test Flights: Ground Station Configuration</a:t>
            </a:r>
          </a:p>
        </p:txBody>
      </p:sp>
      <p:sp>
        <p:nvSpPr>
          <p:cNvPr id="35635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59A97B7-0BF1-D746-A8EF-415EF8BA857D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25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6355" name="Picture 6" descr="IMG_004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6356" name="Picture 4" descr="IMG_005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23622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Test Flights: Ground Station Configuration</a:t>
            </a:r>
          </a:p>
        </p:txBody>
      </p:sp>
      <p:sp>
        <p:nvSpPr>
          <p:cNvPr id="35737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05B6C9B-36E0-9A47-9673-CE6DBFD268FA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26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7379" name="Picture 3" descr="IMG_004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4800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7380" name="Picture 4" descr="IMG_005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1066800"/>
            <a:ext cx="3048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STC Video Clip</a:t>
            </a:r>
          </a:p>
        </p:txBody>
      </p:sp>
      <p:sp>
        <p:nvSpPr>
          <p:cNvPr id="35840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5532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AF116CB-DC99-EF46-97D6-B689E6ACD941}" type="slidenum">
              <a:rPr lang="en-US" sz="1200">
                <a:solidFill>
                  <a:srgbClr val="001E4C"/>
                </a:solidFill>
              </a:rPr>
              <a:pPr eaLnBrk="1" hangingPunct="1"/>
              <a:t>27</a:t>
            </a:fld>
            <a:endParaRPr lang="en-US" sz="1200">
              <a:solidFill>
                <a:srgbClr val="001E4C"/>
              </a:solidFill>
            </a:endParaRPr>
          </a:p>
        </p:txBody>
      </p:sp>
      <p:pic>
        <p:nvPicPr>
          <p:cNvPr id="358403" name="Picture 3" descr="STC spectrum.tif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988" y="1066800"/>
            <a:ext cx="6272212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M1: Left-Hand Turn @ 10° bank</a:t>
            </a:r>
          </a:p>
        </p:txBody>
      </p:sp>
      <p:sp>
        <p:nvSpPr>
          <p:cNvPr id="35942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8E95AEA7-9818-BF4B-B0B9-FF07755B0CF2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28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942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977900"/>
            <a:ext cx="6705600" cy="588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M1: Test Results</a:t>
            </a:r>
          </a:p>
        </p:txBody>
      </p:sp>
      <p:sp>
        <p:nvSpPr>
          <p:cNvPr id="36045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9C35A19E-A160-7146-8171-B20139FD5FD6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29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0451" name="Picture 3" descr="m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00" y="1447800"/>
            <a:ext cx="6299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Difficulties with TX Diversity</a:t>
            </a:r>
            <a:endParaRPr lang="en-US" smtClean="0">
              <a:latin typeface="Tahoma" charset="0"/>
              <a:cs typeface="+mj-cs"/>
            </a:endParaRPr>
          </a:p>
        </p:txBody>
      </p:sp>
      <p:pic>
        <p:nvPicPr>
          <p:cNvPr id="32153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71" t="21713" r="49712" b="25140"/>
          <a:stretch>
            <a:fillRect/>
          </a:stretch>
        </p:blipFill>
        <p:spPr bwMode="auto">
          <a:xfrm>
            <a:off x="5486400" y="2438400"/>
            <a:ext cx="2819400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1539" name="Group 7"/>
          <p:cNvGrpSpPr>
            <a:grpSpLocks/>
          </p:cNvGrpSpPr>
          <p:nvPr/>
        </p:nvGrpSpPr>
        <p:grpSpPr bwMode="auto">
          <a:xfrm>
            <a:off x="914400" y="2981325"/>
            <a:ext cx="4457700" cy="1585913"/>
            <a:chOff x="576" y="1533"/>
            <a:chExt cx="2808" cy="999"/>
          </a:xfrm>
        </p:grpSpPr>
        <p:pic>
          <p:nvPicPr>
            <p:cNvPr id="321541" name="Picture 8" descr="TN00188_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584"/>
              <a:ext cx="2808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0169" name="Line 9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0170" name="Line 10"/>
            <p:cNvSpPr>
              <a:spLocks noChangeShapeType="1"/>
            </p:cNvSpPr>
            <p:nvPr/>
          </p:nvSpPr>
          <p:spPr bwMode="auto">
            <a:xfrm flipV="1">
              <a:off x="864" y="2112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0171" name="Text Box 11"/>
            <p:cNvSpPr txBox="1">
              <a:spLocks noChangeArrowheads="1"/>
            </p:cNvSpPr>
            <p:nvPr/>
          </p:nvSpPr>
          <p:spPr bwMode="auto">
            <a:xfrm>
              <a:off x="720" y="2301"/>
              <a:ext cx="7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lg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1800">
                  <a:solidFill>
                    <a:schemeClr val="tx1"/>
                  </a:solidFill>
                  <a:latin typeface="Tahoma" charset="0"/>
                  <a:cs typeface="+mn-cs"/>
                </a:rPr>
                <a:t>Antenna 2</a:t>
              </a:r>
            </a:p>
          </p:txBody>
        </p:sp>
        <p:sp>
          <p:nvSpPr>
            <p:cNvPr id="220172" name="Text Box 12"/>
            <p:cNvSpPr txBox="1">
              <a:spLocks noChangeArrowheads="1"/>
            </p:cNvSpPr>
            <p:nvPr/>
          </p:nvSpPr>
          <p:spPr bwMode="auto">
            <a:xfrm>
              <a:off x="1676" y="1533"/>
              <a:ext cx="7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lg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1800">
                  <a:solidFill>
                    <a:schemeClr val="tx1"/>
                  </a:solidFill>
                  <a:latin typeface="Tahoma" charset="0"/>
                  <a:cs typeface="+mn-cs"/>
                </a:rPr>
                <a:t>Antenna 1</a:t>
              </a:r>
            </a:p>
          </p:txBody>
        </p:sp>
      </p:grpSp>
      <p:sp>
        <p:nvSpPr>
          <p:cNvPr id="220173" name="Rectangle 13"/>
          <p:cNvSpPr>
            <a:spLocks noChangeArrowheads="1"/>
          </p:cNvSpPr>
          <p:nvPr/>
        </p:nvSpPr>
        <p:spPr bwMode="auto">
          <a:xfrm>
            <a:off x="838200" y="1371600"/>
            <a:ext cx="7543800" cy="9144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Spatially Separated Antennas Create</a:t>
            </a:r>
          </a:p>
          <a:p>
            <a:pPr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Interference Pattern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M2: Right-Hand Turn @ 10° bank</a:t>
            </a:r>
          </a:p>
        </p:txBody>
      </p:sp>
      <p:sp>
        <p:nvSpPr>
          <p:cNvPr id="36147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B97B90D-F37E-8643-B26F-5662CDF8E4DD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30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1475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976313"/>
            <a:ext cx="6629400" cy="588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M2: Test Results</a:t>
            </a:r>
          </a:p>
        </p:txBody>
      </p:sp>
      <p:sp>
        <p:nvSpPr>
          <p:cNvPr id="36249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C063E2C-9153-1C49-B587-CDBFF515329C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31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2499" name="Picture 3" descr="m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00" y="1447800"/>
            <a:ext cx="6299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M3: Left-Hand Turn @ 30° bank</a:t>
            </a:r>
          </a:p>
        </p:txBody>
      </p:sp>
      <p:sp>
        <p:nvSpPr>
          <p:cNvPr id="36352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656E277-56F1-AB42-B510-119780AD74D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32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352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5475" y="990600"/>
            <a:ext cx="535305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M3: Test Results</a:t>
            </a:r>
          </a:p>
        </p:txBody>
      </p:sp>
      <p:sp>
        <p:nvSpPr>
          <p:cNvPr id="36454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F9066BA-10DF-CB43-AF92-9722C7FB78A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33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4547" name="Picture 3" descr="m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524000"/>
            <a:ext cx="63754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M4: Right-Hand Turn @ 30° bank</a:t>
            </a:r>
          </a:p>
        </p:txBody>
      </p:sp>
      <p:sp>
        <p:nvSpPr>
          <p:cNvPr id="36557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5359818-2505-2048-B0F2-5C9592BE4ECB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34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5571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0700" y="1003300"/>
            <a:ext cx="5562600" cy="585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M4: Test Results</a:t>
            </a:r>
          </a:p>
        </p:txBody>
      </p:sp>
      <p:sp>
        <p:nvSpPr>
          <p:cNvPr id="36659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37E66D2-199C-6747-B265-CFB12701A297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35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6595" name="Picture 3" descr="m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524000"/>
            <a:ext cx="63754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 to C2 Transition</a:t>
            </a:r>
          </a:p>
        </p:txBody>
      </p:sp>
      <p:sp>
        <p:nvSpPr>
          <p:cNvPr id="36761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364B949-C4DA-FA46-91BB-E761659CF1A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36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7619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618413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 to C2 Transition Test Results</a:t>
            </a:r>
          </a:p>
        </p:txBody>
      </p:sp>
      <p:sp>
        <p:nvSpPr>
          <p:cNvPr id="36864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755844BE-9B74-6441-8DCD-317D31050A25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37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8643" name="Picture 3" descr="m3-c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524000"/>
            <a:ext cx="63754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C2: Cords Road West-to-East</a:t>
            </a:r>
          </a:p>
        </p:txBody>
      </p:sp>
      <p:sp>
        <p:nvSpPr>
          <p:cNvPr id="36966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00800"/>
            <a:ext cx="609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CBA2B47-85A4-2445-B5CB-15B3C9326A37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38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9667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1066800"/>
            <a:ext cx="91376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C2: Test Results</a:t>
            </a:r>
          </a:p>
        </p:txBody>
      </p:sp>
      <p:sp>
        <p:nvSpPr>
          <p:cNvPr id="37069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11F1389-897B-9D4C-8FF1-15128A47160E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39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70691" name="Picture 7" descr="c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24000"/>
            <a:ext cx="8928100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685800" y="1371600"/>
            <a:ext cx="7772400" cy="48006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MIMO Communications</a:t>
            </a:r>
            <a:endParaRPr lang="en-US" smtClean="0">
              <a:latin typeface="Tahoma" charset="0"/>
              <a:cs typeface="+mj-cs"/>
            </a:endParaRPr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685800" y="1447800"/>
            <a:ext cx="5067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eaLnBrk="0" hangingPunct="0">
              <a:defRPr/>
            </a:pPr>
            <a:r>
              <a:rPr lang="en-US" sz="1800" b="1">
                <a:solidFill>
                  <a:schemeClr val="tx1"/>
                </a:solidFill>
                <a:latin typeface="Tahoma" charset="0"/>
                <a:cs typeface="+mn-cs"/>
              </a:rPr>
              <a:t>MIMO:	</a:t>
            </a: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Multiple-Input Multiple-Output</a:t>
            </a:r>
            <a:r>
              <a:rPr lang="en-US" sz="1800" b="1">
                <a:solidFill>
                  <a:schemeClr val="tx1"/>
                </a:solidFill>
                <a:latin typeface="Tahoma" charset="0"/>
                <a:cs typeface="+mn-cs"/>
              </a:rPr>
              <a:t> </a:t>
            </a:r>
          </a:p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	Exploit multiple communication </a:t>
            </a:r>
            <a:r>
              <a:rPr lang="en-US" sz="1800" b="1" i="1">
                <a:solidFill>
                  <a:schemeClr val="tx1"/>
                </a:solidFill>
                <a:latin typeface="Tahoma" charset="0"/>
                <a:cs typeface="+mn-cs"/>
              </a:rPr>
              <a:t>modes</a:t>
            </a:r>
          </a:p>
        </p:txBody>
      </p:sp>
      <p:grpSp>
        <p:nvGrpSpPr>
          <p:cNvPr id="323588" name="Group 5"/>
          <p:cNvGrpSpPr>
            <a:grpSpLocks/>
          </p:cNvGrpSpPr>
          <p:nvPr/>
        </p:nvGrpSpPr>
        <p:grpSpPr bwMode="auto">
          <a:xfrm>
            <a:off x="857250" y="2362200"/>
            <a:ext cx="7448550" cy="2057400"/>
            <a:chOff x="492" y="1344"/>
            <a:chExt cx="4692" cy="1296"/>
          </a:xfrm>
        </p:grpSpPr>
        <p:sp>
          <p:nvSpPr>
            <p:cNvPr id="221190" name="Rectangle 6"/>
            <p:cNvSpPr>
              <a:spLocks noChangeArrowheads="1"/>
            </p:cNvSpPr>
            <p:nvPr/>
          </p:nvSpPr>
          <p:spPr bwMode="auto">
            <a:xfrm>
              <a:off x="1920" y="1344"/>
              <a:ext cx="1872" cy="12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1191" name="Cloud"/>
            <p:cNvSpPr>
              <a:spLocks noChangeAspect="1" noEditPoints="1" noChangeArrowheads="1"/>
            </p:cNvSpPr>
            <p:nvPr/>
          </p:nvSpPr>
          <p:spPr bwMode="auto">
            <a:xfrm rot="5400000">
              <a:off x="2374" y="1654"/>
              <a:ext cx="1008" cy="676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-1" y="8613"/>
                    <a:pt x="-1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4" y="13940"/>
                    <a:pt x="474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299"/>
                    <a:pt x="6247" y="20299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6"/>
                    <a:pt x="11036" y="21596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6"/>
                    <a:pt x="15802" y="18946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-1"/>
                    <a:pt x="16758" y="-1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-1"/>
                    <a:pt x="13174" y="-1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49"/>
                    <a:pt x="9358" y="649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1"/>
                    <a:pt x="5288" y="1971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09"/>
                    <a:pt x="2172" y="13109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107763" dir="2700000" algn="ctr" rotWithShape="0">
                <a:srgbClr val="000000">
                  <a:alpha val="74998"/>
                </a:srgbClr>
              </a:outerShdw>
            </a:effectLst>
          </p:spPr>
          <p:txBody>
            <a:bodyPr rot="10800000" vert="eaVert" anchor="ctr" anchorCtr="1"/>
            <a:lstStyle/>
            <a:p>
              <a:pPr eaLnBrk="0" hangingPunct="0">
                <a:defRPr/>
              </a:pPr>
              <a:r>
                <a:rPr lang="en-US" sz="2000" b="1">
                  <a:solidFill>
                    <a:schemeClr val="tx1"/>
                  </a:solidFill>
                  <a:latin typeface="Arial" charset="0"/>
                  <a:cs typeface="+mn-cs"/>
                </a:rPr>
                <a:t>H</a:t>
              </a:r>
            </a:p>
          </p:txBody>
        </p:sp>
        <p:grpSp>
          <p:nvGrpSpPr>
            <p:cNvPr id="323592" name="Group 8"/>
            <p:cNvGrpSpPr>
              <a:grpSpLocks/>
            </p:cNvGrpSpPr>
            <p:nvPr/>
          </p:nvGrpSpPr>
          <p:grpSpPr bwMode="auto">
            <a:xfrm>
              <a:off x="492" y="1728"/>
              <a:ext cx="1584" cy="576"/>
              <a:chOff x="492" y="1728"/>
              <a:chExt cx="1584" cy="576"/>
            </a:xfrm>
          </p:grpSpPr>
          <p:sp>
            <p:nvSpPr>
              <p:cNvPr id="221193" name="Rectangle 9"/>
              <p:cNvSpPr>
                <a:spLocks noChangeArrowheads="1"/>
              </p:cNvSpPr>
              <p:nvPr/>
            </p:nvSpPr>
            <p:spPr bwMode="auto">
              <a:xfrm>
                <a:off x="960" y="1824"/>
                <a:ext cx="924" cy="480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Space-Time</a:t>
                </a:r>
              </a:p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Encoder</a:t>
                </a:r>
                <a:endParaRPr lang="en-US" sz="2000">
                  <a:solidFill>
                    <a:schemeClr val="tx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21194" name="Line 10"/>
              <p:cNvSpPr>
                <a:spLocks noChangeShapeType="1"/>
              </p:cNvSpPr>
              <p:nvPr/>
            </p:nvSpPr>
            <p:spPr bwMode="auto">
              <a:xfrm>
                <a:off x="1884" y="2064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5" name="Line 11"/>
              <p:cNvSpPr>
                <a:spLocks noChangeShapeType="1"/>
              </p:cNvSpPr>
              <p:nvPr/>
            </p:nvSpPr>
            <p:spPr bwMode="auto">
              <a:xfrm flipV="1">
                <a:off x="2028" y="2016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6" name="Line 12"/>
              <p:cNvSpPr>
                <a:spLocks noChangeShapeType="1"/>
              </p:cNvSpPr>
              <p:nvPr/>
            </p:nvSpPr>
            <p:spPr bwMode="auto">
              <a:xfrm>
                <a:off x="1884" y="2256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7" name="Line 13"/>
              <p:cNvSpPr>
                <a:spLocks noChangeShapeType="1"/>
              </p:cNvSpPr>
              <p:nvPr/>
            </p:nvSpPr>
            <p:spPr bwMode="auto">
              <a:xfrm flipV="1">
                <a:off x="2028" y="2208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8" name="AutoShape 14"/>
              <p:cNvSpPr>
                <a:spLocks noChangeArrowheads="1"/>
              </p:cNvSpPr>
              <p:nvPr/>
            </p:nvSpPr>
            <p:spPr bwMode="auto">
              <a:xfrm>
                <a:off x="1980" y="2112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9" name="AutoShape 15"/>
              <p:cNvSpPr>
                <a:spLocks noChangeArrowheads="1"/>
              </p:cNvSpPr>
              <p:nvPr/>
            </p:nvSpPr>
            <p:spPr bwMode="auto">
              <a:xfrm>
                <a:off x="1980" y="1920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0" name="Line 16"/>
              <p:cNvSpPr>
                <a:spLocks noChangeShapeType="1"/>
              </p:cNvSpPr>
              <p:nvPr/>
            </p:nvSpPr>
            <p:spPr bwMode="auto">
              <a:xfrm>
                <a:off x="1884" y="1872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1" name="Line 17"/>
              <p:cNvSpPr>
                <a:spLocks noChangeShapeType="1"/>
              </p:cNvSpPr>
              <p:nvPr/>
            </p:nvSpPr>
            <p:spPr bwMode="auto">
              <a:xfrm flipV="1">
                <a:off x="2028" y="1824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2" name="AutoShape 18"/>
              <p:cNvSpPr>
                <a:spLocks noChangeArrowheads="1"/>
              </p:cNvSpPr>
              <p:nvPr/>
            </p:nvSpPr>
            <p:spPr bwMode="auto">
              <a:xfrm>
                <a:off x="1980" y="1728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3" name="AutoShape 19"/>
              <p:cNvSpPr>
                <a:spLocks noChangeArrowheads="1"/>
              </p:cNvSpPr>
              <p:nvPr/>
            </p:nvSpPr>
            <p:spPr bwMode="auto">
              <a:xfrm>
                <a:off x="720" y="1968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4" name="Text Box 20"/>
              <p:cNvSpPr txBox="1">
                <a:spLocks noChangeArrowheads="1"/>
              </p:cNvSpPr>
              <p:nvPr/>
            </p:nvSpPr>
            <p:spPr bwMode="auto">
              <a:xfrm>
                <a:off x="492" y="1776"/>
                <a:ext cx="42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lg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800">
                    <a:solidFill>
                      <a:schemeClr val="tx1"/>
                    </a:solidFill>
                    <a:latin typeface="Arial" charset="0"/>
                    <a:cs typeface="+mn-cs"/>
                  </a:rPr>
                  <a:t>Data</a:t>
                </a:r>
              </a:p>
            </p:txBody>
          </p:sp>
        </p:grpSp>
        <p:grpSp>
          <p:nvGrpSpPr>
            <p:cNvPr id="323593" name="Group 21"/>
            <p:cNvGrpSpPr>
              <a:grpSpLocks/>
            </p:cNvGrpSpPr>
            <p:nvPr/>
          </p:nvGrpSpPr>
          <p:grpSpPr bwMode="auto">
            <a:xfrm>
              <a:off x="3648" y="1728"/>
              <a:ext cx="1536" cy="576"/>
              <a:chOff x="3648" y="1728"/>
              <a:chExt cx="1536" cy="576"/>
            </a:xfrm>
          </p:grpSpPr>
          <p:sp>
            <p:nvSpPr>
              <p:cNvPr id="221206" name="Line 22"/>
              <p:cNvSpPr>
                <a:spLocks noChangeShapeType="1"/>
              </p:cNvSpPr>
              <p:nvPr/>
            </p:nvSpPr>
            <p:spPr bwMode="auto">
              <a:xfrm flipV="1">
                <a:off x="3696" y="1824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7" name="AutoShape 23"/>
              <p:cNvSpPr>
                <a:spLocks noChangeArrowheads="1"/>
              </p:cNvSpPr>
              <p:nvPr/>
            </p:nvSpPr>
            <p:spPr bwMode="auto">
              <a:xfrm>
                <a:off x="3648" y="1728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8" name="Line 24"/>
              <p:cNvSpPr>
                <a:spLocks noChangeShapeType="1"/>
              </p:cNvSpPr>
              <p:nvPr/>
            </p:nvSpPr>
            <p:spPr bwMode="auto">
              <a:xfrm>
                <a:off x="3696" y="1872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9" name="Line 25"/>
              <p:cNvSpPr>
                <a:spLocks noChangeShapeType="1"/>
              </p:cNvSpPr>
              <p:nvPr/>
            </p:nvSpPr>
            <p:spPr bwMode="auto">
              <a:xfrm flipV="1">
                <a:off x="3696" y="2208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0" name="AutoShape 26"/>
              <p:cNvSpPr>
                <a:spLocks noChangeArrowheads="1"/>
              </p:cNvSpPr>
              <p:nvPr/>
            </p:nvSpPr>
            <p:spPr bwMode="auto">
              <a:xfrm>
                <a:off x="3648" y="2112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1" name="Line 27"/>
              <p:cNvSpPr>
                <a:spLocks noChangeShapeType="1"/>
              </p:cNvSpPr>
              <p:nvPr/>
            </p:nvSpPr>
            <p:spPr bwMode="auto">
              <a:xfrm>
                <a:off x="3696" y="2256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2" name="Rectangle 28"/>
              <p:cNvSpPr>
                <a:spLocks noChangeArrowheads="1"/>
              </p:cNvSpPr>
              <p:nvPr/>
            </p:nvSpPr>
            <p:spPr bwMode="auto">
              <a:xfrm>
                <a:off x="3840" y="1824"/>
                <a:ext cx="912" cy="480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Space-Time</a:t>
                </a:r>
              </a:p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Decoder</a:t>
                </a:r>
                <a:endParaRPr lang="en-US" sz="2000">
                  <a:solidFill>
                    <a:schemeClr val="tx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21213" name="Line 29"/>
              <p:cNvSpPr>
                <a:spLocks noChangeShapeType="1"/>
              </p:cNvSpPr>
              <p:nvPr/>
            </p:nvSpPr>
            <p:spPr bwMode="auto">
              <a:xfrm flipV="1">
                <a:off x="3696" y="2016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4" name="AutoShape 30"/>
              <p:cNvSpPr>
                <a:spLocks noChangeArrowheads="1"/>
              </p:cNvSpPr>
              <p:nvPr/>
            </p:nvSpPr>
            <p:spPr bwMode="auto">
              <a:xfrm>
                <a:off x="3648" y="1920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5" name="Line 31"/>
              <p:cNvSpPr>
                <a:spLocks noChangeShapeType="1"/>
              </p:cNvSpPr>
              <p:nvPr/>
            </p:nvSpPr>
            <p:spPr bwMode="auto">
              <a:xfrm>
                <a:off x="3696" y="2064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6" name="AutoShape 32"/>
              <p:cNvSpPr>
                <a:spLocks noChangeArrowheads="1"/>
              </p:cNvSpPr>
              <p:nvPr/>
            </p:nvSpPr>
            <p:spPr bwMode="auto">
              <a:xfrm>
                <a:off x="4752" y="1968"/>
                <a:ext cx="240" cy="153"/>
              </a:xfrm>
              <a:prstGeom prst="rightArrow">
                <a:avLst>
                  <a:gd name="adj1" fmla="val 50000"/>
                  <a:gd name="adj2" fmla="val 39216"/>
                </a:avLst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7" name="Text Box 33"/>
              <p:cNvSpPr txBox="1">
                <a:spLocks noChangeArrowheads="1"/>
              </p:cNvSpPr>
              <p:nvPr/>
            </p:nvSpPr>
            <p:spPr bwMode="auto">
              <a:xfrm>
                <a:off x="4764" y="1776"/>
                <a:ext cx="42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lg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800">
                    <a:solidFill>
                      <a:schemeClr val="tx1"/>
                    </a:solidFill>
                    <a:latin typeface="Arial" charset="0"/>
                    <a:cs typeface="+mn-cs"/>
                  </a:rPr>
                  <a:t>Data</a:t>
                </a:r>
              </a:p>
            </p:txBody>
          </p:sp>
        </p:grpSp>
      </p:grpSp>
      <p:sp>
        <p:nvSpPr>
          <p:cNvPr id="221218" name="Text Box 34"/>
          <p:cNvSpPr txBox="1">
            <a:spLocks noChangeArrowheads="1"/>
          </p:cNvSpPr>
          <p:nvPr/>
        </p:nvSpPr>
        <p:spPr bwMode="auto">
          <a:xfrm>
            <a:off x="762000" y="4800600"/>
            <a:ext cx="3886200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20000"/>
              </a:spcBef>
              <a:defRPr/>
            </a:pPr>
            <a:r>
              <a:rPr lang="en-US" sz="1800" b="1">
                <a:solidFill>
                  <a:schemeClr val="tx1"/>
                </a:solidFill>
                <a:latin typeface="Tahoma" charset="0"/>
                <a:cs typeface="+mn-cs"/>
              </a:rPr>
              <a:t>Potential Benefits: </a:t>
            </a:r>
          </a:p>
          <a:p>
            <a:pPr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  Diversity (robust communications)</a:t>
            </a:r>
          </a:p>
          <a:p>
            <a:pPr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  Increased data throughput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D2: Cords Road East-to-West</a:t>
            </a:r>
          </a:p>
        </p:txBody>
      </p:sp>
      <p:sp>
        <p:nvSpPr>
          <p:cNvPr id="37171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2BDE0411-2824-A24E-959B-45EE4CD3757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40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71715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1066800"/>
            <a:ext cx="91249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D2: Test Results</a:t>
            </a:r>
          </a:p>
        </p:txBody>
      </p:sp>
      <p:sp>
        <p:nvSpPr>
          <p:cNvPr id="37273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05800" y="6477000"/>
            <a:ext cx="685800" cy="22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E634CE91-4EAF-EA4D-92D6-4667A96C0390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41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72739" name="Picture 3" descr="d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24000"/>
            <a:ext cx="8928100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STC Summary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19600"/>
          </a:xfrm>
          <a:solidFill>
            <a:srgbClr val="FFFF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b="1" dirty="0" smtClean="0">
                <a:cs typeface="+mn-cs"/>
              </a:rPr>
              <a:t>Dual-Antenna Diversity Scheme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 smtClean="0">
                <a:cs typeface="+mn-cs"/>
              </a:rPr>
              <a:t>Removes interference created by multiple transmit antennas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/>
              <a:t>SNR equivalent to single antenna transmission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/>
              <a:t>Multi-antenna scheme alleviates masking during maneuvering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/>
              <a:t>Can be used with diversity reception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 smtClean="0">
                <a:cs typeface="+mn-cs"/>
              </a:rPr>
              <a:t>Realtime hardware flight tested at Edwards AFB and showed substantial performance benefit</a:t>
            </a: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900" dirty="0" smtClean="0">
                <a:cs typeface="+mj-cs"/>
              </a:rPr>
              <a:t>Space-Time Coding</a:t>
            </a:r>
            <a:endParaRPr lang="en-US" dirty="0" smtClean="0">
              <a:cs typeface="+mj-cs"/>
            </a:endParaRPr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3117850" y="1676400"/>
            <a:ext cx="548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 dirty="0">
                <a:solidFill>
                  <a:schemeClr val="tx1"/>
                </a:solidFill>
                <a:latin typeface="Courier New" charset="0"/>
                <a:cs typeface="+mn-cs"/>
              </a:rPr>
              <a:t>A  B  C  D  E  F  G  H  I  J  K  L ...</a:t>
            </a:r>
          </a:p>
        </p:txBody>
      </p:sp>
      <p:sp>
        <p:nvSpPr>
          <p:cNvPr id="222214" name="AutoShape 6"/>
          <p:cNvSpPr>
            <a:spLocks noChangeArrowheads="1"/>
          </p:cNvSpPr>
          <p:nvPr/>
        </p:nvSpPr>
        <p:spPr bwMode="auto">
          <a:xfrm flipV="1">
            <a:off x="2438400" y="4564640"/>
            <a:ext cx="304800" cy="263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5" name="Line 7"/>
          <p:cNvSpPr>
            <a:spLocks noChangeShapeType="1"/>
          </p:cNvSpPr>
          <p:nvPr/>
        </p:nvSpPr>
        <p:spPr bwMode="auto">
          <a:xfrm>
            <a:off x="2590800" y="479324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1143000" y="4183640"/>
            <a:ext cx="1143000" cy="1066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800" dirty="0" smtClean="0">
                <a:solidFill>
                  <a:schemeClr val="tx1"/>
                </a:solidFill>
                <a:latin typeface="+mj-lt"/>
                <a:cs typeface="+mn-cs"/>
              </a:rPr>
              <a:t>STC</a:t>
            </a:r>
            <a:endParaRPr lang="en-US" sz="18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86000" y="1676400"/>
            <a:ext cx="457200" cy="533400"/>
            <a:chOff x="2286000" y="1676400"/>
            <a:chExt cx="457200" cy="533400"/>
          </a:xfrm>
        </p:grpSpPr>
        <p:sp>
          <p:nvSpPr>
            <p:cNvPr id="222212" name="AutoShape 4"/>
            <p:cNvSpPr>
              <a:spLocks noChangeArrowheads="1"/>
            </p:cNvSpPr>
            <p:nvPr/>
          </p:nvSpPr>
          <p:spPr bwMode="auto">
            <a:xfrm flipV="1">
              <a:off x="2438400" y="1676400"/>
              <a:ext cx="304800" cy="263525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2213" name="Line 5"/>
            <p:cNvSpPr>
              <a:spLocks noChangeShapeType="1"/>
            </p:cNvSpPr>
            <p:nvPr/>
          </p:nvSpPr>
          <p:spPr bwMode="auto">
            <a:xfrm>
              <a:off x="2590800" y="19050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2217" name="Line 9"/>
            <p:cNvSpPr>
              <a:spLocks noChangeShapeType="1"/>
            </p:cNvSpPr>
            <p:nvPr/>
          </p:nvSpPr>
          <p:spPr bwMode="auto">
            <a:xfrm>
              <a:off x="2286000" y="22098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222218" name="Line 10"/>
          <p:cNvSpPr>
            <a:spLocks noChangeShapeType="1"/>
          </p:cNvSpPr>
          <p:nvPr/>
        </p:nvSpPr>
        <p:spPr bwMode="auto">
          <a:xfrm>
            <a:off x="2286000" y="509804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3109913" y="3878840"/>
            <a:ext cx="5638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800" dirty="0">
                <a:solidFill>
                  <a:schemeClr val="tx1"/>
                </a:solidFill>
                <a:latin typeface="Courier New" charset="0"/>
                <a:cs typeface="+mn-cs"/>
              </a:rPr>
              <a:t>A -B* C -D* E -F* G -H* I -J* K -L* ..</a:t>
            </a:r>
            <a:r>
              <a:rPr lang="en-US" sz="1800" dirty="0" smtClean="0">
                <a:solidFill>
                  <a:schemeClr val="tx1"/>
                </a:solidFill>
                <a:latin typeface="Courier New" charset="0"/>
                <a:cs typeface="+mn-cs"/>
              </a:rPr>
              <a:t>.</a:t>
            </a:r>
          </a:p>
          <a:p>
            <a:pPr algn="l" eaLnBrk="0" hangingPunct="0">
              <a:spcBef>
                <a:spcPct val="50000"/>
              </a:spcBef>
              <a:defRPr/>
            </a:pPr>
            <a:endParaRPr lang="en-US" sz="900" dirty="0">
              <a:solidFill>
                <a:schemeClr val="tx1"/>
              </a:solidFill>
              <a:latin typeface="Courier New" charset="0"/>
              <a:cs typeface="+mn-cs"/>
            </a:endParaRP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800" dirty="0">
                <a:solidFill>
                  <a:schemeClr val="tx1"/>
                </a:solidFill>
                <a:latin typeface="Courier New" charset="0"/>
                <a:cs typeface="+mn-cs"/>
              </a:rPr>
              <a:t>B  A* D  C* F  E* H  G* J  I* L  K* ...</a:t>
            </a:r>
            <a:endParaRPr lang="en-US" sz="1800" baseline="30000" dirty="0">
              <a:solidFill>
                <a:schemeClr val="tx1"/>
              </a:solidFill>
              <a:latin typeface="Courier New" charset="0"/>
              <a:cs typeface="+mn-cs"/>
            </a:endParaRP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1143000" y="1981200"/>
            <a:ext cx="11430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  <a:cs typeface="+mn-cs"/>
              </a:rPr>
              <a:t>T</a:t>
            </a:r>
            <a:r>
              <a:rPr lang="en-US" sz="1400" dirty="0" smtClean="0">
                <a:solidFill>
                  <a:schemeClr val="tx1"/>
                </a:solidFill>
                <a:latin typeface="+mj-lt"/>
                <a:cs typeface="+mn-cs"/>
              </a:rPr>
              <a:t>raditional</a:t>
            </a:r>
            <a:endParaRPr lang="en-US" sz="18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222221" name="AutoShape 13"/>
          <p:cNvSpPr>
            <a:spLocks noChangeArrowheads="1"/>
          </p:cNvSpPr>
          <p:nvPr/>
        </p:nvSpPr>
        <p:spPr bwMode="auto">
          <a:xfrm flipV="1">
            <a:off x="2438400" y="3878840"/>
            <a:ext cx="304800" cy="263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2" name="Line 14"/>
          <p:cNvSpPr>
            <a:spLocks noChangeShapeType="1"/>
          </p:cNvSpPr>
          <p:nvPr/>
        </p:nvSpPr>
        <p:spPr bwMode="auto">
          <a:xfrm>
            <a:off x="2590800" y="410744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3" name="Line 15"/>
          <p:cNvSpPr>
            <a:spLocks noChangeShapeType="1"/>
          </p:cNvSpPr>
          <p:nvPr/>
        </p:nvSpPr>
        <p:spPr bwMode="auto">
          <a:xfrm>
            <a:off x="2286000" y="441224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4" name="AutoShape 16"/>
          <p:cNvSpPr>
            <a:spLocks/>
          </p:cNvSpPr>
          <p:nvPr/>
        </p:nvSpPr>
        <p:spPr bwMode="auto">
          <a:xfrm rot="-5400000">
            <a:off x="3429000" y="464084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5" name="AutoShape 17"/>
          <p:cNvSpPr>
            <a:spLocks/>
          </p:cNvSpPr>
          <p:nvPr/>
        </p:nvSpPr>
        <p:spPr bwMode="auto">
          <a:xfrm rot="-5400000">
            <a:off x="4267200" y="464084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6" name="Text Box 18"/>
          <p:cNvSpPr txBox="1">
            <a:spLocks noChangeArrowheads="1"/>
          </p:cNvSpPr>
          <p:nvPr/>
        </p:nvSpPr>
        <p:spPr bwMode="auto">
          <a:xfrm>
            <a:off x="2971800" y="5098040"/>
            <a:ext cx="831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400">
                <a:solidFill>
                  <a:schemeClr val="tx1"/>
                </a:solidFill>
                <a:cs typeface="+mn-cs"/>
              </a:rPr>
              <a:t>1st block</a:t>
            </a:r>
          </a:p>
        </p:txBody>
      </p:sp>
      <p:sp>
        <p:nvSpPr>
          <p:cNvPr id="222227" name="Text Box 19"/>
          <p:cNvSpPr txBox="1">
            <a:spLocks noChangeArrowheads="1"/>
          </p:cNvSpPr>
          <p:nvPr/>
        </p:nvSpPr>
        <p:spPr bwMode="auto">
          <a:xfrm>
            <a:off x="3886200" y="509804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400">
                <a:solidFill>
                  <a:schemeClr val="tx1"/>
                </a:solidFill>
                <a:cs typeface="+mn-cs"/>
              </a:rPr>
              <a:t>2nd block</a:t>
            </a:r>
          </a:p>
        </p:txBody>
      </p:sp>
      <p:sp>
        <p:nvSpPr>
          <p:cNvPr id="222229" name="AutoShape 21"/>
          <p:cNvSpPr>
            <a:spLocks/>
          </p:cNvSpPr>
          <p:nvPr/>
        </p:nvSpPr>
        <p:spPr bwMode="auto">
          <a:xfrm rot="-5400000">
            <a:off x="5067300" y="4678940"/>
            <a:ext cx="76200" cy="609600"/>
          </a:xfrm>
          <a:prstGeom prst="lef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30" name="AutoShape 22"/>
          <p:cNvSpPr>
            <a:spLocks/>
          </p:cNvSpPr>
          <p:nvPr/>
        </p:nvSpPr>
        <p:spPr bwMode="auto">
          <a:xfrm rot="-5400000">
            <a:off x="5867400" y="464084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31" name="AutoShape 23"/>
          <p:cNvSpPr>
            <a:spLocks/>
          </p:cNvSpPr>
          <p:nvPr/>
        </p:nvSpPr>
        <p:spPr bwMode="auto">
          <a:xfrm rot="-5400000">
            <a:off x="6705600" y="464084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32" name="AutoShape 24"/>
          <p:cNvSpPr>
            <a:spLocks/>
          </p:cNvSpPr>
          <p:nvPr/>
        </p:nvSpPr>
        <p:spPr bwMode="auto">
          <a:xfrm rot="-5400000">
            <a:off x="7543800" y="464084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115376" y="2386306"/>
            <a:ext cx="548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 dirty="0">
                <a:solidFill>
                  <a:schemeClr val="tx1"/>
                </a:solidFill>
                <a:latin typeface="Courier New" charset="0"/>
                <a:cs typeface="+mn-cs"/>
              </a:rPr>
              <a:t>A  B  C  D  E  F  G  H  I  J  K  L ...</a:t>
            </a:r>
          </a:p>
        </p:txBody>
      </p:sp>
      <p:grpSp>
        <p:nvGrpSpPr>
          <p:cNvPr id="27" name="Group 26"/>
          <p:cNvGrpSpPr/>
          <p:nvPr/>
        </p:nvGrpSpPr>
        <p:grpSpPr>
          <a:xfrm flipV="1">
            <a:off x="2283526" y="2210803"/>
            <a:ext cx="457200" cy="533400"/>
            <a:chOff x="2286000" y="1676400"/>
            <a:chExt cx="457200" cy="533400"/>
          </a:xfrm>
        </p:grpSpPr>
        <p:sp>
          <p:nvSpPr>
            <p:cNvPr id="28" name="AutoShape 4"/>
            <p:cNvSpPr>
              <a:spLocks noChangeArrowheads="1"/>
            </p:cNvSpPr>
            <p:nvPr/>
          </p:nvSpPr>
          <p:spPr bwMode="auto">
            <a:xfrm flipV="1">
              <a:off x="2438400" y="1676400"/>
              <a:ext cx="304800" cy="263525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9" name="Line 5"/>
            <p:cNvSpPr>
              <a:spLocks noChangeShapeType="1"/>
            </p:cNvSpPr>
            <p:nvPr/>
          </p:nvSpPr>
          <p:spPr bwMode="auto">
            <a:xfrm>
              <a:off x="2590800" y="19050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2286000" y="22098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23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Traditional Transmission</a:t>
            </a:r>
            <a:endParaRPr lang="en-US" smtClean="0">
              <a:latin typeface="Tahoma" charset="0"/>
              <a:cs typeface="+mj-cs"/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Each symbol is simultaneously sent from both antennas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Received signal energy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With the noise energy as N</a:t>
            </a:r>
            <a:r>
              <a:rPr lang="en-US" sz="2200" b="1" baseline="-25000" smtClean="0">
                <a:latin typeface="Tahoma" charset="0"/>
                <a:cs typeface="+mn-cs"/>
              </a:rPr>
              <a:t>o</a:t>
            </a:r>
            <a:r>
              <a:rPr lang="en-US" sz="2200" b="1" smtClean="0">
                <a:latin typeface="Tahoma" charset="0"/>
                <a:cs typeface="+mn-cs"/>
              </a:rPr>
              <a:t>, the received SNR is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</p:txBody>
      </p:sp>
      <p:graphicFrame>
        <p:nvGraphicFramePr>
          <p:cNvPr id="327683" name="Object 4"/>
          <p:cNvGraphicFramePr>
            <a:graphicFrameLocks noChangeAspect="1"/>
          </p:cNvGraphicFramePr>
          <p:nvPr/>
        </p:nvGraphicFramePr>
        <p:xfrm>
          <a:off x="838200" y="2030413"/>
          <a:ext cx="2667000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8" name="Equation" r:id="rId4" imgW="1270000" imgH="381000" progId="Equation.3">
                  <p:embed/>
                </p:oleObj>
              </mc:Choice>
              <mc:Fallback>
                <p:oleObj name="Equation" r:id="rId4" imgW="1270000" imgH="381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30413"/>
                        <a:ext cx="2667000" cy="73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3657600" y="1993900"/>
            <a:ext cx="19812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>
                <a:solidFill>
                  <a:schemeClr val="tx1"/>
                </a:solidFill>
                <a:latin typeface="Tahoma" charset="0"/>
                <a:cs typeface="+mn-cs"/>
              </a:rPr>
              <a:t>Power equally divided between antennas</a:t>
            </a:r>
          </a:p>
        </p:txBody>
      </p:sp>
      <p:sp>
        <p:nvSpPr>
          <p:cNvPr id="223238" name="Line 6"/>
          <p:cNvSpPr>
            <a:spLocks noChangeShapeType="1"/>
          </p:cNvSpPr>
          <p:nvPr/>
        </p:nvSpPr>
        <p:spPr bwMode="auto">
          <a:xfrm flipH="1">
            <a:off x="1828800" y="2679700"/>
            <a:ext cx="1905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aphicFrame>
        <p:nvGraphicFramePr>
          <p:cNvPr id="327686" name="Object 7"/>
          <p:cNvGraphicFramePr>
            <a:graphicFrameLocks noChangeAspect="1"/>
          </p:cNvGraphicFramePr>
          <p:nvPr/>
        </p:nvGraphicFramePr>
        <p:xfrm>
          <a:off x="763588" y="3571875"/>
          <a:ext cx="78073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9" name="Equation" r:id="rId6" imgW="4076700" imgH="406400" progId="Equation.3">
                  <p:embed/>
                </p:oleObj>
              </mc:Choice>
              <mc:Fallback>
                <p:oleObj name="Equation" r:id="rId6" imgW="4076700" imgH="406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3571875"/>
                        <a:ext cx="78073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687" name="Object 8"/>
          <p:cNvGraphicFramePr>
            <a:graphicFrameLocks noChangeAspect="1"/>
          </p:cNvGraphicFramePr>
          <p:nvPr/>
        </p:nvGraphicFramePr>
        <p:xfrm>
          <a:off x="857250" y="5045075"/>
          <a:ext cx="2170113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0" name="Equation" r:id="rId8" imgW="1358900" imgH="406400" progId="Equation.3">
                  <p:embed/>
                </p:oleObj>
              </mc:Choice>
              <mc:Fallback>
                <p:oleObj name="Equation" r:id="rId8" imgW="1358900" imgH="4064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045075"/>
                        <a:ext cx="2170113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Alamouti Space-Time Coding</a:t>
            </a:r>
            <a:endParaRPr lang="en-US" smtClean="0">
              <a:latin typeface="Tahoma" charset="0"/>
              <a:cs typeface="+mj-cs"/>
            </a:endParaRPr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Signal energy over one symbol time: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Received noise energy: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 smtClean="0">
                <a:latin typeface="Tahoma" charset="0"/>
                <a:cs typeface="+mn-cs"/>
              </a:rPr>
              <a:t>Signal-to-Noise Ratio: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 smtClean="0">
              <a:latin typeface="Tahoma" charset="0"/>
              <a:cs typeface="+mn-cs"/>
            </a:endParaRPr>
          </a:p>
        </p:txBody>
      </p:sp>
      <p:graphicFrame>
        <p:nvGraphicFramePr>
          <p:cNvPr id="329731" name="Object 4"/>
          <p:cNvGraphicFramePr>
            <a:graphicFrameLocks noChangeAspect="1"/>
          </p:cNvGraphicFramePr>
          <p:nvPr/>
        </p:nvGraphicFramePr>
        <p:xfrm>
          <a:off x="900113" y="2079625"/>
          <a:ext cx="55435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74" name="Equation" r:id="rId4" imgW="3111500" imgH="482600" progId="Equation.3">
                  <p:embed/>
                </p:oleObj>
              </mc:Choice>
              <mc:Fallback>
                <p:oleObj name="Equation" r:id="rId4" imgW="3111500" imgH="482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079625"/>
                        <a:ext cx="554355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9732" name="Object 5"/>
          <p:cNvGraphicFramePr>
            <a:graphicFrameLocks noChangeAspect="1"/>
          </p:cNvGraphicFramePr>
          <p:nvPr/>
        </p:nvGraphicFramePr>
        <p:xfrm>
          <a:off x="739775" y="3552825"/>
          <a:ext cx="8274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75" name="Equation" r:id="rId6" imgW="5410200" imgH="406400" progId="Equation.3">
                  <p:embed/>
                </p:oleObj>
              </mc:Choice>
              <mc:Fallback>
                <p:oleObj name="Equation" r:id="rId6" imgW="5410200" imgH="40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3552825"/>
                        <a:ext cx="8274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9733" name="Object 6"/>
          <p:cNvGraphicFramePr>
            <a:graphicFrameLocks noChangeAspect="1"/>
          </p:cNvGraphicFramePr>
          <p:nvPr/>
        </p:nvGraphicFramePr>
        <p:xfrm>
          <a:off x="914400" y="5092700"/>
          <a:ext cx="25908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76" name="Equation" r:id="rId8" imgW="1562100" imgH="406400" progId="Equation.3">
                  <p:embed/>
                </p:oleObj>
              </mc:Choice>
              <mc:Fallback>
                <p:oleObj name="Equation" r:id="rId8" imgW="1562100" imgH="406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092700"/>
                        <a:ext cx="2590800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Symbol Error Rate - QPSK</a:t>
            </a:r>
            <a:endParaRPr lang="en-US" sz="3000" smtClean="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graphicFrame>
        <p:nvGraphicFramePr>
          <p:cNvPr id="331778" name="Object 3"/>
          <p:cNvGraphicFramePr>
            <a:graphicFrameLocks noChangeAspect="1"/>
          </p:cNvGraphicFramePr>
          <p:nvPr/>
        </p:nvGraphicFramePr>
        <p:xfrm>
          <a:off x="960438" y="1851025"/>
          <a:ext cx="1841500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24" name="Equation" r:id="rId4" imgW="1117600" imgH="482600" progId="Equation.3">
                  <p:embed/>
                </p:oleObj>
              </mc:Choice>
              <mc:Fallback>
                <p:oleObj name="Equation" r:id="rId4" imgW="1117600" imgH="482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438" y="1851025"/>
                        <a:ext cx="1841500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685800" y="4479925"/>
            <a:ext cx="6818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If the aircraft is rotated 360</a:t>
            </a: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  <a:sym typeface="Symbol" charset="0"/>
              </a:rPr>
              <a:t></a:t>
            </a: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 in the horizontal plane</a:t>
            </a:r>
          </a:p>
        </p:txBody>
      </p:sp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746125" y="1377950"/>
            <a:ext cx="3106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SER for QPSK in AWGN</a:t>
            </a: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762000" y="2814638"/>
            <a:ext cx="6748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Using two transmit antennas (traditional signaling)</a:t>
            </a:r>
          </a:p>
        </p:txBody>
      </p:sp>
      <p:graphicFrame>
        <p:nvGraphicFramePr>
          <p:cNvPr id="331782" name="Object 7"/>
          <p:cNvGraphicFramePr>
            <a:graphicFrameLocks noChangeAspect="1"/>
          </p:cNvGraphicFramePr>
          <p:nvPr/>
        </p:nvGraphicFramePr>
        <p:xfrm>
          <a:off x="865188" y="3243263"/>
          <a:ext cx="42291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25" name="Equation" r:id="rId6" imgW="2565400" imgH="635000" progId="Equation.3">
                  <p:embed/>
                </p:oleObj>
              </mc:Choice>
              <mc:Fallback>
                <p:oleObj name="Equation" r:id="rId6" imgW="2565400" imgH="635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188" y="3243263"/>
                        <a:ext cx="4229100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1783" name="Object 8"/>
          <p:cNvGraphicFramePr>
            <a:graphicFrameLocks noChangeAspect="1"/>
          </p:cNvGraphicFramePr>
          <p:nvPr/>
        </p:nvGraphicFramePr>
        <p:xfrm>
          <a:off x="925513" y="4995863"/>
          <a:ext cx="4897437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26" name="Equation" r:id="rId8" imgW="2971800" imgH="635000" progId="Equation.3">
                  <p:embed/>
                </p:oleObj>
              </mc:Choice>
              <mc:Fallback>
                <p:oleObj name="Equation" r:id="rId8" imgW="2971800" imgH="635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4995863"/>
                        <a:ext cx="4897437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Symbol Error Rate - QPSK</a:t>
            </a:r>
          </a:p>
        </p:txBody>
      </p:sp>
      <p:sp>
        <p:nvSpPr>
          <p:cNvPr id="227331" name="Text Box 3"/>
          <p:cNvSpPr txBox="1">
            <a:spLocks noChangeArrowheads="1"/>
          </p:cNvSpPr>
          <p:nvPr/>
        </p:nvSpPr>
        <p:spPr bwMode="auto">
          <a:xfrm>
            <a:off x="685800" y="3505200"/>
            <a:ext cx="425023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600" b="1" dirty="0" smtClean="0">
                <a:solidFill>
                  <a:schemeClr val="tx1"/>
                </a:solidFill>
                <a:latin typeface="Tahoma" charset="0"/>
                <a:cs typeface="+mn-cs"/>
              </a:rPr>
              <a:t>With Space Time Coding</a:t>
            </a:r>
            <a:endParaRPr lang="en-US" sz="2600" b="1" dirty="0">
              <a:solidFill>
                <a:schemeClr val="tx1"/>
              </a:solidFill>
              <a:latin typeface="Tahoma" charset="0"/>
              <a:cs typeface="+mn-cs"/>
            </a:endParaRPr>
          </a:p>
        </p:txBody>
      </p:sp>
      <p:graphicFrame>
        <p:nvGraphicFramePr>
          <p:cNvPr id="333827" name="Object 4"/>
          <p:cNvGraphicFramePr>
            <a:graphicFrameLocks noChangeAspect="1"/>
          </p:cNvGraphicFramePr>
          <p:nvPr/>
        </p:nvGraphicFramePr>
        <p:xfrm>
          <a:off x="727075" y="4017963"/>
          <a:ext cx="5216525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4" imgW="3073400" imgH="635000" progId="Equation.3">
                  <p:embed/>
                </p:oleObj>
              </mc:Choice>
              <mc:Fallback>
                <p:oleObj name="Equation" r:id="rId4" imgW="3073400" imgH="63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075" y="4017963"/>
                        <a:ext cx="5216525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3" name="AutoShape 5"/>
          <p:cNvSpPr>
            <a:spLocks noChangeArrowheads="1"/>
          </p:cNvSpPr>
          <p:nvPr/>
        </p:nvSpPr>
        <p:spPr bwMode="auto">
          <a:xfrm>
            <a:off x="6072188" y="41275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7334" name="Text Box 6"/>
          <p:cNvSpPr txBox="1">
            <a:spLocks noChangeArrowheads="1"/>
          </p:cNvSpPr>
          <p:nvPr/>
        </p:nvSpPr>
        <p:spPr bwMode="auto">
          <a:xfrm>
            <a:off x="6672263" y="3962400"/>
            <a:ext cx="19319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Only magnitudes of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transfer functions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used in sum</a:t>
            </a:r>
          </a:p>
        </p:txBody>
      </p:sp>
      <p:sp>
        <p:nvSpPr>
          <p:cNvPr id="2273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7772400" cy="685800"/>
          </a:xfrm>
        </p:spPr>
        <p:txBody>
          <a:bodyPr/>
          <a:lstStyle/>
          <a:p>
            <a:pPr eaLnBrk="1" hangingPunct="1">
              <a:buFont typeface="Wingdings 2" charset="0"/>
              <a:buNone/>
              <a:defRPr/>
            </a:pPr>
            <a:r>
              <a:rPr lang="en-US" sz="2600" b="1" dirty="0" smtClean="0">
                <a:latin typeface="Tahoma" charset="0"/>
                <a:cs typeface="+mn-cs"/>
              </a:rPr>
              <a:t>Traditional signaling</a:t>
            </a:r>
          </a:p>
        </p:txBody>
      </p:sp>
      <p:graphicFrame>
        <p:nvGraphicFramePr>
          <p:cNvPr id="333831" name="Object 8"/>
          <p:cNvGraphicFramePr>
            <a:graphicFrameLocks noChangeAspect="1"/>
          </p:cNvGraphicFramePr>
          <p:nvPr/>
        </p:nvGraphicFramePr>
        <p:xfrm>
          <a:off x="641350" y="1884363"/>
          <a:ext cx="5116513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2971800" imgH="635000" progId="Equation.3">
                  <p:embed/>
                </p:oleObj>
              </mc:Choice>
              <mc:Fallback>
                <p:oleObj name="Equation" r:id="rId6" imgW="2971800" imgH="63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1884363"/>
                        <a:ext cx="5116513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7" name="AutoShape 9"/>
          <p:cNvSpPr>
            <a:spLocks noChangeArrowheads="1"/>
          </p:cNvSpPr>
          <p:nvPr/>
        </p:nvSpPr>
        <p:spPr bwMode="auto">
          <a:xfrm>
            <a:off x="5867400" y="19939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6546850" y="1860550"/>
            <a:ext cx="2068513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Addition of transfer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functions leads to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reduction in effective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SNR</a:t>
            </a:r>
          </a:p>
        </p:txBody>
      </p:sp>
    </p:spTree>
    <p:extLst>
      <p:ext uri="{BB962C8B-B14F-4D97-AF65-F5344CB8AC3E}">
        <p14:creationId xmlns:p14="http://schemas.microsoft.com/office/powerpoint/2010/main" val="400600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2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000080"/>
      </a:accent1>
      <a:accent2>
        <a:srgbClr val="9999CC"/>
      </a:accent2>
      <a:accent3>
        <a:srgbClr val="FFFFFF"/>
      </a:accent3>
      <a:accent4>
        <a:srgbClr val="000000"/>
      </a:accent4>
      <a:accent5>
        <a:srgbClr val="AAAAC0"/>
      </a:accent5>
      <a:accent6>
        <a:srgbClr val="8A8AB9"/>
      </a:accent6>
      <a:hlink>
        <a:srgbClr val="CCCCE6"/>
      </a:hlink>
      <a:folHlink>
        <a:srgbClr val="B2B2B2"/>
      </a:folHlink>
    </a:clrScheme>
    <a:fontScheme name="Blank Presentation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666699"/>
        </a:dk1>
        <a:lt1>
          <a:srgbClr val="FFFFFF"/>
        </a:lt1>
        <a:dk2>
          <a:srgbClr val="000066"/>
        </a:dk2>
        <a:lt2>
          <a:srgbClr val="FFFFFF"/>
        </a:lt2>
        <a:accent1>
          <a:srgbClr val="0066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2DE7"/>
        </a:accent6>
        <a:hlink>
          <a:srgbClr val="0000C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334B49"/>
        </a:dk2>
        <a:lt2>
          <a:srgbClr val="FFFFFF"/>
        </a:lt2>
        <a:accent1>
          <a:srgbClr val="009999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ACACA"/>
        </a:accent5>
        <a:accent6>
          <a:srgbClr val="007373"/>
        </a:accent6>
        <a:hlink>
          <a:srgbClr val="006666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FF9900"/>
        </a:accent1>
        <a:accent2>
          <a:srgbClr val="FCB138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4A032"/>
        </a:accent6>
        <a:hlink>
          <a:srgbClr val="FCC66E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440044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B0AAB0"/>
        </a:accent5>
        <a:accent6>
          <a:srgbClr val="6D0466"/>
        </a:accent6>
        <a:hlink>
          <a:srgbClr val="9F839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FFFFFF"/>
        </a:dk2>
        <a:lt2>
          <a:srgbClr val="666699"/>
        </a:lt2>
        <a:accent1>
          <a:srgbClr val="779F92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BDCDC7"/>
        </a:accent5>
        <a:accent6>
          <a:srgbClr val="8EB0C3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6A0000"/>
        </a:dk1>
        <a:lt1>
          <a:srgbClr val="FFFFFF"/>
        </a:lt1>
        <a:dk2>
          <a:srgbClr val="FFFFFF"/>
        </a:dk2>
        <a:lt2>
          <a:srgbClr val="666699"/>
        </a:lt2>
        <a:accent1>
          <a:srgbClr val="CC3300"/>
        </a:accent1>
        <a:accent2>
          <a:srgbClr val="CC6600"/>
        </a:accent2>
        <a:accent3>
          <a:srgbClr val="FFFFFF"/>
        </a:accent3>
        <a:accent4>
          <a:srgbClr val="590000"/>
        </a:accent4>
        <a:accent5>
          <a:srgbClr val="E2ADAA"/>
        </a:accent5>
        <a:accent6>
          <a:srgbClr val="B95C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4F4F77"/>
        </a:dk1>
        <a:lt1>
          <a:srgbClr val="FFFFFF"/>
        </a:lt1>
        <a:dk2>
          <a:srgbClr val="4A7911"/>
        </a:dk2>
        <a:lt2>
          <a:srgbClr val="FFFFFF"/>
        </a:lt2>
        <a:accent1>
          <a:srgbClr val="336600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ADB8AA"/>
        </a:accent5>
        <a:accent6>
          <a:srgbClr val="5C8A00"/>
        </a:accent6>
        <a:hlink>
          <a:srgbClr val="99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00"/>
        </a:dk1>
        <a:lt1>
          <a:srgbClr val="FFFFFF"/>
        </a:lt1>
        <a:dk2>
          <a:srgbClr val="FFFFFF"/>
        </a:dk2>
        <a:lt2>
          <a:srgbClr val="4F4F77"/>
        </a:lt2>
        <a:accent1>
          <a:srgbClr val="3366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ADB8AA"/>
        </a:accent5>
        <a:accent6>
          <a:srgbClr val="5C8A00"/>
        </a:accent6>
        <a:hlink>
          <a:srgbClr val="99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8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8080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0C0"/>
        </a:accent5>
        <a:accent6>
          <a:srgbClr val="008A8A"/>
        </a:accent6>
        <a:hlink>
          <a:srgbClr val="70CAC6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4F4F77"/>
        </a:dk1>
        <a:lt1>
          <a:srgbClr val="FFFFFF"/>
        </a:lt1>
        <a:dk2>
          <a:srgbClr val="330000"/>
        </a:dk2>
        <a:lt2>
          <a:srgbClr val="FFFFFF"/>
        </a:lt2>
        <a:accent1>
          <a:srgbClr val="822504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C1ACAA"/>
        </a:accent5>
        <a:accent6>
          <a:srgbClr val="8F2505"/>
        </a:accent6>
        <a:hlink>
          <a:srgbClr val="7C0704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33333"/>
        </a:dk1>
        <a:lt1>
          <a:srgbClr val="FFFFFF"/>
        </a:lt1>
        <a:dk2>
          <a:srgbClr val="333399"/>
        </a:dk2>
        <a:lt2>
          <a:srgbClr val="FFFFFF"/>
        </a:lt2>
        <a:accent1>
          <a:srgbClr val="006699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B8CA"/>
        </a:accent5>
        <a:accent6>
          <a:srgbClr val="02799E"/>
        </a:accent6>
        <a:hlink>
          <a:srgbClr val="6699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000080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AAAAC0"/>
        </a:accent5>
        <a:accent6>
          <a:srgbClr val="8A8AB9"/>
        </a:accent6>
        <a:hlink>
          <a:srgbClr val="CCCCE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Lab Overview September 2004">
  <a:themeElements>
    <a:clrScheme name="1_Lab Overview September 2004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Lab Overview September 2004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9050" cap="flat" cmpd="sng" algn="ctr">
          <a:solidFill>
            <a:srgbClr val="001E4C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001E4C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Lab Overview September 2004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ab Overview September 2004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ab Overview September 2004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4442</TotalTime>
  <Words>1163</Words>
  <Application>Microsoft Macintosh PowerPoint</Application>
  <PresentationFormat>On-screen Show (4:3)</PresentationFormat>
  <Paragraphs>423</Paragraphs>
  <Slides>42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Blank Presentation</vt:lpstr>
      <vt:lpstr>1_Lab Overview September 2004</vt:lpstr>
      <vt:lpstr>Equation</vt:lpstr>
      <vt:lpstr>Microsoft Equation</vt:lpstr>
      <vt:lpstr>Advanced Modulation Techniques for Telemetry</vt:lpstr>
      <vt:lpstr>Space-Time Coding</vt:lpstr>
      <vt:lpstr>Difficulties with TX Diversity</vt:lpstr>
      <vt:lpstr>MIMO Communications</vt:lpstr>
      <vt:lpstr>Space-Time Coding</vt:lpstr>
      <vt:lpstr>Traditional Transmission</vt:lpstr>
      <vt:lpstr>Alamouti Space-Time Coding</vt:lpstr>
      <vt:lpstr>Symbol Error Rate - QPSK</vt:lpstr>
      <vt:lpstr>Symbol Error Rate - QPSK</vt:lpstr>
      <vt:lpstr>Alamouti Scheme</vt:lpstr>
      <vt:lpstr>Symbol Error Rate</vt:lpstr>
      <vt:lpstr>SER Simulations</vt:lpstr>
      <vt:lpstr>SER Simulations</vt:lpstr>
      <vt:lpstr>SER Simulations</vt:lpstr>
      <vt:lpstr>Prototype Testing</vt:lpstr>
      <vt:lpstr>Reference Link BER Calibration</vt:lpstr>
      <vt:lpstr>Reference Link BER Calibration</vt:lpstr>
      <vt:lpstr>Flight Tests: Airborne Configuration</vt:lpstr>
      <vt:lpstr>C-12 Beechcraft: Airborne Platform</vt:lpstr>
      <vt:lpstr>Antenna Locations</vt:lpstr>
      <vt:lpstr>Flight Tests: Transmit Antennas</vt:lpstr>
      <vt:lpstr>Flight Tests: Idealized Gain Patterns</vt:lpstr>
      <vt:lpstr>Flight Tests: Ground Station Configuration</vt:lpstr>
      <vt:lpstr>Test Flights: Ground Station Configuration</vt:lpstr>
      <vt:lpstr>Test Flights: Ground Station Configuration</vt:lpstr>
      <vt:lpstr>Test Flights: Ground Station Configuration</vt:lpstr>
      <vt:lpstr>STC Video Clip</vt:lpstr>
      <vt:lpstr>M1: Left-Hand Turn @ 10° bank</vt:lpstr>
      <vt:lpstr>M1: Test Results</vt:lpstr>
      <vt:lpstr>M2: Right-Hand Turn @ 10° bank</vt:lpstr>
      <vt:lpstr>M2: Test Results</vt:lpstr>
      <vt:lpstr>M3: Left-Hand Turn @ 30° bank</vt:lpstr>
      <vt:lpstr>M3: Test Results</vt:lpstr>
      <vt:lpstr>M4: Right-Hand Turn @ 30° bank</vt:lpstr>
      <vt:lpstr>M4: Test Results</vt:lpstr>
      <vt:lpstr>M3 to C2 Transition</vt:lpstr>
      <vt:lpstr>M3 to C2 Transition Test Results</vt:lpstr>
      <vt:lpstr>C2: Cords Road West-to-East</vt:lpstr>
      <vt:lpstr>C2: Test Results</vt:lpstr>
      <vt:lpstr>D2: Cords Road East-to-West</vt:lpstr>
      <vt:lpstr>D2: Test Results</vt:lpstr>
      <vt:lpstr>STC Summary</vt:lpstr>
    </vt:vector>
  </TitlesOfParts>
  <Company>Quasonix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Modulation Techniques for Telemetry</dc:title>
  <dc:creator>Terry Hill</dc:creator>
  <cp:lastModifiedBy>TerryHill</cp:lastModifiedBy>
  <cp:revision>92</cp:revision>
  <dcterms:created xsi:type="dcterms:W3CDTF">2007-08-21T10:51:04Z</dcterms:created>
  <dcterms:modified xsi:type="dcterms:W3CDTF">2018-02-20T19:11:07Z</dcterms:modified>
</cp:coreProperties>
</file>