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gif" ContentType="image/gif"/>
  <Default Extension="jpeg" ContentType="image/jpeg"/>
  <Default Extension="jpg" ContentType="image/jpeg"/>
  <Default Extension="m4v" ContentType="video/mp4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slides/slide164.xml" ContentType="application/vnd.openxmlformats-officedocument.presentationml.slide+xml"/>
  <Override PartName="/ppt/slides/slide165.xml" ContentType="application/vnd.openxmlformats-officedocument.presentationml.slide+xml"/>
  <Override PartName="/ppt/slides/slide166.xml" ContentType="application/vnd.openxmlformats-officedocument.presentationml.slide+xml"/>
  <Override PartName="/ppt/slides/slide167.xml" ContentType="application/vnd.openxmlformats-officedocument.presentationml.slide+xml"/>
  <Override PartName="/ppt/slides/slide168.xml" ContentType="application/vnd.openxmlformats-officedocument.presentationml.slide+xml"/>
  <Override PartName="/ppt/slides/slide169.xml" ContentType="application/vnd.openxmlformats-officedocument.presentationml.slide+xml"/>
  <Override PartName="/ppt/slides/slide170.xml" ContentType="application/vnd.openxmlformats-officedocument.presentationml.slide+xml"/>
  <Override PartName="/ppt/slides/slide171.xml" ContentType="application/vnd.openxmlformats-officedocument.presentationml.slide+xml"/>
  <Override PartName="/ppt/slides/slide172.xml" ContentType="application/vnd.openxmlformats-officedocument.presentationml.slide+xml"/>
  <Override PartName="/ppt/slides/slide173.xml" ContentType="application/vnd.openxmlformats-officedocument.presentationml.slide+xml"/>
  <Override PartName="/ppt/slides/slide174.xml" ContentType="application/vnd.openxmlformats-officedocument.presentationml.slide+xml"/>
  <Override PartName="/ppt/slides/slide175.xml" ContentType="application/vnd.openxmlformats-officedocument.presentationml.slide+xml"/>
  <Override PartName="/ppt/slides/slide176.xml" ContentType="application/vnd.openxmlformats-officedocument.presentationml.slide+xml"/>
  <Override PartName="/ppt/slides/slide177.xml" ContentType="application/vnd.openxmlformats-officedocument.presentationml.slide+xml"/>
  <Override PartName="/ppt/slides/slide178.xml" ContentType="application/vnd.openxmlformats-officedocument.presentationml.slide+xml"/>
  <Override PartName="/ppt/slides/slide179.xml" ContentType="application/vnd.openxmlformats-officedocument.presentationml.slide+xml"/>
  <Override PartName="/ppt/slides/slide180.xml" ContentType="application/vnd.openxmlformats-officedocument.presentationml.slide+xml"/>
  <Override PartName="/ppt/slides/slide181.xml" ContentType="application/vnd.openxmlformats-officedocument.presentationml.slide+xml"/>
  <Override PartName="/ppt/slides/slide182.xml" ContentType="application/vnd.openxmlformats-officedocument.presentationml.slide+xml"/>
  <Override PartName="/ppt/slides/slide183.xml" ContentType="application/vnd.openxmlformats-officedocument.presentationml.slide+xml"/>
  <Override PartName="/ppt/slides/slide184.xml" ContentType="application/vnd.openxmlformats-officedocument.presentationml.slide+xml"/>
  <Override PartName="/ppt/slides/slide185.xml" ContentType="application/vnd.openxmlformats-officedocument.presentationml.slide+xml"/>
  <Override PartName="/ppt/slides/slide186.xml" ContentType="application/vnd.openxmlformats-officedocument.presentationml.slide+xml"/>
  <Override PartName="/ppt/slides/slide187.xml" ContentType="application/vnd.openxmlformats-officedocument.presentationml.slide+xml"/>
  <Override PartName="/ppt/slides/slide188.xml" ContentType="application/vnd.openxmlformats-officedocument.presentationml.slide+xml"/>
  <Override PartName="/ppt/slides/slide189.xml" ContentType="application/vnd.openxmlformats-officedocument.presentationml.slide+xml"/>
  <Override PartName="/ppt/slides/slide190.xml" ContentType="application/vnd.openxmlformats-officedocument.presentationml.slide+xml"/>
  <Override PartName="/ppt/slides/slide191.xml" ContentType="application/vnd.openxmlformats-officedocument.presentationml.slide+xml"/>
  <Override PartName="/ppt/slides/slide192.xml" ContentType="application/vnd.openxmlformats-officedocument.presentationml.slide+xml"/>
  <Override PartName="/ppt/slides/slide193.xml" ContentType="application/vnd.openxmlformats-officedocument.presentationml.slide+xml"/>
  <Override PartName="/ppt/slides/slide194.xml" ContentType="application/vnd.openxmlformats-officedocument.presentationml.slide+xml"/>
  <Override PartName="/ppt/slides/slide195.xml" ContentType="application/vnd.openxmlformats-officedocument.presentationml.slide+xml"/>
  <Override PartName="/ppt/slides/slide196.xml" ContentType="application/vnd.openxmlformats-officedocument.presentationml.slide+xml"/>
  <Override PartName="/ppt/slides/slide197.xml" ContentType="application/vnd.openxmlformats-officedocument.presentationml.slide+xml"/>
  <Override PartName="/ppt/slides/slide198.xml" ContentType="application/vnd.openxmlformats-officedocument.presentationml.slide+xml"/>
  <Override PartName="/ppt/slides/slide199.xml" ContentType="application/vnd.openxmlformats-officedocument.presentationml.slide+xml"/>
  <Override PartName="/ppt/slides/slide200.xml" ContentType="application/vnd.openxmlformats-officedocument.presentationml.slide+xml"/>
  <Override PartName="/ppt/slides/slide201.xml" ContentType="application/vnd.openxmlformats-officedocument.presentationml.slide+xml"/>
  <Override PartName="/ppt/slides/slide202.xml" ContentType="application/vnd.openxmlformats-officedocument.presentationml.slide+xml"/>
  <Override PartName="/ppt/slides/slide203.xml" ContentType="application/vnd.openxmlformats-officedocument.presentationml.slide+xml"/>
  <Override PartName="/ppt/slides/slide204.xml" ContentType="application/vnd.openxmlformats-officedocument.presentationml.slide+xml"/>
  <Override PartName="/ppt/slides/slide205.xml" ContentType="application/vnd.openxmlformats-officedocument.presentationml.slide+xml"/>
  <Override PartName="/ppt/slides/slide206.xml" ContentType="application/vnd.openxmlformats-officedocument.presentationml.slide+xml"/>
  <Override PartName="/ppt/slides/slide207.xml" ContentType="application/vnd.openxmlformats-officedocument.presentationml.slide+xml"/>
  <Override PartName="/ppt/slides/slide208.xml" ContentType="application/vnd.openxmlformats-officedocument.presentationml.slide+xml"/>
  <Override PartName="/ppt/slides/slide209.xml" ContentType="application/vnd.openxmlformats-officedocument.presentationml.slide+xml"/>
  <Override PartName="/ppt/slides/slide210.xml" ContentType="application/vnd.openxmlformats-officedocument.presentationml.slide+xml"/>
  <Override PartName="/ppt/slides/slide211.xml" ContentType="application/vnd.openxmlformats-officedocument.presentationml.slide+xml"/>
  <Override PartName="/ppt/slides/slide212.xml" ContentType="application/vnd.openxmlformats-officedocument.presentationml.slide+xml"/>
  <Override PartName="/ppt/slides/slide213.xml" ContentType="application/vnd.openxmlformats-officedocument.presentationml.slide+xml"/>
  <Override PartName="/ppt/slides/slide214.xml" ContentType="application/vnd.openxmlformats-officedocument.presentationml.slide+xml"/>
  <Override PartName="/ppt/slides/slide215.xml" ContentType="application/vnd.openxmlformats-officedocument.presentationml.slide+xml"/>
  <Override PartName="/ppt/slides/slide216.xml" ContentType="application/vnd.openxmlformats-officedocument.presentationml.slide+xml"/>
  <Override PartName="/ppt/slides/slide217.xml" ContentType="application/vnd.openxmlformats-officedocument.presentationml.slide+xml"/>
  <Override PartName="/ppt/slides/slide218.xml" ContentType="application/vnd.openxmlformats-officedocument.presentationml.slide+xml"/>
  <Override PartName="/ppt/slides/slide219.xml" ContentType="application/vnd.openxmlformats-officedocument.presentationml.slide+xml"/>
  <Override PartName="/ppt/slides/slide220.xml" ContentType="application/vnd.openxmlformats-officedocument.presentationml.slide+xml"/>
  <Override PartName="/ppt/slides/slide221.xml" ContentType="application/vnd.openxmlformats-officedocument.presentationml.slide+xml"/>
  <Override PartName="/ppt/slides/slide222.xml" ContentType="application/vnd.openxmlformats-officedocument.presentationml.slide+xml"/>
  <Override PartName="/ppt/slides/slide223.xml" ContentType="application/vnd.openxmlformats-officedocument.presentationml.slide+xml"/>
  <Override PartName="/ppt/slides/slide224.xml" ContentType="application/vnd.openxmlformats-officedocument.presentationml.slide+xml"/>
  <Override PartName="/ppt/slides/slide225.xml" ContentType="application/vnd.openxmlformats-officedocument.presentationml.slide+xml"/>
  <Override PartName="/ppt/slides/slide226.xml" ContentType="application/vnd.openxmlformats-officedocument.presentationml.slide+xml"/>
  <Override PartName="/ppt/slides/slide227.xml" ContentType="application/vnd.openxmlformats-officedocument.presentationml.slide+xml"/>
  <Override PartName="/ppt/slides/slide228.xml" ContentType="application/vnd.openxmlformats-officedocument.presentationml.slide+xml"/>
  <Override PartName="/ppt/slides/slide229.xml" ContentType="application/vnd.openxmlformats-officedocument.presentationml.slide+xml"/>
  <Override PartName="/ppt/slides/slide230.xml" ContentType="application/vnd.openxmlformats-officedocument.presentationml.slide+xml"/>
  <Override PartName="/ppt/slides/slide231.xml" ContentType="application/vnd.openxmlformats-officedocument.presentationml.slide+xml"/>
  <Override PartName="/ppt/slides/slide232.xml" ContentType="application/vnd.openxmlformats-officedocument.presentationml.slide+xml"/>
  <Override PartName="/ppt/slides/slide233.xml" ContentType="application/vnd.openxmlformats-officedocument.presentationml.slide+xml"/>
  <Override PartName="/ppt/slides/slide234.xml" ContentType="application/vnd.openxmlformats-officedocument.presentationml.slide+xml"/>
  <Override PartName="/ppt/slides/slide235.xml" ContentType="application/vnd.openxmlformats-officedocument.presentationml.slide+xml"/>
  <Override PartName="/ppt/slides/slide236.xml" ContentType="application/vnd.openxmlformats-officedocument.presentationml.slide+xml"/>
  <Override PartName="/ppt/slides/slide237.xml" ContentType="application/vnd.openxmlformats-officedocument.presentationml.slide+xml"/>
  <Override PartName="/ppt/slides/slide238.xml" ContentType="application/vnd.openxmlformats-officedocument.presentationml.slide+xml"/>
  <Override PartName="/ppt/slides/slide239.xml" ContentType="application/vnd.openxmlformats-officedocument.presentationml.slide+xml"/>
  <Override PartName="/ppt/slides/slide240.xml" ContentType="application/vnd.openxmlformats-officedocument.presentationml.slide+xml"/>
  <Override PartName="/ppt/slides/slide241.xml" ContentType="application/vnd.openxmlformats-officedocument.presentationml.slide+xml"/>
  <Override PartName="/ppt/slides/slide242.xml" ContentType="application/vnd.openxmlformats-officedocument.presentationml.slide+xml"/>
  <Override PartName="/ppt/slides/slide243.xml" ContentType="application/vnd.openxmlformats-officedocument.presentationml.slide+xml"/>
  <Override PartName="/ppt/slides/slide244.xml" ContentType="application/vnd.openxmlformats-officedocument.presentationml.slide+xml"/>
  <Override PartName="/ppt/slides/slide245.xml" ContentType="application/vnd.openxmlformats-officedocument.presentationml.slide+xml"/>
  <Override PartName="/ppt/slides/slide246.xml" ContentType="application/vnd.openxmlformats-officedocument.presentationml.slide+xml"/>
  <Override PartName="/ppt/slides/slide247.xml" ContentType="application/vnd.openxmlformats-officedocument.presentationml.slide+xml"/>
  <Override PartName="/ppt/slides/slide248.xml" ContentType="application/vnd.openxmlformats-officedocument.presentationml.slide+xml"/>
  <Override PartName="/ppt/slides/slide249.xml" ContentType="application/vnd.openxmlformats-officedocument.presentationml.slide+xml"/>
  <Override PartName="/ppt/slides/slide250.xml" ContentType="application/vnd.openxmlformats-officedocument.presentationml.slide+xml"/>
  <Override PartName="/ppt/slides/slide251.xml" ContentType="application/vnd.openxmlformats-officedocument.presentationml.slide+xml"/>
  <Override PartName="/ppt/slides/slide252.xml" ContentType="application/vnd.openxmlformats-officedocument.presentationml.slide+xml"/>
  <Override PartName="/ppt/slides/slide253.xml" ContentType="application/vnd.openxmlformats-officedocument.presentationml.slide+xml"/>
  <Override PartName="/ppt/slides/slide254.xml" ContentType="application/vnd.openxmlformats-officedocument.presentationml.slide+xml"/>
  <Override PartName="/ppt/slides/slide255.xml" ContentType="application/vnd.openxmlformats-officedocument.presentationml.slide+xml"/>
  <Override PartName="/ppt/slides/slide256.xml" ContentType="application/vnd.openxmlformats-officedocument.presentationml.slide+xml"/>
  <Override PartName="/ppt/slides/slide257.xml" ContentType="application/vnd.openxmlformats-officedocument.presentationml.slide+xml"/>
  <Override PartName="/ppt/slides/slide258.xml" ContentType="application/vnd.openxmlformats-officedocument.presentationml.slide+xml"/>
  <Override PartName="/ppt/slides/slide259.xml" ContentType="application/vnd.openxmlformats-officedocument.presentationml.slide+xml"/>
  <Override PartName="/ppt/slides/slide260.xml" ContentType="application/vnd.openxmlformats-officedocument.presentationml.slide+xml"/>
  <Override PartName="/ppt/slides/slide261.xml" ContentType="application/vnd.openxmlformats-officedocument.presentationml.slide+xml"/>
  <Override PartName="/ppt/slides/slide262.xml" ContentType="application/vnd.openxmlformats-officedocument.presentationml.slide+xml"/>
  <Override PartName="/ppt/slides/slide263.xml" ContentType="application/vnd.openxmlformats-officedocument.presentationml.slide+xml"/>
  <Override PartName="/ppt/slides/slide264.xml" ContentType="application/vnd.openxmlformats-officedocument.presentationml.slide+xml"/>
  <Override PartName="/ppt/slides/slide265.xml" ContentType="application/vnd.openxmlformats-officedocument.presentationml.slide+xml"/>
  <Override PartName="/ppt/slides/slide266.xml" ContentType="application/vnd.openxmlformats-officedocument.presentationml.slide+xml"/>
  <Override PartName="/ppt/slides/slide267.xml" ContentType="application/vnd.openxmlformats-officedocument.presentationml.slide+xml"/>
  <Override PartName="/ppt/slides/slide26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01.xml" ContentType="application/vnd.openxmlformats-officedocument.presentationml.notesSlide+xml"/>
  <Override PartName="/ppt/notesSlides/notesSlide102.xml" ContentType="application/vnd.openxmlformats-officedocument.presentationml.notesSlide+xml"/>
  <Override PartName="/ppt/notesSlides/notesSlide103.xml" ContentType="application/vnd.openxmlformats-officedocument.presentationml.notesSlide+xml"/>
  <Override PartName="/ppt/notesSlides/notesSlide104.xml" ContentType="application/vnd.openxmlformats-officedocument.presentationml.notesSlide+xml"/>
  <Override PartName="/ppt/notesSlides/notesSlide105.xml" ContentType="application/vnd.openxmlformats-officedocument.presentationml.notesSlide+xml"/>
  <Override PartName="/ppt/notesSlides/notesSlide106.xml" ContentType="application/vnd.openxmlformats-officedocument.presentationml.notesSlide+xml"/>
  <Override PartName="/ppt/notesSlides/notesSlide107.xml" ContentType="application/vnd.openxmlformats-officedocument.presentationml.notesSlide+xml"/>
  <Override PartName="/ppt/notesSlides/notesSlide108.xml" ContentType="application/vnd.openxmlformats-officedocument.presentationml.notesSlide+xml"/>
  <Override PartName="/ppt/notesSlides/notesSlide109.xml" ContentType="application/vnd.openxmlformats-officedocument.presentationml.notesSlide+xml"/>
  <Override PartName="/ppt/notesSlides/notesSlide110.xml" ContentType="application/vnd.openxmlformats-officedocument.presentationml.notesSlide+xml"/>
  <Override PartName="/ppt/notesSlides/notesSlide111.xml" ContentType="application/vnd.openxmlformats-officedocument.presentationml.notesSlide+xml"/>
  <Override PartName="/ppt/notesSlides/notesSlide112.xml" ContentType="application/vnd.openxmlformats-officedocument.presentationml.notesSlide+xml"/>
  <Override PartName="/ppt/notesSlides/notesSlide113.xml" ContentType="application/vnd.openxmlformats-officedocument.presentationml.notesSlide+xml"/>
  <Override PartName="/ppt/notesSlides/notesSlide114.xml" ContentType="application/vnd.openxmlformats-officedocument.presentationml.notesSlide+xml"/>
  <Override PartName="/ppt/notesSlides/notesSlide115.xml" ContentType="application/vnd.openxmlformats-officedocument.presentationml.notesSlide+xml"/>
  <Override PartName="/ppt/notesSlides/notesSlide116.xml" ContentType="application/vnd.openxmlformats-officedocument.presentationml.notesSlide+xml"/>
  <Override PartName="/ppt/notesSlides/notesSlide117.xml" ContentType="application/vnd.openxmlformats-officedocument.presentationml.notesSlide+xml"/>
  <Override PartName="/ppt/notesSlides/notesSlide118.xml" ContentType="application/vnd.openxmlformats-officedocument.presentationml.notesSlide+xml"/>
  <Override PartName="/ppt/notesSlides/notesSlide119.xml" ContentType="application/vnd.openxmlformats-officedocument.presentationml.notesSlide+xml"/>
  <Override PartName="/ppt/notesSlides/notesSlide120.xml" ContentType="application/vnd.openxmlformats-officedocument.presentationml.notesSlide+xml"/>
  <Override PartName="/ppt/notesSlides/notesSlide121.xml" ContentType="application/vnd.openxmlformats-officedocument.presentationml.notesSlide+xml"/>
  <Override PartName="/ppt/notesSlides/notesSlide122.xml" ContentType="application/vnd.openxmlformats-officedocument.presentationml.notesSlide+xml"/>
  <Override PartName="/ppt/notesSlides/notesSlide123.xml" ContentType="application/vnd.openxmlformats-officedocument.presentationml.notesSlide+xml"/>
  <Override PartName="/ppt/notesSlides/notesSlide124.xml" ContentType="application/vnd.openxmlformats-officedocument.presentationml.notesSlide+xml"/>
  <Override PartName="/ppt/notesSlides/notesSlide125.xml" ContentType="application/vnd.openxmlformats-officedocument.presentationml.notesSlide+xml"/>
  <Override PartName="/ppt/notesSlides/notesSlide126.xml" ContentType="application/vnd.openxmlformats-officedocument.presentationml.notesSlide+xml"/>
  <Override PartName="/ppt/notesSlides/notesSlide127.xml" ContentType="application/vnd.openxmlformats-officedocument.presentationml.notesSlide+xml"/>
  <Override PartName="/ppt/notesSlides/notesSlide128.xml" ContentType="application/vnd.openxmlformats-officedocument.presentationml.notesSlide+xml"/>
  <Override PartName="/ppt/notesSlides/notesSlide129.xml" ContentType="application/vnd.openxmlformats-officedocument.presentationml.notesSlide+xml"/>
  <Override PartName="/ppt/notesSlides/notesSlide130.xml" ContentType="application/vnd.openxmlformats-officedocument.presentationml.notesSlide+xml"/>
  <Override PartName="/ppt/notesSlides/notesSlide131.xml" ContentType="application/vnd.openxmlformats-officedocument.presentationml.notesSlide+xml"/>
  <Override PartName="/ppt/notesSlides/notesSlide132.xml" ContentType="application/vnd.openxmlformats-officedocument.presentationml.notesSlide+xml"/>
  <Override PartName="/ppt/notesSlides/notesSlide133.xml" ContentType="application/vnd.openxmlformats-officedocument.presentationml.notesSlide+xml"/>
  <Override PartName="/ppt/notesSlides/notesSlide134.xml" ContentType="application/vnd.openxmlformats-officedocument.presentationml.notesSlide+xml"/>
  <Override PartName="/ppt/notesSlides/notesSlide135.xml" ContentType="application/vnd.openxmlformats-officedocument.presentationml.notesSlide+xml"/>
  <Override PartName="/ppt/notesSlides/notesSlide136.xml" ContentType="application/vnd.openxmlformats-officedocument.presentationml.notesSlide+xml"/>
  <Override PartName="/ppt/notesSlides/notesSlide137.xml" ContentType="application/vnd.openxmlformats-officedocument.presentationml.notesSlide+xml"/>
  <Override PartName="/ppt/notesSlides/notesSlide138.xml" ContentType="application/vnd.openxmlformats-officedocument.presentationml.notesSlide+xml"/>
  <Override PartName="/ppt/notesSlides/notesSlide139.xml" ContentType="application/vnd.openxmlformats-officedocument.presentationml.notesSlide+xml"/>
  <Override PartName="/ppt/notesSlides/notesSlide140.xml" ContentType="application/vnd.openxmlformats-officedocument.presentationml.notesSlide+xml"/>
  <Override PartName="/ppt/notesSlides/notesSlide141.xml" ContentType="application/vnd.openxmlformats-officedocument.presentationml.notesSlide+xml"/>
  <Override PartName="/ppt/notesSlides/notesSlide142.xml" ContentType="application/vnd.openxmlformats-officedocument.presentationml.notesSlide+xml"/>
  <Override PartName="/ppt/notesSlides/notesSlide143.xml" ContentType="application/vnd.openxmlformats-officedocument.presentationml.notesSlide+xml"/>
  <Override PartName="/ppt/notesSlides/notesSlide144.xml" ContentType="application/vnd.openxmlformats-officedocument.presentationml.notesSlide+xml"/>
  <Override PartName="/ppt/notesSlides/notesSlide145.xml" ContentType="application/vnd.openxmlformats-officedocument.presentationml.notesSlide+xml"/>
  <Override PartName="/ppt/notesSlides/notesSlide146.xml" ContentType="application/vnd.openxmlformats-officedocument.presentationml.notesSlide+xml"/>
  <Override PartName="/ppt/notesSlides/notesSlide147.xml" ContentType="application/vnd.openxmlformats-officedocument.presentationml.notesSlide+xml"/>
  <Override PartName="/ppt/notesSlides/notesSlide148.xml" ContentType="application/vnd.openxmlformats-officedocument.presentationml.notesSlide+xml"/>
  <Override PartName="/ppt/notesSlides/notesSlide149.xml" ContentType="application/vnd.openxmlformats-officedocument.presentationml.notesSlide+xml"/>
  <Override PartName="/ppt/notesSlides/notesSlide150.xml" ContentType="application/vnd.openxmlformats-officedocument.presentationml.notesSlide+xml"/>
  <Override PartName="/ppt/notesSlides/notesSlide151.xml" ContentType="application/vnd.openxmlformats-officedocument.presentationml.notesSlide+xml"/>
  <Override PartName="/ppt/notesSlides/notesSlide152.xml" ContentType="application/vnd.openxmlformats-officedocument.presentationml.notesSlide+xml"/>
  <Override PartName="/ppt/notesSlides/notesSlide153.xml" ContentType="application/vnd.openxmlformats-officedocument.presentationml.notesSlide+xml"/>
  <Override PartName="/ppt/notesSlides/notesSlide154.xml" ContentType="application/vnd.openxmlformats-officedocument.presentationml.notesSlide+xml"/>
  <Override PartName="/ppt/notesSlides/notesSlide155.xml" ContentType="application/vnd.openxmlformats-officedocument.presentationml.notesSlide+xml"/>
  <Override PartName="/ppt/notesSlides/notesSlide156.xml" ContentType="application/vnd.openxmlformats-officedocument.presentationml.notesSlide+xml"/>
  <Override PartName="/ppt/notesSlides/notesSlide157.xml" ContentType="application/vnd.openxmlformats-officedocument.presentationml.notesSlide+xml"/>
  <Override PartName="/ppt/notesSlides/notesSlide158.xml" ContentType="application/vnd.openxmlformats-officedocument.presentationml.notesSlide+xml"/>
  <Override PartName="/ppt/notesSlides/notesSlide159.xml" ContentType="application/vnd.openxmlformats-officedocument.presentationml.notesSlide+xml"/>
  <Override PartName="/ppt/notesSlides/notesSlide160.xml" ContentType="application/vnd.openxmlformats-officedocument.presentationml.notesSlide+xml"/>
  <Override PartName="/ppt/notesSlides/notesSlide161.xml" ContentType="application/vnd.openxmlformats-officedocument.presentationml.notesSlide+xml"/>
  <Override PartName="/ppt/notesSlides/notesSlide162.xml" ContentType="application/vnd.openxmlformats-officedocument.presentationml.notesSlide+xml"/>
  <Override PartName="/ppt/notesSlides/notesSlide163.xml" ContentType="application/vnd.openxmlformats-officedocument.presentationml.notesSlide+xml"/>
  <Override PartName="/ppt/notesSlides/notesSlide164.xml" ContentType="application/vnd.openxmlformats-officedocument.presentationml.notesSlide+xml"/>
  <Override PartName="/ppt/notesSlides/notesSlide165.xml" ContentType="application/vnd.openxmlformats-officedocument.presentationml.notesSlide+xml"/>
  <Override PartName="/ppt/notesSlides/notesSlide166.xml" ContentType="application/vnd.openxmlformats-officedocument.presentationml.notesSlide+xml"/>
  <Override PartName="/ppt/notesSlides/notesSlide167.xml" ContentType="application/vnd.openxmlformats-officedocument.presentationml.notesSlide+xml"/>
  <Override PartName="/ppt/notesSlides/notesSlide168.xml" ContentType="application/vnd.openxmlformats-officedocument.presentationml.notesSlide+xml"/>
  <Override PartName="/ppt/notesSlides/notesSlide169.xml" ContentType="application/vnd.openxmlformats-officedocument.presentationml.notesSlide+xml"/>
  <Override PartName="/ppt/notesSlides/notesSlide170.xml" ContentType="application/vnd.openxmlformats-officedocument.presentationml.notesSlide+xml"/>
  <Override PartName="/ppt/notesSlides/notesSlide17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25" r:id="rId1"/>
    <p:sldMasterId id="2147483840" r:id="rId2"/>
  </p:sldMasterIdLst>
  <p:notesMasterIdLst>
    <p:notesMasterId r:id="rId271"/>
  </p:notesMasterIdLst>
  <p:handoutMasterIdLst>
    <p:handoutMasterId r:id="rId272"/>
  </p:handoutMasterIdLst>
  <p:sldIdLst>
    <p:sldId id="256" r:id="rId3"/>
    <p:sldId id="529" r:id="rId4"/>
    <p:sldId id="263" r:id="rId5"/>
    <p:sldId id="937" r:id="rId6"/>
    <p:sldId id="471" r:id="rId7"/>
    <p:sldId id="267" r:id="rId8"/>
    <p:sldId id="1056" r:id="rId9"/>
    <p:sldId id="1057" r:id="rId10"/>
    <p:sldId id="1059" r:id="rId11"/>
    <p:sldId id="936" r:id="rId12"/>
    <p:sldId id="938" r:id="rId13"/>
    <p:sldId id="735" r:id="rId14"/>
    <p:sldId id="671" r:id="rId15"/>
    <p:sldId id="274" r:id="rId16"/>
    <p:sldId id="281" r:id="rId17"/>
    <p:sldId id="551" r:id="rId18"/>
    <p:sldId id="283" r:id="rId19"/>
    <p:sldId id="287" r:id="rId20"/>
    <p:sldId id="288" r:id="rId21"/>
    <p:sldId id="477" r:id="rId22"/>
    <p:sldId id="293" r:id="rId23"/>
    <p:sldId id="294" r:id="rId24"/>
    <p:sldId id="295" r:id="rId25"/>
    <p:sldId id="296" r:id="rId26"/>
    <p:sldId id="297" r:id="rId27"/>
    <p:sldId id="298" r:id="rId28"/>
    <p:sldId id="299" r:id="rId29"/>
    <p:sldId id="300" r:id="rId30"/>
    <p:sldId id="289" r:id="rId31"/>
    <p:sldId id="672" r:id="rId32"/>
    <p:sldId id="303" r:id="rId33"/>
    <p:sldId id="553" r:id="rId34"/>
    <p:sldId id="306" r:id="rId35"/>
    <p:sldId id="307" r:id="rId36"/>
    <p:sldId id="490" r:id="rId37"/>
    <p:sldId id="311" r:id="rId38"/>
    <p:sldId id="673" r:id="rId39"/>
    <p:sldId id="314" r:id="rId40"/>
    <p:sldId id="315" r:id="rId41"/>
    <p:sldId id="319" r:id="rId42"/>
    <p:sldId id="320" r:id="rId43"/>
    <p:sldId id="456" r:id="rId44"/>
    <p:sldId id="457" r:id="rId45"/>
    <p:sldId id="472" r:id="rId46"/>
    <p:sldId id="473" r:id="rId47"/>
    <p:sldId id="474" r:id="rId48"/>
    <p:sldId id="475" r:id="rId49"/>
    <p:sldId id="478" r:id="rId50"/>
    <p:sldId id="476" r:id="rId51"/>
    <p:sldId id="627" r:id="rId52"/>
    <p:sldId id="660" r:id="rId53"/>
    <p:sldId id="331" r:id="rId54"/>
    <p:sldId id="491" r:id="rId55"/>
    <p:sldId id="340" r:id="rId56"/>
    <p:sldId id="674" r:id="rId57"/>
    <p:sldId id="342" r:id="rId58"/>
    <p:sldId id="555" r:id="rId59"/>
    <p:sldId id="345" r:id="rId60"/>
    <p:sldId id="348" r:id="rId61"/>
    <p:sldId id="492" r:id="rId62"/>
    <p:sldId id="350" r:id="rId63"/>
    <p:sldId id="554" r:id="rId64"/>
    <p:sldId id="655" r:id="rId65"/>
    <p:sldId id="952" r:id="rId66"/>
    <p:sldId id="953" r:id="rId67"/>
    <p:sldId id="954" r:id="rId68"/>
    <p:sldId id="956" r:id="rId69"/>
    <p:sldId id="958" r:id="rId70"/>
    <p:sldId id="959" r:id="rId71"/>
    <p:sldId id="960" r:id="rId72"/>
    <p:sldId id="961" r:id="rId73"/>
    <p:sldId id="951" r:id="rId74"/>
    <p:sldId id="464" r:id="rId75"/>
    <p:sldId id="561" r:id="rId76"/>
    <p:sldId id="440" r:id="rId77"/>
    <p:sldId id="563" r:id="rId78"/>
    <p:sldId id="466" r:id="rId79"/>
    <p:sldId id="567" r:id="rId80"/>
    <p:sldId id="661" r:id="rId81"/>
    <p:sldId id="656" r:id="rId82"/>
    <p:sldId id="569" r:id="rId83"/>
    <p:sldId id="608" r:id="rId84"/>
    <p:sldId id="657" r:id="rId85"/>
    <p:sldId id="468" r:id="rId86"/>
    <p:sldId id="442" r:id="rId87"/>
    <p:sldId id="1191" r:id="rId88"/>
    <p:sldId id="483" r:id="rId89"/>
    <p:sldId id="609" r:id="rId90"/>
    <p:sldId id="610" r:id="rId91"/>
    <p:sldId id="465" r:id="rId92"/>
    <p:sldId id="568" r:id="rId93"/>
    <p:sldId id="658" r:id="rId94"/>
    <p:sldId id="469" r:id="rId95"/>
    <p:sldId id="455" r:id="rId96"/>
    <p:sldId id="659" r:id="rId97"/>
    <p:sldId id="571" r:id="rId98"/>
    <p:sldId id="495" r:id="rId99"/>
    <p:sldId id="722" r:id="rId100"/>
    <p:sldId id="653" r:id="rId101"/>
    <p:sldId id="494" r:id="rId102"/>
    <p:sldId id="496" r:id="rId103"/>
    <p:sldId id="497" r:id="rId104"/>
    <p:sldId id="498" r:id="rId105"/>
    <p:sldId id="499" r:id="rId106"/>
    <p:sldId id="675" r:id="rId107"/>
    <p:sldId id="665" r:id="rId108"/>
    <p:sldId id="352" r:id="rId109"/>
    <p:sldId id="488" r:id="rId110"/>
    <p:sldId id="361" r:id="rId111"/>
    <p:sldId id="373" r:id="rId112"/>
    <p:sldId id="667" r:id="rId113"/>
    <p:sldId id="374" r:id="rId114"/>
    <p:sldId id="487" r:id="rId115"/>
    <p:sldId id="852" r:id="rId116"/>
    <p:sldId id="804" r:id="rId117"/>
    <p:sldId id="853" r:id="rId118"/>
    <p:sldId id="854" r:id="rId119"/>
    <p:sldId id="855" r:id="rId120"/>
    <p:sldId id="651" r:id="rId121"/>
    <p:sldId id="652" r:id="rId122"/>
    <p:sldId id="528" r:id="rId123"/>
    <p:sldId id="654" r:id="rId124"/>
    <p:sldId id="908" r:id="rId125"/>
    <p:sldId id="909" r:id="rId126"/>
    <p:sldId id="574" r:id="rId127"/>
    <p:sldId id="576" r:id="rId128"/>
    <p:sldId id="628" r:id="rId129"/>
    <p:sldId id="577" r:id="rId130"/>
    <p:sldId id="578" r:id="rId131"/>
    <p:sldId id="579" r:id="rId132"/>
    <p:sldId id="580" r:id="rId133"/>
    <p:sldId id="662" r:id="rId134"/>
    <p:sldId id="669" r:id="rId135"/>
    <p:sldId id="935" r:id="rId136"/>
    <p:sldId id="707" r:id="rId137"/>
    <p:sldId id="1060" r:id="rId138"/>
    <p:sldId id="708" r:id="rId139"/>
    <p:sldId id="709" r:id="rId140"/>
    <p:sldId id="710" r:id="rId141"/>
    <p:sldId id="406" r:id="rId142"/>
    <p:sldId id="711" r:id="rId143"/>
    <p:sldId id="712" r:id="rId144"/>
    <p:sldId id="941" r:id="rId145"/>
    <p:sldId id="942" r:id="rId146"/>
    <p:sldId id="943" r:id="rId147"/>
    <p:sldId id="945" r:id="rId148"/>
    <p:sldId id="949" r:id="rId149"/>
    <p:sldId id="948" r:id="rId150"/>
    <p:sldId id="1045" r:id="rId151"/>
    <p:sldId id="1188" r:id="rId152"/>
    <p:sldId id="1189" r:id="rId153"/>
    <p:sldId id="1161" r:id="rId154"/>
    <p:sldId id="1168" r:id="rId155"/>
    <p:sldId id="1180" r:id="rId156"/>
    <p:sldId id="1182" r:id="rId157"/>
    <p:sldId id="1178" r:id="rId158"/>
    <p:sldId id="1184" r:id="rId159"/>
    <p:sldId id="1185" r:id="rId160"/>
    <p:sldId id="1183" r:id="rId161"/>
    <p:sldId id="1186" r:id="rId162"/>
    <p:sldId id="1187" r:id="rId163"/>
    <p:sldId id="668" r:id="rId164"/>
    <p:sldId id="720" r:id="rId165"/>
    <p:sldId id="629" r:id="rId166"/>
    <p:sldId id="631" r:id="rId167"/>
    <p:sldId id="721" r:id="rId168"/>
    <p:sldId id="1046" r:id="rId169"/>
    <p:sldId id="741" r:id="rId170"/>
    <p:sldId id="845" r:id="rId171"/>
    <p:sldId id="863" r:id="rId172"/>
    <p:sldId id="864" r:id="rId173"/>
    <p:sldId id="865" r:id="rId174"/>
    <p:sldId id="866" r:id="rId175"/>
    <p:sldId id="807" r:id="rId176"/>
    <p:sldId id="808" r:id="rId177"/>
    <p:sldId id="811" r:id="rId178"/>
    <p:sldId id="814" r:id="rId179"/>
    <p:sldId id="817" r:id="rId180"/>
    <p:sldId id="867" r:id="rId181"/>
    <p:sldId id="868" r:id="rId182"/>
    <p:sldId id="869" r:id="rId183"/>
    <p:sldId id="870" r:id="rId184"/>
    <p:sldId id="871" r:id="rId185"/>
    <p:sldId id="872" r:id="rId186"/>
    <p:sldId id="877" r:id="rId187"/>
    <p:sldId id="878" r:id="rId188"/>
    <p:sldId id="880" r:id="rId189"/>
    <p:sldId id="886" r:id="rId190"/>
    <p:sldId id="890" r:id="rId191"/>
    <p:sldId id="891" r:id="rId192"/>
    <p:sldId id="892" r:id="rId193"/>
    <p:sldId id="897" r:id="rId194"/>
    <p:sldId id="898" r:id="rId195"/>
    <p:sldId id="903" r:id="rId196"/>
    <p:sldId id="904" r:id="rId197"/>
    <p:sldId id="1192" r:id="rId198"/>
    <p:sldId id="1193" r:id="rId199"/>
    <p:sldId id="1194" r:id="rId200"/>
    <p:sldId id="1195" r:id="rId201"/>
    <p:sldId id="1196" r:id="rId202"/>
    <p:sldId id="1197" r:id="rId203"/>
    <p:sldId id="907" r:id="rId204"/>
    <p:sldId id="699" r:id="rId205"/>
    <p:sldId id="700" r:id="rId206"/>
    <p:sldId id="701" r:id="rId207"/>
    <p:sldId id="1050" r:id="rId208"/>
    <p:sldId id="1051" r:id="rId209"/>
    <p:sldId id="702" r:id="rId210"/>
    <p:sldId id="706" r:id="rId211"/>
    <p:sldId id="1054" r:id="rId212"/>
    <p:sldId id="1053" r:id="rId213"/>
    <p:sldId id="1052" r:id="rId214"/>
    <p:sldId id="1055" r:id="rId215"/>
    <p:sldId id="719" r:id="rId216"/>
    <p:sldId id="950" r:id="rId217"/>
    <p:sldId id="939" r:id="rId218"/>
    <p:sldId id="921" r:id="rId219"/>
    <p:sldId id="922" r:id="rId220"/>
    <p:sldId id="924" r:id="rId221"/>
    <p:sldId id="1049" r:id="rId222"/>
    <p:sldId id="1048" r:id="rId223"/>
    <p:sldId id="925" r:id="rId224"/>
    <p:sldId id="926" r:id="rId225"/>
    <p:sldId id="927" r:id="rId226"/>
    <p:sldId id="584" r:id="rId227"/>
    <p:sldId id="585" r:id="rId228"/>
    <p:sldId id="607" r:id="rId229"/>
    <p:sldId id="594" r:id="rId230"/>
    <p:sldId id="596" r:id="rId231"/>
    <p:sldId id="598" r:id="rId232"/>
    <p:sldId id="600" r:id="rId233"/>
    <p:sldId id="602" r:id="rId234"/>
    <p:sldId id="604" r:id="rId235"/>
    <p:sldId id="606" r:id="rId236"/>
    <p:sldId id="934" r:id="rId237"/>
    <p:sldId id="697" r:id="rId238"/>
    <p:sldId id="515" r:id="rId239"/>
    <p:sldId id="611" r:id="rId240"/>
    <p:sldId id="612" r:id="rId241"/>
    <p:sldId id="613" r:id="rId242"/>
    <p:sldId id="618" r:id="rId243"/>
    <p:sldId id="619" r:id="rId244"/>
    <p:sldId id="620" r:id="rId245"/>
    <p:sldId id="621" r:id="rId246"/>
    <p:sldId id="738" r:id="rId247"/>
    <p:sldId id="739" r:id="rId248"/>
    <p:sldId id="625" r:id="rId249"/>
    <p:sldId id="1201" r:id="rId250"/>
    <p:sldId id="1199" r:id="rId251"/>
    <p:sldId id="724" r:id="rId252"/>
    <p:sldId id="723" r:id="rId253"/>
    <p:sldId id="725" r:id="rId254"/>
    <p:sldId id="726" r:id="rId255"/>
    <p:sldId id="727" r:id="rId256"/>
    <p:sldId id="728" r:id="rId257"/>
    <p:sldId id="729" r:id="rId258"/>
    <p:sldId id="730" r:id="rId259"/>
    <p:sldId id="731" r:id="rId260"/>
    <p:sldId id="732" r:id="rId261"/>
    <p:sldId id="733" r:id="rId262"/>
    <p:sldId id="698" r:id="rId263"/>
    <p:sldId id="470" r:id="rId264"/>
    <p:sldId id="493" r:id="rId265"/>
    <p:sldId id="740" r:id="rId266"/>
    <p:sldId id="736" r:id="rId267"/>
    <p:sldId id="1198" r:id="rId268"/>
    <p:sldId id="395" r:id="rId269"/>
    <p:sldId id="396" r:id="rId270"/>
  </p:sldIdLst>
  <p:sldSz cx="12192000" cy="6858000"/>
  <p:notesSz cx="6858000" cy="91440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sz="2400" kern="1200">
        <a:solidFill>
          <a:schemeClr val="tx2"/>
        </a:solidFill>
        <a:latin typeface="Times New Roman" charset="0"/>
        <a:ea typeface="ＭＳ Ｐゴシック" charset="0"/>
        <a:cs typeface="ＭＳ Ｐゴシック" charset="0"/>
      </a:defRPr>
    </a:lvl1pPr>
    <a:lvl2pPr marL="457200" algn="ctr" rtl="0" fontAlgn="base">
      <a:spcBef>
        <a:spcPct val="0"/>
      </a:spcBef>
      <a:spcAft>
        <a:spcPct val="0"/>
      </a:spcAft>
      <a:defRPr sz="2400" kern="1200">
        <a:solidFill>
          <a:schemeClr val="tx2"/>
        </a:solidFill>
        <a:latin typeface="Times New Roman" charset="0"/>
        <a:ea typeface="ＭＳ Ｐゴシック" charset="0"/>
        <a:cs typeface="ＭＳ Ｐゴシック" charset="0"/>
      </a:defRPr>
    </a:lvl2pPr>
    <a:lvl3pPr marL="914400" algn="ctr" rtl="0" fontAlgn="base">
      <a:spcBef>
        <a:spcPct val="0"/>
      </a:spcBef>
      <a:spcAft>
        <a:spcPct val="0"/>
      </a:spcAft>
      <a:defRPr sz="2400" kern="1200">
        <a:solidFill>
          <a:schemeClr val="tx2"/>
        </a:solidFill>
        <a:latin typeface="Times New Roman" charset="0"/>
        <a:ea typeface="ＭＳ Ｐゴシック" charset="0"/>
        <a:cs typeface="ＭＳ Ｐゴシック" charset="0"/>
      </a:defRPr>
    </a:lvl3pPr>
    <a:lvl4pPr marL="1371600" algn="ctr" rtl="0" fontAlgn="base">
      <a:spcBef>
        <a:spcPct val="0"/>
      </a:spcBef>
      <a:spcAft>
        <a:spcPct val="0"/>
      </a:spcAft>
      <a:defRPr sz="2400" kern="1200">
        <a:solidFill>
          <a:schemeClr val="tx2"/>
        </a:solidFill>
        <a:latin typeface="Times New Roman" charset="0"/>
        <a:ea typeface="ＭＳ Ｐゴシック" charset="0"/>
        <a:cs typeface="ＭＳ Ｐゴシック" charset="0"/>
      </a:defRPr>
    </a:lvl4pPr>
    <a:lvl5pPr marL="1828800" algn="ctr" rtl="0" fontAlgn="base">
      <a:spcBef>
        <a:spcPct val="0"/>
      </a:spcBef>
      <a:spcAft>
        <a:spcPct val="0"/>
      </a:spcAft>
      <a:defRPr sz="2400" kern="1200">
        <a:solidFill>
          <a:schemeClr val="tx2"/>
        </a:solidFill>
        <a:latin typeface="Times New Roman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sz="2400" kern="1200">
        <a:solidFill>
          <a:schemeClr val="tx2"/>
        </a:solidFill>
        <a:latin typeface="Times New Roman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sz="2400" kern="1200">
        <a:solidFill>
          <a:schemeClr val="tx2"/>
        </a:solidFill>
        <a:latin typeface="Times New Roman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sz="2400" kern="1200">
        <a:solidFill>
          <a:schemeClr val="tx2"/>
        </a:solidFill>
        <a:latin typeface="Times New Roman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sz="2400" kern="1200">
        <a:solidFill>
          <a:schemeClr val="tx2"/>
        </a:solidFill>
        <a:latin typeface="Times New Roman" charset="0"/>
        <a:ea typeface="ＭＳ Ｐゴシック" charset="0"/>
        <a:cs typeface="ＭＳ Ｐゴシック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00FF80"/>
    <a:srgbClr val="FFFF00"/>
    <a:srgbClr val="E6E6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428" autoAdjust="0"/>
    <p:restoredTop sz="95370" autoAdjust="0"/>
  </p:normalViewPr>
  <p:slideViewPr>
    <p:cSldViewPr>
      <p:cViewPr varScale="1">
        <p:scale>
          <a:sx n="119" d="100"/>
          <a:sy n="119" d="100"/>
        </p:scale>
        <p:origin x="224" y="32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4288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30" d="100"/>
        <a:sy n="130" d="100"/>
      </p:scale>
      <p:origin x="0" y="47976"/>
    </p:cViewPr>
  </p:sorterViewPr>
  <p:notesViewPr>
    <p:cSldViewPr>
      <p:cViewPr varScale="1">
        <p:scale>
          <a:sx n="97" d="100"/>
          <a:sy n="97" d="100"/>
        </p:scale>
        <p:origin x="4328" y="20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5.xml"/><Relationship Id="rId21" Type="http://schemas.openxmlformats.org/officeDocument/2006/relationships/slide" Target="slides/slide19.xml"/><Relationship Id="rId63" Type="http://schemas.openxmlformats.org/officeDocument/2006/relationships/slide" Target="slides/slide61.xml"/><Relationship Id="rId159" Type="http://schemas.openxmlformats.org/officeDocument/2006/relationships/slide" Target="slides/slide157.xml"/><Relationship Id="rId170" Type="http://schemas.openxmlformats.org/officeDocument/2006/relationships/slide" Target="slides/slide168.xml"/><Relationship Id="rId226" Type="http://schemas.openxmlformats.org/officeDocument/2006/relationships/slide" Target="slides/slide224.xml"/><Relationship Id="rId268" Type="http://schemas.openxmlformats.org/officeDocument/2006/relationships/slide" Target="slides/slide266.xml"/><Relationship Id="rId32" Type="http://schemas.openxmlformats.org/officeDocument/2006/relationships/slide" Target="slides/slide30.xml"/><Relationship Id="rId74" Type="http://schemas.openxmlformats.org/officeDocument/2006/relationships/slide" Target="slides/slide72.xml"/><Relationship Id="rId128" Type="http://schemas.openxmlformats.org/officeDocument/2006/relationships/slide" Target="slides/slide126.xml"/><Relationship Id="rId5" Type="http://schemas.openxmlformats.org/officeDocument/2006/relationships/slide" Target="slides/slide3.xml"/><Relationship Id="rId95" Type="http://schemas.openxmlformats.org/officeDocument/2006/relationships/slide" Target="slides/slide93.xml"/><Relationship Id="rId160" Type="http://schemas.openxmlformats.org/officeDocument/2006/relationships/slide" Target="slides/slide158.xml"/><Relationship Id="rId181" Type="http://schemas.openxmlformats.org/officeDocument/2006/relationships/slide" Target="slides/slide179.xml"/><Relationship Id="rId216" Type="http://schemas.openxmlformats.org/officeDocument/2006/relationships/slide" Target="slides/slide214.xml"/><Relationship Id="rId237" Type="http://schemas.openxmlformats.org/officeDocument/2006/relationships/slide" Target="slides/slide235.xml"/><Relationship Id="rId258" Type="http://schemas.openxmlformats.org/officeDocument/2006/relationships/slide" Target="slides/slide256.xml"/><Relationship Id="rId22" Type="http://schemas.openxmlformats.org/officeDocument/2006/relationships/slide" Target="slides/slide20.xml"/><Relationship Id="rId43" Type="http://schemas.openxmlformats.org/officeDocument/2006/relationships/slide" Target="slides/slide41.xml"/><Relationship Id="rId64" Type="http://schemas.openxmlformats.org/officeDocument/2006/relationships/slide" Target="slides/slide62.xml"/><Relationship Id="rId118" Type="http://schemas.openxmlformats.org/officeDocument/2006/relationships/slide" Target="slides/slide116.xml"/><Relationship Id="rId139" Type="http://schemas.openxmlformats.org/officeDocument/2006/relationships/slide" Target="slides/slide137.xml"/><Relationship Id="rId85" Type="http://schemas.openxmlformats.org/officeDocument/2006/relationships/slide" Target="slides/slide83.xml"/><Relationship Id="rId150" Type="http://schemas.openxmlformats.org/officeDocument/2006/relationships/slide" Target="slides/slide148.xml"/><Relationship Id="rId171" Type="http://schemas.openxmlformats.org/officeDocument/2006/relationships/slide" Target="slides/slide169.xml"/><Relationship Id="rId192" Type="http://schemas.openxmlformats.org/officeDocument/2006/relationships/slide" Target="slides/slide190.xml"/><Relationship Id="rId206" Type="http://schemas.openxmlformats.org/officeDocument/2006/relationships/slide" Target="slides/slide204.xml"/><Relationship Id="rId227" Type="http://schemas.openxmlformats.org/officeDocument/2006/relationships/slide" Target="slides/slide225.xml"/><Relationship Id="rId248" Type="http://schemas.openxmlformats.org/officeDocument/2006/relationships/slide" Target="slides/slide246.xml"/><Relationship Id="rId269" Type="http://schemas.openxmlformats.org/officeDocument/2006/relationships/slide" Target="slides/slide267.xml"/><Relationship Id="rId12" Type="http://schemas.openxmlformats.org/officeDocument/2006/relationships/slide" Target="slides/slide10.xml"/><Relationship Id="rId33" Type="http://schemas.openxmlformats.org/officeDocument/2006/relationships/slide" Target="slides/slide31.xml"/><Relationship Id="rId108" Type="http://schemas.openxmlformats.org/officeDocument/2006/relationships/slide" Target="slides/slide106.xml"/><Relationship Id="rId129" Type="http://schemas.openxmlformats.org/officeDocument/2006/relationships/slide" Target="slides/slide127.xml"/><Relationship Id="rId54" Type="http://schemas.openxmlformats.org/officeDocument/2006/relationships/slide" Target="slides/slide52.xml"/><Relationship Id="rId75" Type="http://schemas.openxmlformats.org/officeDocument/2006/relationships/slide" Target="slides/slide73.xml"/><Relationship Id="rId96" Type="http://schemas.openxmlformats.org/officeDocument/2006/relationships/slide" Target="slides/slide94.xml"/><Relationship Id="rId140" Type="http://schemas.openxmlformats.org/officeDocument/2006/relationships/slide" Target="slides/slide138.xml"/><Relationship Id="rId161" Type="http://schemas.openxmlformats.org/officeDocument/2006/relationships/slide" Target="slides/slide159.xml"/><Relationship Id="rId182" Type="http://schemas.openxmlformats.org/officeDocument/2006/relationships/slide" Target="slides/slide180.xml"/><Relationship Id="rId217" Type="http://schemas.openxmlformats.org/officeDocument/2006/relationships/slide" Target="slides/slide215.xml"/><Relationship Id="rId6" Type="http://schemas.openxmlformats.org/officeDocument/2006/relationships/slide" Target="slides/slide4.xml"/><Relationship Id="rId238" Type="http://schemas.openxmlformats.org/officeDocument/2006/relationships/slide" Target="slides/slide236.xml"/><Relationship Id="rId259" Type="http://schemas.openxmlformats.org/officeDocument/2006/relationships/slide" Target="slides/slide257.xml"/><Relationship Id="rId23" Type="http://schemas.openxmlformats.org/officeDocument/2006/relationships/slide" Target="slides/slide21.xml"/><Relationship Id="rId119" Type="http://schemas.openxmlformats.org/officeDocument/2006/relationships/slide" Target="slides/slide117.xml"/><Relationship Id="rId270" Type="http://schemas.openxmlformats.org/officeDocument/2006/relationships/slide" Target="slides/slide268.xml"/><Relationship Id="rId44" Type="http://schemas.openxmlformats.org/officeDocument/2006/relationships/slide" Target="slides/slide42.xml"/><Relationship Id="rId65" Type="http://schemas.openxmlformats.org/officeDocument/2006/relationships/slide" Target="slides/slide63.xml"/><Relationship Id="rId86" Type="http://schemas.openxmlformats.org/officeDocument/2006/relationships/slide" Target="slides/slide84.xml"/><Relationship Id="rId130" Type="http://schemas.openxmlformats.org/officeDocument/2006/relationships/slide" Target="slides/slide128.xml"/><Relationship Id="rId151" Type="http://schemas.openxmlformats.org/officeDocument/2006/relationships/slide" Target="slides/slide149.xml"/><Relationship Id="rId172" Type="http://schemas.openxmlformats.org/officeDocument/2006/relationships/slide" Target="slides/slide170.xml"/><Relationship Id="rId193" Type="http://schemas.openxmlformats.org/officeDocument/2006/relationships/slide" Target="slides/slide191.xml"/><Relationship Id="rId207" Type="http://schemas.openxmlformats.org/officeDocument/2006/relationships/slide" Target="slides/slide205.xml"/><Relationship Id="rId228" Type="http://schemas.openxmlformats.org/officeDocument/2006/relationships/slide" Target="slides/slide226.xml"/><Relationship Id="rId249" Type="http://schemas.openxmlformats.org/officeDocument/2006/relationships/slide" Target="slides/slide247.xml"/><Relationship Id="rId13" Type="http://schemas.openxmlformats.org/officeDocument/2006/relationships/slide" Target="slides/slide11.xml"/><Relationship Id="rId109" Type="http://schemas.openxmlformats.org/officeDocument/2006/relationships/slide" Target="slides/slide107.xml"/><Relationship Id="rId260" Type="http://schemas.openxmlformats.org/officeDocument/2006/relationships/slide" Target="slides/slide258.xml"/><Relationship Id="rId34" Type="http://schemas.openxmlformats.org/officeDocument/2006/relationships/slide" Target="slides/slide32.xml"/><Relationship Id="rId55" Type="http://schemas.openxmlformats.org/officeDocument/2006/relationships/slide" Target="slides/slide53.xml"/><Relationship Id="rId76" Type="http://schemas.openxmlformats.org/officeDocument/2006/relationships/slide" Target="slides/slide74.xml"/><Relationship Id="rId97" Type="http://schemas.openxmlformats.org/officeDocument/2006/relationships/slide" Target="slides/slide95.xml"/><Relationship Id="rId120" Type="http://schemas.openxmlformats.org/officeDocument/2006/relationships/slide" Target="slides/slide118.xml"/><Relationship Id="rId141" Type="http://schemas.openxmlformats.org/officeDocument/2006/relationships/slide" Target="slides/slide139.xml"/><Relationship Id="rId7" Type="http://schemas.openxmlformats.org/officeDocument/2006/relationships/slide" Target="slides/slide5.xml"/><Relationship Id="rId162" Type="http://schemas.openxmlformats.org/officeDocument/2006/relationships/slide" Target="slides/slide160.xml"/><Relationship Id="rId183" Type="http://schemas.openxmlformats.org/officeDocument/2006/relationships/slide" Target="slides/slide181.xml"/><Relationship Id="rId218" Type="http://schemas.openxmlformats.org/officeDocument/2006/relationships/slide" Target="slides/slide216.xml"/><Relationship Id="rId239" Type="http://schemas.openxmlformats.org/officeDocument/2006/relationships/slide" Target="slides/slide237.xml"/><Relationship Id="rId250" Type="http://schemas.openxmlformats.org/officeDocument/2006/relationships/slide" Target="slides/slide248.xml"/><Relationship Id="rId271" Type="http://schemas.openxmlformats.org/officeDocument/2006/relationships/notesMaster" Target="notesMasters/notesMaster1.xml"/><Relationship Id="rId24" Type="http://schemas.openxmlformats.org/officeDocument/2006/relationships/slide" Target="slides/slide22.xml"/><Relationship Id="rId45" Type="http://schemas.openxmlformats.org/officeDocument/2006/relationships/slide" Target="slides/slide43.xml"/><Relationship Id="rId66" Type="http://schemas.openxmlformats.org/officeDocument/2006/relationships/slide" Target="slides/slide64.xml"/><Relationship Id="rId87" Type="http://schemas.openxmlformats.org/officeDocument/2006/relationships/slide" Target="slides/slide85.xml"/><Relationship Id="rId110" Type="http://schemas.openxmlformats.org/officeDocument/2006/relationships/slide" Target="slides/slide108.xml"/><Relationship Id="rId131" Type="http://schemas.openxmlformats.org/officeDocument/2006/relationships/slide" Target="slides/slide129.xml"/><Relationship Id="rId152" Type="http://schemas.openxmlformats.org/officeDocument/2006/relationships/slide" Target="slides/slide150.xml"/><Relationship Id="rId173" Type="http://schemas.openxmlformats.org/officeDocument/2006/relationships/slide" Target="slides/slide171.xml"/><Relationship Id="rId194" Type="http://schemas.openxmlformats.org/officeDocument/2006/relationships/slide" Target="slides/slide192.xml"/><Relationship Id="rId208" Type="http://schemas.openxmlformats.org/officeDocument/2006/relationships/slide" Target="slides/slide206.xml"/><Relationship Id="rId229" Type="http://schemas.openxmlformats.org/officeDocument/2006/relationships/slide" Target="slides/slide227.xml"/><Relationship Id="rId240" Type="http://schemas.openxmlformats.org/officeDocument/2006/relationships/slide" Target="slides/slide238.xml"/><Relationship Id="rId261" Type="http://schemas.openxmlformats.org/officeDocument/2006/relationships/slide" Target="slides/slide259.xml"/><Relationship Id="rId14" Type="http://schemas.openxmlformats.org/officeDocument/2006/relationships/slide" Target="slides/slide12.xml"/><Relationship Id="rId35" Type="http://schemas.openxmlformats.org/officeDocument/2006/relationships/slide" Target="slides/slide33.xml"/><Relationship Id="rId56" Type="http://schemas.openxmlformats.org/officeDocument/2006/relationships/slide" Target="slides/slide54.xml"/><Relationship Id="rId77" Type="http://schemas.openxmlformats.org/officeDocument/2006/relationships/slide" Target="slides/slide75.xml"/><Relationship Id="rId100" Type="http://schemas.openxmlformats.org/officeDocument/2006/relationships/slide" Target="slides/slide98.xml"/><Relationship Id="rId8" Type="http://schemas.openxmlformats.org/officeDocument/2006/relationships/slide" Target="slides/slide6.xml"/><Relationship Id="rId98" Type="http://schemas.openxmlformats.org/officeDocument/2006/relationships/slide" Target="slides/slide96.xml"/><Relationship Id="rId121" Type="http://schemas.openxmlformats.org/officeDocument/2006/relationships/slide" Target="slides/slide119.xml"/><Relationship Id="rId142" Type="http://schemas.openxmlformats.org/officeDocument/2006/relationships/slide" Target="slides/slide140.xml"/><Relationship Id="rId163" Type="http://schemas.openxmlformats.org/officeDocument/2006/relationships/slide" Target="slides/slide161.xml"/><Relationship Id="rId184" Type="http://schemas.openxmlformats.org/officeDocument/2006/relationships/slide" Target="slides/slide182.xml"/><Relationship Id="rId219" Type="http://schemas.openxmlformats.org/officeDocument/2006/relationships/slide" Target="slides/slide217.xml"/><Relationship Id="rId230" Type="http://schemas.openxmlformats.org/officeDocument/2006/relationships/slide" Target="slides/slide228.xml"/><Relationship Id="rId251" Type="http://schemas.openxmlformats.org/officeDocument/2006/relationships/slide" Target="slides/slide249.xml"/><Relationship Id="rId25" Type="http://schemas.openxmlformats.org/officeDocument/2006/relationships/slide" Target="slides/slide23.xml"/><Relationship Id="rId46" Type="http://schemas.openxmlformats.org/officeDocument/2006/relationships/slide" Target="slides/slide44.xml"/><Relationship Id="rId67" Type="http://schemas.openxmlformats.org/officeDocument/2006/relationships/slide" Target="slides/slide65.xml"/><Relationship Id="rId272" Type="http://schemas.openxmlformats.org/officeDocument/2006/relationships/handoutMaster" Target="handoutMasters/handoutMaster1.xml"/><Relationship Id="rId88" Type="http://schemas.openxmlformats.org/officeDocument/2006/relationships/slide" Target="slides/slide86.xml"/><Relationship Id="rId111" Type="http://schemas.openxmlformats.org/officeDocument/2006/relationships/slide" Target="slides/slide109.xml"/><Relationship Id="rId132" Type="http://schemas.openxmlformats.org/officeDocument/2006/relationships/slide" Target="slides/slide130.xml"/><Relationship Id="rId153" Type="http://schemas.openxmlformats.org/officeDocument/2006/relationships/slide" Target="slides/slide151.xml"/><Relationship Id="rId174" Type="http://schemas.openxmlformats.org/officeDocument/2006/relationships/slide" Target="slides/slide172.xml"/><Relationship Id="rId195" Type="http://schemas.openxmlformats.org/officeDocument/2006/relationships/slide" Target="slides/slide193.xml"/><Relationship Id="rId209" Type="http://schemas.openxmlformats.org/officeDocument/2006/relationships/slide" Target="slides/slide207.xml"/><Relationship Id="rId220" Type="http://schemas.openxmlformats.org/officeDocument/2006/relationships/slide" Target="slides/slide218.xml"/><Relationship Id="rId241" Type="http://schemas.openxmlformats.org/officeDocument/2006/relationships/slide" Target="slides/slide239.xml"/><Relationship Id="rId15" Type="http://schemas.openxmlformats.org/officeDocument/2006/relationships/slide" Target="slides/slide13.xml"/><Relationship Id="rId36" Type="http://schemas.openxmlformats.org/officeDocument/2006/relationships/slide" Target="slides/slide34.xml"/><Relationship Id="rId57" Type="http://schemas.openxmlformats.org/officeDocument/2006/relationships/slide" Target="slides/slide55.xml"/><Relationship Id="rId262" Type="http://schemas.openxmlformats.org/officeDocument/2006/relationships/slide" Target="slides/slide260.xml"/><Relationship Id="rId78" Type="http://schemas.openxmlformats.org/officeDocument/2006/relationships/slide" Target="slides/slide76.xml"/><Relationship Id="rId99" Type="http://schemas.openxmlformats.org/officeDocument/2006/relationships/slide" Target="slides/slide97.xml"/><Relationship Id="rId101" Type="http://schemas.openxmlformats.org/officeDocument/2006/relationships/slide" Target="slides/slide99.xml"/><Relationship Id="rId122" Type="http://schemas.openxmlformats.org/officeDocument/2006/relationships/slide" Target="slides/slide120.xml"/><Relationship Id="rId143" Type="http://schemas.openxmlformats.org/officeDocument/2006/relationships/slide" Target="slides/slide141.xml"/><Relationship Id="rId164" Type="http://schemas.openxmlformats.org/officeDocument/2006/relationships/slide" Target="slides/slide162.xml"/><Relationship Id="rId185" Type="http://schemas.openxmlformats.org/officeDocument/2006/relationships/slide" Target="slides/slide183.xml"/><Relationship Id="rId9" Type="http://schemas.openxmlformats.org/officeDocument/2006/relationships/slide" Target="slides/slide7.xml"/><Relationship Id="rId210" Type="http://schemas.openxmlformats.org/officeDocument/2006/relationships/slide" Target="slides/slide208.xml"/><Relationship Id="rId26" Type="http://schemas.openxmlformats.org/officeDocument/2006/relationships/slide" Target="slides/slide24.xml"/><Relationship Id="rId231" Type="http://schemas.openxmlformats.org/officeDocument/2006/relationships/slide" Target="slides/slide229.xml"/><Relationship Id="rId252" Type="http://schemas.openxmlformats.org/officeDocument/2006/relationships/slide" Target="slides/slide250.xml"/><Relationship Id="rId273" Type="http://schemas.openxmlformats.org/officeDocument/2006/relationships/presProps" Target="presProps.xml"/><Relationship Id="rId47" Type="http://schemas.openxmlformats.org/officeDocument/2006/relationships/slide" Target="slides/slide45.xml"/><Relationship Id="rId68" Type="http://schemas.openxmlformats.org/officeDocument/2006/relationships/slide" Target="slides/slide66.xml"/><Relationship Id="rId89" Type="http://schemas.openxmlformats.org/officeDocument/2006/relationships/slide" Target="slides/slide87.xml"/><Relationship Id="rId112" Type="http://schemas.openxmlformats.org/officeDocument/2006/relationships/slide" Target="slides/slide110.xml"/><Relationship Id="rId133" Type="http://schemas.openxmlformats.org/officeDocument/2006/relationships/slide" Target="slides/slide131.xml"/><Relationship Id="rId154" Type="http://schemas.openxmlformats.org/officeDocument/2006/relationships/slide" Target="slides/slide152.xml"/><Relationship Id="rId175" Type="http://schemas.openxmlformats.org/officeDocument/2006/relationships/slide" Target="slides/slide173.xml"/><Relationship Id="rId196" Type="http://schemas.openxmlformats.org/officeDocument/2006/relationships/slide" Target="slides/slide194.xml"/><Relationship Id="rId200" Type="http://schemas.openxmlformats.org/officeDocument/2006/relationships/slide" Target="slides/slide198.xml"/><Relationship Id="rId16" Type="http://schemas.openxmlformats.org/officeDocument/2006/relationships/slide" Target="slides/slide14.xml"/><Relationship Id="rId221" Type="http://schemas.openxmlformats.org/officeDocument/2006/relationships/slide" Target="slides/slide219.xml"/><Relationship Id="rId242" Type="http://schemas.openxmlformats.org/officeDocument/2006/relationships/slide" Target="slides/slide240.xml"/><Relationship Id="rId263" Type="http://schemas.openxmlformats.org/officeDocument/2006/relationships/slide" Target="slides/slide261.xml"/><Relationship Id="rId37" Type="http://schemas.openxmlformats.org/officeDocument/2006/relationships/slide" Target="slides/slide35.xml"/><Relationship Id="rId58" Type="http://schemas.openxmlformats.org/officeDocument/2006/relationships/slide" Target="slides/slide56.xml"/><Relationship Id="rId79" Type="http://schemas.openxmlformats.org/officeDocument/2006/relationships/slide" Target="slides/slide77.xml"/><Relationship Id="rId102" Type="http://schemas.openxmlformats.org/officeDocument/2006/relationships/slide" Target="slides/slide100.xml"/><Relationship Id="rId123" Type="http://schemas.openxmlformats.org/officeDocument/2006/relationships/slide" Target="slides/slide121.xml"/><Relationship Id="rId144" Type="http://schemas.openxmlformats.org/officeDocument/2006/relationships/slide" Target="slides/slide142.xml"/><Relationship Id="rId90" Type="http://schemas.openxmlformats.org/officeDocument/2006/relationships/slide" Target="slides/slide88.xml"/><Relationship Id="rId165" Type="http://schemas.openxmlformats.org/officeDocument/2006/relationships/slide" Target="slides/slide163.xml"/><Relationship Id="rId186" Type="http://schemas.openxmlformats.org/officeDocument/2006/relationships/slide" Target="slides/slide184.xml"/><Relationship Id="rId211" Type="http://schemas.openxmlformats.org/officeDocument/2006/relationships/slide" Target="slides/slide209.xml"/><Relationship Id="rId232" Type="http://schemas.openxmlformats.org/officeDocument/2006/relationships/slide" Target="slides/slide230.xml"/><Relationship Id="rId253" Type="http://schemas.openxmlformats.org/officeDocument/2006/relationships/slide" Target="slides/slide251.xml"/><Relationship Id="rId274" Type="http://schemas.openxmlformats.org/officeDocument/2006/relationships/viewProps" Target="viewProps.xml"/><Relationship Id="rId27" Type="http://schemas.openxmlformats.org/officeDocument/2006/relationships/slide" Target="slides/slide25.xml"/><Relationship Id="rId48" Type="http://schemas.openxmlformats.org/officeDocument/2006/relationships/slide" Target="slides/slide46.xml"/><Relationship Id="rId69" Type="http://schemas.openxmlformats.org/officeDocument/2006/relationships/slide" Target="slides/slide67.xml"/><Relationship Id="rId113" Type="http://schemas.openxmlformats.org/officeDocument/2006/relationships/slide" Target="slides/slide111.xml"/><Relationship Id="rId134" Type="http://schemas.openxmlformats.org/officeDocument/2006/relationships/slide" Target="slides/slide132.xml"/><Relationship Id="rId80" Type="http://schemas.openxmlformats.org/officeDocument/2006/relationships/slide" Target="slides/slide78.xml"/><Relationship Id="rId155" Type="http://schemas.openxmlformats.org/officeDocument/2006/relationships/slide" Target="slides/slide153.xml"/><Relationship Id="rId176" Type="http://schemas.openxmlformats.org/officeDocument/2006/relationships/slide" Target="slides/slide174.xml"/><Relationship Id="rId197" Type="http://schemas.openxmlformats.org/officeDocument/2006/relationships/slide" Target="slides/slide195.xml"/><Relationship Id="rId201" Type="http://schemas.openxmlformats.org/officeDocument/2006/relationships/slide" Target="slides/slide199.xml"/><Relationship Id="rId222" Type="http://schemas.openxmlformats.org/officeDocument/2006/relationships/slide" Target="slides/slide220.xml"/><Relationship Id="rId243" Type="http://schemas.openxmlformats.org/officeDocument/2006/relationships/slide" Target="slides/slide241.xml"/><Relationship Id="rId264" Type="http://schemas.openxmlformats.org/officeDocument/2006/relationships/slide" Target="slides/slide262.xml"/><Relationship Id="rId17" Type="http://schemas.openxmlformats.org/officeDocument/2006/relationships/slide" Target="slides/slide15.xml"/><Relationship Id="rId38" Type="http://schemas.openxmlformats.org/officeDocument/2006/relationships/slide" Target="slides/slide36.xml"/><Relationship Id="rId59" Type="http://schemas.openxmlformats.org/officeDocument/2006/relationships/slide" Target="slides/slide57.xml"/><Relationship Id="rId103" Type="http://schemas.openxmlformats.org/officeDocument/2006/relationships/slide" Target="slides/slide101.xml"/><Relationship Id="rId124" Type="http://schemas.openxmlformats.org/officeDocument/2006/relationships/slide" Target="slides/slide122.xml"/><Relationship Id="rId70" Type="http://schemas.openxmlformats.org/officeDocument/2006/relationships/slide" Target="slides/slide68.xml"/><Relationship Id="rId91" Type="http://schemas.openxmlformats.org/officeDocument/2006/relationships/slide" Target="slides/slide89.xml"/><Relationship Id="rId145" Type="http://schemas.openxmlformats.org/officeDocument/2006/relationships/slide" Target="slides/slide143.xml"/><Relationship Id="rId166" Type="http://schemas.openxmlformats.org/officeDocument/2006/relationships/slide" Target="slides/slide164.xml"/><Relationship Id="rId187" Type="http://schemas.openxmlformats.org/officeDocument/2006/relationships/slide" Target="slides/slide185.xml"/><Relationship Id="rId1" Type="http://schemas.openxmlformats.org/officeDocument/2006/relationships/slideMaster" Target="slideMasters/slideMaster1.xml"/><Relationship Id="rId212" Type="http://schemas.openxmlformats.org/officeDocument/2006/relationships/slide" Target="slides/slide210.xml"/><Relationship Id="rId233" Type="http://schemas.openxmlformats.org/officeDocument/2006/relationships/slide" Target="slides/slide231.xml"/><Relationship Id="rId254" Type="http://schemas.openxmlformats.org/officeDocument/2006/relationships/slide" Target="slides/slide252.xml"/><Relationship Id="rId28" Type="http://schemas.openxmlformats.org/officeDocument/2006/relationships/slide" Target="slides/slide26.xml"/><Relationship Id="rId49" Type="http://schemas.openxmlformats.org/officeDocument/2006/relationships/slide" Target="slides/slide47.xml"/><Relationship Id="rId114" Type="http://schemas.openxmlformats.org/officeDocument/2006/relationships/slide" Target="slides/slide112.xml"/><Relationship Id="rId275" Type="http://schemas.openxmlformats.org/officeDocument/2006/relationships/theme" Target="theme/theme1.xml"/><Relationship Id="rId60" Type="http://schemas.openxmlformats.org/officeDocument/2006/relationships/slide" Target="slides/slide58.xml"/><Relationship Id="rId81" Type="http://schemas.openxmlformats.org/officeDocument/2006/relationships/slide" Target="slides/slide79.xml"/><Relationship Id="rId135" Type="http://schemas.openxmlformats.org/officeDocument/2006/relationships/slide" Target="slides/slide133.xml"/><Relationship Id="rId156" Type="http://schemas.openxmlformats.org/officeDocument/2006/relationships/slide" Target="slides/slide154.xml"/><Relationship Id="rId177" Type="http://schemas.openxmlformats.org/officeDocument/2006/relationships/slide" Target="slides/slide175.xml"/><Relationship Id="rId198" Type="http://schemas.openxmlformats.org/officeDocument/2006/relationships/slide" Target="slides/slide196.xml"/><Relationship Id="rId202" Type="http://schemas.openxmlformats.org/officeDocument/2006/relationships/slide" Target="slides/slide200.xml"/><Relationship Id="rId223" Type="http://schemas.openxmlformats.org/officeDocument/2006/relationships/slide" Target="slides/slide221.xml"/><Relationship Id="rId244" Type="http://schemas.openxmlformats.org/officeDocument/2006/relationships/slide" Target="slides/slide242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265" Type="http://schemas.openxmlformats.org/officeDocument/2006/relationships/slide" Target="slides/slide263.xml"/><Relationship Id="rId50" Type="http://schemas.openxmlformats.org/officeDocument/2006/relationships/slide" Target="slides/slide48.xml"/><Relationship Id="rId104" Type="http://schemas.openxmlformats.org/officeDocument/2006/relationships/slide" Target="slides/slide102.xml"/><Relationship Id="rId125" Type="http://schemas.openxmlformats.org/officeDocument/2006/relationships/slide" Target="slides/slide123.xml"/><Relationship Id="rId146" Type="http://schemas.openxmlformats.org/officeDocument/2006/relationships/slide" Target="slides/slide144.xml"/><Relationship Id="rId167" Type="http://schemas.openxmlformats.org/officeDocument/2006/relationships/slide" Target="slides/slide165.xml"/><Relationship Id="rId188" Type="http://schemas.openxmlformats.org/officeDocument/2006/relationships/slide" Target="slides/slide186.xml"/><Relationship Id="rId71" Type="http://schemas.openxmlformats.org/officeDocument/2006/relationships/slide" Target="slides/slide69.xml"/><Relationship Id="rId92" Type="http://schemas.openxmlformats.org/officeDocument/2006/relationships/slide" Target="slides/slide90.xml"/><Relationship Id="rId213" Type="http://schemas.openxmlformats.org/officeDocument/2006/relationships/slide" Target="slides/slide211.xml"/><Relationship Id="rId234" Type="http://schemas.openxmlformats.org/officeDocument/2006/relationships/slide" Target="slides/slide232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7.xml"/><Relationship Id="rId255" Type="http://schemas.openxmlformats.org/officeDocument/2006/relationships/slide" Target="slides/slide253.xml"/><Relationship Id="rId276" Type="http://schemas.openxmlformats.org/officeDocument/2006/relationships/tableStyles" Target="tableStyles.xml"/><Relationship Id="rId40" Type="http://schemas.openxmlformats.org/officeDocument/2006/relationships/slide" Target="slides/slide38.xml"/><Relationship Id="rId115" Type="http://schemas.openxmlformats.org/officeDocument/2006/relationships/slide" Target="slides/slide113.xml"/><Relationship Id="rId136" Type="http://schemas.openxmlformats.org/officeDocument/2006/relationships/slide" Target="slides/slide134.xml"/><Relationship Id="rId157" Type="http://schemas.openxmlformats.org/officeDocument/2006/relationships/slide" Target="slides/slide155.xml"/><Relationship Id="rId178" Type="http://schemas.openxmlformats.org/officeDocument/2006/relationships/slide" Target="slides/slide176.xml"/><Relationship Id="rId61" Type="http://schemas.openxmlformats.org/officeDocument/2006/relationships/slide" Target="slides/slide59.xml"/><Relationship Id="rId82" Type="http://schemas.openxmlformats.org/officeDocument/2006/relationships/slide" Target="slides/slide80.xml"/><Relationship Id="rId199" Type="http://schemas.openxmlformats.org/officeDocument/2006/relationships/slide" Target="slides/slide197.xml"/><Relationship Id="rId203" Type="http://schemas.openxmlformats.org/officeDocument/2006/relationships/slide" Target="slides/slide201.xml"/><Relationship Id="rId19" Type="http://schemas.openxmlformats.org/officeDocument/2006/relationships/slide" Target="slides/slide17.xml"/><Relationship Id="rId224" Type="http://schemas.openxmlformats.org/officeDocument/2006/relationships/slide" Target="slides/slide222.xml"/><Relationship Id="rId245" Type="http://schemas.openxmlformats.org/officeDocument/2006/relationships/slide" Target="slides/slide243.xml"/><Relationship Id="rId266" Type="http://schemas.openxmlformats.org/officeDocument/2006/relationships/slide" Target="slides/slide264.xml"/><Relationship Id="rId30" Type="http://schemas.openxmlformats.org/officeDocument/2006/relationships/slide" Target="slides/slide28.xml"/><Relationship Id="rId105" Type="http://schemas.openxmlformats.org/officeDocument/2006/relationships/slide" Target="slides/slide103.xml"/><Relationship Id="rId126" Type="http://schemas.openxmlformats.org/officeDocument/2006/relationships/slide" Target="slides/slide124.xml"/><Relationship Id="rId147" Type="http://schemas.openxmlformats.org/officeDocument/2006/relationships/slide" Target="slides/slide145.xml"/><Relationship Id="rId168" Type="http://schemas.openxmlformats.org/officeDocument/2006/relationships/slide" Target="slides/slide16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93" Type="http://schemas.openxmlformats.org/officeDocument/2006/relationships/slide" Target="slides/slide91.xml"/><Relationship Id="rId189" Type="http://schemas.openxmlformats.org/officeDocument/2006/relationships/slide" Target="slides/slide187.xml"/><Relationship Id="rId3" Type="http://schemas.openxmlformats.org/officeDocument/2006/relationships/slide" Target="slides/slide1.xml"/><Relationship Id="rId214" Type="http://schemas.openxmlformats.org/officeDocument/2006/relationships/slide" Target="slides/slide212.xml"/><Relationship Id="rId235" Type="http://schemas.openxmlformats.org/officeDocument/2006/relationships/slide" Target="slides/slide233.xml"/><Relationship Id="rId256" Type="http://schemas.openxmlformats.org/officeDocument/2006/relationships/slide" Target="slides/slide254.xml"/><Relationship Id="rId116" Type="http://schemas.openxmlformats.org/officeDocument/2006/relationships/slide" Target="slides/slide114.xml"/><Relationship Id="rId137" Type="http://schemas.openxmlformats.org/officeDocument/2006/relationships/slide" Target="slides/slide135.xml"/><Relationship Id="rId158" Type="http://schemas.openxmlformats.org/officeDocument/2006/relationships/slide" Target="slides/slide156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62" Type="http://schemas.openxmlformats.org/officeDocument/2006/relationships/slide" Target="slides/slide60.xml"/><Relationship Id="rId83" Type="http://schemas.openxmlformats.org/officeDocument/2006/relationships/slide" Target="slides/slide81.xml"/><Relationship Id="rId179" Type="http://schemas.openxmlformats.org/officeDocument/2006/relationships/slide" Target="slides/slide177.xml"/><Relationship Id="rId190" Type="http://schemas.openxmlformats.org/officeDocument/2006/relationships/slide" Target="slides/slide188.xml"/><Relationship Id="rId204" Type="http://schemas.openxmlformats.org/officeDocument/2006/relationships/slide" Target="slides/slide202.xml"/><Relationship Id="rId225" Type="http://schemas.openxmlformats.org/officeDocument/2006/relationships/slide" Target="slides/slide223.xml"/><Relationship Id="rId246" Type="http://schemas.openxmlformats.org/officeDocument/2006/relationships/slide" Target="slides/slide244.xml"/><Relationship Id="rId267" Type="http://schemas.openxmlformats.org/officeDocument/2006/relationships/slide" Target="slides/slide265.xml"/><Relationship Id="rId106" Type="http://schemas.openxmlformats.org/officeDocument/2006/relationships/slide" Target="slides/slide104.xml"/><Relationship Id="rId127" Type="http://schemas.openxmlformats.org/officeDocument/2006/relationships/slide" Target="slides/slide12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52" Type="http://schemas.openxmlformats.org/officeDocument/2006/relationships/slide" Target="slides/slide50.xml"/><Relationship Id="rId73" Type="http://schemas.openxmlformats.org/officeDocument/2006/relationships/slide" Target="slides/slide71.xml"/><Relationship Id="rId94" Type="http://schemas.openxmlformats.org/officeDocument/2006/relationships/slide" Target="slides/slide92.xml"/><Relationship Id="rId148" Type="http://schemas.openxmlformats.org/officeDocument/2006/relationships/slide" Target="slides/slide146.xml"/><Relationship Id="rId169" Type="http://schemas.openxmlformats.org/officeDocument/2006/relationships/slide" Target="slides/slide167.xml"/><Relationship Id="rId4" Type="http://schemas.openxmlformats.org/officeDocument/2006/relationships/slide" Target="slides/slide2.xml"/><Relationship Id="rId180" Type="http://schemas.openxmlformats.org/officeDocument/2006/relationships/slide" Target="slides/slide178.xml"/><Relationship Id="rId215" Type="http://schemas.openxmlformats.org/officeDocument/2006/relationships/slide" Target="slides/slide213.xml"/><Relationship Id="rId236" Type="http://schemas.openxmlformats.org/officeDocument/2006/relationships/slide" Target="slides/slide234.xml"/><Relationship Id="rId257" Type="http://schemas.openxmlformats.org/officeDocument/2006/relationships/slide" Target="slides/slide255.xml"/><Relationship Id="rId42" Type="http://schemas.openxmlformats.org/officeDocument/2006/relationships/slide" Target="slides/slide40.xml"/><Relationship Id="rId84" Type="http://schemas.openxmlformats.org/officeDocument/2006/relationships/slide" Target="slides/slide82.xml"/><Relationship Id="rId138" Type="http://schemas.openxmlformats.org/officeDocument/2006/relationships/slide" Target="slides/slide136.xml"/><Relationship Id="rId191" Type="http://schemas.openxmlformats.org/officeDocument/2006/relationships/slide" Target="slides/slide189.xml"/><Relationship Id="rId205" Type="http://schemas.openxmlformats.org/officeDocument/2006/relationships/slide" Target="slides/slide203.xml"/><Relationship Id="rId247" Type="http://schemas.openxmlformats.org/officeDocument/2006/relationships/slide" Target="slides/slide245.xml"/><Relationship Id="rId107" Type="http://schemas.openxmlformats.org/officeDocument/2006/relationships/slide" Target="slides/slide105.xml"/><Relationship Id="rId11" Type="http://schemas.openxmlformats.org/officeDocument/2006/relationships/slide" Target="slides/slide9.xml"/><Relationship Id="rId53" Type="http://schemas.openxmlformats.org/officeDocument/2006/relationships/slide" Target="slides/slide51.xml"/><Relationship Id="rId149" Type="http://schemas.openxmlformats.org/officeDocument/2006/relationships/slide" Target="slides/slide147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11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>
                <a:solidFill>
                  <a:schemeClr val="tx1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861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tx1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861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>
                <a:solidFill>
                  <a:schemeClr val="tx1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861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tx1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C37975F0-92A5-DF41-A7AB-F856D9A9F09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740223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>
                <a:solidFill>
                  <a:schemeClr val="tx1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758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tx1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758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6758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759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>
                <a:solidFill>
                  <a:schemeClr val="tx1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759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tx1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E467D369-F72F-0142-818A-EE536819EFC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598926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10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10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10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10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10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10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_rels/notesSlide10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_rels/notesSlide10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1.xml"/><Relationship Id="rId1" Type="http://schemas.openxmlformats.org/officeDocument/2006/relationships/notesMaster" Target="../notesMasters/notesMaster1.xml"/></Relationships>
</file>

<file path=ppt/notesSlides/_rels/notesSlide10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2.xml"/><Relationship Id="rId1" Type="http://schemas.openxmlformats.org/officeDocument/2006/relationships/notesMaster" Target="../notesMasters/notesMaster1.xml"/></Relationships>
</file>

<file path=ppt/notesSlides/_rels/notesSlide1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3.xml"/><Relationship Id="rId1" Type="http://schemas.openxmlformats.org/officeDocument/2006/relationships/notesMaster" Target="../notesMasters/notesMaster1.xml"/></Relationships>
</file>

<file path=ppt/notesSlides/_rels/notesSlide1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4.xml"/><Relationship Id="rId1" Type="http://schemas.openxmlformats.org/officeDocument/2006/relationships/notesMaster" Target="../notesMasters/notesMaster1.xml"/></Relationships>
</file>

<file path=ppt/notesSlides/_rels/notesSlide1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5.xml"/><Relationship Id="rId1" Type="http://schemas.openxmlformats.org/officeDocument/2006/relationships/notesMaster" Target="../notesMasters/notesMaster1.xml"/></Relationships>
</file>

<file path=ppt/notesSlides/_rels/notesSlide1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6.xml"/><Relationship Id="rId1" Type="http://schemas.openxmlformats.org/officeDocument/2006/relationships/notesMaster" Target="../notesMasters/notesMaster1.xml"/></Relationships>
</file>

<file path=ppt/notesSlides/_rels/notesSlide1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7.xml"/><Relationship Id="rId1" Type="http://schemas.openxmlformats.org/officeDocument/2006/relationships/notesMaster" Target="../notesMasters/notesMaster1.xml"/></Relationships>
</file>

<file path=ppt/notesSlides/_rels/notesSlide1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8.xml"/><Relationship Id="rId1" Type="http://schemas.openxmlformats.org/officeDocument/2006/relationships/notesMaster" Target="../notesMasters/notesMaster1.xml"/></Relationships>
</file>

<file path=ppt/notesSlides/_rels/notesSlide1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1.xml"/><Relationship Id="rId1" Type="http://schemas.openxmlformats.org/officeDocument/2006/relationships/notesMaster" Target="../notesMasters/notesMaster1.xml"/></Relationships>
</file>

<file path=ppt/notesSlides/_rels/notesSlide1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2.xml"/><Relationship Id="rId1" Type="http://schemas.openxmlformats.org/officeDocument/2006/relationships/notesMaster" Target="../notesMasters/notesMaster1.xml"/></Relationships>
</file>

<file path=ppt/notesSlides/_rels/notesSlide1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4.xml"/><Relationship Id="rId1" Type="http://schemas.openxmlformats.org/officeDocument/2006/relationships/notesMaster" Target="../notesMasters/notesMaster1.xml"/></Relationships>
</file>

<file path=ppt/notesSlides/_rels/notesSlide1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5.xml"/><Relationship Id="rId1" Type="http://schemas.openxmlformats.org/officeDocument/2006/relationships/notesMaster" Target="../notesMasters/notesMaster1.xml"/></Relationships>
</file>

<file path=ppt/notesSlides/_rels/notesSlide1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6.xml"/><Relationship Id="rId1" Type="http://schemas.openxmlformats.org/officeDocument/2006/relationships/notesMaster" Target="../notesMasters/notesMaster1.xml"/></Relationships>
</file>

<file path=ppt/notesSlides/_rels/notesSlide1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7.xml"/><Relationship Id="rId1" Type="http://schemas.openxmlformats.org/officeDocument/2006/relationships/notesMaster" Target="../notesMasters/notesMaster1.xml"/></Relationships>
</file>

<file path=ppt/notesSlides/_rels/notesSlide1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3.xml"/><Relationship Id="rId1" Type="http://schemas.openxmlformats.org/officeDocument/2006/relationships/notesMaster" Target="../notesMasters/notesMaster1.xml"/></Relationships>
</file>

<file path=ppt/notesSlides/_rels/notesSlide1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4.xml"/><Relationship Id="rId1" Type="http://schemas.openxmlformats.org/officeDocument/2006/relationships/notesMaster" Target="../notesMasters/notesMaster1.xml"/></Relationships>
</file>

<file path=ppt/notesSlides/_rels/notesSlide1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2.xml"/><Relationship Id="rId1" Type="http://schemas.openxmlformats.org/officeDocument/2006/relationships/notesMaster" Target="../notesMasters/notesMaster1.xml"/></Relationships>
</file>

<file path=ppt/notesSlides/_rels/notesSlide1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3.xml"/><Relationship Id="rId1" Type="http://schemas.openxmlformats.org/officeDocument/2006/relationships/notesMaster" Target="../notesMasters/notesMaster1.xml"/></Relationships>
</file>

<file path=ppt/notesSlides/_rels/notesSlide1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4.xml"/><Relationship Id="rId1" Type="http://schemas.openxmlformats.org/officeDocument/2006/relationships/notesMaster" Target="../notesMasters/notesMaster1.xml"/></Relationships>
</file>

<file path=ppt/notesSlides/_rels/notesSlide1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6.xml"/><Relationship Id="rId1" Type="http://schemas.openxmlformats.org/officeDocument/2006/relationships/notesMaster" Target="../notesMasters/notesMaster1.xml"/></Relationships>
</file>

<file path=ppt/notesSlides/_rels/notesSlide1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7.xml"/><Relationship Id="rId1" Type="http://schemas.openxmlformats.org/officeDocument/2006/relationships/notesMaster" Target="../notesMasters/notesMaster1.xml"/></Relationships>
</file>

<file path=ppt/notesSlides/_rels/notesSlide1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8.xml"/><Relationship Id="rId1" Type="http://schemas.openxmlformats.org/officeDocument/2006/relationships/notesMaster" Target="../notesMasters/notesMaster1.xml"/></Relationships>
</file>

<file path=ppt/notesSlides/_rels/notesSlide1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9.xml"/><Relationship Id="rId1" Type="http://schemas.openxmlformats.org/officeDocument/2006/relationships/notesMaster" Target="../notesMasters/notesMaster1.xml"/></Relationships>
</file>

<file path=ppt/notesSlides/_rels/notesSlide1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1.xml"/><Relationship Id="rId1" Type="http://schemas.openxmlformats.org/officeDocument/2006/relationships/notesMaster" Target="../notesMasters/notesMaster1.xml"/></Relationships>
</file>

<file path=ppt/notesSlides/_rels/notesSlide1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2.xml"/><Relationship Id="rId1" Type="http://schemas.openxmlformats.org/officeDocument/2006/relationships/notesMaster" Target="../notesMasters/notesMaster1.xml"/></Relationships>
</file>

<file path=ppt/notesSlides/_rels/notesSlide1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9.xml"/><Relationship Id="rId1" Type="http://schemas.openxmlformats.org/officeDocument/2006/relationships/notesMaster" Target="../notesMasters/notesMaster1.xml"/></Relationships>
</file>

<file path=ppt/notesSlides/_rels/notesSlide1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8.xml"/><Relationship Id="rId1" Type="http://schemas.openxmlformats.org/officeDocument/2006/relationships/notesMaster" Target="../notesMasters/notesMaster1.xml"/></Relationships>
</file>

<file path=ppt/notesSlides/_rels/notesSlide1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9.xml"/><Relationship Id="rId1" Type="http://schemas.openxmlformats.org/officeDocument/2006/relationships/notesMaster" Target="../notesMasters/notesMaster1.xml"/></Relationships>
</file>

<file path=ppt/notesSlides/_rels/notesSlide1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0.xml"/><Relationship Id="rId1" Type="http://schemas.openxmlformats.org/officeDocument/2006/relationships/notesMaster" Target="../notesMasters/notesMaster1.xml"/></Relationships>
</file>

<file path=ppt/notesSlides/_rels/notesSlide1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1.xml"/><Relationship Id="rId1" Type="http://schemas.openxmlformats.org/officeDocument/2006/relationships/notesMaster" Target="../notesMasters/notesMaster1.xml"/></Relationships>
</file>

<file path=ppt/notesSlides/_rels/notesSlide1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2.xml"/><Relationship Id="rId1" Type="http://schemas.openxmlformats.org/officeDocument/2006/relationships/notesMaster" Target="../notesMasters/notesMaster1.xml"/></Relationships>
</file>

<file path=ppt/notesSlides/_rels/notesSlide1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3.xml"/><Relationship Id="rId1" Type="http://schemas.openxmlformats.org/officeDocument/2006/relationships/notesMaster" Target="../notesMasters/notesMaster1.xml"/></Relationships>
</file>

<file path=ppt/notesSlides/_rels/notesSlide1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4.xml"/><Relationship Id="rId1" Type="http://schemas.openxmlformats.org/officeDocument/2006/relationships/notesMaster" Target="../notesMasters/notesMaster1.xml"/></Relationships>
</file>

<file path=ppt/notesSlides/_rels/notesSlide1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5.xml"/><Relationship Id="rId1" Type="http://schemas.openxmlformats.org/officeDocument/2006/relationships/notesMaster" Target="../notesMasters/notesMaster1.xml"/></Relationships>
</file>

<file path=ppt/notesSlides/_rels/notesSlide1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6.xml"/><Relationship Id="rId1" Type="http://schemas.openxmlformats.org/officeDocument/2006/relationships/notesMaster" Target="../notesMasters/notesMaster1.xml"/></Relationships>
</file>

<file path=ppt/notesSlides/_rels/notesSlide1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7.xml"/><Relationship Id="rId1" Type="http://schemas.openxmlformats.org/officeDocument/2006/relationships/notesMaster" Target="../notesMasters/notesMaster1.xml"/></Relationships>
</file>

<file path=ppt/notesSlides/_rels/notesSlide1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8.xml"/><Relationship Id="rId1" Type="http://schemas.openxmlformats.org/officeDocument/2006/relationships/notesMaster" Target="../notesMasters/notesMaster1.xml"/></Relationships>
</file>

<file path=ppt/notesSlides/_rels/notesSlide1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9.xml"/><Relationship Id="rId1" Type="http://schemas.openxmlformats.org/officeDocument/2006/relationships/notesMaster" Target="../notesMasters/notesMaster1.xml"/></Relationships>
</file>

<file path=ppt/notesSlides/_rels/notesSlide1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0.xml"/><Relationship Id="rId1" Type="http://schemas.openxmlformats.org/officeDocument/2006/relationships/notesMaster" Target="../notesMasters/notesMaster1.xml"/></Relationships>
</file>

<file path=ppt/notesSlides/_rels/notesSlide1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1.xml"/><Relationship Id="rId1" Type="http://schemas.openxmlformats.org/officeDocument/2006/relationships/notesMaster" Target="../notesMasters/notesMaster1.xml"/></Relationships>
</file>

<file path=ppt/notesSlides/_rels/notesSlide1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2.xml"/><Relationship Id="rId1" Type="http://schemas.openxmlformats.org/officeDocument/2006/relationships/notesMaster" Target="../notesMasters/notesMaster1.xml"/></Relationships>
</file>

<file path=ppt/notesSlides/_rels/notesSlide1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3.xml"/><Relationship Id="rId1" Type="http://schemas.openxmlformats.org/officeDocument/2006/relationships/notesMaster" Target="../notesMasters/notesMaster1.xml"/></Relationships>
</file>

<file path=ppt/notesSlides/_rels/notesSlide1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4.xml"/><Relationship Id="rId1" Type="http://schemas.openxmlformats.org/officeDocument/2006/relationships/notesMaster" Target="../notesMasters/notesMaster1.xml"/></Relationships>
</file>

<file path=ppt/notesSlides/_rels/notesSlide1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5.xml"/><Relationship Id="rId1" Type="http://schemas.openxmlformats.org/officeDocument/2006/relationships/notesMaster" Target="../notesMasters/notesMaster1.xml"/></Relationships>
</file>

<file path=ppt/notesSlides/_rels/notesSlide1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7.xml"/><Relationship Id="rId1" Type="http://schemas.openxmlformats.org/officeDocument/2006/relationships/notesMaster" Target="../notesMasters/notesMaster1.xml"/></Relationships>
</file>

<file path=ppt/notesSlides/_rels/notesSlide1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8.xml"/><Relationship Id="rId1" Type="http://schemas.openxmlformats.org/officeDocument/2006/relationships/notesMaster" Target="../notesMasters/notesMaster1.xml"/></Relationships>
</file>

<file path=ppt/notesSlides/_rels/notesSlide1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9.xml"/><Relationship Id="rId1" Type="http://schemas.openxmlformats.org/officeDocument/2006/relationships/notesMaster" Target="../notesMasters/notesMaster1.xml"/></Relationships>
</file>

<file path=ppt/notesSlides/_rels/notesSlide1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0.xml"/><Relationship Id="rId1" Type="http://schemas.openxmlformats.org/officeDocument/2006/relationships/notesMaster" Target="../notesMasters/notesMaster1.xml"/></Relationships>
</file>

<file path=ppt/notesSlides/_rels/notesSlide1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1.xml"/><Relationship Id="rId1" Type="http://schemas.openxmlformats.org/officeDocument/2006/relationships/notesMaster" Target="../notesMasters/notesMaster1.xml"/></Relationships>
</file>

<file path=ppt/notesSlides/_rels/notesSlide1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2.xml"/><Relationship Id="rId1" Type="http://schemas.openxmlformats.org/officeDocument/2006/relationships/notesMaster" Target="../notesMasters/notesMaster1.xml"/></Relationships>
</file>

<file path=ppt/notesSlides/_rels/notesSlide1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3.xml"/><Relationship Id="rId1" Type="http://schemas.openxmlformats.org/officeDocument/2006/relationships/notesMaster" Target="../notesMasters/notesMaster1.xml"/></Relationships>
</file>

<file path=ppt/notesSlides/_rels/notesSlide1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4.xml"/><Relationship Id="rId1" Type="http://schemas.openxmlformats.org/officeDocument/2006/relationships/notesMaster" Target="../notesMasters/notesMaster1.xml"/></Relationships>
</file>

<file path=ppt/notesSlides/_rels/notesSlide1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6.xml"/><Relationship Id="rId1" Type="http://schemas.openxmlformats.org/officeDocument/2006/relationships/notesMaster" Target="../notesMasters/notesMaster1.xml"/></Relationships>
</file>

<file path=ppt/notesSlides/_rels/notesSlide1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7.xml"/><Relationship Id="rId1" Type="http://schemas.openxmlformats.org/officeDocument/2006/relationships/notesMaster" Target="../notesMasters/notesMaster1.xml"/></Relationships>
</file>

<file path=ppt/notesSlides/_rels/notesSlide1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8.xml"/><Relationship Id="rId1" Type="http://schemas.openxmlformats.org/officeDocument/2006/relationships/notesMaster" Target="../notesMasters/notesMaster1.xml"/></Relationships>
</file>

<file path=ppt/notesSlides/_rels/notesSlide1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9.xml"/><Relationship Id="rId1" Type="http://schemas.openxmlformats.org/officeDocument/2006/relationships/notesMaster" Target="../notesMasters/notesMaster1.xml"/></Relationships>
</file>

<file path=ppt/notesSlides/_rels/notesSlide1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0.xml"/><Relationship Id="rId1" Type="http://schemas.openxmlformats.org/officeDocument/2006/relationships/notesMaster" Target="../notesMasters/notesMaster1.xml"/></Relationships>
</file>

<file path=ppt/notesSlides/_rels/notesSlide1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1.xml"/><Relationship Id="rId1" Type="http://schemas.openxmlformats.org/officeDocument/2006/relationships/notesMaster" Target="../notesMasters/notesMaster1.xml"/></Relationships>
</file>

<file path=ppt/notesSlides/_rels/notesSlide1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2.xml"/><Relationship Id="rId1" Type="http://schemas.openxmlformats.org/officeDocument/2006/relationships/notesMaster" Target="../notesMasters/notesMaster1.xml"/></Relationships>
</file>

<file path=ppt/notesSlides/_rels/notesSlide1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3.xml"/><Relationship Id="rId1" Type="http://schemas.openxmlformats.org/officeDocument/2006/relationships/notesMaster" Target="../notesMasters/notesMaster1.xml"/></Relationships>
</file>

<file path=ppt/notesSlides/_rels/notesSlide1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5.xml"/><Relationship Id="rId1" Type="http://schemas.openxmlformats.org/officeDocument/2006/relationships/notesMaster" Target="../notesMasters/notesMaster1.xml"/></Relationships>
</file>

<file path=ppt/notesSlides/_rels/notesSlide1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6.xml"/><Relationship Id="rId1" Type="http://schemas.openxmlformats.org/officeDocument/2006/relationships/notesMaster" Target="../notesMasters/notesMaster1.xml"/></Relationships>
</file>

<file path=ppt/notesSlides/_rels/notesSlide1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7.xml"/><Relationship Id="rId1" Type="http://schemas.openxmlformats.org/officeDocument/2006/relationships/notesMaster" Target="../notesMasters/notesMaster1.xml"/></Relationships>
</file>

<file path=ppt/notesSlides/_rels/notesSlide1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B897BA5-9749-B144-BA32-76DC6205154A}" type="slidenum">
              <a:rPr lang="en-US"/>
              <a:pPr>
                <a:defRPr/>
              </a:pPr>
              <a:t>1</a:t>
            </a:fld>
            <a:endParaRPr lang="en-US" dirty="0"/>
          </a:p>
        </p:txBody>
      </p:sp>
      <p:sp>
        <p:nvSpPr>
          <p:cNvPr id="400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00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dirty="0"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98DED02-560F-2E46-A40C-9B0EFDFFE1A1}" type="slidenum">
              <a:rPr lang="en-US"/>
              <a:pPr>
                <a:defRPr/>
              </a:pPr>
              <a:t>2</a:t>
            </a:fld>
            <a:endParaRPr lang="en-US" dirty="0"/>
          </a:p>
        </p:txBody>
      </p:sp>
      <p:sp>
        <p:nvSpPr>
          <p:cNvPr id="746498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solidFill>
            <a:srgbClr val="FFFFFF"/>
          </a:solidFill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46499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defRPr/>
            </a:pPr>
            <a:endParaRPr lang="en-US" dirty="0">
              <a:cs typeface="+mn-cs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ECA3F9B-7E17-4D4E-9EDE-B42489AD88E2}" type="slidenum">
              <a:rPr lang="en-US"/>
              <a:pPr>
                <a:defRPr/>
              </a:pPr>
              <a:t>3</a:t>
            </a:fld>
            <a:endParaRPr lang="en-US" dirty="0"/>
          </a:p>
        </p:txBody>
      </p:sp>
      <p:sp>
        <p:nvSpPr>
          <p:cNvPr id="4034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03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dirty="0">
              <a:cs typeface="+mn-cs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ECA3F9B-7E17-4D4E-9EDE-B42489AD88E2}" type="slidenum">
              <a:rPr lang="en-US"/>
              <a:pPr>
                <a:defRPr/>
              </a:pPr>
              <a:t>4</a:t>
            </a:fld>
            <a:endParaRPr lang="en-US" dirty="0"/>
          </a:p>
        </p:txBody>
      </p:sp>
      <p:sp>
        <p:nvSpPr>
          <p:cNvPr id="4034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03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1879602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0BBA9F6-04AF-6845-87B0-CE81B50B0EE0}" type="slidenum">
              <a:rPr lang="en-US"/>
              <a:pPr>
                <a:defRPr/>
              </a:pPr>
              <a:t>5</a:t>
            </a:fld>
            <a:endParaRPr lang="en-US" dirty="0"/>
          </a:p>
        </p:txBody>
      </p:sp>
      <p:sp>
        <p:nvSpPr>
          <p:cNvPr id="406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06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dirty="0">
              <a:cs typeface="+mn-cs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51201F3-2326-1E44-BE1C-CAD76FC33BD8}" type="slidenum">
              <a:rPr lang="en-US"/>
              <a:pPr>
                <a:defRPr/>
              </a:pPr>
              <a:t>6</a:t>
            </a:fld>
            <a:endParaRPr lang="en-US" dirty="0"/>
          </a:p>
        </p:txBody>
      </p:sp>
      <p:sp>
        <p:nvSpPr>
          <p:cNvPr id="4075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07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dirty="0">
              <a:cs typeface="+mn-cs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20E182-8203-093E-F2E7-AC20087673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8B9F2319-A101-D275-D721-E6191BCE1F0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51201F3-2326-1E44-BE1C-CAD76FC33BD8}" type="slidenum">
              <a:rPr lang="en-US"/>
              <a:pPr>
                <a:defRPr/>
              </a:pPr>
              <a:t>7</a:t>
            </a:fld>
            <a:endParaRPr lang="en-US" dirty="0"/>
          </a:p>
        </p:txBody>
      </p:sp>
      <p:sp>
        <p:nvSpPr>
          <p:cNvPr id="407554" name="Rectangle 2">
            <a:extLst>
              <a:ext uri="{FF2B5EF4-FFF2-40B4-BE49-F238E27FC236}">
                <a16:creationId xmlns:a16="http://schemas.microsoft.com/office/drawing/2014/main" id="{9FFDED7F-090C-D922-2BCF-B90A6390567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07555" name="Rectangle 3">
            <a:extLst>
              <a:ext uri="{FF2B5EF4-FFF2-40B4-BE49-F238E27FC236}">
                <a16:creationId xmlns:a16="http://schemas.microsoft.com/office/drawing/2014/main" id="{E370A37F-8771-3998-3A7B-5E15316C48B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3653157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19C011-49AD-E511-4A85-16F8105FBF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67A0B01F-C2CA-1A41-A902-46F2DA656CB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51201F3-2326-1E44-BE1C-CAD76FC33BD8}" type="slidenum">
              <a:rPr lang="en-US"/>
              <a:pPr>
                <a:defRPr/>
              </a:pPr>
              <a:t>8</a:t>
            </a:fld>
            <a:endParaRPr lang="en-US" dirty="0"/>
          </a:p>
        </p:txBody>
      </p:sp>
      <p:sp>
        <p:nvSpPr>
          <p:cNvPr id="407554" name="Rectangle 2">
            <a:extLst>
              <a:ext uri="{FF2B5EF4-FFF2-40B4-BE49-F238E27FC236}">
                <a16:creationId xmlns:a16="http://schemas.microsoft.com/office/drawing/2014/main" id="{116F08D4-0688-80CD-1C2B-4F7723C6AC9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07555" name="Rectangle 3">
            <a:extLst>
              <a:ext uri="{FF2B5EF4-FFF2-40B4-BE49-F238E27FC236}">
                <a16:creationId xmlns:a16="http://schemas.microsoft.com/office/drawing/2014/main" id="{864DAF3A-D05F-0227-C79D-D06362059C1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7043979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A25289-D5EA-0C5E-2357-9E3F4523A7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35BC50C1-A4EE-8855-6B08-34D1EEB8680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ECA3F9B-7E17-4D4E-9EDE-B42489AD88E2}" type="slidenum">
              <a:rPr lang="en-US"/>
              <a:pPr>
                <a:defRPr/>
              </a:pPr>
              <a:t>9</a:t>
            </a:fld>
            <a:endParaRPr lang="en-US" dirty="0"/>
          </a:p>
        </p:txBody>
      </p:sp>
      <p:sp>
        <p:nvSpPr>
          <p:cNvPr id="403458" name="Rectangle 2">
            <a:extLst>
              <a:ext uri="{FF2B5EF4-FFF2-40B4-BE49-F238E27FC236}">
                <a16:creationId xmlns:a16="http://schemas.microsoft.com/office/drawing/2014/main" id="{9DEE4A8D-4A53-810B-9656-17794DB2536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03459" name="Rectangle 3">
            <a:extLst>
              <a:ext uri="{FF2B5EF4-FFF2-40B4-BE49-F238E27FC236}">
                <a16:creationId xmlns:a16="http://schemas.microsoft.com/office/drawing/2014/main" id="{19E4E31C-DA5F-D789-02D1-23921432E65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5035702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ECA3F9B-7E17-4D4E-9EDE-B42489AD88E2}" type="slidenum">
              <a:rPr lang="en-US"/>
              <a:pPr>
                <a:defRPr/>
              </a:pPr>
              <a:t>10</a:t>
            </a:fld>
            <a:endParaRPr lang="en-US" dirty="0"/>
          </a:p>
        </p:txBody>
      </p:sp>
      <p:sp>
        <p:nvSpPr>
          <p:cNvPr id="4034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03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7306772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C48A270-905A-B440-847B-736839F82160}" type="slidenum">
              <a:rPr lang="en-US"/>
              <a:pPr>
                <a:defRPr/>
              </a:pPr>
              <a:t>11</a:t>
            </a:fld>
            <a:endParaRPr lang="en-US" dirty="0"/>
          </a:p>
        </p:txBody>
      </p:sp>
      <p:sp>
        <p:nvSpPr>
          <p:cNvPr id="5038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038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7797588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14D6BE1-52C5-F446-9581-B2327C1FA775}" type="slidenum">
              <a:rPr lang="en-US"/>
              <a:pPr>
                <a:defRPr/>
              </a:pPr>
              <a:t>12</a:t>
            </a:fld>
            <a:endParaRPr lang="en-US" dirty="0"/>
          </a:p>
        </p:txBody>
      </p:sp>
      <p:sp>
        <p:nvSpPr>
          <p:cNvPr id="5621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21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dirty="0">
              <a:cs typeface="+mn-cs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4221" eaLnBrk="0" hangingPunct="0">
              <a:defRPr sz="2400" b="1">
                <a:solidFill>
                  <a:schemeClr val="tx2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27645" indent="-279864" defTabSz="914221" eaLnBrk="0" hangingPunct="0">
              <a:defRPr sz="2400" b="1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2pPr>
            <a:lvl3pPr marL="1119454" indent="-223891" defTabSz="914221" eaLnBrk="0" hangingPunct="0">
              <a:defRPr sz="2400" b="1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3pPr>
            <a:lvl4pPr marL="1567236" indent="-223891" defTabSz="914221" eaLnBrk="0" hangingPunct="0">
              <a:defRPr sz="2400" b="1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4pPr>
            <a:lvl5pPr marL="2015018" indent="-223891" defTabSz="914221" eaLnBrk="0" hangingPunct="0">
              <a:defRPr sz="2400" b="1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5pPr>
            <a:lvl6pPr marL="2462799" indent="-223891" algn="ctr" defTabSz="914221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6pPr>
            <a:lvl7pPr marL="2910581" indent="-223891" algn="ctr" defTabSz="914221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7pPr>
            <a:lvl8pPr marL="3358363" indent="-223891" algn="ctr" defTabSz="914221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8pPr>
            <a:lvl9pPr marL="3806144" indent="-223891" algn="ctr" defTabSz="914221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fld id="{633DE672-747E-9D4E-83D3-EE120663930F}" type="slidenum">
              <a:rPr lang="en-US" sz="1200" b="0">
                <a:solidFill>
                  <a:schemeClr val="tx1"/>
                </a:solidFill>
                <a:latin typeface="Arial" charset="0"/>
              </a:rPr>
              <a:pPr eaLnBrk="1" hangingPunct="1"/>
              <a:t>13</a:t>
            </a:fld>
            <a:endParaRPr lang="en-US" sz="1200" b="0" dirty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6146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dirty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FED666E-2522-DF4F-AE8E-7521448794C1}" type="slidenum">
              <a:rPr lang="en-US"/>
              <a:pPr>
                <a:defRPr/>
              </a:pPr>
              <a:t>14</a:t>
            </a:fld>
            <a:endParaRPr lang="en-US" dirty="0"/>
          </a:p>
        </p:txBody>
      </p:sp>
      <p:sp>
        <p:nvSpPr>
          <p:cNvPr id="4136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36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dirty="0">
              <a:cs typeface="+mn-cs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B15F84C-A63C-494A-8A75-22E0AA09D4CC}" type="slidenum">
              <a:rPr lang="en-US"/>
              <a:pPr>
                <a:defRPr/>
              </a:pPr>
              <a:t>15</a:t>
            </a:fld>
            <a:endParaRPr lang="en-US" dirty="0"/>
          </a:p>
        </p:txBody>
      </p:sp>
      <p:sp>
        <p:nvSpPr>
          <p:cNvPr id="4208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208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dirty="0">
              <a:cs typeface="+mn-cs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5028122-EFDC-AF44-A853-09105C5F9B21}" type="slidenum">
              <a:rPr lang="en-US"/>
              <a:pPr>
                <a:defRPr/>
              </a:pPr>
              <a:t>16</a:t>
            </a:fld>
            <a:endParaRPr lang="en-US" dirty="0"/>
          </a:p>
        </p:txBody>
      </p:sp>
      <p:sp>
        <p:nvSpPr>
          <p:cNvPr id="8407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407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dirty="0">
              <a:cs typeface="+mn-cs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973E9BA-CE58-D344-A76D-40DCDC360606}" type="slidenum">
              <a:rPr lang="en-US"/>
              <a:pPr>
                <a:defRPr/>
              </a:pPr>
              <a:t>17</a:t>
            </a:fld>
            <a:endParaRPr lang="en-US" dirty="0"/>
          </a:p>
        </p:txBody>
      </p:sp>
      <p:sp>
        <p:nvSpPr>
          <p:cNvPr id="4229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229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dirty="0">
              <a:cs typeface="+mn-cs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B3D52B2-B30F-734B-9D6D-9C18F4DD2106}" type="slidenum">
              <a:rPr lang="en-US"/>
              <a:pPr>
                <a:defRPr/>
              </a:pPr>
              <a:t>18</a:t>
            </a:fld>
            <a:endParaRPr lang="en-US" dirty="0"/>
          </a:p>
        </p:txBody>
      </p:sp>
      <p:sp>
        <p:nvSpPr>
          <p:cNvPr id="4280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280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dirty="0">
              <a:cs typeface="+mn-cs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3C08E18-06CF-B145-A0CB-4C7145F2E9C5}" type="slidenum">
              <a:rPr lang="en-US"/>
              <a:pPr>
                <a:defRPr/>
              </a:pPr>
              <a:t>19</a:t>
            </a:fld>
            <a:endParaRPr lang="en-US" dirty="0"/>
          </a:p>
        </p:txBody>
      </p:sp>
      <p:sp>
        <p:nvSpPr>
          <p:cNvPr id="4290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290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dirty="0">
              <a:cs typeface="+mn-cs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BBE974E-4AD3-8548-8891-F3F618044FDA}" type="slidenum">
              <a:rPr lang="en-US"/>
              <a:pPr>
                <a:defRPr/>
              </a:pPr>
              <a:t>20</a:t>
            </a:fld>
            <a:endParaRPr lang="en-US" dirty="0"/>
          </a:p>
        </p:txBody>
      </p:sp>
      <p:sp>
        <p:nvSpPr>
          <p:cNvPr id="5672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72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dirty="0">
              <a:cs typeface="+mn-cs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171D157-74ED-B545-A100-B6094A704926}" type="slidenum">
              <a:rPr lang="en-US"/>
              <a:pPr>
                <a:defRPr/>
              </a:pPr>
              <a:t>21</a:t>
            </a:fld>
            <a:endParaRPr lang="en-US" dirty="0"/>
          </a:p>
        </p:txBody>
      </p:sp>
      <p:sp>
        <p:nvSpPr>
          <p:cNvPr id="4341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341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dirty="0">
              <a:cs typeface="+mn-cs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1E14FE0-CFD6-994A-941A-CF381533B4A2}" type="slidenum">
              <a:rPr lang="en-US"/>
              <a:pPr>
                <a:defRPr/>
              </a:pPr>
              <a:t>22</a:t>
            </a:fld>
            <a:endParaRPr lang="en-US" dirty="0"/>
          </a:p>
        </p:txBody>
      </p:sp>
      <p:sp>
        <p:nvSpPr>
          <p:cNvPr id="4352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352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dirty="0">
              <a:cs typeface="+mn-cs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F763611-EE84-DC46-B64B-C3DE8ED70CF4}" type="slidenum">
              <a:rPr lang="en-US"/>
              <a:pPr>
                <a:defRPr/>
              </a:pPr>
              <a:t>23</a:t>
            </a:fld>
            <a:endParaRPr lang="en-US" dirty="0"/>
          </a:p>
        </p:txBody>
      </p:sp>
      <p:sp>
        <p:nvSpPr>
          <p:cNvPr id="4362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362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dirty="0">
              <a:cs typeface="+mn-cs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4FA9C3E-66DB-6743-A454-447BB7938FC8}" type="slidenum">
              <a:rPr lang="en-US"/>
              <a:pPr>
                <a:defRPr/>
              </a:pPr>
              <a:t>24</a:t>
            </a:fld>
            <a:endParaRPr lang="en-US" dirty="0"/>
          </a:p>
        </p:txBody>
      </p:sp>
      <p:sp>
        <p:nvSpPr>
          <p:cNvPr id="4372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372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dirty="0">
              <a:cs typeface="+mn-cs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AC3F19B-C953-634E-8793-1C54BAC4C776}" type="slidenum">
              <a:rPr lang="en-US"/>
              <a:pPr>
                <a:defRPr/>
              </a:pPr>
              <a:t>25</a:t>
            </a:fld>
            <a:endParaRPr lang="en-US" dirty="0"/>
          </a:p>
        </p:txBody>
      </p:sp>
      <p:sp>
        <p:nvSpPr>
          <p:cNvPr id="4382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382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dirty="0">
              <a:cs typeface="+mn-cs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4A310FA-EE8D-4A42-B44C-55260F209CE0}" type="slidenum">
              <a:rPr lang="en-US"/>
              <a:pPr>
                <a:defRPr/>
              </a:pPr>
              <a:t>26</a:t>
            </a:fld>
            <a:endParaRPr lang="en-US" dirty="0"/>
          </a:p>
        </p:txBody>
      </p:sp>
      <p:sp>
        <p:nvSpPr>
          <p:cNvPr id="4392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392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dirty="0">
              <a:cs typeface="+mn-cs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33C1963-5C29-5F4A-BE90-1B13F7231FEC}" type="slidenum">
              <a:rPr lang="en-US"/>
              <a:pPr>
                <a:defRPr/>
              </a:pPr>
              <a:t>27</a:t>
            </a:fld>
            <a:endParaRPr lang="en-US" dirty="0"/>
          </a:p>
        </p:txBody>
      </p:sp>
      <p:sp>
        <p:nvSpPr>
          <p:cNvPr id="4403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03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dirty="0">
              <a:cs typeface="+mn-cs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EA812CD-5E0F-A242-8727-D3E36DA43D19}" type="slidenum">
              <a:rPr lang="en-US"/>
              <a:pPr>
                <a:defRPr/>
              </a:pPr>
              <a:t>28</a:t>
            </a:fld>
            <a:endParaRPr lang="en-US" dirty="0"/>
          </a:p>
        </p:txBody>
      </p:sp>
      <p:sp>
        <p:nvSpPr>
          <p:cNvPr id="441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13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dirty="0">
              <a:cs typeface="+mn-cs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0E97137-43B9-9B4D-AF10-9D3F2E1337CA}" type="slidenum">
              <a:rPr lang="en-US"/>
              <a:pPr>
                <a:defRPr/>
              </a:pPr>
              <a:t>29</a:t>
            </a:fld>
            <a:endParaRPr lang="en-US" dirty="0"/>
          </a:p>
        </p:txBody>
      </p:sp>
      <p:sp>
        <p:nvSpPr>
          <p:cNvPr id="4300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300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dirty="0">
              <a:cs typeface="+mn-cs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4221" eaLnBrk="0" hangingPunct="0">
              <a:defRPr sz="2400" b="1">
                <a:solidFill>
                  <a:schemeClr val="tx2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27645" indent="-279864" defTabSz="914221" eaLnBrk="0" hangingPunct="0">
              <a:defRPr sz="2400" b="1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2pPr>
            <a:lvl3pPr marL="1119454" indent="-223891" defTabSz="914221" eaLnBrk="0" hangingPunct="0">
              <a:defRPr sz="2400" b="1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3pPr>
            <a:lvl4pPr marL="1567236" indent="-223891" defTabSz="914221" eaLnBrk="0" hangingPunct="0">
              <a:defRPr sz="2400" b="1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4pPr>
            <a:lvl5pPr marL="2015018" indent="-223891" defTabSz="914221" eaLnBrk="0" hangingPunct="0">
              <a:defRPr sz="2400" b="1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5pPr>
            <a:lvl6pPr marL="2462799" indent="-223891" algn="ctr" defTabSz="914221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6pPr>
            <a:lvl7pPr marL="2910581" indent="-223891" algn="ctr" defTabSz="914221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7pPr>
            <a:lvl8pPr marL="3358363" indent="-223891" algn="ctr" defTabSz="914221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8pPr>
            <a:lvl9pPr marL="3806144" indent="-223891" algn="ctr" defTabSz="914221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fld id="{633DE672-747E-9D4E-83D3-EE120663930F}" type="slidenum">
              <a:rPr lang="en-US" sz="1200" b="0">
                <a:solidFill>
                  <a:schemeClr val="tx1"/>
                </a:solidFill>
                <a:latin typeface="Arial" charset="0"/>
              </a:rPr>
              <a:pPr eaLnBrk="1" hangingPunct="1"/>
              <a:t>30</a:t>
            </a:fld>
            <a:endParaRPr lang="en-US" sz="1200" b="0" dirty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6146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dirty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230765B-E4BB-3448-A871-08179678AC73}" type="slidenum">
              <a:rPr lang="en-US"/>
              <a:pPr>
                <a:defRPr/>
              </a:pPr>
              <a:t>31</a:t>
            </a:fld>
            <a:endParaRPr lang="en-US" dirty="0"/>
          </a:p>
        </p:txBody>
      </p:sp>
      <p:sp>
        <p:nvSpPr>
          <p:cNvPr id="120834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solidFill>
            <a:srgbClr val="FFFFFF"/>
          </a:solidFill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08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813" y="4343400"/>
            <a:ext cx="5032375" cy="41148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lIns="89940" tIns="44970" rIns="89940" bIns="44970"/>
          <a:lstStyle/>
          <a:p>
            <a:pPr eaLnBrk="1" hangingPunct="1">
              <a:defRPr/>
            </a:pPr>
            <a:endParaRPr lang="en-US" dirty="0">
              <a:cs typeface="+mn-cs"/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E1D7436-41CA-3844-8693-8E56A91138E4}" type="slidenum">
              <a:rPr lang="en-US"/>
              <a:pPr>
                <a:defRPr/>
              </a:pPr>
              <a:t>32</a:t>
            </a:fld>
            <a:endParaRPr lang="en-US" dirty="0"/>
          </a:p>
        </p:txBody>
      </p:sp>
      <p:sp>
        <p:nvSpPr>
          <p:cNvPr id="824322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solidFill>
            <a:srgbClr val="FFFFFF"/>
          </a:solidFill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24323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defRPr/>
            </a:pPr>
            <a:endParaRPr lang="en-US" dirty="0">
              <a:cs typeface="+mn-cs"/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878E77E-164A-1E4C-BD89-BA6F1E72C84A}" type="slidenum">
              <a:rPr lang="en-US"/>
              <a:pPr>
                <a:defRPr/>
              </a:pPr>
              <a:t>33</a:t>
            </a:fld>
            <a:endParaRPr lang="en-US" dirty="0"/>
          </a:p>
        </p:txBody>
      </p:sp>
      <p:sp>
        <p:nvSpPr>
          <p:cNvPr id="4464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64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dirty="0">
              <a:cs typeface="+mn-cs"/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FB544DC-72C6-0B4D-AA36-992AE18B21E3}" type="slidenum">
              <a:rPr lang="en-US"/>
              <a:pPr>
                <a:defRPr/>
              </a:pPr>
              <a:t>34</a:t>
            </a:fld>
            <a:endParaRPr lang="en-US" dirty="0"/>
          </a:p>
        </p:txBody>
      </p:sp>
      <p:sp>
        <p:nvSpPr>
          <p:cNvPr id="4474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74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dirty="0">
              <a:cs typeface="+mn-cs"/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EDBB30F-C36A-094E-9203-FF8550DC1D7C}" type="slidenum">
              <a:rPr lang="en-US"/>
              <a:pPr>
                <a:defRPr/>
              </a:pPr>
              <a:t>35</a:t>
            </a:fld>
            <a:endParaRPr lang="en-US" dirty="0"/>
          </a:p>
        </p:txBody>
      </p:sp>
      <p:sp>
        <p:nvSpPr>
          <p:cNvPr id="602114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solidFill>
            <a:srgbClr val="FFFFFF"/>
          </a:solidFill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02115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defRPr/>
            </a:pPr>
            <a:endParaRPr lang="en-US" dirty="0">
              <a:cs typeface="+mn-cs"/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955BCDD-B1BB-F541-829E-40F776AC79AB}" type="slidenum">
              <a:rPr lang="en-US"/>
              <a:pPr>
                <a:defRPr/>
              </a:pPr>
              <a:t>36</a:t>
            </a:fld>
            <a:endParaRPr lang="en-US" dirty="0"/>
          </a:p>
        </p:txBody>
      </p:sp>
      <p:sp>
        <p:nvSpPr>
          <p:cNvPr id="4485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85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dirty="0">
              <a:cs typeface="+mn-cs"/>
            </a:endParaRP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4221" eaLnBrk="0" hangingPunct="0">
              <a:defRPr sz="2400" b="1">
                <a:solidFill>
                  <a:schemeClr val="tx2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27645" indent="-279864" defTabSz="914221" eaLnBrk="0" hangingPunct="0">
              <a:defRPr sz="2400" b="1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2pPr>
            <a:lvl3pPr marL="1119454" indent="-223891" defTabSz="914221" eaLnBrk="0" hangingPunct="0">
              <a:defRPr sz="2400" b="1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3pPr>
            <a:lvl4pPr marL="1567236" indent="-223891" defTabSz="914221" eaLnBrk="0" hangingPunct="0">
              <a:defRPr sz="2400" b="1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4pPr>
            <a:lvl5pPr marL="2015018" indent="-223891" defTabSz="914221" eaLnBrk="0" hangingPunct="0">
              <a:defRPr sz="2400" b="1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5pPr>
            <a:lvl6pPr marL="2462799" indent="-223891" algn="ctr" defTabSz="914221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6pPr>
            <a:lvl7pPr marL="2910581" indent="-223891" algn="ctr" defTabSz="914221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7pPr>
            <a:lvl8pPr marL="3358363" indent="-223891" algn="ctr" defTabSz="914221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8pPr>
            <a:lvl9pPr marL="3806144" indent="-223891" algn="ctr" defTabSz="914221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fld id="{633DE672-747E-9D4E-83D3-EE120663930F}" type="slidenum">
              <a:rPr lang="en-US" sz="1200" b="0">
                <a:solidFill>
                  <a:schemeClr val="tx1"/>
                </a:solidFill>
                <a:latin typeface="Arial" charset="0"/>
              </a:rPr>
              <a:pPr eaLnBrk="1" hangingPunct="1"/>
              <a:t>37</a:t>
            </a:fld>
            <a:endParaRPr lang="en-US" sz="1200" b="0" dirty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6146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dirty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B0598D4-F85B-DE49-BD8A-E9C81D564500}" type="slidenum">
              <a:rPr lang="en-US"/>
              <a:pPr>
                <a:defRPr/>
              </a:pPr>
              <a:t>38</a:t>
            </a:fld>
            <a:endParaRPr lang="en-US" dirty="0"/>
          </a:p>
        </p:txBody>
      </p:sp>
      <p:sp>
        <p:nvSpPr>
          <p:cNvPr id="4505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505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dirty="0">
              <a:cs typeface="+mn-cs"/>
            </a:endParaRP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B5C5958-9A97-6F4A-8373-88F80CE17990}" type="slidenum">
              <a:rPr lang="en-US"/>
              <a:pPr>
                <a:defRPr/>
              </a:pPr>
              <a:t>39</a:t>
            </a:fld>
            <a:endParaRPr lang="en-US" dirty="0"/>
          </a:p>
        </p:txBody>
      </p:sp>
      <p:sp>
        <p:nvSpPr>
          <p:cNvPr id="4526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526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dirty="0">
              <a:cs typeface="+mn-cs"/>
            </a:endParaRP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A577545-17ED-BC43-9FCB-478A2AF43FF4}" type="slidenum">
              <a:rPr lang="en-US"/>
              <a:pPr>
                <a:defRPr/>
              </a:pPr>
              <a:t>40</a:t>
            </a:fld>
            <a:endParaRPr lang="en-US" dirty="0"/>
          </a:p>
        </p:txBody>
      </p:sp>
      <p:sp>
        <p:nvSpPr>
          <p:cNvPr id="4567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567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dirty="0">
              <a:cs typeface="+mn-cs"/>
            </a:endParaRP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41ACE72-816D-7E42-8BD8-EFC4257B4047}" type="slidenum">
              <a:rPr lang="en-US"/>
              <a:pPr>
                <a:defRPr/>
              </a:pPr>
              <a:t>41</a:t>
            </a:fld>
            <a:endParaRPr lang="en-US" dirty="0"/>
          </a:p>
        </p:txBody>
      </p:sp>
      <p:sp>
        <p:nvSpPr>
          <p:cNvPr id="4577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577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dirty="0">
              <a:cs typeface="+mn-cs"/>
            </a:endParaRP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20D101E-D766-AA48-930F-70AD402AF0CF}" type="slidenum">
              <a:rPr lang="en-US"/>
              <a:pPr>
                <a:defRPr/>
              </a:pPr>
              <a:t>42</a:t>
            </a:fld>
            <a:endParaRPr lang="en-US" dirty="0"/>
          </a:p>
        </p:txBody>
      </p:sp>
      <p:sp>
        <p:nvSpPr>
          <p:cNvPr id="4700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700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dirty="0">
              <a:cs typeface="+mn-cs"/>
            </a:endParaRP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9CAA343-520F-B74C-8ED8-BE4C03A0E1FB}" type="slidenum">
              <a:rPr lang="en-US"/>
              <a:pPr>
                <a:defRPr/>
              </a:pPr>
              <a:t>43</a:t>
            </a:fld>
            <a:endParaRPr lang="en-US" dirty="0"/>
          </a:p>
        </p:txBody>
      </p:sp>
      <p:sp>
        <p:nvSpPr>
          <p:cNvPr id="4710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710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dirty="0">
              <a:cs typeface="+mn-cs"/>
            </a:endParaRP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A07295F-FA4B-094A-B9FC-AC8CBECAA801}" type="slidenum">
              <a:rPr lang="en-US"/>
              <a:pPr>
                <a:defRPr/>
              </a:pPr>
              <a:t>44</a:t>
            </a:fld>
            <a:endParaRPr lang="en-US" dirty="0"/>
          </a:p>
        </p:txBody>
      </p:sp>
      <p:sp>
        <p:nvSpPr>
          <p:cNvPr id="4587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587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dirty="0">
              <a:cs typeface="+mn-cs"/>
            </a:endParaRP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2AF89DF-BC82-A246-9C27-5E731FC5D38C}" type="slidenum">
              <a:rPr lang="en-US"/>
              <a:pPr>
                <a:defRPr/>
              </a:pPr>
              <a:t>45</a:t>
            </a:fld>
            <a:endParaRPr lang="en-US" dirty="0"/>
          </a:p>
        </p:txBody>
      </p:sp>
      <p:sp>
        <p:nvSpPr>
          <p:cNvPr id="4597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597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dirty="0">
              <a:cs typeface="+mn-cs"/>
            </a:endParaRP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0965D5C-8FFC-6B46-9EDD-EDCC41847278}" type="slidenum">
              <a:rPr lang="en-US"/>
              <a:pPr>
                <a:defRPr/>
              </a:pPr>
              <a:t>46</a:t>
            </a:fld>
            <a:endParaRPr lang="en-US" dirty="0"/>
          </a:p>
        </p:txBody>
      </p:sp>
      <p:sp>
        <p:nvSpPr>
          <p:cNvPr id="4608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608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dirty="0">
              <a:cs typeface="+mn-cs"/>
            </a:endParaRP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1749E2E-BA1F-B641-8CE9-01DAA9E1E4B5}" type="slidenum">
              <a:rPr lang="en-US"/>
              <a:pPr>
                <a:defRPr/>
              </a:pPr>
              <a:t>47</a:t>
            </a:fld>
            <a:endParaRPr lang="en-US" dirty="0"/>
          </a:p>
        </p:txBody>
      </p:sp>
      <p:sp>
        <p:nvSpPr>
          <p:cNvPr id="4618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618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dirty="0">
              <a:cs typeface="+mn-cs"/>
            </a:endParaRP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3C64746-9727-A644-97B2-AF2D2DE04B33}" type="slidenum">
              <a:rPr lang="en-US"/>
              <a:pPr>
                <a:defRPr/>
              </a:pPr>
              <a:t>48</a:t>
            </a:fld>
            <a:endParaRPr lang="en-US" dirty="0"/>
          </a:p>
        </p:txBody>
      </p:sp>
      <p:sp>
        <p:nvSpPr>
          <p:cNvPr id="569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3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dirty="0">
              <a:cs typeface="+mn-cs"/>
            </a:endParaRP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ACC3349-8BAC-0743-81B5-3B1C07E022AF}" type="slidenum">
              <a:rPr lang="en-US"/>
              <a:pPr>
                <a:defRPr/>
              </a:pPr>
              <a:t>49</a:t>
            </a:fld>
            <a:endParaRPr lang="en-US" dirty="0"/>
          </a:p>
        </p:txBody>
      </p:sp>
      <p:sp>
        <p:nvSpPr>
          <p:cNvPr id="399362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solidFill>
            <a:srgbClr val="FFFFFF"/>
          </a:solidFill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99363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defRPr/>
            </a:pPr>
            <a:endParaRPr lang="en-US" dirty="0">
              <a:cs typeface="+mn-cs"/>
            </a:endParaRP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ACECF51-7D07-0B48-A946-7126F0B5C7E7}" type="slidenum">
              <a:rPr lang="en-US"/>
              <a:pPr>
                <a:defRPr/>
              </a:pPr>
              <a:t>50</a:t>
            </a:fld>
            <a:endParaRPr lang="en-US" dirty="0"/>
          </a:p>
        </p:txBody>
      </p:sp>
      <p:sp>
        <p:nvSpPr>
          <p:cNvPr id="4976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76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dirty="0">
              <a:cs typeface="+mn-cs"/>
            </a:endParaRPr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C6DD578-BB02-8248-B495-B02C770F99FC}" type="slidenum">
              <a:rPr lang="en-US"/>
              <a:pPr>
                <a:defRPr/>
              </a:pPr>
              <a:t>51</a:t>
            </a:fld>
            <a:endParaRPr lang="en-US" dirty="0"/>
          </a:p>
        </p:txBody>
      </p:sp>
      <p:sp>
        <p:nvSpPr>
          <p:cNvPr id="8529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529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dirty="0">
              <a:cs typeface="+mn-cs"/>
            </a:endParaRPr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19D3A2A-9193-B242-B1E2-321B2A9BFFC6}" type="slidenum">
              <a:rPr lang="en-US"/>
              <a:pPr>
                <a:defRPr/>
              </a:pPr>
              <a:t>52</a:t>
            </a:fld>
            <a:endParaRPr lang="en-US" dirty="0"/>
          </a:p>
        </p:txBody>
      </p:sp>
      <p:sp>
        <p:nvSpPr>
          <p:cNvPr id="4679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679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dirty="0">
              <a:cs typeface="+mn-cs"/>
            </a:endParaRPr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EA87020-0A7B-ED45-B41F-E8736E126B9D}" type="slidenum">
              <a:rPr lang="en-US"/>
              <a:pPr>
                <a:defRPr/>
              </a:pPr>
              <a:t>53</a:t>
            </a:fld>
            <a:endParaRPr lang="en-US" dirty="0"/>
          </a:p>
        </p:txBody>
      </p:sp>
      <p:sp>
        <p:nvSpPr>
          <p:cNvPr id="604162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solidFill>
            <a:srgbClr val="FFFFFF"/>
          </a:solidFill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04163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defRPr/>
            </a:pPr>
            <a:endParaRPr lang="en-US" dirty="0">
              <a:cs typeface="+mn-cs"/>
            </a:endParaRPr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1D5F87E-8397-9C4A-BC50-99200A952E10}" type="slidenum">
              <a:rPr lang="en-US"/>
              <a:pPr>
                <a:defRPr/>
              </a:pPr>
              <a:t>54</a:t>
            </a:fld>
            <a:endParaRPr lang="en-US" dirty="0"/>
          </a:p>
        </p:txBody>
      </p:sp>
      <p:sp>
        <p:nvSpPr>
          <p:cNvPr id="4720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720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dirty="0">
              <a:cs typeface="+mn-cs"/>
            </a:endParaRPr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4221" eaLnBrk="0" hangingPunct="0">
              <a:defRPr sz="2400" b="1">
                <a:solidFill>
                  <a:schemeClr val="tx2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27645" indent="-279864" defTabSz="914221" eaLnBrk="0" hangingPunct="0">
              <a:defRPr sz="2400" b="1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2pPr>
            <a:lvl3pPr marL="1119454" indent="-223891" defTabSz="914221" eaLnBrk="0" hangingPunct="0">
              <a:defRPr sz="2400" b="1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3pPr>
            <a:lvl4pPr marL="1567236" indent="-223891" defTabSz="914221" eaLnBrk="0" hangingPunct="0">
              <a:defRPr sz="2400" b="1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4pPr>
            <a:lvl5pPr marL="2015018" indent="-223891" defTabSz="914221" eaLnBrk="0" hangingPunct="0">
              <a:defRPr sz="2400" b="1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5pPr>
            <a:lvl6pPr marL="2462799" indent="-223891" algn="ctr" defTabSz="914221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6pPr>
            <a:lvl7pPr marL="2910581" indent="-223891" algn="ctr" defTabSz="914221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7pPr>
            <a:lvl8pPr marL="3358363" indent="-223891" algn="ctr" defTabSz="914221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8pPr>
            <a:lvl9pPr marL="3806144" indent="-223891" algn="ctr" defTabSz="914221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fld id="{633DE672-747E-9D4E-83D3-EE120663930F}" type="slidenum">
              <a:rPr lang="en-US" sz="1200" b="0">
                <a:solidFill>
                  <a:schemeClr val="tx1"/>
                </a:solidFill>
                <a:latin typeface="Arial" charset="0"/>
              </a:rPr>
              <a:pPr eaLnBrk="1" hangingPunct="1"/>
              <a:t>55</a:t>
            </a:fld>
            <a:endParaRPr lang="en-US" sz="1200" b="0" dirty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6146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dirty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C197CA1-8AA4-354F-9E53-B39D4B28E4CA}" type="slidenum">
              <a:rPr lang="en-US"/>
              <a:pPr>
                <a:defRPr/>
              </a:pPr>
              <a:t>56</a:t>
            </a:fld>
            <a:endParaRPr lang="en-US" dirty="0"/>
          </a:p>
        </p:txBody>
      </p:sp>
      <p:sp>
        <p:nvSpPr>
          <p:cNvPr id="4741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741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dirty="0">
              <a:cs typeface="+mn-cs"/>
            </a:endParaRPr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188406B-E3C2-B647-B358-173D058B63C3}" type="slidenum">
              <a:rPr lang="en-US"/>
              <a:pPr>
                <a:defRPr/>
              </a:pPr>
              <a:t>57</a:t>
            </a:fld>
            <a:endParaRPr lang="en-US" dirty="0"/>
          </a:p>
        </p:txBody>
      </p:sp>
      <p:sp>
        <p:nvSpPr>
          <p:cNvPr id="827394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solidFill>
            <a:srgbClr val="FFFFFF"/>
          </a:solidFill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27395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defRPr/>
            </a:pPr>
            <a:endParaRPr lang="en-US" dirty="0">
              <a:cs typeface="+mn-cs"/>
            </a:endParaRPr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1420AA6-6C08-BD4A-B0B3-B5BF86EC30A4}" type="slidenum">
              <a:rPr lang="en-US"/>
              <a:pPr>
                <a:defRPr/>
              </a:pPr>
              <a:t>58</a:t>
            </a:fld>
            <a:endParaRPr lang="en-US" dirty="0"/>
          </a:p>
        </p:txBody>
      </p:sp>
      <p:sp>
        <p:nvSpPr>
          <p:cNvPr id="4771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771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dirty="0">
              <a:cs typeface="+mn-cs"/>
            </a:endParaRPr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4F75D59-87E2-AF44-8B5D-5DB57B14E6D4}" type="slidenum">
              <a:rPr lang="en-US"/>
              <a:pPr>
                <a:defRPr/>
              </a:pPr>
              <a:t>59</a:t>
            </a:fld>
            <a:endParaRPr lang="en-US" dirty="0"/>
          </a:p>
        </p:txBody>
      </p:sp>
      <p:sp>
        <p:nvSpPr>
          <p:cNvPr id="4802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802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dirty="0">
              <a:cs typeface="+mn-cs"/>
            </a:endParaRPr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0A29D83-213C-4C45-90B8-F6A999A337E7}" type="slidenum">
              <a:rPr lang="en-US"/>
              <a:pPr>
                <a:defRPr/>
              </a:pPr>
              <a:t>60</a:t>
            </a:fld>
            <a:endParaRPr lang="en-US" dirty="0"/>
          </a:p>
        </p:txBody>
      </p:sp>
      <p:sp>
        <p:nvSpPr>
          <p:cNvPr id="606210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solidFill>
            <a:srgbClr val="FFFFFF"/>
          </a:solidFill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06211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defRPr/>
            </a:pPr>
            <a:endParaRPr lang="en-US" dirty="0">
              <a:cs typeface="+mn-cs"/>
            </a:endParaRPr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8C7B7DA-CEDB-B147-B47C-DE39DBEEAACB}" type="slidenum">
              <a:rPr lang="en-US"/>
              <a:pPr>
                <a:defRPr/>
              </a:pPr>
              <a:t>61</a:t>
            </a:fld>
            <a:endParaRPr lang="en-US" dirty="0"/>
          </a:p>
        </p:txBody>
      </p:sp>
      <p:sp>
        <p:nvSpPr>
          <p:cNvPr id="4823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823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dirty="0">
              <a:cs typeface="+mn-cs"/>
            </a:endParaRPr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0E912EC-F5E7-754C-8F6D-B2944CC7E58F}" type="slidenum">
              <a:rPr lang="en-US"/>
              <a:pPr>
                <a:defRPr/>
              </a:pPr>
              <a:t>62</a:t>
            </a:fld>
            <a:endParaRPr lang="en-US" dirty="0"/>
          </a:p>
        </p:txBody>
      </p:sp>
      <p:sp>
        <p:nvSpPr>
          <p:cNvPr id="8417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417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dirty="0">
              <a:cs typeface="+mn-cs"/>
            </a:endParaRPr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4221" eaLnBrk="0" hangingPunct="0">
              <a:defRPr sz="2400" b="1">
                <a:solidFill>
                  <a:schemeClr val="tx2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27645" indent="-279864" defTabSz="914221" eaLnBrk="0" hangingPunct="0">
              <a:defRPr sz="2400" b="1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2pPr>
            <a:lvl3pPr marL="1119454" indent="-223891" defTabSz="914221" eaLnBrk="0" hangingPunct="0">
              <a:defRPr sz="2400" b="1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3pPr>
            <a:lvl4pPr marL="1567236" indent="-223891" defTabSz="914221" eaLnBrk="0" hangingPunct="0">
              <a:defRPr sz="2400" b="1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4pPr>
            <a:lvl5pPr marL="2015018" indent="-223891" defTabSz="914221" eaLnBrk="0" hangingPunct="0">
              <a:defRPr sz="2400" b="1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5pPr>
            <a:lvl6pPr marL="2462799" indent="-223891" algn="ctr" defTabSz="914221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6pPr>
            <a:lvl7pPr marL="2910581" indent="-223891" algn="ctr" defTabSz="914221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7pPr>
            <a:lvl8pPr marL="3358363" indent="-223891" algn="ctr" defTabSz="914221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8pPr>
            <a:lvl9pPr marL="3806144" indent="-223891" algn="ctr" defTabSz="914221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fld id="{633DE672-747E-9D4E-83D3-EE120663930F}" type="slidenum">
              <a:rPr lang="en-US" sz="1200" b="0">
                <a:solidFill>
                  <a:schemeClr val="tx1"/>
                </a:solidFill>
                <a:latin typeface="Arial" charset="0"/>
              </a:rPr>
              <a:pPr eaLnBrk="1" hangingPunct="1"/>
              <a:t>63</a:t>
            </a:fld>
            <a:endParaRPr lang="en-US" sz="1200" b="0" dirty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6146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dirty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78F6A28-025E-4647-9293-79A70D6E3975}" type="slidenum">
              <a:rPr lang="en-US"/>
              <a:pPr>
                <a:defRPr/>
              </a:pPr>
              <a:t>64</a:t>
            </a:fld>
            <a:endParaRPr lang="en-US" dirty="0"/>
          </a:p>
        </p:txBody>
      </p:sp>
      <p:sp>
        <p:nvSpPr>
          <p:cNvPr id="4915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15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59151382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78F6A28-025E-4647-9293-79A70D6E3975}" type="slidenum">
              <a:rPr lang="en-US"/>
              <a:pPr>
                <a:defRPr/>
              </a:pPr>
              <a:t>65</a:t>
            </a:fld>
            <a:endParaRPr lang="en-US" dirty="0"/>
          </a:p>
        </p:txBody>
      </p:sp>
      <p:sp>
        <p:nvSpPr>
          <p:cNvPr id="4915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15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08203266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78F6A28-025E-4647-9293-79A70D6E3975}" type="slidenum">
              <a:rPr lang="en-US"/>
              <a:pPr>
                <a:defRPr/>
              </a:pPr>
              <a:t>66</a:t>
            </a:fld>
            <a:endParaRPr lang="en-US" dirty="0"/>
          </a:p>
        </p:txBody>
      </p:sp>
      <p:sp>
        <p:nvSpPr>
          <p:cNvPr id="4915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15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98944066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78F6A28-025E-4647-9293-79A70D6E3975}" type="slidenum">
              <a:rPr lang="en-US"/>
              <a:pPr>
                <a:defRPr/>
              </a:pPr>
              <a:t>67</a:t>
            </a:fld>
            <a:endParaRPr lang="en-US" dirty="0"/>
          </a:p>
        </p:txBody>
      </p:sp>
      <p:sp>
        <p:nvSpPr>
          <p:cNvPr id="4915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15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43768871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78F6A28-025E-4647-9293-79A70D6E3975}" type="slidenum">
              <a:rPr lang="en-US"/>
              <a:pPr>
                <a:defRPr/>
              </a:pPr>
              <a:t>68</a:t>
            </a:fld>
            <a:endParaRPr lang="en-US" dirty="0"/>
          </a:p>
        </p:txBody>
      </p:sp>
      <p:sp>
        <p:nvSpPr>
          <p:cNvPr id="4915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15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60528144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78F6A28-025E-4647-9293-79A70D6E3975}" type="slidenum">
              <a:rPr lang="en-US"/>
              <a:pPr>
                <a:defRPr/>
              </a:pPr>
              <a:t>69</a:t>
            </a:fld>
            <a:endParaRPr lang="en-US" dirty="0"/>
          </a:p>
        </p:txBody>
      </p:sp>
      <p:sp>
        <p:nvSpPr>
          <p:cNvPr id="4915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15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67795108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78F6A28-025E-4647-9293-79A70D6E3975}" type="slidenum">
              <a:rPr lang="en-US"/>
              <a:pPr>
                <a:defRPr/>
              </a:pPr>
              <a:t>70</a:t>
            </a:fld>
            <a:endParaRPr lang="en-US" dirty="0"/>
          </a:p>
        </p:txBody>
      </p:sp>
      <p:sp>
        <p:nvSpPr>
          <p:cNvPr id="4915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15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71622511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C6E6DAA-9879-294A-8CCE-586F4BC2EAB2}" type="slidenum">
              <a:rPr lang="en-US"/>
              <a:pPr>
                <a:defRPr/>
              </a:pPr>
              <a:t>71</a:t>
            </a:fld>
            <a:endParaRPr lang="en-US" dirty="0"/>
          </a:p>
        </p:txBody>
      </p:sp>
      <p:sp>
        <p:nvSpPr>
          <p:cNvPr id="8499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499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73692549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4221" eaLnBrk="0" hangingPunct="0">
              <a:defRPr sz="2400" b="1">
                <a:solidFill>
                  <a:schemeClr val="tx2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27645" indent="-279864" defTabSz="914221" eaLnBrk="0" hangingPunct="0">
              <a:defRPr sz="2400" b="1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2pPr>
            <a:lvl3pPr marL="1119454" indent="-223891" defTabSz="914221" eaLnBrk="0" hangingPunct="0">
              <a:defRPr sz="2400" b="1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3pPr>
            <a:lvl4pPr marL="1567236" indent="-223891" defTabSz="914221" eaLnBrk="0" hangingPunct="0">
              <a:defRPr sz="2400" b="1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4pPr>
            <a:lvl5pPr marL="2015018" indent="-223891" defTabSz="914221" eaLnBrk="0" hangingPunct="0">
              <a:defRPr sz="2400" b="1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5pPr>
            <a:lvl6pPr marL="2462799" indent="-223891" algn="ctr" defTabSz="914221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6pPr>
            <a:lvl7pPr marL="2910581" indent="-223891" algn="ctr" defTabSz="914221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7pPr>
            <a:lvl8pPr marL="3358363" indent="-223891" algn="ctr" defTabSz="914221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8pPr>
            <a:lvl9pPr marL="3806144" indent="-223891" algn="ctr" defTabSz="914221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fld id="{633DE672-747E-9D4E-83D3-EE120663930F}" type="slidenum">
              <a:rPr lang="en-US" sz="1200" b="0">
                <a:solidFill>
                  <a:schemeClr val="tx1"/>
                </a:solidFill>
                <a:latin typeface="Arial" charset="0"/>
              </a:rPr>
              <a:pPr eaLnBrk="1" hangingPunct="1"/>
              <a:t>72</a:t>
            </a:fld>
            <a:endParaRPr lang="en-US" sz="1200" b="0" dirty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6146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8587083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78F6A28-025E-4647-9293-79A70D6E3975}" type="slidenum">
              <a:rPr lang="en-US"/>
              <a:pPr>
                <a:defRPr/>
              </a:pPr>
              <a:t>73</a:t>
            </a:fld>
            <a:endParaRPr lang="en-US" dirty="0"/>
          </a:p>
        </p:txBody>
      </p:sp>
      <p:sp>
        <p:nvSpPr>
          <p:cNvPr id="4915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15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dirty="0">
              <a:cs typeface="+mn-cs"/>
            </a:endParaRPr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C6E6DAA-9879-294A-8CCE-586F4BC2EAB2}" type="slidenum">
              <a:rPr lang="en-US"/>
              <a:pPr>
                <a:defRPr/>
              </a:pPr>
              <a:t>74</a:t>
            </a:fld>
            <a:endParaRPr lang="en-US" dirty="0"/>
          </a:p>
        </p:txBody>
      </p:sp>
      <p:sp>
        <p:nvSpPr>
          <p:cNvPr id="8499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499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dirty="0">
              <a:cs typeface="+mn-cs"/>
            </a:endParaRPr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AE9F89B-B337-FC4F-81C9-3D4017CDCA14}" type="slidenum">
              <a:rPr lang="en-US"/>
              <a:pPr>
                <a:defRPr/>
              </a:pPr>
              <a:t>75</a:t>
            </a:fld>
            <a:endParaRPr lang="en-US" dirty="0"/>
          </a:p>
        </p:txBody>
      </p:sp>
      <p:sp>
        <p:nvSpPr>
          <p:cNvPr id="4925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25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dirty="0">
              <a:cs typeface="+mn-cs"/>
            </a:endParaRPr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DB736F4-BAB2-2B44-ADF1-8362C1C9EF30}" type="slidenum">
              <a:rPr lang="en-US"/>
              <a:pPr>
                <a:defRPr/>
              </a:pPr>
              <a:t>76</a:t>
            </a:fld>
            <a:endParaRPr lang="en-US" dirty="0"/>
          </a:p>
        </p:txBody>
      </p:sp>
      <p:sp>
        <p:nvSpPr>
          <p:cNvPr id="8458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458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dirty="0">
              <a:cs typeface="+mn-cs"/>
            </a:endParaRPr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ACECF51-7D07-0B48-A946-7126F0B5C7E7}" type="slidenum">
              <a:rPr lang="en-US"/>
              <a:pPr>
                <a:defRPr/>
              </a:pPr>
              <a:t>77</a:t>
            </a:fld>
            <a:endParaRPr lang="en-US" dirty="0"/>
          </a:p>
        </p:txBody>
      </p:sp>
      <p:sp>
        <p:nvSpPr>
          <p:cNvPr id="4976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76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dirty="0">
              <a:cs typeface="+mn-cs"/>
            </a:endParaRPr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C6DD578-BB02-8248-B495-B02C770F99FC}" type="slidenum">
              <a:rPr lang="en-US"/>
              <a:pPr>
                <a:defRPr/>
              </a:pPr>
              <a:t>78</a:t>
            </a:fld>
            <a:endParaRPr lang="en-US" dirty="0"/>
          </a:p>
        </p:txBody>
      </p:sp>
      <p:sp>
        <p:nvSpPr>
          <p:cNvPr id="8529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529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dirty="0">
              <a:cs typeface="+mn-cs"/>
            </a:endParaRPr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AF751B2-50B1-3146-BBDE-965135198AAA}" type="slidenum">
              <a:rPr lang="en-US"/>
              <a:pPr>
                <a:defRPr/>
              </a:pPr>
              <a:t>79</a:t>
            </a:fld>
            <a:endParaRPr lang="en-US" dirty="0"/>
          </a:p>
        </p:txBody>
      </p:sp>
      <p:sp>
        <p:nvSpPr>
          <p:cNvPr id="5591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591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dirty="0">
              <a:cs typeface="+mn-cs"/>
            </a:endParaRPr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C6E6DAA-9879-294A-8CCE-586F4BC2EAB2}" type="slidenum">
              <a:rPr lang="en-US"/>
              <a:pPr>
                <a:defRPr/>
              </a:pPr>
              <a:t>80</a:t>
            </a:fld>
            <a:endParaRPr lang="en-US" dirty="0"/>
          </a:p>
        </p:txBody>
      </p:sp>
      <p:sp>
        <p:nvSpPr>
          <p:cNvPr id="8499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499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dirty="0">
              <a:cs typeface="+mn-cs"/>
            </a:endParaRPr>
          </a:p>
        </p:txBody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BA06D92-7181-A24F-8D9E-AEA86A47E6EE}" type="slidenum">
              <a:rPr lang="en-US"/>
              <a:pPr>
                <a:defRPr/>
              </a:pPr>
              <a:t>81</a:t>
            </a:fld>
            <a:endParaRPr lang="en-US" dirty="0"/>
          </a:p>
        </p:txBody>
      </p:sp>
      <p:sp>
        <p:nvSpPr>
          <p:cNvPr id="857090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solidFill>
            <a:srgbClr val="FFFFFF"/>
          </a:solidFill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57091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defRPr/>
            </a:pPr>
            <a:endParaRPr lang="en-US" dirty="0">
              <a:cs typeface="+mn-cs"/>
            </a:endParaRPr>
          </a:p>
        </p:txBody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B04C08D-2C58-2242-A456-4E4030D6DEB3}" type="slidenum">
              <a:rPr lang="en-US"/>
              <a:pPr>
                <a:defRPr/>
              </a:pPr>
              <a:t>83</a:t>
            </a:fld>
            <a:endParaRPr lang="en-US" dirty="0"/>
          </a:p>
        </p:txBody>
      </p:sp>
      <p:sp>
        <p:nvSpPr>
          <p:cNvPr id="4945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45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dirty="0">
              <a:cs typeface="+mn-cs"/>
            </a:endParaRPr>
          </a:p>
        </p:txBody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3CD67E1-8AF9-CF4B-8410-981F48BE9BB7}" type="slidenum">
              <a:rPr lang="en-US"/>
              <a:pPr>
                <a:defRPr/>
              </a:pPr>
              <a:t>84</a:t>
            </a:fld>
            <a:endParaRPr lang="en-US" dirty="0"/>
          </a:p>
        </p:txBody>
      </p:sp>
      <p:sp>
        <p:nvSpPr>
          <p:cNvPr id="5017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017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dirty="0">
              <a:cs typeface="+mn-cs"/>
            </a:endParaRPr>
          </a:p>
        </p:txBody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250EB5B-D02E-9143-AE58-08DE47F11CA1}" type="slidenum">
              <a:rPr lang="en-US"/>
              <a:pPr>
                <a:defRPr/>
              </a:pPr>
              <a:t>85</a:t>
            </a:fld>
            <a:endParaRPr lang="en-US" dirty="0"/>
          </a:p>
        </p:txBody>
      </p:sp>
      <p:sp>
        <p:nvSpPr>
          <p:cNvPr id="4956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56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dirty="0">
              <a:cs typeface="+mn-cs"/>
            </a:endParaRPr>
          </a:p>
        </p:txBody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ACE97B9-7FB0-CD4B-8951-FF73A0D7A780}" type="slidenum">
              <a:rPr lang="en-US"/>
              <a:pPr>
                <a:defRPr/>
              </a:pPr>
              <a:t>86</a:t>
            </a:fld>
            <a:endParaRPr lang="en-US"/>
          </a:p>
        </p:txBody>
      </p:sp>
      <p:sp>
        <p:nvSpPr>
          <p:cNvPr id="5806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5806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>
              <a:cs typeface="+mn-cs"/>
            </a:endParaRPr>
          </a:p>
        </p:txBody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181B232-C86A-0448-A6CD-99A2D7D0CC6E}" type="slidenum">
              <a:rPr lang="en-US"/>
              <a:pPr>
                <a:defRPr/>
              </a:pPr>
              <a:t>87</a:t>
            </a:fld>
            <a:endParaRPr lang="en-US" dirty="0"/>
          </a:p>
        </p:txBody>
      </p:sp>
      <p:sp>
        <p:nvSpPr>
          <p:cNvPr id="5816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816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dirty="0">
              <a:cs typeface="+mn-cs"/>
            </a:endParaRPr>
          </a:p>
        </p:txBody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DC2A5D5-6355-8A40-96CE-D87190D6EAF5}" type="slidenum">
              <a:rPr lang="en-US"/>
              <a:pPr>
                <a:defRPr/>
              </a:pPr>
              <a:t>90</a:t>
            </a:fld>
            <a:endParaRPr lang="en-US" dirty="0"/>
          </a:p>
        </p:txBody>
      </p:sp>
      <p:sp>
        <p:nvSpPr>
          <p:cNvPr id="496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6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dirty="0">
              <a:cs typeface="+mn-cs"/>
            </a:endParaRPr>
          </a:p>
        </p:txBody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C0C225E-1386-1C47-A1CD-6841F65FFCA5}" type="slidenum">
              <a:rPr lang="en-US"/>
              <a:pPr>
                <a:defRPr/>
              </a:pPr>
              <a:t>91</a:t>
            </a:fld>
            <a:endParaRPr lang="en-US" dirty="0"/>
          </a:p>
        </p:txBody>
      </p:sp>
      <p:sp>
        <p:nvSpPr>
          <p:cNvPr id="855042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solidFill>
            <a:srgbClr val="FFFFFF"/>
          </a:solidFill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55043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defRPr/>
            </a:pPr>
            <a:endParaRPr lang="en-US" dirty="0">
              <a:cs typeface="+mn-cs"/>
            </a:endParaRPr>
          </a:p>
        </p:txBody>
      </p:sp>
    </p:spTree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62A2696-102F-534F-9DCB-20A0BD6ABC7E}" type="slidenum">
              <a:rPr lang="en-US"/>
              <a:pPr>
                <a:defRPr/>
              </a:pPr>
              <a:t>92</a:t>
            </a:fld>
            <a:endParaRPr lang="en-US" dirty="0"/>
          </a:p>
        </p:txBody>
      </p:sp>
      <p:sp>
        <p:nvSpPr>
          <p:cNvPr id="4986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86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dirty="0">
              <a:cs typeface="+mn-cs"/>
            </a:endParaRPr>
          </a:p>
        </p:txBody>
      </p:sp>
    </p:spTree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5309C73-4F32-0F49-AC2A-5C2FEB360688}" type="slidenum">
              <a:rPr lang="en-US"/>
              <a:pPr>
                <a:defRPr/>
              </a:pPr>
              <a:t>93</a:t>
            </a:fld>
            <a:endParaRPr lang="en-US" dirty="0"/>
          </a:p>
        </p:txBody>
      </p:sp>
      <p:sp>
        <p:nvSpPr>
          <p:cNvPr id="5007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007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dirty="0">
              <a:cs typeface="+mn-cs"/>
            </a:endParaRPr>
          </a:p>
        </p:txBody>
      </p:sp>
    </p:spTree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C48A270-905A-B440-847B-736839F82160}" type="slidenum">
              <a:rPr lang="en-US"/>
              <a:pPr>
                <a:defRPr/>
              </a:pPr>
              <a:t>94</a:t>
            </a:fld>
            <a:endParaRPr lang="en-US" dirty="0"/>
          </a:p>
        </p:txBody>
      </p:sp>
      <p:sp>
        <p:nvSpPr>
          <p:cNvPr id="5038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038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dirty="0">
              <a:cs typeface="+mn-cs"/>
            </a:endParaRPr>
          </a:p>
        </p:txBody>
      </p:sp>
    </p:spTree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4221" eaLnBrk="0" hangingPunct="0">
              <a:defRPr sz="2400" b="1">
                <a:solidFill>
                  <a:schemeClr val="tx2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27645" indent="-279864" defTabSz="914221" eaLnBrk="0" hangingPunct="0">
              <a:defRPr sz="2400" b="1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2pPr>
            <a:lvl3pPr marL="1119454" indent="-223891" defTabSz="914221" eaLnBrk="0" hangingPunct="0">
              <a:defRPr sz="2400" b="1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3pPr>
            <a:lvl4pPr marL="1567236" indent="-223891" defTabSz="914221" eaLnBrk="0" hangingPunct="0">
              <a:defRPr sz="2400" b="1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4pPr>
            <a:lvl5pPr marL="2015018" indent="-223891" defTabSz="914221" eaLnBrk="0" hangingPunct="0">
              <a:defRPr sz="2400" b="1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5pPr>
            <a:lvl6pPr marL="2462799" indent="-223891" algn="ctr" defTabSz="914221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6pPr>
            <a:lvl7pPr marL="2910581" indent="-223891" algn="ctr" defTabSz="914221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7pPr>
            <a:lvl8pPr marL="3358363" indent="-223891" algn="ctr" defTabSz="914221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8pPr>
            <a:lvl9pPr marL="3806144" indent="-223891" algn="ctr" defTabSz="914221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fld id="{633DE672-747E-9D4E-83D3-EE120663930F}" type="slidenum">
              <a:rPr lang="en-US" sz="1200" b="0">
                <a:solidFill>
                  <a:schemeClr val="tx1"/>
                </a:solidFill>
                <a:latin typeface="Arial" charset="0"/>
              </a:rPr>
              <a:pPr eaLnBrk="1" hangingPunct="1"/>
              <a:t>95</a:t>
            </a:fld>
            <a:endParaRPr lang="en-US" sz="1200" b="0" dirty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6146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dirty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C08D3DD-9112-A44D-A263-55EE3BD0F096}" type="slidenum">
              <a:rPr lang="en-US"/>
              <a:pPr>
                <a:defRPr/>
              </a:pPr>
              <a:t>96</a:t>
            </a:fld>
            <a:endParaRPr lang="en-US" dirty="0"/>
          </a:p>
        </p:txBody>
      </p:sp>
      <p:sp>
        <p:nvSpPr>
          <p:cNvPr id="860162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solidFill>
            <a:srgbClr val="FFFFFF"/>
          </a:solidFill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60163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defRPr/>
            </a:pPr>
            <a:endParaRPr lang="en-US" dirty="0">
              <a:cs typeface="+mn-cs"/>
            </a:endParaRPr>
          </a:p>
        </p:txBody>
      </p:sp>
    </p:spTree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1D1A6D1-47D9-2E48-82B4-5E608A6D46BD}" type="slidenum">
              <a:rPr lang="en-US"/>
              <a:pPr>
                <a:defRPr/>
              </a:pPr>
              <a:t>97</a:t>
            </a:fld>
            <a:endParaRPr lang="en-US" dirty="0"/>
          </a:p>
        </p:txBody>
      </p:sp>
      <p:sp>
        <p:nvSpPr>
          <p:cNvPr id="6205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205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dirty="0">
              <a:cs typeface="+mn-cs"/>
            </a:endParaRPr>
          </a:p>
        </p:txBody>
      </p:sp>
    </p:spTree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1D1A6D1-47D9-2E48-82B4-5E608A6D46BD}" type="slidenum">
              <a:rPr lang="en-US"/>
              <a:pPr>
                <a:defRPr/>
              </a:pPr>
              <a:t>98</a:t>
            </a:fld>
            <a:endParaRPr lang="en-US" dirty="0"/>
          </a:p>
        </p:txBody>
      </p:sp>
      <p:sp>
        <p:nvSpPr>
          <p:cNvPr id="6205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205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dirty="0">
              <a:cs typeface="+mn-cs"/>
            </a:endParaRPr>
          </a:p>
        </p:txBody>
      </p:sp>
    </p:spTree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B7891D7-961C-534D-A920-FF474A953086}" type="slidenum">
              <a:rPr lang="en-US"/>
              <a:pPr>
                <a:defRPr/>
              </a:pPr>
              <a:t>99</a:t>
            </a:fld>
            <a:endParaRPr lang="en-US" dirty="0"/>
          </a:p>
        </p:txBody>
      </p:sp>
      <p:sp>
        <p:nvSpPr>
          <p:cNvPr id="6215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215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dirty="0">
              <a:cs typeface="+mn-cs"/>
            </a:endParaRPr>
          </a:p>
        </p:txBody>
      </p:sp>
    </p:spTree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B7891D7-961C-534D-A920-FF474A953086}" type="slidenum">
              <a:rPr lang="en-US"/>
              <a:pPr>
                <a:defRPr/>
              </a:pPr>
              <a:t>100</a:t>
            </a:fld>
            <a:endParaRPr lang="en-US" dirty="0"/>
          </a:p>
        </p:txBody>
      </p:sp>
      <p:sp>
        <p:nvSpPr>
          <p:cNvPr id="6215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215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dirty="0">
              <a:cs typeface="+mn-cs"/>
            </a:endParaRPr>
          </a:p>
        </p:txBody>
      </p:sp>
    </p:spTree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9467736-9031-1147-A1D1-75AD89C8065B}" type="slidenum">
              <a:rPr lang="en-US"/>
              <a:pPr>
                <a:defRPr/>
              </a:pPr>
              <a:t>101</a:t>
            </a:fld>
            <a:endParaRPr lang="en-US" dirty="0"/>
          </a:p>
        </p:txBody>
      </p:sp>
      <p:sp>
        <p:nvSpPr>
          <p:cNvPr id="6225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225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dirty="0">
              <a:cs typeface="+mn-cs"/>
            </a:endParaRPr>
          </a:p>
        </p:txBody>
      </p:sp>
    </p:spTree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FC1BA01-448D-5F49-88B7-CC582BF6973B}" type="slidenum">
              <a:rPr lang="en-US"/>
              <a:pPr>
                <a:defRPr/>
              </a:pPr>
              <a:t>102</a:t>
            </a:fld>
            <a:endParaRPr lang="en-US" dirty="0"/>
          </a:p>
        </p:txBody>
      </p:sp>
      <p:sp>
        <p:nvSpPr>
          <p:cNvPr id="6236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236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dirty="0">
              <a:cs typeface="+mn-cs"/>
            </a:endParaRPr>
          </a:p>
        </p:txBody>
      </p:sp>
    </p:spTree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39E1FCA-3A72-F649-AA9A-DED5BAFFC784}" type="slidenum">
              <a:rPr lang="en-US"/>
              <a:pPr>
                <a:defRPr/>
              </a:pPr>
              <a:t>103</a:t>
            </a:fld>
            <a:endParaRPr lang="en-US" dirty="0"/>
          </a:p>
        </p:txBody>
      </p:sp>
      <p:sp>
        <p:nvSpPr>
          <p:cNvPr id="624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24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dirty="0">
              <a:cs typeface="+mn-cs"/>
            </a:endParaRPr>
          </a:p>
        </p:txBody>
      </p:sp>
    </p:spTree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038A2C4-118D-E94A-AE5D-5A5E8662D3C5}" type="slidenum">
              <a:rPr lang="en-US"/>
              <a:pPr>
                <a:defRPr/>
              </a:pPr>
              <a:t>104</a:t>
            </a:fld>
            <a:endParaRPr lang="en-US" dirty="0"/>
          </a:p>
        </p:txBody>
      </p:sp>
      <p:sp>
        <p:nvSpPr>
          <p:cNvPr id="6256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256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dirty="0">
              <a:cs typeface="+mn-cs"/>
            </a:endParaRPr>
          </a:p>
        </p:txBody>
      </p:sp>
    </p:spTree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27290EF-2F26-3C4B-8ED7-737669AC3689}" type="slidenum">
              <a:rPr lang="en-US"/>
              <a:pPr>
                <a:defRPr/>
              </a:pPr>
              <a:t>105</a:t>
            </a:fld>
            <a:endParaRPr lang="en-US" dirty="0"/>
          </a:p>
        </p:txBody>
      </p:sp>
      <p:sp>
        <p:nvSpPr>
          <p:cNvPr id="5058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058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dirty="0">
              <a:cs typeface="+mn-cs"/>
            </a:endParaRPr>
          </a:p>
        </p:txBody>
      </p:sp>
    </p:spTree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4221" eaLnBrk="0" hangingPunct="0">
              <a:defRPr sz="2400" b="1">
                <a:solidFill>
                  <a:schemeClr val="tx2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27645" indent="-279864" defTabSz="914221" eaLnBrk="0" hangingPunct="0">
              <a:defRPr sz="2400" b="1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2pPr>
            <a:lvl3pPr marL="1119454" indent="-223891" defTabSz="914221" eaLnBrk="0" hangingPunct="0">
              <a:defRPr sz="2400" b="1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3pPr>
            <a:lvl4pPr marL="1567236" indent="-223891" defTabSz="914221" eaLnBrk="0" hangingPunct="0">
              <a:defRPr sz="2400" b="1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4pPr>
            <a:lvl5pPr marL="2015018" indent="-223891" defTabSz="914221" eaLnBrk="0" hangingPunct="0">
              <a:defRPr sz="2400" b="1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5pPr>
            <a:lvl6pPr marL="2462799" indent="-223891" algn="ctr" defTabSz="914221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6pPr>
            <a:lvl7pPr marL="2910581" indent="-223891" algn="ctr" defTabSz="914221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7pPr>
            <a:lvl8pPr marL="3358363" indent="-223891" algn="ctr" defTabSz="914221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8pPr>
            <a:lvl9pPr marL="3806144" indent="-223891" algn="ctr" defTabSz="914221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fld id="{633DE672-747E-9D4E-83D3-EE120663930F}" type="slidenum">
              <a:rPr lang="en-US" sz="1200" b="0">
                <a:solidFill>
                  <a:schemeClr val="tx1"/>
                </a:solidFill>
                <a:latin typeface="Arial" charset="0"/>
              </a:rPr>
              <a:pPr eaLnBrk="1" hangingPunct="1"/>
              <a:t>106</a:t>
            </a:fld>
            <a:endParaRPr lang="en-US" sz="1200" b="0" dirty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6146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dirty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27290EF-2F26-3C4B-8ED7-737669AC3689}" type="slidenum">
              <a:rPr lang="en-US"/>
              <a:pPr>
                <a:defRPr/>
              </a:pPr>
              <a:t>107</a:t>
            </a:fld>
            <a:endParaRPr lang="en-US" dirty="0"/>
          </a:p>
        </p:txBody>
      </p:sp>
      <p:sp>
        <p:nvSpPr>
          <p:cNvPr id="5058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058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dirty="0">
              <a:cs typeface="+mn-cs"/>
            </a:endParaRPr>
          </a:p>
        </p:txBody>
      </p:sp>
    </p:spTree>
  </p:cSld>
  <p:clrMapOvr>
    <a:masterClrMapping/>
  </p:clrMapOvr>
</p:notes>
</file>

<file path=ppt/notesSlides/notesSlide10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7433268-131F-0246-9BC6-5383BB2B3F2B}" type="slidenum">
              <a:rPr lang="en-US"/>
              <a:pPr>
                <a:defRPr/>
              </a:pPr>
              <a:t>108</a:t>
            </a:fld>
            <a:endParaRPr lang="en-US" dirty="0"/>
          </a:p>
        </p:txBody>
      </p:sp>
      <p:sp>
        <p:nvSpPr>
          <p:cNvPr id="6072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072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dirty="0">
              <a:cs typeface="+mn-cs"/>
            </a:endParaRPr>
          </a:p>
        </p:txBody>
      </p:sp>
    </p:spTree>
  </p:cSld>
  <p:clrMapOvr>
    <a:masterClrMapping/>
  </p:clrMapOvr>
</p:notes>
</file>

<file path=ppt/notesSlides/notesSlide10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497F86A-A631-164E-85B9-37AB5FED8C38}" type="slidenum">
              <a:rPr lang="en-US"/>
              <a:pPr>
                <a:defRPr/>
              </a:pPr>
              <a:t>109</a:t>
            </a:fld>
            <a:endParaRPr lang="en-US" dirty="0"/>
          </a:p>
        </p:txBody>
      </p:sp>
      <p:sp>
        <p:nvSpPr>
          <p:cNvPr id="5140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40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dirty="0">
              <a:cs typeface="+mn-cs"/>
            </a:endParaRPr>
          </a:p>
        </p:txBody>
      </p:sp>
    </p:spTree>
  </p:cSld>
  <p:clrMapOvr>
    <a:masterClrMapping/>
  </p:clrMapOvr>
</p:notes>
</file>

<file path=ppt/notesSlides/notesSlide10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652D39B-D3DA-9640-A99E-E7E04410A7CA}" type="slidenum">
              <a:rPr lang="en-US"/>
              <a:pPr>
                <a:defRPr/>
              </a:pPr>
              <a:t>110</a:t>
            </a:fld>
            <a:endParaRPr lang="en-US" dirty="0"/>
          </a:p>
        </p:txBody>
      </p:sp>
      <p:sp>
        <p:nvSpPr>
          <p:cNvPr id="5232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23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dirty="0">
              <a:cs typeface="+mn-cs"/>
            </a:endParaRPr>
          </a:p>
        </p:txBody>
      </p:sp>
    </p:spTree>
  </p:cSld>
  <p:clrMapOvr>
    <a:masterClrMapping/>
  </p:clrMapOvr>
</p:notes>
</file>

<file path=ppt/notesSlides/notesSlide10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652D39B-D3DA-9640-A99E-E7E04410A7CA}" type="slidenum">
              <a:rPr lang="en-US"/>
              <a:pPr>
                <a:defRPr/>
              </a:pPr>
              <a:t>111</a:t>
            </a:fld>
            <a:endParaRPr lang="en-US" dirty="0"/>
          </a:p>
        </p:txBody>
      </p:sp>
      <p:sp>
        <p:nvSpPr>
          <p:cNvPr id="5232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23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dirty="0">
              <a:cs typeface="+mn-cs"/>
            </a:endParaRPr>
          </a:p>
        </p:txBody>
      </p:sp>
    </p:spTree>
  </p:cSld>
  <p:clrMapOvr>
    <a:masterClrMapping/>
  </p:clrMapOvr>
</p:notes>
</file>

<file path=ppt/notesSlides/notesSlide10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E952487-6822-8444-A1DB-B165086C34CD}" type="slidenum">
              <a:rPr lang="en-US"/>
              <a:pPr>
                <a:defRPr/>
              </a:pPr>
              <a:t>112</a:t>
            </a:fld>
            <a:endParaRPr lang="en-US" dirty="0"/>
          </a:p>
        </p:txBody>
      </p:sp>
      <p:sp>
        <p:nvSpPr>
          <p:cNvPr id="5242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24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dirty="0">
              <a:cs typeface="+mn-cs"/>
            </a:endParaRPr>
          </a:p>
        </p:txBody>
      </p:sp>
    </p:spTree>
  </p:cSld>
  <p:clrMapOvr>
    <a:masterClrMapping/>
  </p:clrMapOvr>
</p:notes>
</file>

<file path=ppt/notesSlides/notesSlide1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C7A79D7-7FF2-964E-9C9B-2997FEF22004}" type="slidenum">
              <a:rPr lang="en-US"/>
              <a:pPr>
                <a:defRPr/>
              </a:pPr>
              <a:t>113</a:t>
            </a:fld>
            <a:endParaRPr lang="en-US" dirty="0"/>
          </a:p>
        </p:txBody>
      </p:sp>
      <p:sp>
        <p:nvSpPr>
          <p:cNvPr id="6082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082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dirty="0">
              <a:cs typeface="+mn-cs"/>
            </a:endParaRPr>
          </a:p>
        </p:txBody>
      </p:sp>
    </p:spTree>
  </p:cSld>
  <p:clrMapOvr>
    <a:masterClrMapping/>
  </p:clrMapOvr>
</p:notes>
</file>

<file path=ppt/notesSlides/notesSlide1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4221" eaLnBrk="0" hangingPunct="0">
              <a:defRPr sz="2400" b="1">
                <a:solidFill>
                  <a:schemeClr val="tx2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27645" indent="-279864" defTabSz="914221" eaLnBrk="0" hangingPunct="0">
              <a:defRPr sz="2400" b="1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2pPr>
            <a:lvl3pPr marL="1119454" indent="-223891" defTabSz="914221" eaLnBrk="0" hangingPunct="0">
              <a:defRPr sz="2400" b="1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3pPr>
            <a:lvl4pPr marL="1567236" indent="-223891" defTabSz="914221" eaLnBrk="0" hangingPunct="0">
              <a:defRPr sz="2400" b="1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4pPr>
            <a:lvl5pPr marL="2015018" indent="-223891" defTabSz="914221" eaLnBrk="0" hangingPunct="0">
              <a:defRPr sz="2400" b="1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5pPr>
            <a:lvl6pPr marL="2462799" indent="-223891" algn="ctr" defTabSz="914221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6pPr>
            <a:lvl7pPr marL="2910581" indent="-223891" algn="ctr" defTabSz="914221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7pPr>
            <a:lvl8pPr marL="3358363" indent="-223891" algn="ctr" defTabSz="914221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8pPr>
            <a:lvl9pPr marL="3806144" indent="-223891" algn="ctr" defTabSz="914221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fld id="{633DE672-747E-9D4E-83D3-EE120663930F}" type="slidenum">
              <a:rPr lang="en-US" sz="1200" b="0">
                <a:solidFill>
                  <a:schemeClr val="tx1"/>
                </a:solidFill>
                <a:latin typeface="Arial" charset="0"/>
              </a:rPr>
              <a:pPr eaLnBrk="1" hangingPunct="1"/>
              <a:t>114</a:t>
            </a:fld>
            <a:endParaRPr lang="en-US" sz="1200" b="0" dirty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6146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4062908"/>
      </p:ext>
    </p:extLst>
  </p:cSld>
  <p:clrMapOvr>
    <a:masterClrMapping/>
  </p:clrMapOvr>
</p:notes>
</file>

<file path=ppt/notesSlides/notesSlide1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78438A7-A394-3246-B607-BEEFA83AE870}" type="slidenum">
              <a:rPr lang="en-US"/>
              <a:pPr>
                <a:defRPr/>
              </a:pPr>
              <a:t>115</a:t>
            </a:fld>
            <a:endParaRPr lang="en-US" dirty="0"/>
          </a:p>
        </p:txBody>
      </p:sp>
      <p:sp>
        <p:nvSpPr>
          <p:cNvPr id="5273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527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08952345"/>
      </p:ext>
    </p:extLst>
  </p:cSld>
  <p:clrMapOvr>
    <a:masterClrMapping/>
  </p:clrMapOvr>
</p:notes>
</file>

<file path=ppt/notesSlides/notesSlide1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5BD1150-7191-D34F-AD77-658843E95316}" type="slidenum">
              <a:rPr lang="en-US"/>
              <a:pPr>
                <a:defRPr/>
              </a:pPr>
              <a:t>116</a:t>
            </a:fld>
            <a:endParaRPr lang="en-US" dirty="0"/>
          </a:p>
        </p:txBody>
      </p:sp>
      <p:sp>
        <p:nvSpPr>
          <p:cNvPr id="528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528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37247046"/>
      </p:ext>
    </p:extLst>
  </p:cSld>
  <p:clrMapOvr>
    <a:masterClrMapping/>
  </p:clrMapOvr>
</p:notes>
</file>

<file path=ppt/notesSlides/notesSlide1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D6079D1-999D-7C4B-B147-535355E1B6AB}" type="slidenum">
              <a:rPr lang="en-US"/>
              <a:pPr>
                <a:defRPr/>
              </a:pPr>
              <a:t>117</a:t>
            </a:fld>
            <a:endParaRPr lang="en-US" dirty="0"/>
          </a:p>
        </p:txBody>
      </p:sp>
      <p:sp>
        <p:nvSpPr>
          <p:cNvPr id="5355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535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59853223"/>
      </p:ext>
    </p:extLst>
  </p:cSld>
  <p:clrMapOvr>
    <a:masterClrMapping/>
  </p:clrMapOvr>
</p:notes>
</file>

<file path=ppt/notesSlides/notesSlide1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E513F58-9D7C-CF45-9C0D-E7CD0106E85D}" type="slidenum">
              <a:rPr lang="en-US"/>
              <a:pPr>
                <a:defRPr/>
              </a:pPr>
              <a:t>118</a:t>
            </a:fld>
            <a:endParaRPr lang="en-US" dirty="0"/>
          </a:p>
        </p:txBody>
      </p:sp>
      <p:sp>
        <p:nvSpPr>
          <p:cNvPr id="534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534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64449812"/>
      </p:ext>
    </p:extLst>
  </p:cSld>
  <p:clrMapOvr>
    <a:masterClrMapping/>
  </p:clrMapOvr>
</p:notes>
</file>

<file path=ppt/notesSlides/notesSlide1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90BB0EC-D24D-5840-8B95-67276E127CB3}" type="slidenum">
              <a:rPr lang="en-US"/>
              <a:pPr>
                <a:defRPr/>
              </a:pPr>
              <a:t>121</a:t>
            </a:fld>
            <a:endParaRPr lang="en-US" dirty="0"/>
          </a:p>
        </p:txBody>
      </p:sp>
      <p:sp>
        <p:nvSpPr>
          <p:cNvPr id="7403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7403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dirty="0">
              <a:cs typeface="+mn-cs"/>
            </a:endParaRPr>
          </a:p>
        </p:txBody>
      </p:sp>
    </p:spTree>
  </p:cSld>
  <p:clrMapOvr>
    <a:masterClrMapping/>
  </p:clrMapOvr>
</p:notes>
</file>

<file path=ppt/notesSlides/notesSlide1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4221" eaLnBrk="0" hangingPunct="0">
              <a:defRPr sz="2400" b="1">
                <a:solidFill>
                  <a:schemeClr val="tx2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27645" indent="-279864" defTabSz="914221" eaLnBrk="0" hangingPunct="0">
              <a:defRPr sz="2400" b="1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2pPr>
            <a:lvl3pPr marL="1119454" indent="-223891" defTabSz="914221" eaLnBrk="0" hangingPunct="0">
              <a:defRPr sz="2400" b="1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3pPr>
            <a:lvl4pPr marL="1567236" indent="-223891" defTabSz="914221" eaLnBrk="0" hangingPunct="0">
              <a:defRPr sz="2400" b="1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4pPr>
            <a:lvl5pPr marL="2015018" indent="-223891" defTabSz="914221" eaLnBrk="0" hangingPunct="0">
              <a:defRPr sz="2400" b="1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5pPr>
            <a:lvl6pPr marL="2462799" indent="-223891" algn="ctr" defTabSz="914221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6pPr>
            <a:lvl7pPr marL="2910581" indent="-223891" algn="ctr" defTabSz="914221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7pPr>
            <a:lvl8pPr marL="3358363" indent="-223891" algn="ctr" defTabSz="914221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8pPr>
            <a:lvl9pPr marL="3806144" indent="-223891" algn="ctr" defTabSz="914221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fld id="{633DE672-747E-9D4E-83D3-EE120663930F}" type="slidenum">
              <a:rPr lang="en-US" sz="1200" b="0">
                <a:solidFill>
                  <a:schemeClr val="tx1"/>
                </a:solidFill>
                <a:latin typeface="Arial" charset="0"/>
              </a:rPr>
              <a:pPr eaLnBrk="1" hangingPunct="1"/>
              <a:t>122</a:t>
            </a:fld>
            <a:endParaRPr lang="en-US" sz="1200" b="0" dirty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6146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solidFill>
            <a:srgbClr val="FFFFFF"/>
          </a:solidFill>
          <a:ln/>
        </p:spPr>
        <p:txBody>
          <a:bodyPr/>
          <a:lstStyle/>
          <a:p>
            <a:endParaRPr lang="en-US" dirty="0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dirty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1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4221" eaLnBrk="0" hangingPunct="0">
              <a:defRPr sz="2400" b="1">
                <a:solidFill>
                  <a:schemeClr val="tx2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27645" indent="-279864" defTabSz="914221" eaLnBrk="0" hangingPunct="0">
              <a:defRPr sz="2400" b="1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2pPr>
            <a:lvl3pPr marL="1119454" indent="-223891" defTabSz="914221" eaLnBrk="0" hangingPunct="0">
              <a:defRPr sz="2400" b="1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3pPr>
            <a:lvl4pPr marL="1567236" indent="-223891" defTabSz="914221" eaLnBrk="0" hangingPunct="0">
              <a:defRPr sz="2400" b="1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4pPr>
            <a:lvl5pPr marL="2015018" indent="-223891" defTabSz="914221" eaLnBrk="0" hangingPunct="0">
              <a:defRPr sz="2400" b="1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5pPr>
            <a:lvl6pPr marL="2462799" indent="-223891" algn="ctr" defTabSz="914221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6pPr>
            <a:lvl7pPr marL="2910581" indent="-223891" algn="ctr" defTabSz="914221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7pPr>
            <a:lvl8pPr marL="3358363" indent="-223891" algn="ctr" defTabSz="914221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8pPr>
            <a:lvl9pPr marL="3806144" indent="-223891" algn="ctr" defTabSz="914221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fld id="{633DE672-747E-9D4E-83D3-EE120663930F}" type="slidenum">
              <a:rPr lang="en-US" sz="1200" b="0">
                <a:solidFill>
                  <a:schemeClr val="tx1"/>
                </a:solidFill>
                <a:latin typeface="Arial" charset="0"/>
              </a:rPr>
              <a:pPr eaLnBrk="1" hangingPunct="1"/>
              <a:t>124</a:t>
            </a:fld>
            <a:endParaRPr lang="en-US" sz="1200" b="0" dirty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6146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solidFill>
            <a:srgbClr val="FFFFFF"/>
          </a:solidFill>
          <a:ln/>
        </p:spPr>
        <p:txBody>
          <a:bodyPr/>
          <a:lstStyle/>
          <a:p>
            <a:endParaRPr lang="en-US" dirty="0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3814517"/>
      </p:ext>
    </p:extLst>
  </p:cSld>
  <p:clrMapOvr>
    <a:masterClrMapping/>
  </p:clrMapOvr>
</p:notes>
</file>

<file path=ppt/notesSlides/notesSlide1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0A59794-5D55-324E-8C04-E2AEB0CB68FC}" type="slidenum">
              <a:rPr lang="en-US"/>
              <a:pPr>
                <a:defRPr/>
              </a:pPr>
              <a:t>125</a:t>
            </a:fld>
            <a:endParaRPr lang="en-US" dirty="0"/>
          </a:p>
        </p:txBody>
      </p:sp>
      <p:sp>
        <p:nvSpPr>
          <p:cNvPr id="878594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solidFill>
            <a:srgbClr val="FFFFFF"/>
          </a:solidFill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878595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defRPr/>
            </a:pPr>
            <a:endParaRPr lang="en-US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60828805"/>
      </p:ext>
    </p:extLst>
  </p:cSld>
  <p:clrMapOvr>
    <a:masterClrMapping/>
  </p:clrMapOvr>
</p:notes>
</file>

<file path=ppt/notesSlides/notesSlide1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3878406-19A5-E940-871F-3F416B364441}" type="slidenum">
              <a:rPr lang="en-US"/>
              <a:pPr>
                <a:defRPr/>
              </a:pPr>
              <a:t>126</a:t>
            </a:fld>
            <a:endParaRPr lang="en-US" dirty="0"/>
          </a:p>
        </p:txBody>
      </p:sp>
      <p:sp>
        <p:nvSpPr>
          <p:cNvPr id="882690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solidFill>
            <a:srgbClr val="FFFFFF"/>
          </a:solidFill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882691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defRPr/>
            </a:pPr>
            <a:endParaRPr lang="en-US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77842760"/>
      </p:ext>
    </p:extLst>
  </p:cSld>
  <p:clrMapOvr>
    <a:masterClrMapping/>
  </p:clrMapOvr>
</p:notes>
</file>

<file path=ppt/notesSlides/notesSlide1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3878406-19A5-E940-871F-3F416B364441}" type="slidenum">
              <a:rPr lang="en-US"/>
              <a:pPr>
                <a:defRPr/>
              </a:pPr>
              <a:t>127</a:t>
            </a:fld>
            <a:endParaRPr lang="en-US" dirty="0"/>
          </a:p>
        </p:txBody>
      </p:sp>
      <p:sp>
        <p:nvSpPr>
          <p:cNvPr id="882690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solidFill>
            <a:srgbClr val="FFFFFF"/>
          </a:solidFill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882691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defRPr/>
            </a:pPr>
            <a:endParaRPr lang="en-US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60246470"/>
      </p:ext>
    </p:extLst>
  </p:cSld>
  <p:clrMapOvr>
    <a:masterClrMapping/>
  </p:clrMapOvr>
</p:notes>
</file>

<file path=ppt/notesSlides/notesSlide1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4221" eaLnBrk="0" hangingPunct="0">
              <a:defRPr sz="2400" b="1">
                <a:solidFill>
                  <a:schemeClr val="tx2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27645" indent="-279864" defTabSz="914221" eaLnBrk="0" hangingPunct="0">
              <a:defRPr sz="2400" b="1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2pPr>
            <a:lvl3pPr marL="1119454" indent="-223891" defTabSz="914221" eaLnBrk="0" hangingPunct="0">
              <a:defRPr sz="2400" b="1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3pPr>
            <a:lvl4pPr marL="1567236" indent="-223891" defTabSz="914221" eaLnBrk="0" hangingPunct="0">
              <a:defRPr sz="2400" b="1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4pPr>
            <a:lvl5pPr marL="2015018" indent="-223891" defTabSz="914221" eaLnBrk="0" hangingPunct="0">
              <a:defRPr sz="2400" b="1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5pPr>
            <a:lvl6pPr marL="2462799" indent="-223891" algn="ctr" defTabSz="914221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6pPr>
            <a:lvl7pPr marL="2910581" indent="-223891" algn="ctr" defTabSz="914221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7pPr>
            <a:lvl8pPr marL="3358363" indent="-223891" algn="ctr" defTabSz="914221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8pPr>
            <a:lvl9pPr marL="3806144" indent="-223891" algn="ctr" defTabSz="914221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fld id="{633DE672-747E-9D4E-83D3-EE120663930F}" type="slidenum">
              <a:rPr lang="en-US" sz="1200" b="0">
                <a:solidFill>
                  <a:schemeClr val="tx1"/>
                </a:solidFill>
                <a:latin typeface="Arial" charset="0"/>
              </a:rPr>
              <a:pPr eaLnBrk="1" hangingPunct="1"/>
              <a:t>133</a:t>
            </a:fld>
            <a:endParaRPr lang="en-US" sz="1200" b="0" dirty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6146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solidFill>
            <a:srgbClr val="FFFFFF"/>
          </a:solidFill>
          <a:ln/>
        </p:spPr>
        <p:txBody>
          <a:bodyPr/>
          <a:lstStyle/>
          <a:p>
            <a:endParaRPr lang="en-US" dirty="0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dirty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1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4221" eaLnBrk="0" hangingPunct="0">
              <a:defRPr sz="2400" b="1">
                <a:solidFill>
                  <a:schemeClr val="tx2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27645" indent="-279864" defTabSz="914221" eaLnBrk="0" hangingPunct="0">
              <a:defRPr sz="2400" b="1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2pPr>
            <a:lvl3pPr marL="1119454" indent="-223891" defTabSz="914221" eaLnBrk="0" hangingPunct="0">
              <a:defRPr sz="2400" b="1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3pPr>
            <a:lvl4pPr marL="1567236" indent="-223891" defTabSz="914221" eaLnBrk="0" hangingPunct="0">
              <a:defRPr sz="2400" b="1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4pPr>
            <a:lvl5pPr marL="2015018" indent="-223891" defTabSz="914221" eaLnBrk="0" hangingPunct="0">
              <a:defRPr sz="2400" b="1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5pPr>
            <a:lvl6pPr marL="2462799" indent="-223891" algn="ctr" defTabSz="914221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6pPr>
            <a:lvl7pPr marL="2910581" indent="-223891" algn="ctr" defTabSz="914221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7pPr>
            <a:lvl8pPr marL="3358363" indent="-223891" algn="ctr" defTabSz="914221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8pPr>
            <a:lvl9pPr marL="3806144" indent="-223891" algn="ctr" defTabSz="914221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fld id="{633DE672-747E-9D4E-83D3-EE120663930F}" type="slidenum">
              <a:rPr lang="en-US" sz="1200" b="0">
                <a:solidFill>
                  <a:schemeClr val="tx1"/>
                </a:solidFill>
                <a:latin typeface="Arial" charset="0"/>
              </a:rPr>
              <a:pPr eaLnBrk="1" hangingPunct="1"/>
              <a:t>134</a:t>
            </a:fld>
            <a:endParaRPr lang="en-US" sz="1200" b="0" dirty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6146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solidFill>
            <a:srgbClr val="FFFFFF"/>
          </a:solidFill>
          <a:ln/>
        </p:spPr>
        <p:txBody>
          <a:bodyPr/>
          <a:lstStyle/>
          <a:p>
            <a:endParaRPr lang="en-US" dirty="0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0528076"/>
      </p:ext>
    </p:extLst>
  </p:cSld>
  <p:clrMapOvr>
    <a:masterClrMapping/>
  </p:clrMapOvr>
</p:notes>
</file>

<file path=ppt/notesSlides/notesSlide1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4221" eaLnBrk="0" hangingPunct="0">
              <a:defRPr sz="2400" b="1">
                <a:solidFill>
                  <a:schemeClr val="tx2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27645" indent="-279864" defTabSz="914221" eaLnBrk="0" hangingPunct="0">
              <a:defRPr sz="2400" b="1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2pPr>
            <a:lvl3pPr marL="1119454" indent="-223891" defTabSz="914221" eaLnBrk="0" hangingPunct="0">
              <a:defRPr sz="2400" b="1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3pPr>
            <a:lvl4pPr marL="1567236" indent="-223891" defTabSz="914221" eaLnBrk="0" hangingPunct="0">
              <a:defRPr sz="2400" b="1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4pPr>
            <a:lvl5pPr marL="2015018" indent="-223891" defTabSz="914221" eaLnBrk="0" hangingPunct="0">
              <a:defRPr sz="2400" b="1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5pPr>
            <a:lvl6pPr marL="2462799" indent="-223891" algn="ctr" defTabSz="914221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6pPr>
            <a:lvl7pPr marL="2910581" indent="-223891" algn="ctr" defTabSz="914221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7pPr>
            <a:lvl8pPr marL="3358363" indent="-223891" algn="ctr" defTabSz="914221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8pPr>
            <a:lvl9pPr marL="3806144" indent="-223891" algn="ctr" defTabSz="914221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fld id="{633DE672-747E-9D4E-83D3-EE120663930F}" type="slidenum">
              <a:rPr lang="en-US" sz="1200" b="0">
                <a:solidFill>
                  <a:schemeClr val="tx1"/>
                </a:solidFill>
                <a:latin typeface="Arial" charset="0"/>
              </a:rPr>
              <a:pPr eaLnBrk="1" hangingPunct="1"/>
              <a:t>162</a:t>
            </a:fld>
            <a:endParaRPr lang="en-US" sz="1200" b="0" dirty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6146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solidFill>
            <a:srgbClr val="FFFFFF"/>
          </a:solidFill>
          <a:ln/>
        </p:spPr>
        <p:txBody>
          <a:bodyPr/>
          <a:lstStyle/>
          <a:p>
            <a:endParaRPr lang="en-US" dirty="0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dirty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1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A3265F0-1680-8447-B49B-A3B1C6358D10}" type="slidenum">
              <a:rPr lang="en-US"/>
              <a:pPr>
                <a:defRPr/>
              </a:pPr>
              <a:t>163</a:t>
            </a:fld>
            <a:endParaRPr lang="en-US" dirty="0"/>
          </a:p>
        </p:txBody>
      </p:sp>
      <p:sp>
        <p:nvSpPr>
          <p:cNvPr id="8130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8130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dirty="0">
              <a:cs typeface="+mn-cs"/>
            </a:endParaRPr>
          </a:p>
        </p:txBody>
      </p:sp>
    </p:spTree>
  </p:cSld>
  <p:clrMapOvr>
    <a:masterClrMapping/>
  </p:clrMapOvr>
</p:notes>
</file>

<file path=ppt/notesSlides/notesSlide1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A3265F0-1680-8447-B49B-A3B1C6358D10}" type="slidenum">
              <a:rPr lang="en-US"/>
              <a:pPr>
                <a:defRPr/>
              </a:pPr>
              <a:t>164</a:t>
            </a:fld>
            <a:endParaRPr lang="en-US" dirty="0"/>
          </a:p>
        </p:txBody>
      </p:sp>
      <p:sp>
        <p:nvSpPr>
          <p:cNvPr id="8130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8130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dirty="0">
              <a:cs typeface="+mn-cs"/>
            </a:endParaRPr>
          </a:p>
        </p:txBody>
      </p:sp>
    </p:spTree>
  </p:cSld>
  <p:clrMapOvr>
    <a:masterClrMapping/>
  </p:clrMapOvr>
</p:notes>
</file>

<file path=ppt/notesSlides/notesSlide1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BBEA793-A082-254C-9057-BB39254D99AC}" type="slidenum">
              <a:rPr lang="en-US"/>
              <a:pPr>
                <a:defRPr/>
              </a:pPr>
              <a:t>166</a:t>
            </a:fld>
            <a:endParaRPr lang="en-US" dirty="0"/>
          </a:p>
        </p:txBody>
      </p:sp>
      <p:sp>
        <p:nvSpPr>
          <p:cNvPr id="619522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solidFill>
            <a:srgbClr val="FFFFFF"/>
          </a:solidFill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619523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defRPr/>
            </a:pPr>
            <a:endParaRPr lang="en-US" dirty="0">
              <a:cs typeface="+mn-cs"/>
            </a:endParaRPr>
          </a:p>
        </p:txBody>
      </p:sp>
    </p:spTree>
  </p:cSld>
  <p:clrMapOvr>
    <a:masterClrMapping/>
  </p:clrMapOvr>
</p:notes>
</file>

<file path=ppt/notesSlides/notesSlide1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BBEA793-A082-254C-9057-BB39254D99AC}" type="slidenum">
              <a:rPr lang="en-US"/>
              <a:pPr>
                <a:defRPr/>
              </a:pPr>
              <a:t>167</a:t>
            </a:fld>
            <a:endParaRPr lang="en-US" dirty="0"/>
          </a:p>
        </p:txBody>
      </p:sp>
      <p:sp>
        <p:nvSpPr>
          <p:cNvPr id="619522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solidFill>
            <a:srgbClr val="FFFFFF"/>
          </a:solidFill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619523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defRPr/>
            </a:pPr>
            <a:endParaRPr lang="en-US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59524544"/>
      </p:ext>
    </p:extLst>
  </p:cSld>
  <p:clrMapOvr>
    <a:masterClrMapping/>
  </p:clrMapOvr>
</p:notes>
</file>

<file path=ppt/notesSlides/notesSlide1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BBEA793-A082-254C-9057-BB39254D99AC}" type="slidenum">
              <a:rPr lang="en-US"/>
              <a:pPr>
                <a:defRPr/>
              </a:pPr>
              <a:t>168</a:t>
            </a:fld>
            <a:endParaRPr lang="en-US" dirty="0"/>
          </a:p>
        </p:txBody>
      </p:sp>
      <p:sp>
        <p:nvSpPr>
          <p:cNvPr id="619522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solidFill>
            <a:srgbClr val="FFFFFF"/>
          </a:solidFill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619523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defRPr/>
            </a:pPr>
            <a:endParaRPr lang="en-US" dirty="0">
              <a:cs typeface="+mn-cs"/>
            </a:endParaRPr>
          </a:p>
        </p:txBody>
      </p:sp>
    </p:spTree>
  </p:cSld>
  <p:clrMapOvr>
    <a:masterClrMapping/>
  </p:clrMapOvr>
</p:notes>
</file>

<file path=ppt/notesSlides/notesSlide1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B897BA5-9749-B144-BA32-76DC6205154A}" type="slidenum">
              <a:rPr lang="en-US"/>
              <a:pPr>
                <a:defRPr/>
              </a:pPr>
              <a:t>169</a:t>
            </a:fld>
            <a:endParaRPr lang="en-US" dirty="0"/>
          </a:p>
        </p:txBody>
      </p:sp>
      <p:sp>
        <p:nvSpPr>
          <p:cNvPr id="400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400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71294945"/>
      </p:ext>
    </p:extLst>
  </p:cSld>
  <p:clrMapOvr>
    <a:masterClrMapping/>
  </p:clrMapOvr>
</p:notes>
</file>

<file path=ppt/notesSlides/notesSlide1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90BB0EC-D24D-5840-8B95-67276E127CB3}" type="slidenum">
              <a:rPr lang="en-US"/>
              <a:pPr>
                <a:defRPr/>
              </a:pPr>
              <a:t>171</a:t>
            </a:fld>
            <a:endParaRPr lang="en-US" dirty="0"/>
          </a:p>
        </p:txBody>
      </p:sp>
      <p:sp>
        <p:nvSpPr>
          <p:cNvPr id="7403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7403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61148083"/>
      </p:ext>
    </p:extLst>
  </p:cSld>
  <p:clrMapOvr>
    <a:masterClrMapping/>
  </p:clrMapOvr>
</p:notes>
</file>

<file path=ppt/notesSlides/notesSlide1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A3265F0-1680-8447-B49B-A3B1C6358D10}" type="slidenum">
              <a:rPr lang="en-US"/>
              <a:pPr>
                <a:defRPr/>
              </a:pPr>
              <a:t>172</a:t>
            </a:fld>
            <a:endParaRPr lang="en-US" dirty="0"/>
          </a:p>
        </p:txBody>
      </p:sp>
      <p:sp>
        <p:nvSpPr>
          <p:cNvPr id="8130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8130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88469007"/>
      </p:ext>
    </p:extLst>
  </p:cSld>
  <p:clrMapOvr>
    <a:masterClrMapping/>
  </p:clrMapOvr>
</p:notes>
</file>

<file path=ppt/notesSlides/notesSlide1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4221" eaLnBrk="0" hangingPunct="0">
              <a:defRPr sz="2400" b="1">
                <a:solidFill>
                  <a:schemeClr val="tx2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27645" indent="-279864" defTabSz="914221" eaLnBrk="0" hangingPunct="0">
              <a:defRPr sz="2400" b="1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2pPr>
            <a:lvl3pPr marL="1119454" indent="-223891" defTabSz="914221" eaLnBrk="0" hangingPunct="0">
              <a:defRPr sz="2400" b="1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3pPr>
            <a:lvl4pPr marL="1567236" indent="-223891" defTabSz="914221" eaLnBrk="0" hangingPunct="0">
              <a:defRPr sz="2400" b="1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4pPr>
            <a:lvl5pPr marL="2015018" indent="-223891" defTabSz="914221" eaLnBrk="0" hangingPunct="0">
              <a:defRPr sz="2400" b="1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5pPr>
            <a:lvl6pPr marL="2462799" indent="-223891" algn="ctr" defTabSz="914221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6pPr>
            <a:lvl7pPr marL="2910581" indent="-223891" algn="ctr" defTabSz="914221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7pPr>
            <a:lvl8pPr marL="3358363" indent="-223891" algn="ctr" defTabSz="914221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8pPr>
            <a:lvl9pPr marL="3806144" indent="-223891" algn="ctr" defTabSz="914221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fld id="{633DE672-747E-9D4E-83D3-EE120663930F}" type="slidenum">
              <a:rPr lang="en-US" sz="1200" b="0">
                <a:solidFill>
                  <a:schemeClr val="tx1"/>
                </a:solidFill>
                <a:latin typeface="Arial" charset="0"/>
              </a:rPr>
              <a:pPr eaLnBrk="1" hangingPunct="1"/>
              <a:t>179</a:t>
            </a:fld>
            <a:endParaRPr lang="en-US" sz="1200" b="0" dirty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6146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solidFill>
            <a:srgbClr val="FFFFFF"/>
          </a:solidFill>
          <a:ln/>
        </p:spPr>
        <p:txBody>
          <a:bodyPr/>
          <a:lstStyle/>
          <a:p>
            <a:endParaRPr lang="en-US" dirty="0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6638995"/>
      </p:ext>
    </p:extLst>
  </p:cSld>
  <p:clrMapOvr>
    <a:masterClrMapping/>
  </p:clrMapOvr>
</p:notes>
</file>

<file path=ppt/notesSlides/notesSlide1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 defTabSz="914485">
              <a:defRPr b="1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02756" indent="-270291" algn="ctr" defTabSz="914485">
              <a:defRPr b="1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081164" indent="-216233" algn="ctr" defTabSz="914485">
              <a:defRPr b="1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513629" indent="-216233" algn="ctr" defTabSz="914485">
              <a:defRPr b="1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1946095" indent="-216233" algn="ctr" defTabSz="914485">
              <a:defRPr b="1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378560" indent="-216233" algn="ctr" defTabSz="914485" fontAlgn="base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811026" indent="-216233" algn="ctr" defTabSz="914485" fontAlgn="base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243491" indent="-216233" algn="ctr" defTabSz="914485" fontAlgn="base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675957" indent="-216233" algn="ctr" defTabSz="914485" fontAlgn="base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r"/>
            <a:fld id="{A72737D1-2854-40E2-984B-F1CE52B00E06}" type="slidenum">
              <a:rPr lang="en-US" altLang="en-US" b="0">
                <a:solidFill>
                  <a:schemeClr val="tx1"/>
                </a:solidFill>
              </a:rPr>
              <a:pPr algn="r"/>
              <a:t>188</a:t>
            </a:fld>
            <a:endParaRPr lang="en-US" altLang="en-US" b="0" dirty="0">
              <a:solidFill>
                <a:schemeClr val="tx1"/>
              </a:solidFill>
            </a:endParaRPr>
          </a:p>
        </p:txBody>
      </p:sp>
      <p:sp>
        <p:nvSpPr>
          <p:cNvPr id="21506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solidFill>
            <a:srgbClr val="FFFFFF"/>
          </a:solidFill>
          <a:ln/>
        </p:spPr>
        <p:txBody>
          <a:bodyPr/>
          <a:lstStyle/>
          <a:p>
            <a:endParaRPr lang="en-US" dirty="0"/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altLang="en-US" dirty="0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76741976"/>
      </p:ext>
    </p:extLst>
  </p:cSld>
  <p:clrMapOvr>
    <a:masterClrMapping/>
  </p:clrMapOvr>
</p:notes>
</file>

<file path=ppt/notesSlides/notesSlide1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191DF78-3280-C743-8A98-1006F27BBF3A}" type="slidenum">
              <a:rPr lang="en-US"/>
              <a:pPr>
                <a:defRPr/>
              </a:pPr>
              <a:t>189</a:t>
            </a:fld>
            <a:endParaRPr lang="en-US" dirty="0"/>
          </a:p>
        </p:txBody>
      </p:sp>
      <p:sp>
        <p:nvSpPr>
          <p:cNvPr id="809986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solidFill>
            <a:srgbClr val="FFFFFF"/>
          </a:solidFill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809987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defRPr/>
            </a:pPr>
            <a:r>
              <a:rPr lang="en-US" dirty="0">
                <a:cs typeface="+mn-cs"/>
              </a:rPr>
              <a:t>Receive diversity uses </a:t>
            </a:r>
            <a:r>
              <a:rPr lang="en-US" baseline="0" dirty="0">
                <a:cs typeface="+mn-cs"/>
              </a:rPr>
              <a:t>multiple </a:t>
            </a:r>
            <a:r>
              <a:rPr lang="en-US" i="1" baseline="0" dirty="0">
                <a:cs typeface="+mn-cs"/>
              </a:rPr>
              <a:t>different </a:t>
            </a:r>
            <a:r>
              <a:rPr lang="en-US" i="0" baseline="0" dirty="0">
                <a:cs typeface="+mn-cs"/>
              </a:rPr>
              <a:t>copies of received data to minimize the chance of data dropouts or bit errors</a:t>
            </a:r>
          </a:p>
          <a:p>
            <a:pPr eaLnBrk="1" hangingPunct="1">
              <a:defRPr/>
            </a:pPr>
            <a:r>
              <a:rPr lang="en-US" i="0" baseline="0" dirty="0">
                <a:cs typeface="+mn-cs"/>
              </a:rPr>
              <a:t>This diagram shows two common forms of receive diversity:</a:t>
            </a:r>
          </a:p>
          <a:p>
            <a:pPr eaLnBrk="1" hangingPunct="1">
              <a:defRPr/>
            </a:pPr>
            <a:r>
              <a:rPr lang="en-US" i="0" baseline="0" dirty="0">
                <a:cs typeface="+mn-cs"/>
              </a:rPr>
              <a:t>Three receivers feeding a Best Source Selector, and two received signals feeding each receiver</a:t>
            </a:r>
          </a:p>
          <a:p>
            <a:pPr eaLnBrk="1" hangingPunct="1">
              <a:defRPr/>
            </a:pPr>
            <a:r>
              <a:rPr lang="en-US" i="0" baseline="0" dirty="0">
                <a:cs typeface="+mn-cs"/>
              </a:rPr>
              <a:t>These signals may have different polarization, different frequencies, or come from different antennas</a:t>
            </a:r>
          </a:p>
          <a:p>
            <a:pPr eaLnBrk="1" hangingPunct="1">
              <a:defRPr/>
            </a:pPr>
            <a:r>
              <a:rPr lang="en-US" i="0" baseline="0" dirty="0">
                <a:cs typeface="+mn-cs"/>
              </a:rPr>
              <a:t>…</a:t>
            </a:r>
            <a:endParaRPr lang="en-US" dirty="0">
              <a:cs typeface="+mn-cs"/>
            </a:endParaRPr>
          </a:p>
          <a:p>
            <a:pPr eaLnBrk="1" hangingPunct="1">
              <a:defRPr/>
            </a:pPr>
            <a:endParaRPr lang="en-US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89387464"/>
      </p:ext>
    </p:extLst>
  </p:cSld>
  <p:clrMapOvr>
    <a:masterClrMapping/>
  </p:clrMapOvr>
</p:notes>
</file>

<file path=ppt/notesSlides/notesSlide1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</a:t>
            </a:r>
            <a:r>
              <a:rPr lang="en-US" baseline="0" dirty="0"/>
              <a:t> answer that question, let’s look at how a combiner works</a:t>
            </a:r>
          </a:p>
          <a:p>
            <a:r>
              <a:rPr lang="en-US" baseline="0" dirty="0"/>
              <a:t>…</a:t>
            </a:r>
            <a:endParaRPr lang="en-US" dirty="0"/>
          </a:p>
          <a:p>
            <a:r>
              <a:rPr lang="en-US" dirty="0"/>
              <a:t>So, what could possibly go wrong?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467D369-F72F-0142-818A-EE536819EFC2}" type="slidenum">
              <a:rPr lang="en-US" smtClean="0"/>
              <a:pPr>
                <a:defRPr/>
              </a:pPr>
              <a:t>190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7530528"/>
      </p:ext>
    </p:extLst>
  </p:cSld>
  <p:clrMapOvr>
    <a:masterClrMapping/>
  </p:clrMapOvr>
</p:notes>
</file>

<file path=ppt/notesSlides/notesSlide1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…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467D369-F72F-0142-818A-EE536819EFC2}" type="slidenum">
              <a:rPr lang="en-US" smtClean="0"/>
              <a:pPr>
                <a:defRPr/>
              </a:pPr>
              <a:t>191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8233075"/>
      </p:ext>
    </p:extLst>
  </p:cSld>
  <p:clrMapOvr>
    <a:masterClrMapping/>
  </p:clrMapOvr>
</p:notes>
</file>

<file path=ppt/notesSlides/notesSlide1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191DF78-3280-C743-8A98-1006F27BBF3A}" type="slidenum">
              <a:rPr lang="en-US"/>
              <a:pPr>
                <a:defRPr/>
              </a:pPr>
              <a:t>192</a:t>
            </a:fld>
            <a:endParaRPr lang="en-US" dirty="0"/>
          </a:p>
        </p:txBody>
      </p:sp>
      <p:sp>
        <p:nvSpPr>
          <p:cNvPr id="809986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solidFill>
            <a:srgbClr val="FFFFFF"/>
          </a:solidFill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809987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defRPr/>
            </a:pPr>
            <a:r>
              <a:rPr lang="en-US" dirty="0">
                <a:cs typeface="+mn-cs"/>
              </a:rPr>
              <a:t>To address</a:t>
            </a:r>
            <a:r>
              <a:rPr lang="en-US" baseline="0" dirty="0">
                <a:cs typeface="+mn-cs"/>
              </a:rPr>
              <a:t> those shortcomings, we introduce the concept of a Best Channel Selector</a:t>
            </a:r>
            <a:endParaRPr lang="en-US" dirty="0">
              <a:cs typeface="+mn-cs"/>
            </a:endParaRPr>
          </a:p>
          <a:p>
            <a:pPr eaLnBrk="1" hangingPunct="1">
              <a:defRPr/>
            </a:pPr>
            <a:r>
              <a:rPr lang="en-US" dirty="0">
                <a:cs typeface="+mn-cs"/>
              </a:rPr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4050752848"/>
      </p:ext>
    </p:extLst>
  </p:cSld>
  <p:clrMapOvr>
    <a:masterClrMapping/>
  </p:clrMapOvr>
</p:notes>
</file>

<file path=ppt/notesSlides/notesSlide1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Like a BSS…</a:t>
            </a:r>
          </a:p>
          <a:p>
            <a:r>
              <a:rPr lang="en-US" dirty="0"/>
              <a:t>…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467D369-F72F-0142-818A-EE536819EFC2}" type="slidenum">
              <a:rPr lang="en-US" smtClean="0"/>
              <a:pPr>
                <a:defRPr/>
              </a:pPr>
              <a:t>193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9011822"/>
      </p:ext>
    </p:extLst>
  </p:cSld>
  <p:clrMapOvr>
    <a:masterClrMapping/>
  </p:clrMapOvr>
</p:notes>
</file>

<file path=ppt/notesSlides/notesSlide1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BCS has been subjected to numerous tests</a:t>
            </a:r>
            <a:r>
              <a:rPr lang="en-US" baseline="0" dirty="0"/>
              <a:t> in the lab as well as months of use in the field</a:t>
            </a:r>
          </a:p>
          <a:p>
            <a:r>
              <a:rPr lang="en-US" baseline="0" dirty="0"/>
              <a:t>Here’s just one example</a:t>
            </a:r>
          </a:p>
          <a:p>
            <a:r>
              <a:rPr lang="en-US" baseline="0" dirty="0"/>
              <a:t>…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467D369-F72F-0142-818A-EE536819EFC2}" type="slidenum">
              <a:rPr lang="en-US" smtClean="0"/>
              <a:pPr>
                <a:defRPr/>
              </a:pPr>
              <a:t>194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3903592"/>
      </p:ext>
    </p:extLst>
  </p:cSld>
  <p:clrMapOvr>
    <a:masterClrMapping/>
  </p:clrMapOvr>
</p:notes>
</file>

<file path=ppt/notesSlides/notesSlide1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…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467D369-F72F-0142-818A-EE536819EFC2}" type="slidenum">
              <a:rPr lang="en-US" smtClean="0"/>
              <a:pPr>
                <a:defRPr/>
              </a:pPr>
              <a:t>195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0854674"/>
      </p:ext>
    </p:extLst>
  </p:cSld>
  <p:clrMapOvr>
    <a:masterClrMapping/>
  </p:clrMapOvr>
</p:notes>
</file>

<file path=ppt/notesSlides/notesSlide1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Accumulated errors shows where</a:t>
            </a:r>
            <a:r>
              <a:rPr lang="en-US" baseline="0" dirty="0"/>
              <a:t> dropouts and other data loss occurred.</a:t>
            </a:r>
          </a:p>
          <a:p>
            <a:r>
              <a:rPr lang="en-US" dirty="0"/>
              <a:t>Link availability shows the percentage of usable seconds of telemetry data.</a:t>
            </a:r>
            <a:r>
              <a:rPr lang="en-US" baseline="0" dirty="0"/>
              <a:t> (Fewer errors accumulated constantly may be worse than more errors accumulated in a single burst.)</a:t>
            </a:r>
            <a:endParaRPr lang="en-US" dirty="0"/>
          </a:p>
          <a:p>
            <a:r>
              <a:rPr lang="en-US" dirty="0"/>
              <a:t>In this case, the primary impairment is shading and</a:t>
            </a:r>
            <a:r>
              <a:rPr lang="en-US" baseline="0" dirty="0"/>
              <a:t> reflections from aircraft.</a:t>
            </a:r>
            <a:endParaRPr lang="en-US" dirty="0"/>
          </a:p>
          <a:p>
            <a:r>
              <a:rPr lang="en-US" dirty="0"/>
              <a:t>…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467D369-F72F-0142-818A-EE536819EFC2}" type="slidenum">
              <a:rPr lang="en-US" smtClean="0"/>
              <a:pPr>
                <a:defRPr/>
              </a:pPr>
              <a:t>196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5207540"/>
      </p:ext>
    </p:extLst>
  </p:cSld>
  <p:clrMapOvr>
    <a:masterClrMapping/>
  </p:clrMapOvr>
</p:notes>
</file>

<file path=ppt/notesSlides/notesSlide1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…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467D369-F72F-0142-818A-EE536819EFC2}" type="slidenum">
              <a:rPr lang="en-US" smtClean="0"/>
              <a:pPr>
                <a:defRPr/>
              </a:pPr>
              <a:t>197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5207540"/>
      </p:ext>
    </p:extLst>
  </p:cSld>
  <p:clrMapOvr>
    <a:masterClrMapping/>
  </p:clrMapOvr>
</p:notes>
</file>

<file path=ppt/notesSlides/notesSlide1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this case, the primary impairment is self-interference from the two transmit antennas</a:t>
            </a:r>
            <a:r>
              <a:rPr lang="en-US" baseline="0" dirty="0"/>
              <a:t>.</a:t>
            </a:r>
          </a:p>
          <a:p>
            <a:r>
              <a:rPr lang="en-US" dirty="0"/>
              <a:t>…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467D369-F72F-0142-818A-EE536819EFC2}" type="slidenum">
              <a:rPr lang="en-US" smtClean="0"/>
              <a:pPr>
                <a:defRPr/>
              </a:pPr>
              <a:t>198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5207540"/>
      </p:ext>
    </p:extLst>
  </p:cSld>
  <p:clrMapOvr>
    <a:masterClrMapping/>
  </p:clrMapOvr>
</p:notes>
</file>

<file path=ppt/notesSlides/notesSlide1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…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467D369-F72F-0142-818A-EE536819EFC2}" type="slidenum">
              <a:rPr lang="en-US" smtClean="0"/>
              <a:pPr>
                <a:defRPr/>
              </a:pPr>
              <a:t>199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5207540"/>
      </p:ext>
    </p:extLst>
  </p:cSld>
  <p:clrMapOvr>
    <a:masterClrMapping/>
  </p:clrMapOvr>
</p:notes>
</file>

<file path=ppt/notesSlides/notesSlide1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this case, the primary impairments are multipath at launch, and antenna shading and plume effects after launch.</a:t>
            </a:r>
          </a:p>
          <a:p>
            <a:r>
              <a:rPr lang="en-US" dirty="0"/>
              <a:t>…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467D369-F72F-0142-818A-EE536819EFC2}" type="slidenum">
              <a:rPr lang="en-US" smtClean="0"/>
              <a:pPr>
                <a:defRPr/>
              </a:pPr>
              <a:t>200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5207540"/>
      </p:ext>
    </p:extLst>
  </p:cSld>
  <p:clrMapOvr>
    <a:masterClrMapping/>
  </p:clrMapOvr>
</p:notes>
</file>

<file path=ppt/notesSlides/notesSlide1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this case, the primary impairment is severe multipath.</a:t>
            </a:r>
          </a:p>
          <a:p>
            <a:r>
              <a:rPr lang="en-US" dirty="0"/>
              <a:t>…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467D369-F72F-0142-818A-EE536819EFC2}" type="slidenum">
              <a:rPr lang="en-US" smtClean="0"/>
              <a:pPr>
                <a:defRPr/>
              </a:pPr>
              <a:t>201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5207540"/>
      </p:ext>
    </p:extLst>
  </p:cSld>
  <p:clrMapOvr>
    <a:masterClrMapping/>
  </p:clrMapOvr>
</p:notes>
</file>

<file path=ppt/notesSlides/notesSlide1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…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467D369-F72F-0142-818A-EE536819EFC2}" type="slidenum">
              <a:rPr lang="en-US" smtClean="0"/>
              <a:pPr>
                <a:defRPr/>
              </a:pPr>
              <a:t>202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4011076"/>
      </p:ext>
    </p:extLst>
  </p:cSld>
  <p:clrMapOvr>
    <a:masterClrMapping/>
  </p:clrMapOvr>
</p:notes>
</file>

<file path=ppt/notesSlides/notesSlide1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4221" eaLnBrk="0" hangingPunct="0">
              <a:defRPr sz="2400" b="1">
                <a:solidFill>
                  <a:schemeClr val="tx2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27645" indent="-279864" defTabSz="914221" eaLnBrk="0" hangingPunct="0">
              <a:defRPr sz="2400" b="1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2pPr>
            <a:lvl3pPr marL="1119454" indent="-223891" defTabSz="914221" eaLnBrk="0" hangingPunct="0">
              <a:defRPr sz="2400" b="1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3pPr>
            <a:lvl4pPr marL="1567236" indent="-223891" defTabSz="914221" eaLnBrk="0" hangingPunct="0">
              <a:defRPr sz="2400" b="1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4pPr>
            <a:lvl5pPr marL="2015018" indent="-223891" defTabSz="914221" eaLnBrk="0" hangingPunct="0">
              <a:defRPr sz="2400" b="1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5pPr>
            <a:lvl6pPr marL="2462799" indent="-223891" algn="ctr" defTabSz="914221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6pPr>
            <a:lvl7pPr marL="2910581" indent="-223891" algn="ctr" defTabSz="914221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7pPr>
            <a:lvl8pPr marL="3358363" indent="-223891" algn="ctr" defTabSz="914221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8pPr>
            <a:lvl9pPr marL="3806144" indent="-223891" algn="ctr" defTabSz="914221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fld id="{633DE672-747E-9D4E-83D3-EE120663930F}" type="slidenum">
              <a:rPr lang="en-US" sz="1200" b="0">
                <a:solidFill>
                  <a:schemeClr val="tx1"/>
                </a:solidFill>
                <a:latin typeface="Arial" charset="0"/>
              </a:rPr>
              <a:pPr eaLnBrk="1" hangingPunct="1"/>
              <a:t>203</a:t>
            </a:fld>
            <a:endParaRPr lang="en-US" sz="1200" b="0" dirty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6146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solidFill>
            <a:srgbClr val="FFFFFF"/>
          </a:solidFill>
          <a:ln/>
        </p:spPr>
        <p:txBody>
          <a:bodyPr/>
          <a:lstStyle/>
          <a:p>
            <a:endParaRPr lang="en-US" dirty="0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dirty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1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A3265F0-1680-8447-B49B-A3B1C6358D10}" type="slidenum">
              <a:rPr lang="en-US"/>
              <a:pPr>
                <a:defRPr/>
              </a:pPr>
              <a:t>214</a:t>
            </a:fld>
            <a:endParaRPr lang="en-US" dirty="0"/>
          </a:p>
        </p:txBody>
      </p:sp>
      <p:sp>
        <p:nvSpPr>
          <p:cNvPr id="8130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8130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dirty="0">
              <a:cs typeface="+mn-cs"/>
            </a:endParaRPr>
          </a:p>
        </p:txBody>
      </p:sp>
    </p:spTree>
  </p:cSld>
  <p:clrMapOvr>
    <a:masterClrMapping/>
  </p:clrMapOvr>
</p:notes>
</file>

<file path=ppt/notesSlides/notesSlide1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4221" eaLnBrk="0" hangingPunct="0">
              <a:defRPr sz="2400" b="1">
                <a:solidFill>
                  <a:schemeClr val="tx2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27645" indent="-279864" defTabSz="914221" eaLnBrk="0" hangingPunct="0">
              <a:defRPr sz="2400" b="1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2pPr>
            <a:lvl3pPr marL="1119454" indent="-223891" defTabSz="914221" eaLnBrk="0" hangingPunct="0">
              <a:defRPr sz="2400" b="1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3pPr>
            <a:lvl4pPr marL="1567236" indent="-223891" defTabSz="914221" eaLnBrk="0" hangingPunct="0">
              <a:defRPr sz="2400" b="1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4pPr>
            <a:lvl5pPr marL="2015018" indent="-223891" defTabSz="914221" eaLnBrk="0" hangingPunct="0">
              <a:defRPr sz="2400" b="1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5pPr>
            <a:lvl6pPr marL="2462799" indent="-223891" algn="ctr" defTabSz="914221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6pPr>
            <a:lvl7pPr marL="2910581" indent="-223891" algn="ctr" defTabSz="914221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7pPr>
            <a:lvl8pPr marL="3358363" indent="-223891" algn="ctr" defTabSz="914221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8pPr>
            <a:lvl9pPr marL="3806144" indent="-223891" algn="ctr" defTabSz="914221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fld id="{633DE672-747E-9D4E-83D3-EE120663930F}" type="slidenum">
              <a:rPr lang="en-US" sz="1200" b="0">
                <a:solidFill>
                  <a:schemeClr val="tx1"/>
                </a:solidFill>
                <a:latin typeface="Arial" charset="0"/>
              </a:rPr>
              <a:pPr eaLnBrk="1" hangingPunct="1"/>
              <a:t>215</a:t>
            </a:fld>
            <a:endParaRPr lang="en-US" sz="1200" b="0" dirty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6146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solidFill>
            <a:srgbClr val="FFFFFF"/>
          </a:solidFill>
          <a:ln/>
        </p:spPr>
        <p:txBody>
          <a:bodyPr/>
          <a:lstStyle/>
          <a:p>
            <a:endParaRPr lang="en-US" dirty="0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1721816"/>
      </p:ext>
    </p:extLst>
  </p:cSld>
  <p:clrMapOvr>
    <a:masterClrMapping/>
  </p:clrMapOvr>
</p:notes>
</file>

<file path=ppt/notesSlides/notesSlide1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4221" eaLnBrk="0" hangingPunct="0">
              <a:defRPr sz="2400" b="1">
                <a:solidFill>
                  <a:schemeClr val="tx2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27645" indent="-279864" defTabSz="914221" eaLnBrk="0" hangingPunct="0">
              <a:defRPr sz="2400" b="1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2pPr>
            <a:lvl3pPr marL="1119454" indent="-223891" defTabSz="914221" eaLnBrk="0" hangingPunct="0">
              <a:defRPr sz="2400" b="1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3pPr>
            <a:lvl4pPr marL="1567236" indent="-223891" defTabSz="914221" eaLnBrk="0" hangingPunct="0">
              <a:defRPr sz="2400" b="1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4pPr>
            <a:lvl5pPr marL="2015018" indent="-223891" defTabSz="914221" eaLnBrk="0" hangingPunct="0">
              <a:defRPr sz="2400" b="1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5pPr>
            <a:lvl6pPr marL="2462799" indent="-223891" algn="ctr" defTabSz="914221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6pPr>
            <a:lvl7pPr marL="2910581" indent="-223891" algn="ctr" defTabSz="914221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7pPr>
            <a:lvl8pPr marL="3358363" indent="-223891" algn="ctr" defTabSz="914221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8pPr>
            <a:lvl9pPr marL="3806144" indent="-223891" algn="ctr" defTabSz="914221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fld id="{633DE672-747E-9D4E-83D3-EE120663930F}" type="slidenum">
              <a:rPr lang="en-US" sz="1200" b="0">
                <a:solidFill>
                  <a:schemeClr val="tx1"/>
                </a:solidFill>
                <a:latin typeface="Arial" charset="0"/>
              </a:rPr>
              <a:pPr eaLnBrk="1" hangingPunct="1"/>
              <a:t>217</a:t>
            </a:fld>
            <a:endParaRPr lang="en-US" sz="1200" b="0" dirty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6146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solidFill>
            <a:srgbClr val="FFFFFF"/>
          </a:solidFill>
          <a:ln/>
        </p:spPr>
        <p:txBody>
          <a:bodyPr/>
          <a:lstStyle/>
          <a:p>
            <a:endParaRPr lang="en-US" dirty="0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5166482"/>
      </p:ext>
    </p:extLst>
  </p:cSld>
  <p:clrMapOvr>
    <a:masterClrMapping/>
  </p:clrMapOvr>
</p:notes>
</file>

<file path=ppt/notesSlides/notesSlide1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CAFC835-625C-AE47-B751-2B7FD62CBA1E}" type="slidenum">
              <a:rPr lang="en-US"/>
              <a:pPr>
                <a:defRPr/>
              </a:pPr>
              <a:t>218</a:t>
            </a:fld>
            <a:endParaRPr lang="en-US" dirty="0"/>
          </a:p>
        </p:txBody>
      </p:sp>
      <p:sp>
        <p:nvSpPr>
          <p:cNvPr id="5437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5437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16382146"/>
      </p:ext>
    </p:extLst>
  </p:cSld>
  <p:clrMapOvr>
    <a:masterClrMapping/>
  </p:clrMapOvr>
</p:notes>
</file>

<file path=ppt/notesSlides/notesSlide1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CD8E98E-0788-F142-9691-74825459026C}" type="slidenum">
              <a:rPr lang="en-US"/>
              <a:pPr>
                <a:defRPr/>
              </a:pPr>
              <a:t>219</a:t>
            </a:fld>
            <a:endParaRPr lang="en-US" dirty="0"/>
          </a:p>
        </p:txBody>
      </p:sp>
      <p:sp>
        <p:nvSpPr>
          <p:cNvPr id="5457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5457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31212856"/>
      </p:ext>
    </p:extLst>
  </p:cSld>
  <p:clrMapOvr>
    <a:masterClrMapping/>
  </p:clrMapOvr>
</p:notes>
</file>

<file path=ppt/notesSlides/notesSlide1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D23BF5-9B62-706D-3213-3CE826F463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FD58338D-00E4-2E86-265A-B81DCB44594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CD8E98E-0788-F142-9691-74825459026C}" type="slidenum">
              <a:rPr lang="en-US"/>
              <a:pPr>
                <a:defRPr/>
              </a:pPr>
              <a:t>220</a:t>
            </a:fld>
            <a:endParaRPr lang="en-US" dirty="0"/>
          </a:p>
        </p:txBody>
      </p:sp>
      <p:sp>
        <p:nvSpPr>
          <p:cNvPr id="545794" name="Rectangle 2">
            <a:extLst>
              <a:ext uri="{FF2B5EF4-FFF2-40B4-BE49-F238E27FC236}">
                <a16:creationId xmlns:a16="http://schemas.microsoft.com/office/drawing/2014/main" id="{1D10AEB4-6ACE-F387-CB7D-E988375CED6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545795" name="Rectangle 3">
            <a:extLst>
              <a:ext uri="{FF2B5EF4-FFF2-40B4-BE49-F238E27FC236}">
                <a16:creationId xmlns:a16="http://schemas.microsoft.com/office/drawing/2014/main" id="{FC392F59-FBEF-070F-63F8-65B9C297440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22868708"/>
      </p:ext>
    </p:extLst>
  </p:cSld>
  <p:clrMapOvr>
    <a:masterClrMapping/>
  </p:clrMapOvr>
</p:notes>
</file>

<file path=ppt/notesSlides/notesSlide1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A2530B-72B2-184C-301A-261B61D11E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29A47201-E40E-0EB4-F1FB-7C983697FBA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CD8E98E-0788-F142-9691-74825459026C}" type="slidenum">
              <a:rPr lang="en-US"/>
              <a:pPr>
                <a:defRPr/>
              </a:pPr>
              <a:t>221</a:t>
            </a:fld>
            <a:endParaRPr lang="en-US" dirty="0"/>
          </a:p>
        </p:txBody>
      </p:sp>
      <p:sp>
        <p:nvSpPr>
          <p:cNvPr id="545794" name="Rectangle 2">
            <a:extLst>
              <a:ext uri="{FF2B5EF4-FFF2-40B4-BE49-F238E27FC236}">
                <a16:creationId xmlns:a16="http://schemas.microsoft.com/office/drawing/2014/main" id="{55F40B79-34CC-A0A1-597C-3AFA5B50C8A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545795" name="Rectangle 3">
            <a:extLst>
              <a:ext uri="{FF2B5EF4-FFF2-40B4-BE49-F238E27FC236}">
                <a16:creationId xmlns:a16="http://schemas.microsoft.com/office/drawing/2014/main" id="{FD93CC70-2BDE-8A93-7662-FBBDA7F04A8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61999753"/>
      </p:ext>
    </p:extLst>
  </p:cSld>
  <p:clrMapOvr>
    <a:masterClrMapping/>
  </p:clrMapOvr>
</p:notes>
</file>

<file path=ppt/notesSlides/notesSlide1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EA0ACFB-FD5A-0D44-97DE-6DC38D015110}" type="slidenum">
              <a:rPr lang="en-US"/>
              <a:pPr>
                <a:defRPr/>
              </a:pPr>
              <a:t>222</a:t>
            </a:fld>
            <a:endParaRPr lang="en-US" dirty="0"/>
          </a:p>
        </p:txBody>
      </p:sp>
      <p:sp>
        <p:nvSpPr>
          <p:cNvPr id="5509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5509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93078696"/>
      </p:ext>
    </p:extLst>
  </p:cSld>
  <p:clrMapOvr>
    <a:masterClrMapping/>
  </p:clrMapOvr>
</p:notes>
</file>

<file path=ppt/notesSlides/notesSlide1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E3406E3-ABA7-404F-B8BD-B796CA953CC8}" type="slidenum">
              <a:rPr lang="en-US"/>
              <a:pPr>
                <a:defRPr/>
              </a:pPr>
              <a:t>223</a:t>
            </a:fld>
            <a:endParaRPr lang="en-US" dirty="0"/>
          </a:p>
        </p:txBody>
      </p:sp>
      <p:sp>
        <p:nvSpPr>
          <p:cNvPr id="5519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5519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56767778"/>
      </p:ext>
    </p:extLst>
  </p:cSld>
  <p:clrMapOvr>
    <a:masterClrMapping/>
  </p:clrMapOvr>
</p:notes>
</file>

<file path=ppt/notesSlides/notesSlide1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0EF77D2-E052-9E48-9DFE-47D726CB429F}" type="slidenum">
              <a:rPr lang="en-US"/>
              <a:pPr>
                <a:defRPr/>
              </a:pPr>
              <a:t>224</a:t>
            </a:fld>
            <a:endParaRPr lang="en-US" dirty="0"/>
          </a:p>
        </p:txBody>
      </p:sp>
      <p:sp>
        <p:nvSpPr>
          <p:cNvPr id="5550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5550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60183433"/>
      </p:ext>
    </p:extLst>
  </p:cSld>
  <p:clrMapOvr>
    <a:masterClrMapping/>
  </p:clrMapOvr>
</p:notes>
</file>

<file path=ppt/notesSlides/notesSlide1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4221" eaLnBrk="0" hangingPunct="0">
              <a:defRPr sz="2400" b="1">
                <a:solidFill>
                  <a:schemeClr val="tx2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27645" indent="-279864" defTabSz="914221" eaLnBrk="0" hangingPunct="0">
              <a:defRPr sz="2400" b="1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2pPr>
            <a:lvl3pPr marL="1119454" indent="-223891" defTabSz="914221" eaLnBrk="0" hangingPunct="0">
              <a:defRPr sz="2400" b="1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3pPr>
            <a:lvl4pPr marL="1567236" indent="-223891" defTabSz="914221" eaLnBrk="0" hangingPunct="0">
              <a:defRPr sz="2400" b="1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4pPr>
            <a:lvl5pPr marL="2015018" indent="-223891" defTabSz="914221" eaLnBrk="0" hangingPunct="0">
              <a:defRPr sz="2400" b="1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5pPr>
            <a:lvl6pPr marL="2462799" indent="-223891" algn="ctr" defTabSz="914221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6pPr>
            <a:lvl7pPr marL="2910581" indent="-223891" algn="ctr" defTabSz="914221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7pPr>
            <a:lvl8pPr marL="3358363" indent="-223891" algn="ctr" defTabSz="914221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8pPr>
            <a:lvl9pPr marL="3806144" indent="-223891" algn="ctr" defTabSz="914221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fld id="{633DE672-747E-9D4E-83D3-EE120663930F}" type="slidenum">
              <a:rPr lang="en-US" sz="1200" b="0">
                <a:solidFill>
                  <a:schemeClr val="tx1"/>
                </a:solidFill>
                <a:latin typeface="Arial" charset="0"/>
              </a:rPr>
              <a:pPr eaLnBrk="1" hangingPunct="1"/>
              <a:t>236</a:t>
            </a:fld>
            <a:endParaRPr lang="en-US" sz="1200" b="0" dirty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6146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solidFill>
            <a:srgbClr val="FFFFFF"/>
          </a:solidFill>
          <a:ln/>
        </p:spPr>
        <p:txBody>
          <a:bodyPr/>
          <a:lstStyle/>
          <a:p>
            <a:endParaRPr lang="en-US" dirty="0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dirty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1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41BED0A-BC74-5C45-8788-D24BCA7974E4}" type="slidenum">
              <a:rPr lang="en-US"/>
              <a:pPr>
                <a:defRPr/>
              </a:pPr>
              <a:t>237</a:t>
            </a:fld>
            <a:endParaRPr lang="en-US" dirty="0"/>
          </a:p>
        </p:txBody>
      </p:sp>
      <p:sp>
        <p:nvSpPr>
          <p:cNvPr id="655362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solidFill>
            <a:srgbClr val="FFFFFF"/>
          </a:solidFill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655363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defRPr/>
            </a:pPr>
            <a:endParaRPr lang="en-US" dirty="0">
              <a:cs typeface="+mn-cs"/>
            </a:endParaRPr>
          </a:p>
        </p:txBody>
      </p:sp>
    </p:spTree>
  </p:cSld>
  <p:clrMapOvr>
    <a:masterClrMapping/>
  </p:clrMapOvr>
</p:notes>
</file>

<file path=ppt/notesSlides/notesSlide1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1D5F87E-8397-9C4A-BC50-99200A952E10}" type="slidenum">
              <a:rPr lang="en-US"/>
              <a:pPr>
                <a:defRPr/>
              </a:pPr>
              <a:t>238</a:t>
            </a:fld>
            <a:endParaRPr lang="en-US" dirty="0"/>
          </a:p>
        </p:txBody>
      </p:sp>
      <p:sp>
        <p:nvSpPr>
          <p:cNvPr id="4720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4720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dirty="0">
              <a:cs typeface="+mn-cs"/>
            </a:endParaRPr>
          </a:p>
        </p:txBody>
      </p:sp>
    </p:spTree>
  </p:cSld>
  <p:clrMapOvr>
    <a:masterClrMapping/>
  </p:clrMapOvr>
</p:notes>
</file>

<file path=ppt/notesSlides/notesSlide1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1D5F87E-8397-9C4A-BC50-99200A952E10}" type="slidenum">
              <a:rPr lang="en-US"/>
              <a:pPr>
                <a:defRPr/>
              </a:pPr>
              <a:t>239</a:t>
            </a:fld>
            <a:endParaRPr lang="en-US" dirty="0"/>
          </a:p>
        </p:txBody>
      </p:sp>
      <p:sp>
        <p:nvSpPr>
          <p:cNvPr id="4720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4720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dirty="0">
              <a:cs typeface="+mn-cs"/>
            </a:endParaRPr>
          </a:p>
        </p:txBody>
      </p:sp>
    </p:spTree>
  </p:cSld>
  <p:clrMapOvr>
    <a:masterClrMapping/>
  </p:clrMapOvr>
</p:notes>
</file>

<file path=ppt/notesSlides/notesSlide1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B897BA5-9749-B144-BA32-76DC6205154A}" type="slidenum">
              <a:rPr lang="en-US"/>
              <a:pPr>
                <a:defRPr/>
              </a:pPr>
              <a:t>250</a:t>
            </a:fld>
            <a:endParaRPr lang="en-US" dirty="0"/>
          </a:p>
        </p:txBody>
      </p:sp>
      <p:sp>
        <p:nvSpPr>
          <p:cNvPr id="400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400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dirty="0">
              <a:cs typeface="+mn-cs"/>
            </a:endParaRPr>
          </a:p>
        </p:txBody>
      </p:sp>
    </p:spTree>
  </p:cSld>
  <p:clrMapOvr>
    <a:masterClrMapping/>
  </p:clrMapOvr>
</p:notes>
</file>

<file path=ppt/notesSlides/notesSlide1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4221" eaLnBrk="0" hangingPunct="0">
              <a:defRPr sz="2400" b="1">
                <a:solidFill>
                  <a:schemeClr val="tx2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27645" indent="-279864" defTabSz="914221" eaLnBrk="0" hangingPunct="0">
              <a:defRPr sz="2400" b="1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2pPr>
            <a:lvl3pPr marL="1119454" indent="-223891" defTabSz="914221" eaLnBrk="0" hangingPunct="0">
              <a:defRPr sz="2400" b="1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3pPr>
            <a:lvl4pPr marL="1567236" indent="-223891" defTabSz="914221" eaLnBrk="0" hangingPunct="0">
              <a:defRPr sz="2400" b="1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4pPr>
            <a:lvl5pPr marL="2015018" indent="-223891" defTabSz="914221" eaLnBrk="0" hangingPunct="0">
              <a:defRPr sz="2400" b="1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5pPr>
            <a:lvl6pPr marL="2462799" indent="-223891" algn="ctr" defTabSz="914221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6pPr>
            <a:lvl7pPr marL="2910581" indent="-223891" algn="ctr" defTabSz="914221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7pPr>
            <a:lvl8pPr marL="3358363" indent="-223891" algn="ctr" defTabSz="914221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8pPr>
            <a:lvl9pPr marL="3806144" indent="-223891" algn="ctr" defTabSz="914221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fld id="{633DE672-747E-9D4E-83D3-EE120663930F}" type="slidenum">
              <a:rPr lang="en-US" sz="1200" b="0">
                <a:solidFill>
                  <a:schemeClr val="tx1"/>
                </a:solidFill>
                <a:latin typeface="Arial" charset="0"/>
              </a:rPr>
              <a:pPr eaLnBrk="1" hangingPunct="1"/>
              <a:t>261</a:t>
            </a:fld>
            <a:endParaRPr lang="en-US" sz="1200" b="0" dirty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6146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solidFill>
            <a:srgbClr val="FFFFFF"/>
          </a:solidFill>
          <a:ln/>
        </p:spPr>
        <p:txBody>
          <a:bodyPr/>
          <a:lstStyle/>
          <a:p>
            <a:endParaRPr lang="en-US" dirty="0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dirty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1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2FA3AF7-462F-6840-AB74-87F01CB33514}" type="slidenum">
              <a:rPr lang="en-US"/>
              <a:pPr>
                <a:defRPr/>
              </a:pPr>
              <a:t>262</a:t>
            </a:fld>
            <a:endParaRPr lang="en-US" dirty="0"/>
          </a:p>
        </p:txBody>
      </p:sp>
      <p:sp>
        <p:nvSpPr>
          <p:cNvPr id="5601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5601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dirty="0">
              <a:cs typeface="+mn-cs"/>
            </a:endParaRPr>
          </a:p>
        </p:txBody>
      </p:sp>
    </p:spTree>
  </p:cSld>
  <p:clrMapOvr>
    <a:masterClrMapping/>
  </p:clrMapOvr>
</p:notes>
</file>

<file path=ppt/notesSlides/notesSlide1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5E95470-0E19-3C44-80EF-DD23AEB38BC9}" type="slidenum">
              <a:rPr lang="en-US"/>
              <a:pPr>
                <a:defRPr/>
              </a:pPr>
              <a:t>263</a:t>
            </a:fld>
            <a:endParaRPr lang="en-US" dirty="0"/>
          </a:p>
        </p:txBody>
      </p:sp>
      <p:sp>
        <p:nvSpPr>
          <p:cNvPr id="6266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6266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dirty="0">
              <a:cs typeface="+mn-cs"/>
            </a:endParaRPr>
          </a:p>
        </p:txBody>
      </p:sp>
    </p:spTree>
  </p:cSld>
  <p:clrMapOvr>
    <a:masterClrMapping/>
  </p:clrMapOvr>
</p:notes>
</file>

<file path=ppt/notesSlides/notesSlide1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14D6BE1-52C5-F446-9581-B2327C1FA775}" type="slidenum">
              <a:rPr lang="en-US"/>
              <a:pPr>
                <a:defRPr/>
              </a:pPr>
              <a:t>265</a:t>
            </a:fld>
            <a:endParaRPr lang="en-US" dirty="0"/>
          </a:p>
        </p:txBody>
      </p:sp>
      <p:sp>
        <p:nvSpPr>
          <p:cNvPr id="5621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5621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dirty="0">
              <a:cs typeface="+mn-cs"/>
            </a:endParaRPr>
          </a:p>
        </p:txBody>
      </p:sp>
    </p:spTree>
  </p:cSld>
  <p:clrMapOvr>
    <a:masterClrMapping/>
  </p:clrMapOvr>
</p:notes>
</file>

<file path=ppt/notesSlides/notesSlide1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91F7E2-9D6D-E17F-5E11-8855B99DEE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B0A89CB9-0D00-D353-0AA5-6485ABE1AA7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14D6BE1-52C5-F446-9581-B2327C1FA775}" type="slidenum">
              <a:rPr lang="en-US"/>
              <a:pPr>
                <a:defRPr/>
              </a:pPr>
              <a:t>266</a:t>
            </a:fld>
            <a:endParaRPr lang="en-US" dirty="0"/>
          </a:p>
        </p:txBody>
      </p:sp>
      <p:sp>
        <p:nvSpPr>
          <p:cNvPr id="562178" name="Rectangle 2">
            <a:extLst>
              <a:ext uri="{FF2B5EF4-FFF2-40B4-BE49-F238E27FC236}">
                <a16:creationId xmlns:a16="http://schemas.microsoft.com/office/drawing/2014/main" id="{62AB0633-70D5-7922-AD15-8A576540FCA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562179" name="Rectangle 3">
            <a:extLst>
              <a:ext uri="{FF2B5EF4-FFF2-40B4-BE49-F238E27FC236}">
                <a16:creationId xmlns:a16="http://schemas.microsoft.com/office/drawing/2014/main" id="{C2E3C478-07E2-7A05-45FD-94110E773EA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35176602"/>
      </p:ext>
    </p:extLst>
  </p:cSld>
  <p:clrMapOvr>
    <a:masterClrMapping/>
  </p:clrMapOvr>
</p:notes>
</file>

<file path=ppt/notesSlides/notesSlide1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3E556AB-FE6D-934B-92A8-1FC1755FE63B}" type="slidenum">
              <a:rPr lang="en-US"/>
              <a:pPr>
                <a:defRPr/>
              </a:pPr>
              <a:t>267</a:t>
            </a:fld>
            <a:endParaRPr lang="en-US" dirty="0"/>
          </a:p>
        </p:txBody>
      </p:sp>
      <p:sp>
        <p:nvSpPr>
          <p:cNvPr id="5632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5632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dirty="0">
              <a:cs typeface="+mn-cs"/>
            </a:endParaRPr>
          </a:p>
        </p:txBody>
      </p:sp>
    </p:spTree>
  </p:cSld>
  <p:clrMapOvr>
    <a:masterClrMapping/>
  </p:clrMapOvr>
</p:notes>
</file>

<file path=ppt/notesSlides/notesSlide1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F7AD7AC-8D9B-9540-B18C-AA6BEEA21152}" type="slidenum">
              <a:rPr lang="en-US"/>
              <a:pPr>
                <a:defRPr/>
              </a:pPr>
              <a:t>268</a:t>
            </a:fld>
            <a:endParaRPr lang="en-US" dirty="0"/>
          </a:p>
        </p:txBody>
      </p:sp>
      <p:sp>
        <p:nvSpPr>
          <p:cNvPr id="5642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5642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dirty="0"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9.emf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1.emf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hyperlink" Target="mailto:sales@quasonix.com" TargetMode="External"/><Relationship Id="rId2" Type="http://schemas.openxmlformats.org/officeDocument/2006/relationships/image" Target="../media/image15.sv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16.svg"/><Relationship Id="rId4" Type="http://schemas.openxmlformats.org/officeDocument/2006/relationships/hyperlink" Target="mailto:support@quasonix.com" TargetMode="Externa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2.xml"/><Relationship Id="rId6" Type="http://schemas.openxmlformats.org/officeDocument/2006/relationships/hyperlink" Target="mailto:support@quasonix.com" TargetMode="External"/><Relationship Id="rId5" Type="http://schemas.openxmlformats.org/officeDocument/2006/relationships/hyperlink" Target="mailto:sales@quasonix.com" TargetMode="External"/><Relationship Id="rId4" Type="http://schemas.openxmlformats.org/officeDocument/2006/relationships/image" Target="../media/image19.svg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 Slide - 0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60AF4D33-5908-62F4-27F8-A2B86E1075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02609"/>
            <a:ext cx="10553054" cy="202639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>
              <a:defRPr sz="50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222878B3-24F3-A53D-CEB3-2E04245DFB9F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306828" y="5972793"/>
            <a:ext cx="3578345" cy="52008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Date | Location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F44F1E1D-4E9B-6BB7-2E68-045AE073FC8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1" y="3652838"/>
            <a:ext cx="10553054" cy="1665287"/>
          </a:xfrm>
        </p:spPr>
        <p:txBody>
          <a:bodyPr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2500">
                <a:solidFill>
                  <a:schemeClr val="bg1"/>
                </a:solidFill>
              </a:defRPr>
            </a:lvl1pPr>
            <a:lvl2pPr marL="457200" indent="0" algn="ctr">
              <a:buNone/>
              <a:defRPr sz="2500">
                <a:solidFill>
                  <a:schemeClr val="bg1"/>
                </a:solidFill>
              </a:defRPr>
            </a:lvl2pPr>
            <a:lvl3pPr marL="914400" indent="0" algn="ctr">
              <a:buNone/>
              <a:defRPr sz="2500">
                <a:solidFill>
                  <a:schemeClr val="bg1"/>
                </a:solidFill>
              </a:defRPr>
            </a:lvl3pPr>
            <a:lvl4pPr marL="1371600" indent="0" algn="ctr">
              <a:buNone/>
              <a:defRPr sz="2500">
                <a:solidFill>
                  <a:schemeClr val="bg1"/>
                </a:solidFill>
              </a:defRPr>
            </a:lvl4pPr>
            <a:lvl5pPr marL="1828800" indent="0" algn="ctr">
              <a:buNone/>
              <a:defRPr sz="25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A6A47E43-F3B2-AA64-0337-9601B59EF7A7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4306828" y="5385418"/>
            <a:ext cx="3578345" cy="52008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indent="0" algn="ctr">
              <a:buNone/>
              <a:defRPr sz="20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Author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B7EB2AD-9281-7C4E-DED2-029F24BA33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000" y="609600"/>
            <a:ext cx="2286000" cy="34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8332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over Slide - 0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60AF4D33-5908-62F4-27F8-A2B86E1075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02609"/>
            <a:ext cx="10553054" cy="202639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>
              <a:defRPr sz="50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222878B3-24F3-A53D-CEB3-2E04245DFB9F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812910" y="5972793"/>
            <a:ext cx="3578345" cy="52008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r">
              <a:buNone/>
              <a:defRPr sz="12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Date | Location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F44F1E1D-4E9B-6BB7-2E68-045AE073FC8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1" y="3652838"/>
            <a:ext cx="10553054" cy="1665287"/>
          </a:xfrm>
        </p:spPr>
        <p:txBody>
          <a:bodyPr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2500">
                <a:solidFill>
                  <a:schemeClr val="bg1"/>
                </a:solidFill>
              </a:defRPr>
            </a:lvl1pPr>
            <a:lvl2pPr marL="457200" indent="0" algn="ctr">
              <a:buNone/>
              <a:defRPr sz="2500">
                <a:solidFill>
                  <a:schemeClr val="bg1"/>
                </a:solidFill>
              </a:defRPr>
            </a:lvl2pPr>
            <a:lvl3pPr marL="914400" indent="0" algn="ctr">
              <a:buNone/>
              <a:defRPr sz="2500">
                <a:solidFill>
                  <a:schemeClr val="bg1"/>
                </a:solidFill>
              </a:defRPr>
            </a:lvl3pPr>
            <a:lvl4pPr marL="1371600" indent="0" algn="ctr">
              <a:buNone/>
              <a:defRPr sz="2500">
                <a:solidFill>
                  <a:schemeClr val="bg1"/>
                </a:solidFill>
              </a:defRPr>
            </a:lvl4pPr>
            <a:lvl5pPr marL="1828800" indent="0" algn="ctr">
              <a:buNone/>
              <a:defRPr sz="25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A6A47E43-F3B2-AA64-0337-9601B59EF7A7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838201" y="5972793"/>
            <a:ext cx="3578345" cy="52008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>
              <a:buNone/>
              <a:defRPr sz="20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Author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2A80B0D-6A29-BEF9-DCDC-6F0FE5A6F3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609600"/>
            <a:ext cx="2286000" cy="34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34379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estions/Thank You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60AF4D33-5908-62F4-27F8-A2B86E1075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02609"/>
            <a:ext cx="10553054" cy="202639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>
              <a:defRPr sz="50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F44F1E1D-4E9B-6BB7-2E68-045AE073FC8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1" y="3652839"/>
            <a:ext cx="10553054" cy="1067080"/>
          </a:xfrm>
        </p:spPr>
        <p:txBody>
          <a:bodyPr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2500">
                <a:solidFill>
                  <a:schemeClr val="bg1"/>
                </a:solidFill>
              </a:defRPr>
            </a:lvl1pPr>
            <a:lvl2pPr marL="457200" indent="0" algn="ctr">
              <a:buNone/>
              <a:defRPr sz="2500">
                <a:solidFill>
                  <a:schemeClr val="bg1"/>
                </a:solidFill>
              </a:defRPr>
            </a:lvl2pPr>
            <a:lvl3pPr marL="914400" indent="0" algn="ctr">
              <a:buNone/>
              <a:defRPr sz="2500">
                <a:solidFill>
                  <a:schemeClr val="bg1"/>
                </a:solidFill>
              </a:defRPr>
            </a:lvl3pPr>
            <a:lvl4pPr marL="1371600" indent="0" algn="ctr">
              <a:buNone/>
              <a:defRPr sz="2500">
                <a:solidFill>
                  <a:schemeClr val="bg1"/>
                </a:solidFill>
              </a:defRPr>
            </a:lvl4pPr>
            <a:lvl5pPr marL="1828800" indent="0" algn="ctr">
              <a:buNone/>
              <a:defRPr sz="25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33232FD-EF8C-7F13-69B7-59E618D8EBC9}"/>
              </a:ext>
            </a:extLst>
          </p:cNvPr>
          <p:cNvSpPr txBox="1"/>
          <p:nvPr/>
        </p:nvSpPr>
        <p:spPr>
          <a:xfrm>
            <a:off x="4470789" y="5603380"/>
            <a:ext cx="3168491" cy="338554"/>
          </a:xfrm>
          <a:prstGeom prst="rect">
            <a:avLst/>
          </a:prstGeom>
          <a:noFill/>
        </p:spPr>
        <p:txBody>
          <a:bodyPr wrap="square" rIns="0" rtlCol="0">
            <a:spAutoFit/>
          </a:bodyPr>
          <a:lstStyle/>
          <a:p>
            <a:pPr algn="ctr"/>
            <a:r>
              <a:rPr lang="en-US" sz="16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Quasonix.com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9B03BA5-D2BD-6041-380C-E2F4B80A84FF}"/>
              </a:ext>
            </a:extLst>
          </p:cNvPr>
          <p:cNvSpPr txBox="1"/>
          <p:nvPr/>
        </p:nvSpPr>
        <p:spPr>
          <a:xfrm>
            <a:off x="1926956" y="5989506"/>
            <a:ext cx="8338088" cy="276999"/>
          </a:xfrm>
          <a:prstGeom prst="rect">
            <a:avLst/>
          </a:prstGeom>
          <a:noFill/>
        </p:spPr>
        <p:txBody>
          <a:bodyPr wrap="square" rIns="0" rtlCol="0">
            <a:spAutoFit/>
          </a:bodyPr>
          <a:lstStyle/>
          <a:p>
            <a:pPr algn="ctr"/>
            <a:r>
              <a:rPr lang="en-U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6025 Schumacher Park Drive West Chester, OH 45069   |   1-513-942-1287</a:t>
            </a:r>
          </a:p>
        </p:txBody>
      </p:sp>
      <p:pic>
        <p:nvPicPr>
          <p:cNvPr id="5" name="Picture 4" descr="A flag with a red white and blue stripe&#10;&#10;Description automatically generated">
            <a:extLst>
              <a:ext uri="{FF2B5EF4-FFF2-40B4-BE49-F238E27FC236}">
                <a16:creationId xmlns:a16="http://schemas.microsoft.com/office/drawing/2014/main" id="{EA95C157-EC59-53EF-D98A-FFF7B2B90E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74033" y="4943758"/>
            <a:ext cx="762001" cy="52834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C8D0AA2-C4C0-BA9C-CE8F-5C5E24706FC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53000" y="609600"/>
            <a:ext cx="2286000" cy="34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36930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Questions/Thank You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60AF4D33-5908-62F4-27F8-A2B86E1075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02609"/>
            <a:ext cx="10553054" cy="202639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>
              <a:defRPr sz="50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F44F1E1D-4E9B-6BB7-2E68-045AE073FC8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1" y="3652839"/>
            <a:ext cx="10553054" cy="1067080"/>
          </a:xfrm>
        </p:spPr>
        <p:txBody>
          <a:bodyPr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2500">
                <a:solidFill>
                  <a:schemeClr val="bg1"/>
                </a:solidFill>
              </a:defRPr>
            </a:lvl1pPr>
            <a:lvl2pPr marL="457200" indent="0" algn="ctr">
              <a:buNone/>
              <a:defRPr sz="2500">
                <a:solidFill>
                  <a:schemeClr val="bg1"/>
                </a:solidFill>
              </a:defRPr>
            </a:lvl2pPr>
            <a:lvl3pPr marL="914400" indent="0" algn="ctr">
              <a:buNone/>
              <a:defRPr sz="2500">
                <a:solidFill>
                  <a:schemeClr val="bg1"/>
                </a:solidFill>
              </a:defRPr>
            </a:lvl3pPr>
            <a:lvl4pPr marL="1371600" indent="0" algn="ctr">
              <a:buNone/>
              <a:defRPr sz="2500">
                <a:solidFill>
                  <a:schemeClr val="bg1"/>
                </a:solidFill>
              </a:defRPr>
            </a:lvl4pPr>
            <a:lvl5pPr marL="1828800" indent="0" algn="ctr">
              <a:buNone/>
              <a:defRPr sz="25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33232FD-EF8C-7F13-69B7-59E618D8EBC9}"/>
              </a:ext>
            </a:extLst>
          </p:cNvPr>
          <p:cNvSpPr txBox="1"/>
          <p:nvPr/>
        </p:nvSpPr>
        <p:spPr>
          <a:xfrm>
            <a:off x="838201" y="5603380"/>
            <a:ext cx="3168491" cy="338554"/>
          </a:xfrm>
          <a:prstGeom prst="rect">
            <a:avLst/>
          </a:prstGeom>
          <a:noFill/>
        </p:spPr>
        <p:txBody>
          <a:bodyPr wrap="square" rIns="0" rtlCol="0">
            <a:spAutoFit/>
          </a:bodyPr>
          <a:lstStyle/>
          <a:p>
            <a:pPr algn="l"/>
            <a:r>
              <a:rPr lang="en-US" sz="16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Quasonix.com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9B03BA5-D2BD-6041-380C-E2F4B80A84FF}"/>
              </a:ext>
            </a:extLst>
          </p:cNvPr>
          <p:cNvSpPr txBox="1"/>
          <p:nvPr/>
        </p:nvSpPr>
        <p:spPr>
          <a:xfrm>
            <a:off x="838201" y="5989506"/>
            <a:ext cx="8338088" cy="276999"/>
          </a:xfrm>
          <a:prstGeom prst="rect">
            <a:avLst/>
          </a:prstGeom>
          <a:noFill/>
        </p:spPr>
        <p:txBody>
          <a:bodyPr wrap="square" rIns="0" rtlCol="0">
            <a:spAutoFit/>
          </a:bodyPr>
          <a:lstStyle/>
          <a:p>
            <a:pPr algn="l"/>
            <a:r>
              <a:rPr lang="en-U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6025 Schumacher Park Drive West Chester, OH 45069   |   1-513-942-1287</a:t>
            </a:r>
          </a:p>
        </p:txBody>
      </p:sp>
      <p:pic>
        <p:nvPicPr>
          <p:cNvPr id="5" name="Picture 4" descr="A flag with a red white and blue stripe&#10;&#10;Description automatically generated">
            <a:extLst>
              <a:ext uri="{FF2B5EF4-FFF2-40B4-BE49-F238E27FC236}">
                <a16:creationId xmlns:a16="http://schemas.microsoft.com/office/drawing/2014/main" id="{EA95C157-EC59-53EF-D98A-FFF7B2B90E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29254" y="5677762"/>
            <a:ext cx="762001" cy="52834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30698FE-2B46-4C6C-4EF8-032CF9A3A7A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200" y="609600"/>
            <a:ext cx="2286000" cy="34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0596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 with IMG -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FE1EDB-579D-FEC0-AC93-EE135A01308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6D48976-8492-D3C0-294C-5BE7FD72243B}"/>
              </a:ext>
            </a:extLst>
          </p:cNvPr>
          <p:cNvSpPr/>
          <p:nvPr/>
        </p:nvSpPr>
        <p:spPr>
          <a:xfrm>
            <a:off x="-1344555" y="0"/>
            <a:ext cx="8868931" cy="6858000"/>
          </a:xfrm>
          <a:prstGeom prst="rect">
            <a:avLst/>
          </a:prstGeom>
          <a:gradFill flip="none" rotWithShape="1">
            <a:gsLst>
              <a:gs pos="2000">
                <a:srgbClr val="0F0F16"/>
              </a:gs>
              <a:gs pos="67000">
                <a:srgbClr val="001541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 descr="Background pattern&#10;&#10;Description automatically generated">
            <a:extLst>
              <a:ext uri="{FF2B5EF4-FFF2-40B4-BE49-F238E27FC236}">
                <a16:creationId xmlns:a16="http://schemas.microsoft.com/office/drawing/2014/main" id="{EEB9F6CB-3DA4-2EED-4179-2D43FB0DFA1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36000"/>
          </a:blip>
          <a:srcRect l="-26" t="468" r="-902"/>
          <a:stretch/>
        </p:blipFill>
        <p:spPr>
          <a:xfrm>
            <a:off x="3838963" y="0"/>
            <a:ext cx="3578345" cy="4467479"/>
          </a:xfrm>
          <a:prstGeom prst="rect">
            <a:avLst/>
          </a:prstGeom>
        </p:spPr>
      </p:pic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4DC8D4BE-4E6A-B995-C7FC-2FC9C51DF050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7416800" y="0"/>
            <a:ext cx="4775200" cy="6858000"/>
          </a:xfrm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1305BCF7-6A16-2F89-CF9F-DD53988FD4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21191"/>
            <a:ext cx="5723965" cy="202639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>
              <a:defRPr sz="50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10">
            <a:extLst>
              <a:ext uri="{FF2B5EF4-FFF2-40B4-BE49-F238E27FC236}">
                <a16:creationId xmlns:a16="http://schemas.microsoft.com/office/drawing/2014/main" id="{BF537394-194B-6065-24D4-E8727467F6C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38201" y="4071421"/>
            <a:ext cx="5723965" cy="1040186"/>
          </a:xfrm>
        </p:spPr>
        <p:txBody>
          <a:bodyPr lIns="91440" rIns="91440"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2500">
                <a:solidFill>
                  <a:schemeClr val="bg1"/>
                </a:solidFill>
              </a:defRPr>
            </a:lvl1pPr>
            <a:lvl2pPr marL="457200" indent="0" algn="ctr">
              <a:buNone/>
              <a:defRPr sz="2500">
                <a:solidFill>
                  <a:schemeClr val="bg1"/>
                </a:solidFill>
              </a:defRPr>
            </a:lvl2pPr>
            <a:lvl3pPr marL="914400" indent="0" algn="ctr">
              <a:buNone/>
              <a:defRPr sz="2500">
                <a:solidFill>
                  <a:schemeClr val="bg1"/>
                </a:solidFill>
              </a:defRPr>
            </a:lvl3pPr>
            <a:lvl4pPr marL="1371600" indent="0" algn="ctr">
              <a:buNone/>
              <a:defRPr sz="2500">
                <a:solidFill>
                  <a:schemeClr val="bg1"/>
                </a:solidFill>
              </a:defRPr>
            </a:lvl4pPr>
            <a:lvl5pPr marL="1828800" indent="0" algn="ctr">
              <a:buNone/>
              <a:defRPr sz="25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E65D0989-E138-9098-9898-96F136D1A2AB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5972793"/>
            <a:ext cx="5723965" cy="52008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>
              <a:buNone/>
              <a:defRPr sz="18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Date | Location</a:t>
            </a:r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90B21D18-B469-577D-2F86-29B1E5CD88E0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838200" y="5385418"/>
            <a:ext cx="5723965" cy="52008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indent="0" algn="l">
              <a:buNone/>
              <a:defRPr sz="20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Author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A248AB8-A50D-D7A7-0224-39AC51777C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609600"/>
            <a:ext cx="2286000" cy="34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16658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 with IMG - 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BC0473A2-209E-5ADF-5E1A-93DEAFB669F1}"/>
              </a:ext>
            </a:extLst>
          </p:cNvPr>
          <p:cNvSpPr/>
          <p:nvPr/>
        </p:nvSpPr>
        <p:spPr>
          <a:xfrm>
            <a:off x="0" y="-1"/>
            <a:ext cx="7416797" cy="6858001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chemeClr val="bg2"/>
              </a:gs>
            </a:gsLst>
            <a:lin ang="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2F7AA0C-414C-D582-81D8-E848AD6FAF13}"/>
              </a:ext>
            </a:extLst>
          </p:cNvPr>
          <p:cNvSpPr/>
          <p:nvPr/>
        </p:nvSpPr>
        <p:spPr>
          <a:xfrm rot="10800000">
            <a:off x="7416798" y="0"/>
            <a:ext cx="4775201" cy="6858000"/>
          </a:xfrm>
          <a:prstGeom prst="rect">
            <a:avLst/>
          </a:prstGeom>
          <a:gradFill flip="none" rotWithShape="1">
            <a:gsLst>
              <a:gs pos="0">
                <a:srgbClr val="0F0F16"/>
              </a:gs>
              <a:gs pos="69000">
                <a:srgbClr val="001541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" name="Picture 2" descr="Background pattern&#10;&#10;Description automatically generated">
            <a:extLst>
              <a:ext uri="{FF2B5EF4-FFF2-40B4-BE49-F238E27FC236}">
                <a16:creationId xmlns:a16="http://schemas.microsoft.com/office/drawing/2014/main" id="{9F711B1B-3475-3F9F-AEDE-9948C937162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36000"/>
          </a:blip>
          <a:srcRect l="-26" t="468" r="-902"/>
          <a:stretch/>
        </p:blipFill>
        <p:spPr>
          <a:xfrm rot="5400000">
            <a:off x="8169088" y="2835088"/>
            <a:ext cx="3578345" cy="4467479"/>
          </a:xfrm>
          <a:prstGeom prst="rect">
            <a:avLst/>
          </a:prstGeom>
        </p:spPr>
      </p:pic>
      <p:pic>
        <p:nvPicPr>
          <p:cNvPr id="5" name="Picture 4" descr="Background pattern&#10;&#10;Description automatically generated">
            <a:extLst>
              <a:ext uri="{FF2B5EF4-FFF2-40B4-BE49-F238E27FC236}">
                <a16:creationId xmlns:a16="http://schemas.microsoft.com/office/drawing/2014/main" id="{6DA6F22A-CFB1-0BEB-7E07-0D878C7A721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36000"/>
          </a:blip>
          <a:srcRect l="-26" t="468" r="-902"/>
          <a:stretch/>
        </p:blipFill>
        <p:spPr>
          <a:xfrm rot="16200000">
            <a:off x="6881351" y="-1145018"/>
            <a:ext cx="3578345" cy="446747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A076304F-7986-0D2F-D66B-F658485274C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838201" y="594881"/>
            <a:ext cx="2285999" cy="365124"/>
          </a:xfrm>
          <a:prstGeom prst="rect">
            <a:avLst/>
          </a:prstGeom>
        </p:spPr>
      </p:pic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D6E9F782-719B-FE03-08E6-A4DD86F4E3AF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6096000" y="1402610"/>
            <a:ext cx="4778737" cy="4052782"/>
          </a:xfrm>
        </p:spPr>
        <p:txBody>
          <a:bodyPr/>
          <a:lstStyle/>
          <a:p>
            <a:pPr lvl="0"/>
            <a:r>
              <a:rPr lang="en-US" dirty="0"/>
              <a:t>Place Image</a:t>
            </a:r>
          </a:p>
        </p:txBody>
      </p:sp>
      <p:sp>
        <p:nvSpPr>
          <p:cNvPr id="12" name="Title Placeholder 1">
            <a:extLst>
              <a:ext uri="{FF2B5EF4-FFF2-40B4-BE49-F238E27FC236}">
                <a16:creationId xmlns:a16="http://schemas.microsoft.com/office/drawing/2014/main" id="{8632C218-BF88-B36E-FAE9-3BC249BB0C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21191"/>
            <a:ext cx="4778737" cy="202639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>
              <a:defRPr sz="5000" b="1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Text Placeholder 10">
            <a:extLst>
              <a:ext uri="{FF2B5EF4-FFF2-40B4-BE49-F238E27FC236}">
                <a16:creationId xmlns:a16="http://schemas.microsoft.com/office/drawing/2014/main" id="{6005A210-AA45-586A-DB7F-6C82175C2BB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1" y="4071421"/>
            <a:ext cx="4778737" cy="1040186"/>
          </a:xfrm>
        </p:spPr>
        <p:txBody>
          <a:bodyPr lIns="91440" rIns="91440"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2500">
                <a:solidFill>
                  <a:schemeClr val="tx1"/>
                </a:solidFill>
              </a:defRPr>
            </a:lvl1pPr>
            <a:lvl2pPr marL="457200" indent="0" algn="ctr">
              <a:buNone/>
              <a:defRPr sz="2500">
                <a:solidFill>
                  <a:schemeClr val="bg1"/>
                </a:solidFill>
              </a:defRPr>
            </a:lvl2pPr>
            <a:lvl3pPr marL="914400" indent="0" algn="ctr">
              <a:buNone/>
              <a:defRPr sz="2500">
                <a:solidFill>
                  <a:schemeClr val="bg1"/>
                </a:solidFill>
              </a:defRPr>
            </a:lvl3pPr>
            <a:lvl4pPr marL="1371600" indent="0" algn="ctr">
              <a:buNone/>
              <a:defRPr sz="2500">
                <a:solidFill>
                  <a:schemeClr val="bg1"/>
                </a:solidFill>
              </a:defRPr>
            </a:lvl4pPr>
            <a:lvl5pPr marL="1828800" indent="0" algn="ctr">
              <a:buNone/>
              <a:defRPr sz="25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1751FBAC-2A9F-30C8-2CE7-1F728C54B17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5972793"/>
            <a:ext cx="5723965" cy="52008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>
              <a:buNone/>
              <a:defRPr sz="18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Date | Location</a:t>
            </a:r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FD49E72B-1BCC-5FCF-E6C6-EFAAC99456C1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838200" y="5385418"/>
            <a:ext cx="5723965" cy="52008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indent="0" algn="l">
              <a:buNone/>
              <a:defRPr sz="20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Author</a:t>
            </a:r>
          </a:p>
        </p:txBody>
      </p:sp>
    </p:spTree>
    <p:extLst>
      <p:ext uri="{BB962C8B-B14F-4D97-AF65-F5344CB8AC3E}">
        <p14:creationId xmlns:p14="http://schemas.microsoft.com/office/powerpoint/2010/main" val="10079570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Opener -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Background pattern&#10;&#10;Description automatically generated">
            <a:extLst>
              <a:ext uri="{FF2B5EF4-FFF2-40B4-BE49-F238E27FC236}">
                <a16:creationId xmlns:a16="http://schemas.microsoft.com/office/drawing/2014/main" id="{E20B51A1-1742-B2A2-3944-D9032E32F4E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36000"/>
          </a:blip>
          <a:srcRect l="-26" t="468" r="-902"/>
          <a:stretch/>
        </p:blipFill>
        <p:spPr>
          <a:xfrm rot="16200000">
            <a:off x="27600" y="-711065"/>
            <a:ext cx="3578345" cy="4467479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26D48976-8492-D3C0-294C-5BE7FD72243B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2000">
                <a:srgbClr val="0F0F16"/>
              </a:gs>
              <a:gs pos="67000">
                <a:srgbClr val="001541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 descr="Background pattern&#10;&#10;Description automatically generated">
            <a:extLst>
              <a:ext uri="{FF2B5EF4-FFF2-40B4-BE49-F238E27FC236}">
                <a16:creationId xmlns:a16="http://schemas.microsoft.com/office/drawing/2014/main" id="{9D6FBAC8-1B92-F64B-1704-58EEE562689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36000"/>
          </a:blip>
          <a:srcRect l="-26" t="468" r="-902"/>
          <a:stretch/>
        </p:blipFill>
        <p:spPr>
          <a:xfrm rot="5400000">
            <a:off x="8169088" y="2835088"/>
            <a:ext cx="3578345" cy="4467479"/>
          </a:xfrm>
          <a:prstGeom prst="rect">
            <a:avLst/>
          </a:prstGeom>
        </p:spPr>
      </p:pic>
      <p:pic>
        <p:nvPicPr>
          <p:cNvPr id="15" name="Picture 14" descr="A white letter on a black background&#10;&#10;Description automatically generated">
            <a:extLst>
              <a:ext uri="{FF2B5EF4-FFF2-40B4-BE49-F238E27FC236}">
                <a16:creationId xmlns:a16="http://schemas.microsoft.com/office/drawing/2014/main" id="{B5B10CA3-ED9D-BB14-3C5E-BC484DA2B3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6427596"/>
            <a:ext cx="1517542" cy="222573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94FD752B-3279-063E-604C-D687A734E346}"/>
              </a:ext>
            </a:extLst>
          </p:cNvPr>
          <p:cNvSpPr txBox="1"/>
          <p:nvPr/>
        </p:nvSpPr>
        <p:spPr>
          <a:xfrm>
            <a:off x="8191767" y="6400383"/>
            <a:ext cx="3168491" cy="276999"/>
          </a:xfrm>
          <a:prstGeom prst="rect">
            <a:avLst/>
          </a:prstGeom>
          <a:noFill/>
        </p:spPr>
        <p:txBody>
          <a:bodyPr wrap="square" rIns="0" rtlCol="0">
            <a:spAutoFit/>
          </a:bodyPr>
          <a:lstStyle/>
          <a:p>
            <a:pPr algn="r"/>
            <a:r>
              <a:rPr lang="en-U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Reinventing Telemetry</a:t>
            </a:r>
            <a:r>
              <a:rPr lang="en-US" sz="1200" b="1" i="0" baseline="3000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®</a:t>
            </a:r>
            <a:r>
              <a:rPr lang="en-U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•  Quasonix.com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0AE67B05-1758-386E-5DBD-E7563F415CAE}"/>
              </a:ext>
            </a:extLst>
          </p:cNvPr>
          <p:cNvCxnSpPr/>
          <p:nvPr/>
        </p:nvCxnSpPr>
        <p:spPr>
          <a:xfrm>
            <a:off x="838200" y="6292312"/>
            <a:ext cx="1052205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itle Placeholder 1">
            <a:extLst>
              <a:ext uri="{FF2B5EF4-FFF2-40B4-BE49-F238E27FC236}">
                <a16:creationId xmlns:a16="http://schemas.microsoft.com/office/drawing/2014/main" id="{69B4F839-BC84-3FC3-D41E-E6D96E2E18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02609"/>
            <a:ext cx="10553054" cy="202639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>
              <a:defRPr sz="50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Text Placeholder 10">
            <a:extLst>
              <a:ext uri="{FF2B5EF4-FFF2-40B4-BE49-F238E27FC236}">
                <a16:creationId xmlns:a16="http://schemas.microsoft.com/office/drawing/2014/main" id="{7C11232E-C93D-436C-E35C-09E9ED5BFFF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1" y="3652838"/>
            <a:ext cx="10553054" cy="1665287"/>
          </a:xfrm>
        </p:spPr>
        <p:txBody>
          <a:bodyPr lIns="91440"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2500">
                <a:solidFill>
                  <a:schemeClr val="bg1"/>
                </a:solidFill>
              </a:defRPr>
            </a:lvl1pPr>
            <a:lvl2pPr marL="457200" indent="0" algn="ctr">
              <a:buNone/>
              <a:defRPr sz="2500">
                <a:solidFill>
                  <a:schemeClr val="bg1"/>
                </a:solidFill>
              </a:defRPr>
            </a:lvl2pPr>
            <a:lvl3pPr marL="914400" indent="0" algn="ctr">
              <a:buNone/>
              <a:defRPr sz="2500">
                <a:solidFill>
                  <a:schemeClr val="bg1"/>
                </a:solidFill>
              </a:defRPr>
            </a:lvl3pPr>
            <a:lvl4pPr marL="1371600" indent="0" algn="ctr">
              <a:buNone/>
              <a:defRPr sz="2500">
                <a:solidFill>
                  <a:schemeClr val="bg1"/>
                </a:solidFill>
              </a:defRPr>
            </a:lvl4pPr>
            <a:lvl5pPr marL="1828800" indent="0" algn="ctr">
              <a:buNone/>
              <a:defRPr sz="25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094BBA95-21B0-D3C4-8637-97A10481502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724400" y="635632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BB934406-769E-5B40-B7A9-822C08C69B4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76417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Opener - 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26D48976-8492-D3C0-294C-5BE7FD72243B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330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21C7B7F6-F3CA-5370-8D92-1A9FD438707E}"/>
              </a:ext>
            </a:extLst>
          </p:cNvPr>
          <p:cNvGrpSpPr/>
          <p:nvPr/>
        </p:nvGrpSpPr>
        <p:grpSpPr>
          <a:xfrm>
            <a:off x="-416967" y="-266498"/>
            <a:ext cx="12608967" cy="7124498"/>
            <a:chOff x="-416967" y="-266498"/>
            <a:chExt cx="12608967" cy="7124498"/>
          </a:xfrm>
        </p:grpSpPr>
        <p:pic>
          <p:nvPicPr>
            <p:cNvPr id="2" name="Picture 1" descr="Background pattern&#10;&#10;Description automatically generated">
              <a:extLst>
                <a:ext uri="{FF2B5EF4-FFF2-40B4-BE49-F238E27FC236}">
                  <a16:creationId xmlns:a16="http://schemas.microsoft.com/office/drawing/2014/main" id="{A73007D4-B2A4-E34A-9570-F9461C0791C1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alphaModFix amt="36000"/>
            </a:blip>
            <a:srcRect l="-26" t="468" r="-902"/>
            <a:stretch/>
          </p:blipFill>
          <p:spPr>
            <a:xfrm rot="16200000">
              <a:off x="27600" y="-711065"/>
              <a:ext cx="3578345" cy="4467479"/>
            </a:xfrm>
            <a:prstGeom prst="rect">
              <a:avLst/>
            </a:prstGeom>
          </p:spPr>
        </p:pic>
        <p:pic>
          <p:nvPicPr>
            <p:cNvPr id="3" name="Picture 2" descr="Background pattern&#10;&#10;Description automatically generated">
              <a:extLst>
                <a:ext uri="{FF2B5EF4-FFF2-40B4-BE49-F238E27FC236}">
                  <a16:creationId xmlns:a16="http://schemas.microsoft.com/office/drawing/2014/main" id="{FE0B89A7-A92F-7CEB-D088-7ABD140A3D08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alphaModFix amt="36000"/>
            </a:blip>
            <a:srcRect l="-26" t="468" r="-902"/>
            <a:stretch/>
          </p:blipFill>
          <p:spPr>
            <a:xfrm rot="5400000">
              <a:off x="8169088" y="2835088"/>
              <a:ext cx="3578345" cy="4467479"/>
            </a:xfrm>
            <a:prstGeom prst="rect">
              <a:avLst/>
            </a:prstGeom>
          </p:spPr>
        </p:pic>
      </p:grpSp>
      <p:pic>
        <p:nvPicPr>
          <p:cNvPr id="14" name="Picture 13" descr="A white letter on a black background&#10;&#10;Description automatically generated">
            <a:extLst>
              <a:ext uri="{FF2B5EF4-FFF2-40B4-BE49-F238E27FC236}">
                <a16:creationId xmlns:a16="http://schemas.microsoft.com/office/drawing/2014/main" id="{EF088989-49A0-01AA-0ED5-C68AEC9931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6427596"/>
            <a:ext cx="1517542" cy="22257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E305494-9411-B5B9-734D-7203A5992A90}"/>
              </a:ext>
            </a:extLst>
          </p:cNvPr>
          <p:cNvSpPr txBox="1"/>
          <p:nvPr/>
        </p:nvSpPr>
        <p:spPr>
          <a:xfrm>
            <a:off x="8191767" y="6400383"/>
            <a:ext cx="3168491" cy="276999"/>
          </a:xfrm>
          <a:prstGeom prst="rect">
            <a:avLst/>
          </a:prstGeom>
          <a:noFill/>
        </p:spPr>
        <p:txBody>
          <a:bodyPr wrap="square" rIns="0" rtlCol="0">
            <a:spAutoFit/>
          </a:bodyPr>
          <a:lstStyle/>
          <a:p>
            <a:pPr algn="r"/>
            <a:r>
              <a:rPr lang="en-U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Reinventing Telemetry</a:t>
            </a:r>
            <a:r>
              <a:rPr lang="en-US" sz="1200" b="1" i="0" baseline="3000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®</a:t>
            </a:r>
            <a:r>
              <a:rPr lang="en-U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•  Quasonix.com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CDB9C709-EE24-4614-5632-9618059ABCE1}"/>
              </a:ext>
            </a:extLst>
          </p:cNvPr>
          <p:cNvCxnSpPr/>
          <p:nvPr/>
        </p:nvCxnSpPr>
        <p:spPr>
          <a:xfrm>
            <a:off x="838200" y="6292312"/>
            <a:ext cx="1052205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itle Placeholder 1">
            <a:extLst>
              <a:ext uri="{FF2B5EF4-FFF2-40B4-BE49-F238E27FC236}">
                <a16:creationId xmlns:a16="http://schemas.microsoft.com/office/drawing/2014/main" id="{5CC76403-3867-EDA1-8E76-E6084CBAFE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02609"/>
            <a:ext cx="10553054" cy="202639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>
              <a:defRPr sz="50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10">
            <a:extLst>
              <a:ext uri="{FF2B5EF4-FFF2-40B4-BE49-F238E27FC236}">
                <a16:creationId xmlns:a16="http://schemas.microsoft.com/office/drawing/2014/main" id="{843FCC06-9402-F01A-8424-ADEAD0ABD32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1" y="3652838"/>
            <a:ext cx="10553054" cy="1665287"/>
          </a:xfrm>
        </p:spPr>
        <p:txBody>
          <a:bodyPr lIns="91440"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2500">
                <a:solidFill>
                  <a:schemeClr val="bg1"/>
                </a:solidFill>
              </a:defRPr>
            </a:lvl1pPr>
            <a:lvl2pPr marL="457200" indent="0" algn="ctr">
              <a:buNone/>
              <a:defRPr sz="2500">
                <a:solidFill>
                  <a:schemeClr val="bg1"/>
                </a:solidFill>
              </a:defRPr>
            </a:lvl2pPr>
            <a:lvl3pPr marL="914400" indent="0" algn="ctr">
              <a:buNone/>
              <a:defRPr sz="2500">
                <a:solidFill>
                  <a:schemeClr val="bg1"/>
                </a:solidFill>
              </a:defRPr>
            </a:lvl3pPr>
            <a:lvl4pPr marL="1371600" indent="0" algn="ctr">
              <a:buNone/>
              <a:defRPr sz="2500">
                <a:solidFill>
                  <a:schemeClr val="bg1"/>
                </a:solidFill>
              </a:defRPr>
            </a:lvl4pPr>
            <a:lvl5pPr marL="1828800" indent="0" algn="ctr">
              <a:buNone/>
              <a:defRPr sz="25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9836694-E3CA-C052-D9F4-01F0A8E59A7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724400" y="635632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BB934406-769E-5B40-B7A9-822C08C69B4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19853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Section Opener - 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26D48976-8492-D3C0-294C-5BE7FD72243B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9" name="Picture 8" descr="Background pattern&#10;&#10;Description automatically generated">
            <a:extLst>
              <a:ext uri="{FF2B5EF4-FFF2-40B4-BE49-F238E27FC236}">
                <a16:creationId xmlns:a16="http://schemas.microsoft.com/office/drawing/2014/main" id="{231940B6-DEDB-E98D-4179-A357FF57056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36000"/>
          </a:blip>
          <a:srcRect l="-26" t="468" r="-902"/>
          <a:stretch/>
        </p:blipFill>
        <p:spPr>
          <a:xfrm rot="16200000">
            <a:off x="27600" y="-711065"/>
            <a:ext cx="3578345" cy="4467479"/>
          </a:xfrm>
          <a:prstGeom prst="rect">
            <a:avLst/>
          </a:prstGeom>
        </p:spPr>
      </p:pic>
      <p:pic>
        <p:nvPicPr>
          <p:cNvPr id="10" name="Picture 9" descr="Background pattern&#10;&#10;Description automatically generated">
            <a:extLst>
              <a:ext uri="{FF2B5EF4-FFF2-40B4-BE49-F238E27FC236}">
                <a16:creationId xmlns:a16="http://schemas.microsoft.com/office/drawing/2014/main" id="{17E2C6D7-5595-B0B7-2E99-96D5ABAA819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36000"/>
          </a:blip>
          <a:srcRect l="-26" t="468" r="-902"/>
          <a:stretch/>
        </p:blipFill>
        <p:spPr>
          <a:xfrm rot="5400000">
            <a:off x="8169088" y="2835088"/>
            <a:ext cx="3578345" cy="4467479"/>
          </a:xfrm>
          <a:prstGeom prst="rect">
            <a:avLst/>
          </a:prstGeom>
        </p:spPr>
      </p:pic>
      <p:pic>
        <p:nvPicPr>
          <p:cNvPr id="14" name="Picture 13" descr="A white letter on a black background&#10;&#10;Description automatically generated">
            <a:extLst>
              <a:ext uri="{FF2B5EF4-FFF2-40B4-BE49-F238E27FC236}">
                <a16:creationId xmlns:a16="http://schemas.microsoft.com/office/drawing/2014/main" id="{EF088989-49A0-01AA-0ED5-C68AEC9931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6427596"/>
            <a:ext cx="1517542" cy="22257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E305494-9411-B5B9-734D-7203A5992A90}"/>
              </a:ext>
            </a:extLst>
          </p:cNvPr>
          <p:cNvSpPr txBox="1"/>
          <p:nvPr/>
        </p:nvSpPr>
        <p:spPr>
          <a:xfrm>
            <a:off x="8191767" y="6400383"/>
            <a:ext cx="3168491" cy="276999"/>
          </a:xfrm>
          <a:prstGeom prst="rect">
            <a:avLst/>
          </a:prstGeom>
          <a:noFill/>
        </p:spPr>
        <p:txBody>
          <a:bodyPr wrap="square" rIns="0" rtlCol="0">
            <a:spAutoFit/>
          </a:bodyPr>
          <a:lstStyle/>
          <a:p>
            <a:pPr algn="r"/>
            <a:r>
              <a:rPr lang="en-U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Reinventing Telemetry</a:t>
            </a:r>
            <a:r>
              <a:rPr lang="en-US" sz="1200" b="1" i="0" baseline="3000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®</a:t>
            </a:r>
            <a:r>
              <a:rPr lang="en-U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•  Quasonix.com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CDB9C709-EE24-4614-5632-9618059ABCE1}"/>
              </a:ext>
            </a:extLst>
          </p:cNvPr>
          <p:cNvCxnSpPr/>
          <p:nvPr/>
        </p:nvCxnSpPr>
        <p:spPr>
          <a:xfrm>
            <a:off x="838200" y="6292312"/>
            <a:ext cx="1052205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itle Placeholder 1">
            <a:extLst>
              <a:ext uri="{FF2B5EF4-FFF2-40B4-BE49-F238E27FC236}">
                <a16:creationId xmlns:a16="http://schemas.microsoft.com/office/drawing/2014/main" id="{5CC76403-3867-EDA1-8E76-E6084CBAFE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02609"/>
            <a:ext cx="10553054" cy="202639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>
              <a:defRPr sz="50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10">
            <a:extLst>
              <a:ext uri="{FF2B5EF4-FFF2-40B4-BE49-F238E27FC236}">
                <a16:creationId xmlns:a16="http://schemas.microsoft.com/office/drawing/2014/main" id="{843FCC06-9402-F01A-8424-ADEAD0ABD32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1" y="3652838"/>
            <a:ext cx="10553054" cy="1665287"/>
          </a:xfrm>
        </p:spPr>
        <p:txBody>
          <a:bodyPr lIns="91440"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2500">
                <a:solidFill>
                  <a:schemeClr val="bg1"/>
                </a:solidFill>
              </a:defRPr>
            </a:lvl1pPr>
            <a:lvl2pPr marL="457200" indent="0" algn="ctr">
              <a:buNone/>
              <a:defRPr sz="2500">
                <a:solidFill>
                  <a:schemeClr val="bg1"/>
                </a:solidFill>
              </a:defRPr>
            </a:lvl2pPr>
            <a:lvl3pPr marL="914400" indent="0" algn="ctr">
              <a:buNone/>
              <a:defRPr sz="2500">
                <a:solidFill>
                  <a:schemeClr val="bg1"/>
                </a:solidFill>
              </a:defRPr>
            </a:lvl3pPr>
            <a:lvl4pPr marL="1371600" indent="0" algn="ctr">
              <a:buNone/>
              <a:defRPr sz="2500">
                <a:solidFill>
                  <a:schemeClr val="bg1"/>
                </a:solidFill>
              </a:defRPr>
            </a:lvl4pPr>
            <a:lvl5pPr marL="1828800" indent="0" algn="ctr">
              <a:buNone/>
              <a:defRPr sz="25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6F74592A-0A40-D65F-4020-6FB8EEBA565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724400" y="635632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BB934406-769E-5B40-B7A9-822C08C69B4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11207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18AB8F-A8E0-099A-82C7-DCF3689416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16EA06-3F2B-F128-5893-498E12A91A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7244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A4712E1-1140-984C-8B38-3DFC117B660D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ABCB1ED9-51EC-8E92-F27B-5ED914B42C4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470212"/>
            <a:ext cx="10515600" cy="4706751"/>
          </a:xfrm>
        </p:spPr>
        <p:txBody>
          <a:bodyPr numCol="1" spcCol="45720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D6D73856-39BC-216F-1B4B-8B15F239082B}"/>
              </a:ext>
            </a:extLst>
          </p:cNvPr>
          <p:cNvSpPr txBox="1">
            <a:spLocks/>
          </p:cNvSpPr>
          <p:nvPr userDrawn="1"/>
        </p:nvSpPr>
        <p:spPr>
          <a:xfrm>
            <a:off x="4724400" y="635632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2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2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2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2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5pPr>
            <a:lvl6pPr marL="2286000" algn="l" defTabSz="457200" rtl="0" eaLnBrk="1" latinLnBrk="0" hangingPunct="1">
              <a:defRPr sz="2400" kern="1200">
                <a:solidFill>
                  <a:schemeClr val="tx2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6pPr>
            <a:lvl7pPr marL="2743200" algn="l" defTabSz="457200" rtl="0" eaLnBrk="1" latinLnBrk="0" hangingPunct="1">
              <a:defRPr sz="2400" kern="1200">
                <a:solidFill>
                  <a:schemeClr val="tx2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7pPr>
            <a:lvl8pPr marL="3200400" algn="l" defTabSz="457200" rtl="0" eaLnBrk="1" latinLnBrk="0" hangingPunct="1">
              <a:defRPr sz="2400" kern="1200">
                <a:solidFill>
                  <a:schemeClr val="tx2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8pPr>
            <a:lvl9pPr marL="3657600" algn="l" defTabSz="457200" rtl="0" eaLnBrk="1" latinLnBrk="0" hangingPunct="1">
              <a:defRPr sz="2400" kern="1200">
                <a:solidFill>
                  <a:schemeClr val="tx2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9pPr>
          </a:lstStyle>
          <a:p>
            <a:fld id="{BB934406-769E-5B40-B7A9-822C08C69B4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38336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Y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18AB8F-A8E0-099A-82C7-DCF3689416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16EA06-3F2B-F128-5893-498E12A91A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7244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A4712E1-1140-984C-8B38-3DFC117B660D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ABCB1ED9-51EC-8E92-F27B-5ED914B42C4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470212"/>
            <a:ext cx="10515600" cy="4706751"/>
          </a:xfrm>
        </p:spPr>
        <p:txBody>
          <a:bodyPr numCol="1" spcCol="45720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97DB0BD-30AC-9C10-6A41-E73AFA01D501}"/>
              </a:ext>
            </a:extLst>
          </p:cNvPr>
          <p:cNvSpPr/>
          <p:nvPr userDrawn="1"/>
        </p:nvSpPr>
        <p:spPr>
          <a:xfrm>
            <a:off x="0" y="0"/>
            <a:ext cx="12192000" cy="13652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92C1285-2948-C721-F0B6-846DC5CA20AE}"/>
              </a:ext>
            </a:extLst>
          </p:cNvPr>
          <p:cNvSpPr/>
          <p:nvPr userDrawn="1"/>
        </p:nvSpPr>
        <p:spPr>
          <a:xfrm>
            <a:off x="10363200" y="135081"/>
            <a:ext cx="1828800" cy="545956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35D0F14-DCA9-EB50-8710-05ED6D149E9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761305" y="201601"/>
            <a:ext cx="1032589" cy="327048"/>
          </a:xfrm>
          <a:prstGeom prst="rect">
            <a:avLst/>
          </a:prstGeom>
        </p:spPr>
      </p:pic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B12385DF-5D51-A976-7A5E-53E497885028}"/>
              </a:ext>
            </a:extLst>
          </p:cNvPr>
          <p:cNvSpPr txBox="1">
            <a:spLocks/>
          </p:cNvSpPr>
          <p:nvPr userDrawn="1"/>
        </p:nvSpPr>
        <p:spPr>
          <a:xfrm>
            <a:off x="4724400" y="635632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2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2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2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2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5pPr>
            <a:lvl6pPr marL="2286000" algn="l" defTabSz="457200" rtl="0" eaLnBrk="1" latinLnBrk="0" hangingPunct="1">
              <a:defRPr sz="2400" kern="1200">
                <a:solidFill>
                  <a:schemeClr val="tx2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6pPr>
            <a:lvl7pPr marL="2743200" algn="l" defTabSz="457200" rtl="0" eaLnBrk="1" latinLnBrk="0" hangingPunct="1">
              <a:defRPr sz="2400" kern="1200">
                <a:solidFill>
                  <a:schemeClr val="tx2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7pPr>
            <a:lvl8pPr marL="3200400" algn="l" defTabSz="457200" rtl="0" eaLnBrk="1" latinLnBrk="0" hangingPunct="1">
              <a:defRPr sz="2400" kern="1200">
                <a:solidFill>
                  <a:schemeClr val="tx2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8pPr>
            <a:lvl9pPr marL="3657600" algn="l" defTabSz="457200" rtl="0" eaLnBrk="1" latinLnBrk="0" hangingPunct="1">
              <a:defRPr sz="2400" kern="1200">
                <a:solidFill>
                  <a:schemeClr val="tx2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9pPr>
          </a:lstStyle>
          <a:p>
            <a:fld id="{BB934406-769E-5B40-B7A9-822C08C69B4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646492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7FC453-615D-D3BF-39F1-7FECD2EC66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292531-E179-AEC8-1E53-5A2DDF9B90A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470212"/>
            <a:ext cx="5012987" cy="4706751"/>
          </a:xfrm>
        </p:spPr>
        <p:txBody>
          <a:bodyPr numCol="1" spcCol="45720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26E7653-B9E5-0F10-B6C1-E00A36F8E4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7244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A4712E1-1140-984C-8B38-3DFC117B660D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8FCD174D-E738-196C-34E0-A0A17E8F055E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6340813" y="1470212"/>
            <a:ext cx="5012987" cy="4706751"/>
          </a:xfrm>
        </p:spPr>
        <p:txBody>
          <a:bodyPr numCol="1" spcCol="45720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EBC9201F-0B69-DC2B-BE69-36D9242CF879}"/>
              </a:ext>
            </a:extLst>
          </p:cNvPr>
          <p:cNvSpPr txBox="1">
            <a:spLocks/>
          </p:cNvSpPr>
          <p:nvPr userDrawn="1"/>
        </p:nvSpPr>
        <p:spPr>
          <a:xfrm>
            <a:off x="4724400" y="635632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2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2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2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2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5pPr>
            <a:lvl6pPr marL="2286000" algn="l" defTabSz="457200" rtl="0" eaLnBrk="1" latinLnBrk="0" hangingPunct="1">
              <a:defRPr sz="2400" kern="1200">
                <a:solidFill>
                  <a:schemeClr val="tx2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6pPr>
            <a:lvl7pPr marL="2743200" algn="l" defTabSz="457200" rtl="0" eaLnBrk="1" latinLnBrk="0" hangingPunct="1">
              <a:defRPr sz="2400" kern="1200">
                <a:solidFill>
                  <a:schemeClr val="tx2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7pPr>
            <a:lvl8pPr marL="3200400" algn="l" defTabSz="457200" rtl="0" eaLnBrk="1" latinLnBrk="0" hangingPunct="1">
              <a:defRPr sz="2400" kern="1200">
                <a:solidFill>
                  <a:schemeClr val="tx2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8pPr>
            <a:lvl9pPr marL="3657600" algn="l" defTabSz="457200" rtl="0" eaLnBrk="1" latinLnBrk="0" hangingPunct="1">
              <a:defRPr sz="2400" kern="1200">
                <a:solidFill>
                  <a:schemeClr val="tx2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9pPr>
          </a:lstStyle>
          <a:p>
            <a:fld id="{BB934406-769E-5B40-B7A9-822C08C69B4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35672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/Outline">
    <p:bg>
      <p:bgPr>
        <a:gradFill>
          <a:gsLst>
            <a:gs pos="2000">
              <a:srgbClr val="0F0F16"/>
            </a:gs>
            <a:gs pos="67000">
              <a:srgbClr val="001541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18AB8F-A8E0-099A-82C7-DCF3689416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16EA06-3F2B-F128-5893-498E12A91A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7244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A4712E1-1140-984C-8B38-3DFC117B660D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4" name="Picture 3" descr="A white letter on a black background&#10;&#10;Description automatically generated">
            <a:extLst>
              <a:ext uri="{FF2B5EF4-FFF2-40B4-BE49-F238E27FC236}">
                <a16:creationId xmlns:a16="http://schemas.microsoft.com/office/drawing/2014/main" id="{B8A930D0-B09E-8352-52CD-40171757E37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38200" y="6427596"/>
            <a:ext cx="1517542" cy="222573"/>
          </a:xfrm>
          <a:prstGeom prst="rect">
            <a:avLst/>
          </a:prstGeom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E49CB15D-3F55-C28A-EDA4-1567E1ED1F2B}"/>
              </a:ext>
            </a:extLst>
          </p:cNvPr>
          <p:cNvCxnSpPr/>
          <p:nvPr userDrawn="1"/>
        </p:nvCxnSpPr>
        <p:spPr>
          <a:xfrm>
            <a:off x="838200" y="6292312"/>
            <a:ext cx="1052205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AF025B00-F3CB-CEA1-B0FE-E11064EBDFB0}"/>
              </a:ext>
            </a:extLst>
          </p:cNvPr>
          <p:cNvSpPr txBox="1">
            <a:spLocks/>
          </p:cNvSpPr>
          <p:nvPr userDrawn="1"/>
        </p:nvSpPr>
        <p:spPr>
          <a:xfrm>
            <a:off x="4724400" y="635632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B934406-769E-5B40-B7A9-822C08C69B4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Table Placeholder 11">
            <a:extLst>
              <a:ext uri="{FF2B5EF4-FFF2-40B4-BE49-F238E27FC236}">
                <a16:creationId xmlns:a16="http://schemas.microsoft.com/office/drawing/2014/main" id="{4F9B7CDF-4182-ABD3-6A55-9EF576116A73}"/>
              </a:ext>
            </a:extLst>
          </p:cNvPr>
          <p:cNvSpPr>
            <a:spLocks noGrp="1"/>
          </p:cNvSpPr>
          <p:nvPr>
            <p:ph type="tbl" sz="quarter" idx="14"/>
          </p:nvPr>
        </p:nvSpPr>
        <p:spPr>
          <a:xfrm>
            <a:off x="838200" y="1326777"/>
            <a:ext cx="5013325" cy="4695898"/>
          </a:xfrm>
        </p:spPr>
        <p:txBody>
          <a:bodyPr/>
          <a:lstStyle/>
          <a:p>
            <a:r>
              <a:rPr lang="en-US" dirty="0"/>
              <a:t>Click icon to add table</a:t>
            </a:r>
          </a:p>
        </p:txBody>
      </p:sp>
      <p:sp>
        <p:nvSpPr>
          <p:cNvPr id="15" name="Table Placeholder 11">
            <a:extLst>
              <a:ext uri="{FF2B5EF4-FFF2-40B4-BE49-F238E27FC236}">
                <a16:creationId xmlns:a16="http://schemas.microsoft.com/office/drawing/2014/main" id="{AF06886E-EF0E-D36A-7707-7F146314065C}"/>
              </a:ext>
            </a:extLst>
          </p:cNvPr>
          <p:cNvSpPr>
            <a:spLocks noGrp="1"/>
          </p:cNvSpPr>
          <p:nvPr>
            <p:ph type="tbl" sz="quarter" idx="15"/>
          </p:nvPr>
        </p:nvSpPr>
        <p:spPr>
          <a:xfrm>
            <a:off x="6346933" y="1326777"/>
            <a:ext cx="5013325" cy="4695898"/>
          </a:xfrm>
        </p:spPr>
        <p:txBody>
          <a:bodyPr/>
          <a:lstStyle/>
          <a:p>
            <a:r>
              <a:rPr lang="en-US" dirty="0"/>
              <a:t>Click icon to add table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612EA15-C5E4-FB5A-D56C-56B447CA59D4}"/>
              </a:ext>
            </a:extLst>
          </p:cNvPr>
          <p:cNvSpPr txBox="1"/>
          <p:nvPr userDrawn="1"/>
        </p:nvSpPr>
        <p:spPr>
          <a:xfrm>
            <a:off x="8191767" y="6400383"/>
            <a:ext cx="3168491" cy="276999"/>
          </a:xfrm>
          <a:prstGeom prst="rect">
            <a:avLst/>
          </a:prstGeom>
          <a:noFill/>
        </p:spPr>
        <p:txBody>
          <a:bodyPr wrap="square" rIns="0" rtlCol="0">
            <a:spAutoFit/>
          </a:bodyPr>
          <a:lstStyle/>
          <a:p>
            <a:pPr algn="r"/>
            <a:r>
              <a:rPr lang="en-U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Reinventing Telemetry</a:t>
            </a:r>
            <a:r>
              <a:rPr lang="en-US" sz="1200" b="1" i="0" baseline="3000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®</a:t>
            </a:r>
            <a:r>
              <a:rPr lang="en-U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•  Quasonix.com</a:t>
            </a:r>
          </a:p>
        </p:txBody>
      </p:sp>
    </p:spTree>
    <p:extLst>
      <p:ext uri="{BB962C8B-B14F-4D97-AF65-F5344CB8AC3E}">
        <p14:creationId xmlns:p14="http://schemas.microsoft.com/office/powerpoint/2010/main" val="229888300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u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18AB8F-A8E0-099A-82C7-DCF3689416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16EA06-3F2B-F128-5893-498E12A91A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7244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7A4712E1-1140-984C-8B38-3DFC117B660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1457C393-F331-CF3D-C3D9-C2A532467B4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470212"/>
            <a:ext cx="10515600" cy="4706751"/>
          </a:xfrm>
        </p:spPr>
        <p:txBody>
          <a:bodyPr numCol="1" spcCol="45720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BF54285E-003C-1CF4-05CC-010131E1805A}"/>
              </a:ext>
            </a:extLst>
          </p:cNvPr>
          <p:cNvSpPr txBox="1">
            <a:spLocks/>
          </p:cNvSpPr>
          <p:nvPr userDrawn="1"/>
        </p:nvSpPr>
        <p:spPr>
          <a:xfrm>
            <a:off x="4724400" y="635632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2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2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2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2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5pPr>
            <a:lvl6pPr marL="2286000" algn="l" defTabSz="457200" rtl="0" eaLnBrk="1" latinLnBrk="0" hangingPunct="1">
              <a:defRPr sz="2400" kern="1200">
                <a:solidFill>
                  <a:schemeClr val="tx2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6pPr>
            <a:lvl7pPr marL="2743200" algn="l" defTabSz="457200" rtl="0" eaLnBrk="1" latinLnBrk="0" hangingPunct="1">
              <a:defRPr sz="2400" kern="1200">
                <a:solidFill>
                  <a:schemeClr val="tx2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7pPr>
            <a:lvl8pPr marL="3200400" algn="l" defTabSz="457200" rtl="0" eaLnBrk="1" latinLnBrk="0" hangingPunct="1">
              <a:defRPr sz="2400" kern="1200">
                <a:solidFill>
                  <a:schemeClr val="tx2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8pPr>
            <a:lvl9pPr marL="3657600" algn="l" defTabSz="457200" rtl="0" eaLnBrk="1" latinLnBrk="0" hangingPunct="1">
              <a:defRPr sz="2400" kern="1200">
                <a:solidFill>
                  <a:schemeClr val="tx2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9pPr>
          </a:lstStyle>
          <a:p>
            <a:fld id="{BB934406-769E-5B40-B7A9-822C08C69B4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929378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C8F2C34-7E25-B0BA-67D3-93863903B3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514476"/>
            <a:ext cx="5157787" cy="823912"/>
          </a:xfrm>
        </p:spPr>
        <p:txBody>
          <a:bodyPr anchor="b">
            <a:norm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E45DAD0-5D9A-31E3-D6F9-7888EC1A3DF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128AFF5-18E8-D4DE-8166-3AE826C61B4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514476"/>
            <a:ext cx="5183188" cy="823912"/>
          </a:xfrm>
        </p:spPr>
        <p:txBody>
          <a:bodyPr anchor="b">
            <a:norm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B4794A9-6969-A942-71D6-3651B008EFB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BF7DF48-CAB9-91D9-A9D6-75961BAE384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2F8B7FB-9603-ADA1-9A8E-97273D1FFF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7244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A4712E1-1140-984C-8B38-3DFC117B660D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BF0119F6-80E4-6D0A-09B1-664B912B0D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33039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CC0A30FC-68CA-179E-C639-18FC0A525952}"/>
              </a:ext>
            </a:extLst>
          </p:cNvPr>
          <p:cNvSpPr txBox="1">
            <a:spLocks/>
          </p:cNvSpPr>
          <p:nvPr userDrawn="1"/>
        </p:nvSpPr>
        <p:spPr>
          <a:xfrm>
            <a:off x="4724400" y="635632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2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2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2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2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5pPr>
            <a:lvl6pPr marL="2286000" algn="l" defTabSz="457200" rtl="0" eaLnBrk="1" latinLnBrk="0" hangingPunct="1">
              <a:defRPr sz="2400" kern="1200">
                <a:solidFill>
                  <a:schemeClr val="tx2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6pPr>
            <a:lvl7pPr marL="2743200" algn="l" defTabSz="457200" rtl="0" eaLnBrk="1" latinLnBrk="0" hangingPunct="1">
              <a:defRPr sz="2400" kern="1200">
                <a:solidFill>
                  <a:schemeClr val="tx2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7pPr>
            <a:lvl8pPr marL="3200400" algn="l" defTabSz="457200" rtl="0" eaLnBrk="1" latinLnBrk="0" hangingPunct="1">
              <a:defRPr sz="2400" kern="1200">
                <a:solidFill>
                  <a:schemeClr val="tx2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8pPr>
            <a:lvl9pPr marL="3657600" algn="l" defTabSz="457200" rtl="0" eaLnBrk="1" latinLnBrk="0" hangingPunct="1">
              <a:defRPr sz="2400" kern="1200">
                <a:solidFill>
                  <a:schemeClr val="tx2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9pPr>
          </a:lstStyle>
          <a:p>
            <a:fld id="{BB934406-769E-5B40-B7A9-822C08C69B4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847366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omparison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C8F2C34-7E25-B0BA-67D3-93863903B3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13762" y="2636205"/>
            <a:ext cx="2741612" cy="634120"/>
          </a:xfrm>
        </p:spPr>
        <p:txBody>
          <a:bodyPr anchor="t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E45DAD0-5D9A-31E3-D6F9-7888EC1A3DF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13762" y="3402760"/>
            <a:ext cx="2741612" cy="2052917"/>
          </a:xfrm>
        </p:spPr>
        <p:txBody>
          <a:bodyPr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  <a:lvl2pPr marL="233363" indent="0">
              <a:buNone/>
              <a:defRPr>
                <a:solidFill>
                  <a:schemeClr val="tx1"/>
                </a:solidFill>
              </a:defRPr>
            </a:lvl2pPr>
            <a:lvl3pPr marL="468313" indent="0">
              <a:buNone/>
              <a:defRPr>
                <a:solidFill>
                  <a:schemeClr val="tx1"/>
                </a:solidFill>
              </a:defRPr>
            </a:lvl3pPr>
            <a:lvl4pPr marL="744537" indent="0">
              <a:buNone/>
              <a:defRPr>
                <a:solidFill>
                  <a:schemeClr val="tx1"/>
                </a:solidFill>
              </a:defRPr>
            </a:lvl4pPr>
            <a:lvl5pPr marL="1035050" indent="0"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BF7DF48-CAB9-91D9-A9D6-75961BAE384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2F8B7FB-9603-ADA1-9A8E-97273D1FFF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7244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A4712E1-1140-984C-8B38-3DFC117B660D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BF0119F6-80E4-6D0A-09B1-664B912B0D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3303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0C2D4AE-621C-1012-E62D-1AD5BD86690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13762" y="2033439"/>
            <a:ext cx="410433" cy="409300"/>
          </a:xfrm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6FC0BC9B-0979-6927-6E26-22951A0B1448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8332143" y="2636205"/>
            <a:ext cx="2741612" cy="634120"/>
          </a:xfrm>
        </p:spPr>
        <p:txBody>
          <a:bodyPr anchor="t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Content Placeholder 3">
            <a:extLst>
              <a:ext uri="{FF2B5EF4-FFF2-40B4-BE49-F238E27FC236}">
                <a16:creationId xmlns:a16="http://schemas.microsoft.com/office/drawing/2014/main" id="{6FBE25F9-D287-E435-1FD1-E2FC9E5D4DCD}"/>
              </a:ext>
            </a:extLst>
          </p:cNvPr>
          <p:cNvSpPr>
            <a:spLocks noGrp="1"/>
          </p:cNvSpPr>
          <p:nvPr>
            <p:ph sz="half" idx="15"/>
          </p:nvPr>
        </p:nvSpPr>
        <p:spPr>
          <a:xfrm>
            <a:off x="8332143" y="3402760"/>
            <a:ext cx="2741612" cy="2052917"/>
          </a:xfrm>
        </p:spPr>
        <p:txBody>
          <a:bodyPr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  <a:lvl2pPr marL="233363" indent="0">
              <a:buNone/>
              <a:defRPr>
                <a:solidFill>
                  <a:schemeClr val="tx1"/>
                </a:solidFill>
              </a:defRPr>
            </a:lvl2pPr>
            <a:lvl3pPr marL="468313" indent="0">
              <a:buNone/>
              <a:defRPr>
                <a:solidFill>
                  <a:schemeClr val="tx1"/>
                </a:solidFill>
              </a:defRPr>
            </a:lvl3pPr>
            <a:lvl4pPr marL="744537" indent="0">
              <a:buNone/>
              <a:defRPr>
                <a:solidFill>
                  <a:schemeClr val="tx1"/>
                </a:solidFill>
              </a:defRPr>
            </a:lvl4pPr>
            <a:lvl5pPr marL="1035050" indent="0"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0ADEAAD1-D5AC-2876-CB79-8C3483B90E20}"/>
              </a:ext>
            </a:extLst>
          </p:cNvPr>
          <p:cNvSpPr>
            <a:spLocks noGrp="1"/>
          </p:cNvSpPr>
          <p:nvPr>
            <p:ph type="body" idx="17"/>
          </p:nvPr>
        </p:nvSpPr>
        <p:spPr>
          <a:xfrm>
            <a:off x="4682060" y="2636205"/>
            <a:ext cx="2741612" cy="634120"/>
          </a:xfrm>
        </p:spPr>
        <p:txBody>
          <a:bodyPr anchor="t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Content Placeholder 3">
            <a:extLst>
              <a:ext uri="{FF2B5EF4-FFF2-40B4-BE49-F238E27FC236}">
                <a16:creationId xmlns:a16="http://schemas.microsoft.com/office/drawing/2014/main" id="{E06EEF36-F4DC-9230-EFBD-8A9A03E9D672}"/>
              </a:ext>
            </a:extLst>
          </p:cNvPr>
          <p:cNvSpPr>
            <a:spLocks noGrp="1"/>
          </p:cNvSpPr>
          <p:nvPr>
            <p:ph sz="half" idx="18"/>
          </p:nvPr>
        </p:nvSpPr>
        <p:spPr>
          <a:xfrm>
            <a:off x="4682060" y="3402760"/>
            <a:ext cx="2741612" cy="2052917"/>
          </a:xfrm>
        </p:spPr>
        <p:txBody>
          <a:bodyPr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  <a:lvl2pPr marL="233363" indent="0">
              <a:buNone/>
              <a:defRPr>
                <a:solidFill>
                  <a:schemeClr val="tx1"/>
                </a:solidFill>
              </a:defRPr>
            </a:lvl2pPr>
            <a:lvl3pPr marL="468313" indent="0">
              <a:buNone/>
              <a:defRPr>
                <a:solidFill>
                  <a:schemeClr val="tx1"/>
                </a:solidFill>
              </a:defRPr>
            </a:lvl3pPr>
            <a:lvl4pPr marL="744537" indent="0">
              <a:buNone/>
              <a:defRPr>
                <a:solidFill>
                  <a:schemeClr val="tx1"/>
                </a:solidFill>
              </a:defRPr>
            </a:lvl4pPr>
            <a:lvl5pPr marL="1035050" indent="0"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7" name="Picture Placeholder 10">
            <a:extLst>
              <a:ext uri="{FF2B5EF4-FFF2-40B4-BE49-F238E27FC236}">
                <a16:creationId xmlns:a16="http://schemas.microsoft.com/office/drawing/2014/main" id="{F55EE10E-E352-7951-21EE-DCFF4EE816DC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4685301" y="2033439"/>
            <a:ext cx="410433" cy="409300"/>
          </a:xfrm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28" name="Picture Placeholder 10">
            <a:extLst>
              <a:ext uri="{FF2B5EF4-FFF2-40B4-BE49-F238E27FC236}">
                <a16:creationId xmlns:a16="http://schemas.microsoft.com/office/drawing/2014/main" id="{9E69C875-258C-B850-712C-C506AF0ED322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8332143" y="2033439"/>
            <a:ext cx="410433" cy="409300"/>
          </a:xfrm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07E6B02B-DAE9-8BAB-027D-E9A2EBBB0AF6}"/>
              </a:ext>
            </a:extLst>
          </p:cNvPr>
          <p:cNvSpPr txBox="1">
            <a:spLocks/>
          </p:cNvSpPr>
          <p:nvPr userDrawn="1"/>
        </p:nvSpPr>
        <p:spPr>
          <a:xfrm>
            <a:off x="4724400" y="635632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2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2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2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2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5pPr>
            <a:lvl6pPr marL="2286000" algn="l" defTabSz="457200" rtl="0" eaLnBrk="1" latinLnBrk="0" hangingPunct="1">
              <a:defRPr sz="2400" kern="1200">
                <a:solidFill>
                  <a:schemeClr val="tx2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6pPr>
            <a:lvl7pPr marL="2743200" algn="l" defTabSz="457200" rtl="0" eaLnBrk="1" latinLnBrk="0" hangingPunct="1">
              <a:defRPr sz="2400" kern="1200">
                <a:solidFill>
                  <a:schemeClr val="tx2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7pPr>
            <a:lvl8pPr marL="3200400" algn="l" defTabSz="457200" rtl="0" eaLnBrk="1" latinLnBrk="0" hangingPunct="1">
              <a:defRPr sz="2400" kern="1200">
                <a:solidFill>
                  <a:schemeClr val="tx2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8pPr>
            <a:lvl9pPr marL="3657600" algn="l" defTabSz="457200" rtl="0" eaLnBrk="1" latinLnBrk="0" hangingPunct="1">
              <a:defRPr sz="2400" kern="1200">
                <a:solidFill>
                  <a:schemeClr val="tx2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9pPr>
          </a:lstStyle>
          <a:p>
            <a:fld id="{BB934406-769E-5B40-B7A9-822C08C69B4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38163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omparis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C8F2C34-7E25-B0BA-67D3-93863903B3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13762" y="2000461"/>
            <a:ext cx="2741612" cy="634120"/>
          </a:xfrm>
        </p:spPr>
        <p:txBody>
          <a:bodyPr anchor="t">
            <a:normAutofit/>
          </a:bodyPr>
          <a:lstStyle>
            <a:lvl1pPr marL="0" indent="0">
              <a:buNone/>
              <a:defRPr sz="20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E45DAD0-5D9A-31E3-D6F9-7888EC1A3DF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13762" y="2767016"/>
            <a:ext cx="2741612" cy="2493473"/>
          </a:xfrm>
        </p:spPr>
        <p:txBody>
          <a:bodyPr/>
          <a:lstStyle>
            <a:lvl1pPr marL="285750" indent="-285750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1pPr>
            <a:lvl2pPr marL="519113" indent="-285750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2pPr>
            <a:lvl3pPr marL="639763" indent="-171450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3pPr>
            <a:lvl4pPr marL="915987" indent="-171450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4pPr>
            <a:lvl5pPr marL="1206500" indent="-171450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BF7DF48-CAB9-91D9-A9D6-75961BAE384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2F8B7FB-9603-ADA1-9A8E-97273D1FFF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7244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A4712E1-1140-984C-8B38-3DFC117B660D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BF0119F6-80E4-6D0A-09B1-664B912B0D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3303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6FC0BC9B-0979-6927-6E26-22951A0B1448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8332143" y="2000461"/>
            <a:ext cx="2741612" cy="634120"/>
          </a:xfrm>
        </p:spPr>
        <p:txBody>
          <a:bodyPr anchor="t">
            <a:normAutofit/>
          </a:bodyPr>
          <a:lstStyle>
            <a:lvl1pPr marL="0" indent="0">
              <a:buNone/>
              <a:defRPr sz="20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Content Placeholder 3">
            <a:extLst>
              <a:ext uri="{FF2B5EF4-FFF2-40B4-BE49-F238E27FC236}">
                <a16:creationId xmlns:a16="http://schemas.microsoft.com/office/drawing/2014/main" id="{6FBE25F9-D287-E435-1FD1-E2FC9E5D4DCD}"/>
              </a:ext>
            </a:extLst>
          </p:cNvPr>
          <p:cNvSpPr>
            <a:spLocks noGrp="1"/>
          </p:cNvSpPr>
          <p:nvPr>
            <p:ph sz="half" idx="15"/>
          </p:nvPr>
        </p:nvSpPr>
        <p:spPr>
          <a:xfrm>
            <a:off x="8332143" y="2767016"/>
            <a:ext cx="2741612" cy="2493473"/>
          </a:xfrm>
        </p:spPr>
        <p:txBody>
          <a:bodyPr/>
          <a:lstStyle>
            <a:lvl1pPr marL="285750" indent="-285750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1pPr>
            <a:lvl2pPr marL="519113" indent="-285750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2pPr>
            <a:lvl3pPr marL="639763" indent="-171450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3pPr>
            <a:lvl4pPr marL="915987" indent="-171450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4pPr>
            <a:lvl5pPr marL="1206500" indent="-171450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0ADEAAD1-D5AC-2876-CB79-8C3483B90E20}"/>
              </a:ext>
            </a:extLst>
          </p:cNvPr>
          <p:cNvSpPr>
            <a:spLocks noGrp="1"/>
          </p:cNvSpPr>
          <p:nvPr>
            <p:ph type="body" idx="17"/>
          </p:nvPr>
        </p:nvSpPr>
        <p:spPr>
          <a:xfrm>
            <a:off x="4682060" y="2000461"/>
            <a:ext cx="2741612" cy="634120"/>
          </a:xfrm>
        </p:spPr>
        <p:txBody>
          <a:bodyPr anchor="t">
            <a:normAutofit/>
          </a:bodyPr>
          <a:lstStyle>
            <a:lvl1pPr marL="0" indent="0">
              <a:buNone/>
              <a:defRPr sz="20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Content Placeholder 3">
            <a:extLst>
              <a:ext uri="{FF2B5EF4-FFF2-40B4-BE49-F238E27FC236}">
                <a16:creationId xmlns:a16="http://schemas.microsoft.com/office/drawing/2014/main" id="{E06EEF36-F4DC-9230-EFBD-8A9A03E9D672}"/>
              </a:ext>
            </a:extLst>
          </p:cNvPr>
          <p:cNvSpPr>
            <a:spLocks noGrp="1"/>
          </p:cNvSpPr>
          <p:nvPr>
            <p:ph sz="half" idx="18"/>
          </p:nvPr>
        </p:nvSpPr>
        <p:spPr>
          <a:xfrm>
            <a:off x="4682060" y="2767016"/>
            <a:ext cx="2741612" cy="2493473"/>
          </a:xfrm>
        </p:spPr>
        <p:txBody>
          <a:bodyPr/>
          <a:lstStyle>
            <a:lvl1pPr marL="285750" indent="-285750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1pPr>
            <a:lvl2pPr marL="519113" indent="-285750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2pPr>
            <a:lvl3pPr marL="639763" indent="-171450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3pPr>
            <a:lvl4pPr marL="915987" indent="-171450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4pPr>
            <a:lvl5pPr marL="1206500" indent="-171450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35D49C85-7EFA-30FB-E3A7-CED11088C119}"/>
              </a:ext>
            </a:extLst>
          </p:cNvPr>
          <p:cNvSpPr txBox="1">
            <a:spLocks/>
          </p:cNvSpPr>
          <p:nvPr userDrawn="1"/>
        </p:nvSpPr>
        <p:spPr>
          <a:xfrm>
            <a:off x="4724400" y="635632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2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2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2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2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5pPr>
            <a:lvl6pPr marL="2286000" algn="l" defTabSz="457200" rtl="0" eaLnBrk="1" latinLnBrk="0" hangingPunct="1">
              <a:defRPr sz="2400" kern="1200">
                <a:solidFill>
                  <a:schemeClr val="tx2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6pPr>
            <a:lvl7pPr marL="2743200" algn="l" defTabSz="457200" rtl="0" eaLnBrk="1" latinLnBrk="0" hangingPunct="1">
              <a:defRPr sz="2400" kern="1200">
                <a:solidFill>
                  <a:schemeClr val="tx2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7pPr>
            <a:lvl8pPr marL="3200400" algn="l" defTabSz="457200" rtl="0" eaLnBrk="1" latinLnBrk="0" hangingPunct="1">
              <a:defRPr sz="2400" kern="1200">
                <a:solidFill>
                  <a:schemeClr val="tx2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8pPr>
            <a:lvl9pPr marL="3657600" algn="l" defTabSz="457200" rtl="0" eaLnBrk="1" latinLnBrk="0" hangingPunct="1">
              <a:defRPr sz="2400" kern="1200">
                <a:solidFill>
                  <a:schemeClr val="tx2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9pPr>
          </a:lstStyle>
          <a:p>
            <a:fld id="{BB934406-769E-5B40-B7A9-822C08C69B4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697743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C8F2C34-7E25-B0BA-67D3-93863903B3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514476"/>
            <a:ext cx="5157787" cy="823912"/>
          </a:xfrm>
        </p:spPr>
        <p:txBody>
          <a:bodyPr anchor="b">
            <a:norm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E45DAD0-5D9A-31E3-D6F9-7888EC1A3DF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8239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128AFF5-18E8-D4DE-8166-3AE826C61B4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514476"/>
            <a:ext cx="5183188" cy="823912"/>
          </a:xfrm>
        </p:spPr>
        <p:txBody>
          <a:bodyPr anchor="b">
            <a:norm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B4794A9-6969-A942-71D6-3651B008EFB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8239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BF7DF48-CAB9-91D9-A9D6-75961BAE384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2F8B7FB-9603-ADA1-9A8E-97273D1FFF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7244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A4712E1-1140-984C-8B38-3DFC117B660D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BF0119F6-80E4-6D0A-09B1-664B912B0D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3303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20D7AEC7-4854-3382-E96A-E44EB6CA93E1}"/>
              </a:ext>
            </a:extLst>
          </p:cNvPr>
          <p:cNvSpPr>
            <a:spLocks noGrp="1"/>
          </p:cNvSpPr>
          <p:nvPr>
            <p:ph type="pic" idx="13"/>
          </p:nvPr>
        </p:nvSpPr>
        <p:spPr>
          <a:xfrm>
            <a:off x="838199" y="3659980"/>
            <a:ext cx="5157787" cy="236537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B0E65938-B546-991C-29BE-40759C547B94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6196016" y="3659980"/>
            <a:ext cx="5157787" cy="236537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F513D852-27E1-C41E-19B8-AB6F86A598D1}"/>
              </a:ext>
            </a:extLst>
          </p:cNvPr>
          <p:cNvSpPr txBox="1">
            <a:spLocks/>
          </p:cNvSpPr>
          <p:nvPr userDrawn="1"/>
        </p:nvSpPr>
        <p:spPr>
          <a:xfrm>
            <a:off x="4724400" y="635632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2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2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2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2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5pPr>
            <a:lvl6pPr marL="2286000" algn="l" defTabSz="457200" rtl="0" eaLnBrk="1" latinLnBrk="0" hangingPunct="1">
              <a:defRPr sz="2400" kern="1200">
                <a:solidFill>
                  <a:schemeClr val="tx2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6pPr>
            <a:lvl7pPr marL="2743200" algn="l" defTabSz="457200" rtl="0" eaLnBrk="1" latinLnBrk="0" hangingPunct="1">
              <a:defRPr sz="2400" kern="1200">
                <a:solidFill>
                  <a:schemeClr val="tx2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7pPr>
            <a:lvl8pPr marL="3200400" algn="l" defTabSz="457200" rtl="0" eaLnBrk="1" latinLnBrk="0" hangingPunct="1">
              <a:defRPr sz="2400" kern="1200">
                <a:solidFill>
                  <a:schemeClr val="tx2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8pPr>
            <a:lvl9pPr marL="3657600" algn="l" defTabSz="457200" rtl="0" eaLnBrk="1" latinLnBrk="0" hangingPunct="1">
              <a:defRPr sz="2400" kern="1200">
                <a:solidFill>
                  <a:schemeClr val="tx2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9pPr>
          </a:lstStyle>
          <a:p>
            <a:fld id="{BB934406-769E-5B40-B7A9-822C08C69B4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124097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0BE798D6-A10C-2E3B-F934-6307D9E78C2E}"/>
              </a:ext>
            </a:extLst>
          </p:cNvPr>
          <p:cNvSpPr/>
          <p:nvPr userDrawn="1"/>
        </p:nvSpPr>
        <p:spPr>
          <a:xfrm>
            <a:off x="838200" y="1825625"/>
            <a:ext cx="4998204" cy="4063731"/>
          </a:xfrm>
          <a:prstGeom prst="rect">
            <a:avLst/>
          </a:prstGeom>
          <a:solidFill>
            <a:schemeClr val="bg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F67BC23-59F9-2464-2AA7-789DBE1A982D}"/>
              </a:ext>
            </a:extLst>
          </p:cNvPr>
          <p:cNvSpPr/>
          <p:nvPr userDrawn="1"/>
        </p:nvSpPr>
        <p:spPr>
          <a:xfrm>
            <a:off x="6355596" y="1825625"/>
            <a:ext cx="4998204" cy="4063731"/>
          </a:xfrm>
          <a:prstGeom prst="rect">
            <a:avLst/>
          </a:prstGeom>
          <a:solidFill>
            <a:schemeClr val="bg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E45DAD0-5D9A-31E3-D6F9-7888EC1A3DF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758697"/>
            <a:ext cx="4996616" cy="3130659"/>
          </a:xfrm>
        </p:spPr>
        <p:txBody>
          <a:bodyPr lIns="274320" rIns="27432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B4794A9-6969-A942-71D6-3651B008EFB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55596" y="2758697"/>
            <a:ext cx="4999792" cy="3130659"/>
          </a:xfrm>
        </p:spPr>
        <p:txBody>
          <a:bodyPr lIns="274320" rIns="27432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2F8B7FB-9603-ADA1-9A8E-97273D1FFF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7244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A4712E1-1140-984C-8B38-3DFC117B660D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6798F0D-AE11-9BB4-CE64-3BA2EA0B543A}"/>
              </a:ext>
            </a:extLst>
          </p:cNvPr>
          <p:cNvSpPr txBox="1"/>
          <p:nvPr userDrawn="1"/>
        </p:nvSpPr>
        <p:spPr>
          <a:xfrm>
            <a:off x="1435958" y="2075061"/>
            <a:ext cx="29743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b="0" dirty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Links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A284FD6-6DB5-66E8-EF76-C13B64F209C9}"/>
              </a:ext>
            </a:extLst>
          </p:cNvPr>
          <p:cNvSpPr txBox="1"/>
          <p:nvPr userDrawn="1"/>
        </p:nvSpPr>
        <p:spPr>
          <a:xfrm>
            <a:off x="6955175" y="2075061"/>
            <a:ext cx="29743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b="0" dirty="0">
                <a:solidFill>
                  <a:srgbClr val="4D74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Contact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EB08BBE6-A96D-2849-D1B6-0F0E23FB2F8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572908" y="2074890"/>
            <a:ext cx="319484" cy="365125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353CE318-EED5-FDE0-2217-4562A1D302F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63854" y="2147386"/>
            <a:ext cx="372104" cy="289551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3B411F5A-41D6-ED50-3252-85E32A738A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3303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231BC960-983B-760E-2F78-06BED3E587DA}"/>
              </a:ext>
            </a:extLst>
          </p:cNvPr>
          <p:cNvSpPr txBox="1">
            <a:spLocks/>
          </p:cNvSpPr>
          <p:nvPr userDrawn="1"/>
        </p:nvSpPr>
        <p:spPr>
          <a:xfrm>
            <a:off x="4724400" y="635632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2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2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2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2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5pPr>
            <a:lvl6pPr marL="2286000" algn="l" defTabSz="457200" rtl="0" eaLnBrk="1" latinLnBrk="0" hangingPunct="1">
              <a:defRPr sz="2400" kern="1200">
                <a:solidFill>
                  <a:schemeClr val="tx2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6pPr>
            <a:lvl7pPr marL="2743200" algn="l" defTabSz="457200" rtl="0" eaLnBrk="1" latinLnBrk="0" hangingPunct="1">
              <a:defRPr sz="2400" kern="1200">
                <a:solidFill>
                  <a:schemeClr val="tx2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7pPr>
            <a:lvl8pPr marL="3200400" algn="l" defTabSz="457200" rtl="0" eaLnBrk="1" latinLnBrk="0" hangingPunct="1">
              <a:defRPr sz="2400" kern="1200">
                <a:solidFill>
                  <a:schemeClr val="tx2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8pPr>
            <a:lvl9pPr marL="3657600" algn="l" defTabSz="457200" rtl="0" eaLnBrk="1" latinLnBrk="0" hangingPunct="1">
              <a:defRPr sz="2400" kern="1200">
                <a:solidFill>
                  <a:schemeClr val="tx2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9pPr>
          </a:lstStyle>
          <a:p>
            <a:fld id="{BB934406-769E-5B40-B7A9-822C08C69B4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954584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EAA26954-3496-89A1-4B3A-9D816EB591AB}"/>
              </a:ext>
            </a:extLst>
          </p:cNvPr>
          <p:cNvSpPr/>
          <p:nvPr userDrawn="1"/>
        </p:nvSpPr>
        <p:spPr>
          <a:xfrm>
            <a:off x="838200" y="1825625"/>
            <a:ext cx="4998204" cy="4063731"/>
          </a:xfrm>
          <a:prstGeom prst="rect">
            <a:avLst/>
          </a:prstGeom>
          <a:solidFill>
            <a:schemeClr val="bg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A6B7642-86CE-4B87-076B-77EB76CA1668}"/>
              </a:ext>
            </a:extLst>
          </p:cNvPr>
          <p:cNvSpPr/>
          <p:nvPr userDrawn="1"/>
        </p:nvSpPr>
        <p:spPr>
          <a:xfrm>
            <a:off x="6355596" y="1825625"/>
            <a:ext cx="4998204" cy="406373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E45DAD0-5D9A-31E3-D6F9-7888EC1A3DF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758697"/>
            <a:ext cx="4996616" cy="3130659"/>
          </a:xfrm>
        </p:spPr>
        <p:txBody>
          <a:bodyPr lIns="274320" rIns="27432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B4794A9-6969-A942-71D6-3651B008EFB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55596" y="2758697"/>
            <a:ext cx="4999792" cy="3130659"/>
          </a:xfrm>
        </p:spPr>
        <p:txBody>
          <a:bodyPr lIns="274320" rIns="274320"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2F8B7FB-9603-ADA1-9A8E-97273D1FFF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7244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A4712E1-1140-984C-8B38-3DFC117B660D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66906EE-EEAC-3AC1-CA65-02FEF8C33EBE}"/>
              </a:ext>
            </a:extLst>
          </p:cNvPr>
          <p:cNvSpPr txBox="1"/>
          <p:nvPr userDrawn="1"/>
        </p:nvSpPr>
        <p:spPr>
          <a:xfrm>
            <a:off x="1435958" y="2075061"/>
            <a:ext cx="29743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Question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F031871-B9B5-EC06-24D0-B709AD857510}"/>
              </a:ext>
            </a:extLst>
          </p:cNvPr>
          <p:cNvSpPr txBox="1"/>
          <p:nvPr userDrawn="1"/>
        </p:nvSpPr>
        <p:spPr>
          <a:xfrm>
            <a:off x="6955175" y="2075061"/>
            <a:ext cx="29743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b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Answer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CAF12D1F-2A4C-22B0-4FF2-2E89AB2AFE2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66253" y="2074890"/>
            <a:ext cx="257435" cy="400455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E1563F10-43DE-E9B9-4807-CF8793EC6D4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610683" y="2074890"/>
            <a:ext cx="275193" cy="400281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A669F620-6567-D81D-932C-2773FDE26E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3303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ABD3B182-0DEB-1E3F-6039-3D16CD5AB928}"/>
              </a:ext>
            </a:extLst>
          </p:cNvPr>
          <p:cNvSpPr txBox="1">
            <a:spLocks/>
          </p:cNvSpPr>
          <p:nvPr userDrawn="1"/>
        </p:nvSpPr>
        <p:spPr>
          <a:xfrm>
            <a:off x="4724400" y="635632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2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2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2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2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5pPr>
            <a:lvl6pPr marL="2286000" algn="l" defTabSz="457200" rtl="0" eaLnBrk="1" latinLnBrk="0" hangingPunct="1">
              <a:defRPr sz="2400" kern="1200">
                <a:solidFill>
                  <a:schemeClr val="tx2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6pPr>
            <a:lvl7pPr marL="2743200" algn="l" defTabSz="457200" rtl="0" eaLnBrk="1" latinLnBrk="0" hangingPunct="1">
              <a:defRPr sz="2400" kern="1200">
                <a:solidFill>
                  <a:schemeClr val="tx2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7pPr>
            <a:lvl8pPr marL="3200400" algn="l" defTabSz="457200" rtl="0" eaLnBrk="1" latinLnBrk="0" hangingPunct="1">
              <a:defRPr sz="2400" kern="1200">
                <a:solidFill>
                  <a:schemeClr val="tx2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8pPr>
            <a:lvl9pPr marL="3657600" algn="l" defTabSz="457200" rtl="0" eaLnBrk="1" latinLnBrk="0" hangingPunct="1">
              <a:defRPr sz="2400" kern="1200">
                <a:solidFill>
                  <a:schemeClr val="tx2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9pPr>
          </a:lstStyle>
          <a:p>
            <a:fld id="{BB934406-769E-5B40-B7A9-822C08C69B4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235396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EFE31C-BC34-943A-7B0A-773794D93D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448C8DC-F1CC-85E1-8BEA-68E49E077A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7244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A4712E1-1140-984C-8B38-3DFC117B660D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DC22C09E-C17E-14DC-5ABC-19585FCFD3EC}"/>
              </a:ext>
            </a:extLst>
          </p:cNvPr>
          <p:cNvSpPr txBox="1">
            <a:spLocks/>
          </p:cNvSpPr>
          <p:nvPr userDrawn="1"/>
        </p:nvSpPr>
        <p:spPr>
          <a:xfrm>
            <a:off x="4724400" y="635632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2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2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2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2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5pPr>
            <a:lvl6pPr marL="2286000" algn="l" defTabSz="457200" rtl="0" eaLnBrk="1" latinLnBrk="0" hangingPunct="1">
              <a:defRPr sz="2400" kern="1200">
                <a:solidFill>
                  <a:schemeClr val="tx2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6pPr>
            <a:lvl7pPr marL="2743200" algn="l" defTabSz="457200" rtl="0" eaLnBrk="1" latinLnBrk="0" hangingPunct="1">
              <a:defRPr sz="2400" kern="1200">
                <a:solidFill>
                  <a:schemeClr val="tx2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7pPr>
            <a:lvl8pPr marL="3200400" algn="l" defTabSz="457200" rtl="0" eaLnBrk="1" latinLnBrk="0" hangingPunct="1">
              <a:defRPr sz="2400" kern="1200">
                <a:solidFill>
                  <a:schemeClr val="tx2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8pPr>
            <a:lvl9pPr marL="3657600" algn="l" defTabSz="457200" rtl="0" eaLnBrk="1" latinLnBrk="0" hangingPunct="1">
              <a:defRPr sz="2400" kern="1200">
                <a:solidFill>
                  <a:schemeClr val="tx2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9pPr>
          </a:lstStyle>
          <a:p>
            <a:fld id="{BB934406-769E-5B40-B7A9-822C08C69B4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26359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EFE31C-BC34-943A-7B0A-773794D93D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448C8DC-F1CC-85E1-8BEA-68E49E077A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7244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A4712E1-1140-984C-8B38-3DFC117B660D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152E573-5D71-C144-06F2-64836E6329A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838200" y="1653988"/>
            <a:ext cx="10517188" cy="420706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DA7E01C9-4F74-1365-51C4-F63D4D9697DE}"/>
              </a:ext>
            </a:extLst>
          </p:cNvPr>
          <p:cNvSpPr txBox="1">
            <a:spLocks/>
          </p:cNvSpPr>
          <p:nvPr userDrawn="1"/>
        </p:nvSpPr>
        <p:spPr>
          <a:xfrm>
            <a:off x="4724400" y="635632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2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2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2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2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5pPr>
            <a:lvl6pPr marL="2286000" algn="l" defTabSz="457200" rtl="0" eaLnBrk="1" latinLnBrk="0" hangingPunct="1">
              <a:defRPr sz="2400" kern="1200">
                <a:solidFill>
                  <a:schemeClr val="tx2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6pPr>
            <a:lvl7pPr marL="2743200" algn="l" defTabSz="457200" rtl="0" eaLnBrk="1" latinLnBrk="0" hangingPunct="1">
              <a:defRPr sz="2400" kern="1200">
                <a:solidFill>
                  <a:schemeClr val="tx2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7pPr>
            <a:lvl8pPr marL="3200400" algn="l" defTabSz="457200" rtl="0" eaLnBrk="1" latinLnBrk="0" hangingPunct="1">
              <a:defRPr sz="2400" kern="1200">
                <a:solidFill>
                  <a:schemeClr val="tx2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8pPr>
            <a:lvl9pPr marL="3657600" algn="l" defTabSz="457200" rtl="0" eaLnBrk="1" latinLnBrk="0" hangingPunct="1">
              <a:defRPr sz="2400" kern="1200">
                <a:solidFill>
                  <a:schemeClr val="tx2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9pPr>
          </a:lstStyle>
          <a:p>
            <a:fld id="{BB934406-769E-5B40-B7A9-822C08C69B4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661450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Image 2x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EFE31C-BC34-943A-7B0A-773794D93D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448C8DC-F1CC-85E1-8BEA-68E49E077A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7244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A4712E1-1140-984C-8B38-3DFC117B660D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152E573-5D71-C144-06F2-64836E6329A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838200" y="1653988"/>
            <a:ext cx="5078506" cy="420706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Picture Placeholder 2">
            <a:extLst>
              <a:ext uri="{FF2B5EF4-FFF2-40B4-BE49-F238E27FC236}">
                <a16:creationId xmlns:a16="http://schemas.microsoft.com/office/drawing/2014/main" id="{DD60580E-DB53-0BD9-1538-D3B781B9A21F}"/>
              </a:ext>
            </a:extLst>
          </p:cNvPr>
          <p:cNvSpPr>
            <a:spLocks noGrp="1"/>
          </p:cNvSpPr>
          <p:nvPr>
            <p:ph type="pic" idx="13"/>
          </p:nvPr>
        </p:nvSpPr>
        <p:spPr>
          <a:xfrm>
            <a:off x="6275296" y="1653988"/>
            <a:ext cx="5078506" cy="420706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9F4A31-EA9D-CB9A-A736-AFE6E8B8F05D}"/>
              </a:ext>
            </a:extLst>
          </p:cNvPr>
          <p:cNvSpPr txBox="1">
            <a:spLocks/>
          </p:cNvSpPr>
          <p:nvPr userDrawn="1"/>
        </p:nvSpPr>
        <p:spPr>
          <a:xfrm>
            <a:off x="4724400" y="635632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2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2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2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2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5pPr>
            <a:lvl6pPr marL="2286000" algn="l" defTabSz="457200" rtl="0" eaLnBrk="1" latinLnBrk="0" hangingPunct="1">
              <a:defRPr sz="2400" kern="1200">
                <a:solidFill>
                  <a:schemeClr val="tx2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6pPr>
            <a:lvl7pPr marL="2743200" algn="l" defTabSz="457200" rtl="0" eaLnBrk="1" latinLnBrk="0" hangingPunct="1">
              <a:defRPr sz="2400" kern="1200">
                <a:solidFill>
                  <a:schemeClr val="tx2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7pPr>
            <a:lvl8pPr marL="3200400" algn="l" defTabSz="457200" rtl="0" eaLnBrk="1" latinLnBrk="0" hangingPunct="1">
              <a:defRPr sz="2400" kern="1200">
                <a:solidFill>
                  <a:schemeClr val="tx2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8pPr>
            <a:lvl9pPr marL="3657600" algn="l" defTabSz="457200" rtl="0" eaLnBrk="1" latinLnBrk="0" hangingPunct="1">
              <a:defRPr sz="2400" kern="1200">
                <a:solidFill>
                  <a:schemeClr val="tx2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9pPr>
          </a:lstStyle>
          <a:p>
            <a:fld id="{BB934406-769E-5B40-B7A9-822C08C69B4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579064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Image 2x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EFE31C-BC34-943A-7B0A-773794D93D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448C8DC-F1CC-85E1-8BEA-68E49E077A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7244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A4712E1-1140-984C-8B38-3DFC117B660D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152E573-5D71-C144-06F2-64836E6329A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838200" y="1653987"/>
            <a:ext cx="10515600" cy="1958789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7" name="Picture Placeholder 2">
            <a:extLst>
              <a:ext uri="{FF2B5EF4-FFF2-40B4-BE49-F238E27FC236}">
                <a16:creationId xmlns:a16="http://schemas.microsoft.com/office/drawing/2014/main" id="{0A974B59-45AB-8AFF-3C76-1B2D7BC71783}"/>
              </a:ext>
            </a:extLst>
          </p:cNvPr>
          <p:cNvSpPr>
            <a:spLocks noGrp="1"/>
          </p:cNvSpPr>
          <p:nvPr>
            <p:ph type="pic" idx="13"/>
          </p:nvPr>
        </p:nvSpPr>
        <p:spPr>
          <a:xfrm>
            <a:off x="838200" y="3850340"/>
            <a:ext cx="10515600" cy="1958789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53BD2BE9-413C-0690-4331-DA631D7B460F}"/>
              </a:ext>
            </a:extLst>
          </p:cNvPr>
          <p:cNvSpPr txBox="1">
            <a:spLocks/>
          </p:cNvSpPr>
          <p:nvPr userDrawn="1"/>
        </p:nvSpPr>
        <p:spPr>
          <a:xfrm>
            <a:off x="4724400" y="635632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2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2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2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2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5pPr>
            <a:lvl6pPr marL="2286000" algn="l" defTabSz="457200" rtl="0" eaLnBrk="1" latinLnBrk="0" hangingPunct="1">
              <a:defRPr sz="2400" kern="1200">
                <a:solidFill>
                  <a:schemeClr val="tx2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6pPr>
            <a:lvl7pPr marL="2743200" algn="l" defTabSz="457200" rtl="0" eaLnBrk="1" latinLnBrk="0" hangingPunct="1">
              <a:defRPr sz="2400" kern="1200">
                <a:solidFill>
                  <a:schemeClr val="tx2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7pPr>
            <a:lvl8pPr marL="3200400" algn="l" defTabSz="457200" rtl="0" eaLnBrk="1" latinLnBrk="0" hangingPunct="1">
              <a:defRPr sz="2400" kern="1200">
                <a:solidFill>
                  <a:schemeClr val="tx2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8pPr>
            <a:lvl9pPr marL="3657600" algn="l" defTabSz="457200" rtl="0" eaLnBrk="1" latinLnBrk="0" hangingPunct="1">
              <a:defRPr sz="2400" kern="1200">
                <a:solidFill>
                  <a:schemeClr val="tx2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9pPr>
          </a:lstStyle>
          <a:p>
            <a:fld id="{BB934406-769E-5B40-B7A9-822C08C69B4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910288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EC914C2-E762-B574-E282-3BA42FCDC0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7244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A4712E1-1140-984C-8B38-3DFC117B660D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A0605E50-5D17-025B-CE6F-B766A8C65E65}"/>
              </a:ext>
            </a:extLst>
          </p:cNvPr>
          <p:cNvSpPr txBox="1">
            <a:spLocks/>
          </p:cNvSpPr>
          <p:nvPr userDrawn="1"/>
        </p:nvSpPr>
        <p:spPr>
          <a:xfrm>
            <a:off x="4724400" y="635632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2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2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2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2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5pPr>
            <a:lvl6pPr marL="2286000" algn="l" defTabSz="457200" rtl="0" eaLnBrk="1" latinLnBrk="0" hangingPunct="1">
              <a:defRPr sz="2400" kern="1200">
                <a:solidFill>
                  <a:schemeClr val="tx2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6pPr>
            <a:lvl7pPr marL="2743200" algn="l" defTabSz="457200" rtl="0" eaLnBrk="1" latinLnBrk="0" hangingPunct="1">
              <a:defRPr sz="2400" kern="1200">
                <a:solidFill>
                  <a:schemeClr val="tx2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7pPr>
            <a:lvl8pPr marL="3200400" algn="l" defTabSz="457200" rtl="0" eaLnBrk="1" latinLnBrk="0" hangingPunct="1">
              <a:defRPr sz="2400" kern="1200">
                <a:solidFill>
                  <a:schemeClr val="tx2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8pPr>
            <a:lvl9pPr marL="3657600" algn="l" defTabSz="457200" rtl="0" eaLnBrk="1" latinLnBrk="0" hangingPunct="1">
              <a:defRPr sz="2400" kern="1200">
                <a:solidFill>
                  <a:schemeClr val="tx2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9pPr>
          </a:lstStyle>
          <a:p>
            <a:fld id="{BB934406-769E-5B40-B7A9-822C08C69B4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542214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B6FBC11-2CDB-1C13-079B-01CE8EFD6A0A}"/>
              </a:ext>
            </a:extLst>
          </p:cNvPr>
          <p:cNvSpPr/>
          <p:nvPr userDrawn="1"/>
        </p:nvSpPr>
        <p:spPr>
          <a:xfrm rot="10800000">
            <a:off x="7416798" y="0"/>
            <a:ext cx="4775201" cy="6858000"/>
          </a:xfrm>
          <a:prstGeom prst="rect">
            <a:avLst/>
          </a:prstGeom>
          <a:gradFill flip="none" rotWithShape="1">
            <a:gsLst>
              <a:gs pos="0">
                <a:srgbClr val="0F0F16"/>
              </a:gs>
              <a:gs pos="69000">
                <a:srgbClr val="001541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9" name="Picture 8" descr="Background pattern&#10;&#10;Description automatically generated">
            <a:extLst>
              <a:ext uri="{FF2B5EF4-FFF2-40B4-BE49-F238E27FC236}">
                <a16:creationId xmlns:a16="http://schemas.microsoft.com/office/drawing/2014/main" id="{8DFDF26A-BE38-8688-23AA-C4F9800FB31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36000"/>
          </a:blip>
          <a:srcRect l="-26" t="468" r="-902"/>
          <a:stretch/>
        </p:blipFill>
        <p:spPr>
          <a:xfrm rot="5400000">
            <a:off x="8169088" y="2835088"/>
            <a:ext cx="3578345" cy="4467479"/>
          </a:xfrm>
          <a:prstGeom prst="rect">
            <a:avLst/>
          </a:prstGeom>
        </p:spPr>
      </p:pic>
      <p:pic>
        <p:nvPicPr>
          <p:cNvPr id="10" name="Picture 9" descr="Background pattern&#10;&#10;Description automatically generated">
            <a:extLst>
              <a:ext uri="{FF2B5EF4-FFF2-40B4-BE49-F238E27FC236}">
                <a16:creationId xmlns:a16="http://schemas.microsoft.com/office/drawing/2014/main" id="{69EAD767-A2C7-36FC-6CD7-E779F2E3DF8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36000"/>
          </a:blip>
          <a:srcRect l="-26" t="468" r="-902"/>
          <a:stretch/>
        </p:blipFill>
        <p:spPr>
          <a:xfrm rot="16200000">
            <a:off x="6881351" y="-1145018"/>
            <a:ext cx="3578345" cy="4467479"/>
          </a:xfrm>
          <a:prstGeom prst="rect">
            <a:avLst/>
          </a:prstGeom>
        </p:spPr>
      </p:pic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E0E0A94-4757-7B00-1419-7CA085077F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7244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A4712E1-1140-984C-8B38-3DFC117B660D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630B8969-F3FA-EA09-092C-9A9AA6D25E29}"/>
              </a:ext>
            </a:extLst>
          </p:cNvPr>
          <p:cNvCxnSpPr>
            <a:cxnSpLocks/>
          </p:cNvCxnSpPr>
          <p:nvPr userDrawn="1"/>
        </p:nvCxnSpPr>
        <p:spPr>
          <a:xfrm>
            <a:off x="7416798" y="6292312"/>
            <a:ext cx="394346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9833D75A-3D6B-BFB9-75B5-9842074F4EAD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838200" y="1506070"/>
            <a:ext cx="5145871" cy="43680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6" name="Picture Placeholder 14">
            <a:extLst>
              <a:ext uri="{FF2B5EF4-FFF2-40B4-BE49-F238E27FC236}">
                <a16:creationId xmlns:a16="http://schemas.microsoft.com/office/drawing/2014/main" id="{5D14D4DB-0C8F-BBDA-8DF8-950218EFFC9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437313" y="987425"/>
            <a:ext cx="4914900" cy="4903788"/>
          </a:xfrm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5" name="Title Placeholder 1">
            <a:extLst>
              <a:ext uri="{FF2B5EF4-FFF2-40B4-BE49-F238E27FC236}">
                <a16:creationId xmlns:a16="http://schemas.microsoft.com/office/drawing/2014/main" id="{6462DA6E-71E4-E06C-F840-EB4C34A82B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5145871" cy="73303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4C4E0AF-70C3-1877-B915-EF99D785D48A}"/>
              </a:ext>
            </a:extLst>
          </p:cNvPr>
          <p:cNvSpPr txBox="1"/>
          <p:nvPr userDrawn="1"/>
        </p:nvSpPr>
        <p:spPr>
          <a:xfrm>
            <a:off x="8191767" y="6400383"/>
            <a:ext cx="3168491" cy="276999"/>
          </a:xfrm>
          <a:prstGeom prst="rect">
            <a:avLst/>
          </a:prstGeom>
          <a:noFill/>
        </p:spPr>
        <p:txBody>
          <a:bodyPr wrap="square" rIns="0" rtlCol="0">
            <a:spAutoFit/>
          </a:bodyPr>
          <a:lstStyle/>
          <a:p>
            <a:pPr algn="r"/>
            <a:r>
              <a:rPr lang="en-U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Reinventing Telemetry</a:t>
            </a:r>
            <a:r>
              <a:rPr lang="en-US" sz="1200" b="1" i="0" baseline="3000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®</a:t>
            </a:r>
            <a:r>
              <a:rPr lang="en-U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•  Quasonix.com</a:t>
            </a:r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AB9BA1D1-BC20-E61D-E453-65E90BBE8CAB}"/>
              </a:ext>
            </a:extLst>
          </p:cNvPr>
          <p:cNvSpPr txBox="1">
            <a:spLocks/>
          </p:cNvSpPr>
          <p:nvPr userDrawn="1"/>
        </p:nvSpPr>
        <p:spPr>
          <a:xfrm>
            <a:off x="4724400" y="635632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2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2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2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2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5pPr>
            <a:lvl6pPr marL="2286000" algn="l" defTabSz="457200" rtl="0" eaLnBrk="1" latinLnBrk="0" hangingPunct="1">
              <a:defRPr sz="2400" kern="1200">
                <a:solidFill>
                  <a:schemeClr val="tx2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6pPr>
            <a:lvl7pPr marL="2743200" algn="l" defTabSz="457200" rtl="0" eaLnBrk="1" latinLnBrk="0" hangingPunct="1">
              <a:defRPr sz="2400" kern="1200">
                <a:solidFill>
                  <a:schemeClr val="tx2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7pPr>
            <a:lvl8pPr marL="3200400" algn="l" defTabSz="457200" rtl="0" eaLnBrk="1" latinLnBrk="0" hangingPunct="1">
              <a:defRPr sz="2400" kern="1200">
                <a:solidFill>
                  <a:schemeClr val="tx2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8pPr>
            <a:lvl9pPr marL="3657600" algn="l" defTabSz="457200" rtl="0" eaLnBrk="1" latinLnBrk="0" hangingPunct="1">
              <a:defRPr sz="2400" kern="1200">
                <a:solidFill>
                  <a:schemeClr val="tx2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9pPr>
          </a:lstStyle>
          <a:p>
            <a:fld id="{BB934406-769E-5B40-B7A9-822C08C69B4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205794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B6FBC11-2CDB-1C13-079B-01CE8EFD6A0A}"/>
              </a:ext>
            </a:extLst>
          </p:cNvPr>
          <p:cNvSpPr/>
          <p:nvPr userDrawn="1"/>
        </p:nvSpPr>
        <p:spPr>
          <a:xfrm rot="10800000">
            <a:off x="7416798" y="0"/>
            <a:ext cx="4775201" cy="6858000"/>
          </a:xfrm>
          <a:prstGeom prst="rect">
            <a:avLst/>
          </a:prstGeom>
          <a:gradFill flip="none" rotWithShape="1">
            <a:gsLst>
              <a:gs pos="0">
                <a:srgbClr val="0F0F16"/>
              </a:gs>
              <a:gs pos="69000">
                <a:srgbClr val="001541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9" name="Picture 8" descr="Background pattern&#10;&#10;Description automatically generated">
            <a:extLst>
              <a:ext uri="{FF2B5EF4-FFF2-40B4-BE49-F238E27FC236}">
                <a16:creationId xmlns:a16="http://schemas.microsoft.com/office/drawing/2014/main" id="{8DFDF26A-BE38-8688-23AA-C4F9800FB31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36000"/>
          </a:blip>
          <a:srcRect l="-26" t="468" r="-902"/>
          <a:stretch/>
        </p:blipFill>
        <p:spPr>
          <a:xfrm rot="5400000">
            <a:off x="8169088" y="2835088"/>
            <a:ext cx="3578345" cy="4467479"/>
          </a:xfrm>
          <a:prstGeom prst="rect">
            <a:avLst/>
          </a:prstGeom>
        </p:spPr>
      </p:pic>
      <p:pic>
        <p:nvPicPr>
          <p:cNvPr id="10" name="Picture 9" descr="Background pattern&#10;&#10;Description automatically generated">
            <a:extLst>
              <a:ext uri="{FF2B5EF4-FFF2-40B4-BE49-F238E27FC236}">
                <a16:creationId xmlns:a16="http://schemas.microsoft.com/office/drawing/2014/main" id="{69EAD767-A2C7-36FC-6CD7-E779F2E3DF8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36000"/>
          </a:blip>
          <a:srcRect l="-26" t="468" r="-902"/>
          <a:stretch/>
        </p:blipFill>
        <p:spPr>
          <a:xfrm rot="16200000">
            <a:off x="6881351" y="-1145018"/>
            <a:ext cx="3578345" cy="4467479"/>
          </a:xfrm>
          <a:prstGeom prst="rect">
            <a:avLst/>
          </a:prstGeom>
        </p:spPr>
      </p:pic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E0E0A94-4757-7B00-1419-7CA085077F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7244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A4712E1-1140-984C-8B38-3DFC117B660D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630B8969-F3FA-EA09-092C-9A9AA6D25E29}"/>
              </a:ext>
            </a:extLst>
          </p:cNvPr>
          <p:cNvCxnSpPr>
            <a:cxnSpLocks/>
          </p:cNvCxnSpPr>
          <p:nvPr userDrawn="1"/>
        </p:nvCxnSpPr>
        <p:spPr>
          <a:xfrm>
            <a:off x="7416798" y="6292312"/>
            <a:ext cx="394346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832CCF34-3AEF-69F6-633A-A91F958E80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91767" y="457200"/>
            <a:ext cx="3162032" cy="5433351"/>
          </a:xfrm>
        </p:spPr>
        <p:txBody>
          <a:bodyPr anchor="ctr"/>
          <a:lstStyle>
            <a:lvl1pPr algn="l">
              <a:defRPr>
                <a:solidFill>
                  <a:schemeClr val="bg1"/>
                </a:solidFill>
              </a:defRPr>
            </a:lvl1pPr>
            <a:lvl2pPr algn="l">
              <a:defRPr>
                <a:solidFill>
                  <a:schemeClr val="bg1"/>
                </a:solidFill>
              </a:defRPr>
            </a:lvl2pPr>
            <a:lvl3pPr algn="l">
              <a:defRPr>
                <a:solidFill>
                  <a:schemeClr val="bg1"/>
                </a:solidFill>
              </a:defRPr>
            </a:lvl3pPr>
            <a:lvl4pPr algn="l">
              <a:defRPr>
                <a:solidFill>
                  <a:schemeClr val="bg1"/>
                </a:solidFill>
              </a:defRPr>
            </a:lvl4pPr>
            <a:lvl5pPr algn="l"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46BCBB3D-6122-AD5C-4076-9D6E0E33D57C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838200" y="1506070"/>
            <a:ext cx="5740398" cy="43680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itle Placeholder 1">
            <a:extLst>
              <a:ext uri="{FF2B5EF4-FFF2-40B4-BE49-F238E27FC236}">
                <a16:creationId xmlns:a16="http://schemas.microsoft.com/office/drawing/2014/main" id="{3B1A7711-1E4B-217E-04B8-CDC1959DD3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5145871" cy="73303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3180AF2-1146-D455-3B51-20C0D2FF9223}"/>
              </a:ext>
            </a:extLst>
          </p:cNvPr>
          <p:cNvSpPr txBox="1"/>
          <p:nvPr userDrawn="1"/>
        </p:nvSpPr>
        <p:spPr>
          <a:xfrm>
            <a:off x="8191767" y="6400383"/>
            <a:ext cx="3168491" cy="276999"/>
          </a:xfrm>
          <a:prstGeom prst="rect">
            <a:avLst/>
          </a:prstGeom>
          <a:noFill/>
        </p:spPr>
        <p:txBody>
          <a:bodyPr wrap="square" rIns="0" rtlCol="0">
            <a:spAutoFit/>
          </a:bodyPr>
          <a:lstStyle/>
          <a:p>
            <a:pPr algn="r"/>
            <a:r>
              <a:rPr lang="en-U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Reinventing Telemetry</a:t>
            </a:r>
            <a:r>
              <a:rPr lang="en-US" sz="1200" b="1" i="0" baseline="3000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®</a:t>
            </a:r>
            <a:r>
              <a:rPr lang="en-U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•  Quasonix.com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8D2D6D-32B4-6C8C-60AD-A95A9CAD119E}"/>
              </a:ext>
            </a:extLst>
          </p:cNvPr>
          <p:cNvSpPr txBox="1">
            <a:spLocks/>
          </p:cNvSpPr>
          <p:nvPr userDrawn="1"/>
        </p:nvSpPr>
        <p:spPr>
          <a:xfrm>
            <a:off x="4724400" y="635632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2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2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2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2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5pPr>
            <a:lvl6pPr marL="2286000" algn="l" defTabSz="457200" rtl="0" eaLnBrk="1" latinLnBrk="0" hangingPunct="1">
              <a:defRPr sz="2400" kern="1200">
                <a:solidFill>
                  <a:schemeClr val="tx2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6pPr>
            <a:lvl7pPr marL="2743200" algn="l" defTabSz="457200" rtl="0" eaLnBrk="1" latinLnBrk="0" hangingPunct="1">
              <a:defRPr sz="2400" kern="1200">
                <a:solidFill>
                  <a:schemeClr val="tx2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7pPr>
            <a:lvl8pPr marL="3200400" algn="l" defTabSz="457200" rtl="0" eaLnBrk="1" latinLnBrk="0" hangingPunct="1">
              <a:defRPr sz="2400" kern="1200">
                <a:solidFill>
                  <a:schemeClr val="tx2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8pPr>
            <a:lvl9pPr marL="3657600" algn="l" defTabSz="457200" rtl="0" eaLnBrk="1" latinLnBrk="0" hangingPunct="1">
              <a:defRPr sz="2400" kern="1200">
                <a:solidFill>
                  <a:schemeClr val="tx2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9pPr>
          </a:lstStyle>
          <a:p>
            <a:fld id="{BB934406-769E-5B40-B7A9-822C08C69B4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15433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EE553524-1575-4E28-EB66-AF3526E9AEBB}"/>
              </a:ext>
            </a:extLst>
          </p:cNvPr>
          <p:cNvSpPr/>
          <p:nvPr userDrawn="1"/>
        </p:nvSpPr>
        <p:spPr>
          <a:xfrm rot="10800000">
            <a:off x="7416798" y="0"/>
            <a:ext cx="4775201" cy="6858000"/>
          </a:xfrm>
          <a:prstGeom prst="rect">
            <a:avLst/>
          </a:prstGeom>
          <a:solidFill>
            <a:srgbClr val="E331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Picture 5" descr="Background pattern&#10;&#10;Description automatically generated">
            <a:extLst>
              <a:ext uri="{FF2B5EF4-FFF2-40B4-BE49-F238E27FC236}">
                <a16:creationId xmlns:a16="http://schemas.microsoft.com/office/drawing/2014/main" id="{8BEE6FC2-F8A2-C772-E5F6-09BC2579368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36000"/>
          </a:blip>
          <a:srcRect l="-26" t="468" r="-902"/>
          <a:stretch/>
        </p:blipFill>
        <p:spPr>
          <a:xfrm rot="5400000">
            <a:off x="8169088" y="2835088"/>
            <a:ext cx="3578345" cy="4467479"/>
          </a:xfrm>
          <a:prstGeom prst="rect">
            <a:avLst/>
          </a:prstGeom>
        </p:spPr>
      </p:pic>
      <p:pic>
        <p:nvPicPr>
          <p:cNvPr id="11" name="Picture 10" descr="Background pattern&#10;&#10;Description automatically generated">
            <a:extLst>
              <a:ext uri="{FF2B5EF4-FFF2-40B4-BE49-F238E27FC236}">
                <a16:creationId xmlns:a16="http://schemas.microsoft.com/office/drawing/2014/main" id="{53B32A20-3760-61B8-813D-192AF31C9D6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36000"/>
          </a:blip>
          <a:srcRect l="-26" t="468" r="-902"/>
          <a:stretch/>
        </p:blipFill>
        <p:spPr>
          <a:xfrm rot="16200000">
            <a:off x="6881351" y="-1145018"/>
            <a:ext cx="3578345" cy="4467479"/>
          </a:xfrm>
          <a:prstGeom prst="rect">
            <a:avLst/>
          </a:prstGeom>
        </p:spPr>
      </p:pic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E0E0A94-4757-7B00-1419-7CA085077F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7244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A4712E1-1140-984C-8B38-3DFC117B660D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E2B0EC43-3438-48B9-C1F0-91B52E8C809D}"/>
              </a:ext>
            </a:extLst>
          </p:cNvPr>
          <p:cNvCxnSpPr>
            <a:cxnSpLocks/>
          </p:cNvCxnSpPr>
          <p:nvPr userDrawn="1"/>
        </p:nvCxnSpPr>
        <p:spPr>
          <a:xfrm>
            <a:off x="7416798" y="6292312"/>
            <a:ext cx="394346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5B2BAAF7-79DA-CEA1-631B-7CF31408F4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91767" y="457200"/>
            <a:ext cx="3162032" cy="5433351"/>
          </a:xfrm>
        </p:spPr>
        <p:txBody>
          <a:bodyPr anchor="ctr"/>
          <a:lstStyle>
            <a:lvl1pPr algn="l">
              <a:defRPr>
                <a:solidFill>
                  <a:schemeClr val="bg1"/>
                </a:solidFill>
              </a:defRPr>
            </a:lvl1pPr>
            <a:lvl2pPr algn="l">
              <a:defRPr>
                <a:solidFill>
                  <a:schemeClr val="bg1"/>
                </a:solidFill>
              </a:defRPr>
            </a:lvl2pPr>
            <a:lvl3pPr algn="l">
              <a:defRPr>
                <a:solidFill>
                  <a:schemeClr val="bg1"/>
                </a:solidFill>
              </a:defRPr>
            </a:lvl3pPr>
            <a:lvl4pPr algn="l">
              <a:defRPr>
                <a:solidFill>
                  <a:schemeClr val="bg1"/>
                </a:solidFill>
              </a:defRPr>
            </a:lvl4pPr>
            <a:lvl5pPr algn="l"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913A0A-07E8-B450-36E5-C9F30F08CFEA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838200" y="1506070"/>
            <a:ext cx="5740398" cy="43680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A3CF01B8-13E9-4EDE-9FD6-E859C26E6A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5145871" cy="73303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1392C63-588B-B4A9-966C-FBC6ED0970EC}"/>
              </a:ext>
            </a:extLst>
          </p:cNvPr>
          <p:cNvSpPr txBox="1"/>
          <p:nvPr userDrawn="1"/>
        </p:nvSpPr>
        <p:spPr>
          <a:xfrm>
            <a:off x="8191767" y="6400383"/>
            <a:ext cx="3168491" cy="276999"/>
          </a:xfrm>
          <a:prstGeom prst="rect">
            <a:avLst/>
          </a:prstGeom>
          <a:noFill/>
        </p:spPr>
        <p:txBody>
          <a:bodyPr wrap="square" rIns="0" rtlCol="0">
            <a:spAutoFit/>
          </a:bodyPr>
          <a:lstStyle/>
          <a:p>
            <a:pPr algn="r"/>
            <a:r>
              <a:rPr lang="en-U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Reinventing Telemetry</a:t>
            </a:r>
            <a:r>
              <a:rPr lang="en-US" sz="1200" b="1" i="0" baseline="3000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®</a:t>
            </a:r>
            <a:r>
              <a:rPr lang="en-U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•  Quasonix.com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84E4EA61-F840-41F7-4743-740471416596}"/>
              </a:ext>
            </a:extLst>
          </p:cNvPr>
          <p:cNvSpPr txBox="1">
            <a:spLocks/>
          </p:cNvSpPr>
          <p:nvPr userDrawn="1"/>
        </p:nvSpPr>
        <p:spPr>
          <a:xfrm>
            <a:off x="4724400" y="635632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2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2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2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2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5pPr>
            <a:lvl6pPr marL="2286000" algn="l" defTabSz="457200" rtl="0" eaLnBrk="1" latinLnBrk="0" hangingPunct="1">
              <a:defRPr sz="2400" kern="1200">
                <a:solidFill>
                  <a:schemeClr val="tx2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6pPr>
            <a:lvl7pPr marL="2743200" algn="l" defTabSz="457200" rtl="0" eaLnBrk="1" latinLnBrk="0" hangingPunct="1">
              <a:defRPr sz="2400" kern="1200">
                <a:solidFill>
                  <a:schemeClr val="tx2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7pPr>
            <a:lvl8pPr marL="3200400" algn="l" defTabSz="457200" rtl="0" eaLnBrk="1" latinLnBrk="0" hangingPunct="1">
              <a:defRPr sz="2400" kern="1200">
                <a:solidFill>
                  <a:schemeClr val="tx2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8pPr>
            <a:lvl9pPr marL="3657600" algn="l" defTabSz="457200" rtl="0" eaLnBrk="1" latinLnBrk="0" hangingPunct="1">
              <a:defRPr sz="2400" kern="1200">
                <a:solidFill>
                  <a:schemeClr val="tx2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9pPr>
          </a:lstStyle>
          <a:p>
            <a:fld id="{BB934406-769E-5B40-B7A9-822C08C69B4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315205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6F4EE176-A130-9A2B-FB3C-97B4A817A54C}"/>
              </a:ext>
            </a:extLst>
          </p:cNvPr>
          <p:cNvSpPr/>
          <p:nvPr userDrawn="1"/>
        </p:nvSpPr>
        <p:spPr>
          <a:xfrm rot="10800000">
            <a:off x="7416797" y="3428998"/>
            <a:ext cx="4775201" cy="3429002"/>
          </a:xfrm>
          <a:prstGeom prst="rect">
            <a:avLst/>
          </a:prstGeom>
          <a:gradFill flip="none" rotWithShape="1">
            <a:gsLst>
              <a:gs pos="0">
                <a:srgbClr val="0F0F16"/>
              </a:gs>
              <a:gs pos="69000">
                <a:srgbClr val="001541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E0E0A94-4757-7B00-1419-7CA085077F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7244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A4712E1-1140-984C-8B38-3DFC117B660D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8" name="Picture 7" descr="Background pattern&#10;&#10;Description automatically generated">
            <a:extLst>
              <a:ext uri="{FF2B5EF4-FFF2-40B4-BE49-F238E27FC236}">
                <a16:creationId xmlns:a16="http://schemas.microsoft.com/office/drawing/2014/main" id="{FDF0C3D5-06AA-6AC2-7DB8-6BA59C41C04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36000"/>
          </a:blip>
          <a:srcRect l="-26" t="468" r="-902"/>
          <a:stretch/>
        </p:blipFill>
        <p:spPr>
          <a:xfrm rot="5400000">
            <a:off x="8169088" y="2835088"/>
            <a:ext cx="3578345" cy="4467479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5AD9FF30-D087-D946-FCBF-076A6193C4BC}"/>
              </a:ext>
            </a:extLst>
          </p:cNvPr>
          <p:cNvCxnSpPr>
            <a:cxnSpLocks/>
          </p:cNvCxnSpPr>
          <p:nvPr userDrawn="1"/>
        </p:nvCxnSpPr>
        <p:spPr>
          <a:xfrm>
            <a:off x="7416798" y="6292312"/>
            <a:ext cx="394346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Picture Placeholder 13">
            <a:extLst>
              <a:ext uri="{FF2B5EF4-FFF2-40B4-BE49-F238E27FC236}">
                <a16:creationId xmlns:a16="http://schemas.microsoft.com/office/drawing/2014/main" id="{EBA43031-33D7-763C-4D04-A995143B905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7416796" y="0"/>
            <a:ext cx="4775204" cy="3429000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9EC0D12E-753D-33C9-FDFC-A6FA0B527F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91767" y="3830761"/>
            <a:ext cx="3162032" cy="2059790"/>
          </a:xfrm>
        </p:spPr>
        <p:txBody>
          <a:bodyPr anchor="t"/>
          <a:lstStyle>
            <a:lvl1pPr algn="l">
              <a:defRPr>
                <a:solidFill>
                  <a:schemeClr val="bg1"/>
                </a:solidFill>
              </a:defRPr>
            </a:lvl1pPr>
            <a:lvl2pPr algn="l">
              <a:defRPr>
                <a:solidFill>
                  <a:schemeClr val="bg1"/>
                </a:solidFill>
              </a:defRPr>
            </a:lvl2pPr>
            <a:lvl3pPr algn="l">
              <a:defRPr>
                <a:solidFill>
                  <a:schemeClr val="bg1"/>
                </a:solidFill>
              </a:defRPr>
            </a:lvl3pPr>
            <a:lvl4pPr algn="l">
              <a:defRPr>
                <a:solidFill>
                  <a:schemeClr val="bg1"/>
                </a:solidFill>
              </a:defRPr>
            </a:lvl4pPr>
            <a:lvl5pPr algn="l"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3C26481-8F55-6410-D9B8-A2EEBBED8B15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838200" y="1506070"/>
            <a:ext cx="5740398" cy="43680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itle Placeholder 1">
            <a:extLst>
              <a:ext uri="{FF2B5EF4-FFF2-40B4-BE49-F238E27FC236}">
                <a16:creationId xmlns:a16="http://schemas.microsoft.com/office/drawing/2014/main" id="{E05BDAC6-E2C2-C4F9-2445-CDFC1691DD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5145871" cy="73303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32B9A89-DC48-EEAC-8A2E-F95D617C10DF}"/>
              </a:ext>
            </a:extLst>
          </p:cNvPr>
          <p:cNvSpPr txBox="1"/>
          <p:nvPr userDrawn="1"/>
        </p:nvSpPr>
        <p:spPr>
          <a:xfrm>
            <a:off x="8191767" y="6400383"/>
            <a:ext cx="3168491" cy="276999"/>
          </a:xfrm>
          <a:prstGeom prst="rect">
            <a:avLst/>
          </a:prstGeom>
          <a:noFill/>
        </p:spPr>
        <p:txBody>
          <a:bodyPr wrap="square" rIns="0" rtlCol="0">
            <a:spAutoFit/>
          </a:bodyPr>
          <a:lstStyle/>
          <a:p>
            <a:pPr algn="r"/>
            <a:r>
              <a:rPr lang="en-U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Reinventing Telemetry</a:t>
            </a:r>
            <a:r>
              <a:rPr lang="en-US" sz="1200" b="1" i="0" baseline="3000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®</a:t>
            </a:r>
            <a:r>
              <a:rPr lang="en-U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•  Quasonix.com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457DB497-F4A2-8A3C-07ED-0FB88A8ED056}"/>
              </a:ext>
            </a:extLst>
          </p:cNvPr>
          <p:cNvSpPr txBox="1">
            <a:spLocks/>
          </p:cNvSpPr>
          <p:nvPr userDrawn="1"/>
        </p:nvSpPr>
        <p:spPr>
          <a:xfrm>
            <a:off x="4724400" y="635632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2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2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2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2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5pPr>
            <a:lvl6pPr marL="2286000" algn="l" defTabSz="457200" rtl="0" eaLnBrk="1" latinLnBrk="0" hangingPunct="1">
              <a:defRPr sz="2400" kern="1200">
                <a:solidFill>
                  <a:schemeClr val="tx2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6pPr>
            <a:lvl7pPr marL="2743200" algn="l" defTabSz="457200" rtl="0" eaLnBrk="1" latinLnBrk="0" hangingPunct="1">
              <a:defRPr sz="2400" kern="1200">
                <a:solidFill>
                  <a:schemeClr val="tx2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7pPr>
            <a:lvl8pPr marL="3200400" algn="l" defTabSz="457200" rtl="0" eaLnBrk="1" latinLnBrk="0" hangingPunct="1">
              <a:defRPr sz="2400" kern="1200">
                <a:solidFill>
                  <a:schemeClr val="tx2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8pPr>
            <a:lvl9pPr marL="3657600" algn="l" defTabSz="457200" rtl="0" eaLnBrk="1" latinLnBrk="0" hangingPunct="1">
              <a:defRPr sz="2400" kern="1200">
                <a:solidFill>
                  <a:schemeClr val="tx2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9pPr>
          </a:lstStyle>
          <a:p>
            <a:fld id="{BB934406-769E-5B40-B7A9-822C08C69B4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39972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E0E0A94-4757-7B00-1419-7CA085077F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7244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A4712E1-1140-984C-8B38-3DFC117B660D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49C9C34-5E52-DD2E-CBD9-AA45224491AA}"/>
              </a:ext>
            </a:extLst>
          </p:cNvPr>
          <p:cNvSpPr/>
          <p:nvPr userDrawn="1"/>
        </p:nvSpPr>
        <p:spPr>
          <a:xfrm rot="10800000">
            <a:off x="7416796" y="3428999"/>
            <a:ext cx="4775201" cy="3428999"/>
          </a:xfrm>
          <a:prstGeom prst="rect">
            <a:avLst/>
          </a:prstGeom>
          <a:solidFill>
            <a:srgbClr val="E331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 descr="Background pattern&#10;&#10;Description automatically generated">
            <a:extLst>
              <a:ext uri="{FF2B5EF4-FFF2-40B4-BE49-F238E27FC236}">
                <a16:creationId xmlns:a16="http://schemas.microsoft.com/office/drawing/2014/main" id="{FDF0C3D5-06AA-6AC2-7DB8-6BA59C41C04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36000"/>
          </a:blip>
          <a:srcRect l="-26" t="468" r="-902"/>
          <a:stretch/>
        </p:blipFill>
        <p:spPr>
          <a:xfrm rot="5400000">
            <a:off x="8169088" y="2835088"/>
            <a:ext cx="3578345" cy="4467479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5AD9FF30-D087-D946-FCBF-076A6193C4BC}"/>
              </a:ext>
            </a:extLst>
          </p:cNvPr>
          <p:cNvCxnSpPr>
            <a:cxnSpLocks/>
          </p:cNvCxnSpPr>
          <p:nvPr userDrawn="1"/>
        </p:nvCxnSpPr>
        <p:spPr>
          <a:xfrm>
            <a:off x="7416798" y="6292312"/>
            <a:ext cx="394346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Picture Placeholder 13">
            <a:extLst>
              <a:ext uri="{FF2B5EF4-FFF2-40B4-BE49-F238E27FC236}">
                <a16:creationId xmlns:a16="http://schemas.microsoft.com/office/drawing/2014/main" id="{EBA43031-33D7-763C-4D04-A995143B905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7416796" y="0"/>
            <a:ext cx="4775204" cy="3429000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9EC0D12E-753D-33C9-FDFC-A6FA0B527F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91767" y="3830761"/>
            <a:ext cx="3162032" cy="2059790"/>
          </a:xfrm>
        </p:spPr>
        <p:txBody>
          <a:bodyPr anchor="t"/>
          <a:lstStyle>
            <a:lvl1pPr algn="l">
              <a:defRPr>
                <a:solidFill>
                  <a:schemeClr val="bg1"/>
                </a:solidFill>
              </a:defRPr>
            </a:lvl1pPr>
            <a:lvl2pPr algn="l">
              <a:defRPr>
                <a:solidFill>
                  <a:schemeClr val="bg1"/>
                </a:solidFill>
              </a:defRPr>
            </a:lvl2pPr>
            <a:lvl3pPr algn="l">
              <a:defRPr>
                <a:solidFill>
                  <a:schemeClr val="bg1"/>
                </a:solidFill>
              </a:defRPr>
            </a:lvl3pPr>
            <a:lvl4pPr algn="l">
              <a:defRPr>
                <a:solidFill>
                  <a:schemeClr val="bg1"/>
                </a:solidFill>
              </a:defRPr>
            </a:lvl4pPr>
            <a:lvl5pPr algn="l"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38EA82E0-7959-3904-27FE-A244AC4D6661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838200" y="1506070"/>
            <a:ext cx="5740398" cy="43680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61F9C85D-D52A-B9C0-9B92-05F750B24E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5145871" cy="73303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ADFC3BB-D070-F595-4E0C-373BE79DF422}"/>
              </a:ext>
            </a:extLst>
          </p:cNvPr>
          <p:cNvSpPr txBox="1"/>
          <p:nvPr userDrawn="1"/>
        </p:nvSpPr>
        <p:spPr>
          <a:xfrm>
            <a:off x="8191767" y="6400383"/>
            <a:ext cx="3168491" cy="276999"/>
          </a:xfrm>
          <a:prstGeom prst="rect">
            <a:avLst/>
          </a:prstGeom>
          <a:noFill/>
        </p:spPr>
        <p:txBody>
          <a:bodyPr wrap="square" rIns="0" rtlCol="0">
            <a:spAutoFit/>
          </a:bodyPr>
          <a:lstStyle/>
          <a:p>
            <a:pPr algn="r"/>
            <a:r>
              <a:rPr lang="en-U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Reinventing Telemetry</a:t>
            </a:r>
            <a:r>
              <a:rPr lang="en-US" sz="1200" b="1" i="0" baseline="3000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®</a:t>
            </a:r>
            <a:r>
              <a:rPr lang="en-U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•  Quasonix.com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33152F0F-8193-0C1E-F117-9A26A51427D2}"/>
              </a:ext>
            </a:extLst>
          </p:cNvPr>
          <p:cNvSpPr txBox="1">
            <a:spLocks/>
          </p:cNvSpPr>
          <p:nvPr userDrawn="1"/>
        </p:nvSpPr>
        <p:spPr>
          <a:xfrm>
            <a:off x="4724400" y="635632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2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2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2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2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5pPr>
            <a:lvl6pPr marL="2286000" algn="l" defTabSz="457200" rtl="0" eaLnBrk="1" latinLnBrk="0" hangingPunct="1">
              <a:defRPr sz="2400" kern="1200">
                <a:solidFill>
                  <a:schemeClr val="tx2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6pPr>
            <a:lvl7pPr marL="2743200" algn="l" defTabSz="457200" rtl="0" eaLnBrk="1" latinLnBrk="0" hangingPunct="1">
              <a:defRPr sz="2400" kern="1200">
                <a:solidFill>
                  <a:schemeClr val="tx2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7pPr>
            <a:lvl8pPr marL="3200400" algn="l" defTabSz="457200" rtl="0" eaLnBrk="1" latinLnBrk="0" hangingPunct="1">
              <a:defRPr sz="2400" kern="1200">
                <a:solidFill>
                  <a:schemeClr val="tx2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8pPr>
            <a:lvl9pPr marL="3657600" algn="l" defTabSz="457200" rtl="0" eaLnBrk="1" latinLnBrk="0" hangingPunct="1">
              <a:defRPr sz="2400" kern="1200">
                <a:solidFill>
                  <a:schemeClr val="tx2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9pPr>
          </a:lstStyle>
          <a:p>
            <a:fld id="{BB934406-769E-5B40-B7A9-822C08C69B4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324296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B580423-CE38-5B86-E147-3F70E32559C2}"/>
              </a:ext>
            </a:extLst>
          </p:cNvPr>
          <p:cNvSpPr/>
          <p:nvPr userDrawn="1"/>
        </p:nvSpPr>
        <p:spPr>
          <a:xfrm>
            <a:off x="7225553" y="6122894"/>
            <a:ext cx="4966447" cy="2334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E0E0A94-4757-7B00-1419-7CA085077F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7244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A4712E1-1140-984C-8B38-3DFC117B660D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5" name="Picture Placeholder 11">
            <a:extLst>
              <a:ext uri="{FF2B5EF4-FFF2-40B4-BE49-F238E27FC236}">
                <a16:creationId xmlns:a16="http://schemas.microsoft.com/office/drawing/2014/main" id="{2743A311-3829-F439-B5BA-E1BF00C13739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7416797" y="11544"/>
            <a:ext cx="4775201" cy="6281680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FE437706-E05D-8F27-C296-915CCF66A6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5740398" cy="73303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C4A1AE49-C583-DE87-009D-97B5C1935C76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838200" y="1506070"/>
            <a:ext cx="5740398" cy="43680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A92798FA-EB1A-00F0-3C5E-19378829D257}"/>
              </a:ext>
            </a:extLst>
          </p:cNvPr>
          <p:cNvSpPr txBox="1">
            <a:spLocks/>
          </p:cNvSpPr>
          <p:nvPr userDrawn="1"/>
        </p:nvSpPr>
        <p:spPr>
          <a:xfrm>
            <a:off x="4724400" y="635632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2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2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2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2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5pPr>
            <a:lvl6pPr marL="2286000" algn="l" defTabSz="457200" rtl="0" eaLnBrk="1" latinLnBrk="0" hangingPunct="1">
              <a:defRPr sz="2400" kern="1200">
                <a:solidFill>
                  <a:schemeClr val="tx2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6pPr>
            <a:lvl7pPr marL="2743200" algn="l" defTabSz="457200" rtl="0" eaLnBrk="1" latinLnBrk="0" hangingPunct="1">
              <a:defRPr sz="2400" kern="1200">
                <a:solidFill>
                  <a:schemeClr val="tx2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7pPr>
            <a:lvl8pPr marL="3200400" algn="l" defTabSz="457200" rtl="0" eaLnBrk="1" latinLnBrk="0" hangingPunct="1">
              <a:defRPr sz="2400" kern="1200">
                <a:solidFill>
                  <a:schemeClr val="tx2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8pPr>
            <a:lvl9pPr marL="3657600" algn="l" defTabSz="457200" rtl="0" eaLnBrk="1" latinLnBrk="0" hangingPunct="1">
              <a:defRPr sz="2400" kern="1200">
                <a:solidFill>
                  <a:schemeClr val="tx2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9pPr>
          </a:lstStyle>
          <a:p>
            <a:fld id="{BB934406-769E-5B40-B7A9-822C08C69B4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955667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fa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57A228-50BB-C127-1D27-8B128A2AFD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7244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A4712E1-1140-984C-8B38-3DFC117B660D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BD5CCBFA-CEF0-8BC0-92C2-C2530FFE88E7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838200" y="1654349"/>
            <a:ext cx="3420035" cy="42197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A092958F-6ABB-7F85-32FE-2DF1AE5C6EC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8820" t="13202" r="8711" b="6122"/>
          <a:stretch/>
        </p:blipFill>
        <p:spPr>
          <a:xfrm>
            <a:off x="4437246" y="1366786"/>
            <a:ext cx="7305575" cy="4764507"/>
          </a:xfrm>
          <a:prstGeom prst="rect">
            <a:avLst/>
          </a:prstGeom>
        </p:spPr>
      </p:pic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E672587-3433-115C-A0E1-E7DEC751DAE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370897" y="1809549"/>
            <a:ext cx="5438274" cy="341697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BE46F7B9-5CEC-7A49-51D3-8893A2CEE4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3303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9C00E431-FC6D-9301-ADD6-C83F6C4FEF43}"/>
              </a:ext>
            </a:extLst>
          </p:cNvPr>
          <p:cNvSpPr txBox="1">
            <a:spLocks/>
          </p:cNvSpPr>
          <p:nvPr userDrawn="1"/>
        </p:nvSpPr>
        <p:spPr>
          <a:xfrm>
            <a:off x="4724400" y="635632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2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2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2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2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5pPr>
            <a:lvl6pPr marL="2286000" algn="l" defTabSz="457200" rtl="0" eaLnBrk="1" latinLnBrk="0" hangingPunct="1">
              <a:defRPr sz="2400" kern="1200">
                <a:solidFill>
                  <a:schemeClr val="tx2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6pPr>
            <a:lvl7pPr marL="2743200" algn="l" defTabSz="457200" rtl="0" eaLnBrk="1" latinLnBrk="0" hangingPunct="1">
              <a:defRPr sz="2400" kern="1200">
                <a:solidFill>
                  <a:schemeClr val="tx2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7pPr>
            <a:lvl8pPr marL="3200400" algn="l" defTabSz="457200" rtl="0" eaLnBrk="1" latinLnBrk="0" hangingPunct="1">
              <a:defRPr sz="2400" kern="1200">
                <a:solidFill>
                  <a:schemeClr val="tx2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8pPr>
            <a:lvl9pPr marL="3657600" algn="l" defTabSz="457200" rtl="0" eaLnBrk="1" latinLnBrk="0" hangingPunct="1">
              <a:defRPr sz="2400" kern="1200">
                <a:solidFill>
                  <a:schemeClr val="tx2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9pPr>
          </a:lstStyle>
          <a:p>
            <a:fld id="{BB934406-769E-5B40-B7A9-822C08C69B4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214893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nterfa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57A228-50BB-C127-1D27-8B128A2AFD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7244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A4712E1-1140-984C-8B38-3DFC117B660D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A092958F-6ABB-7F85-32FE-2DF1AE5C6EC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8820" t="13202" r="8711" b="12859"/>
          <a:stretch/>
        </p:blipFill>
        <p:spPr>
          <a:xfrm>
            <a:off x="1752600" y="1056169"/>
            <a:ext cx="8686800" cy="5192232"/>
          </a:xfrm>
          <a:prstGeom prst="rect">
            <a:avLst/>
          </a:prstGeom>
        </p:spPr>
      </p:pic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E672587-3433-115C-A0E1-E7DEC751DAE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2857500" y="1600200"/>
            <a:ext cx="6477000" cy="4038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BE46F7B9-5CEC-7A49-51D3-8893A2CEE4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3303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E1AEC61D-1792-1144-7F5C-E550327E3049}"/>
              </a:ext>
            </a:extLst>
          </p:cNvPr>
          <p:cNvSpPr txBox="1">
            <a:spLocks/>
          </p:cNvSpPr>
          <p:nvPr userDrawn="1"/>
        </p:nvSpPr>
        <p:spPr>
          <a:xfrm>
            <a:off x="4724400" y="635632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2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2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2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2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5pPr>
            <a:lvl6pPr marL="2286000" algn="l" defTabSz="457200" rtl="0" eaLnBrk="1" latinLnBrk="0" hangingPunct="1">
              <a:defRPr sz="2400" kern="1200">
                <a:solidFill>
                  <a:schemeClr val="tx2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6pPr>
            <a:lvl7pPr marL="2743200" algn="l" defTabSz="457200" rtl="0" eaLnBrk="1" latinLnBrk="0" hangingPunct="1">
              <a:defRPr sz="2400" kern="1200">
                <a:solidFill>
                  <a:schemeClr val="tx2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7pPr>
            <a:lvl8pPr marL="3200400" algn="l" defTabSz="457200" rtl="0" eaLnBrk="1" latinLnBrk="0" hangingPunct="1">
              <a:defRPr sz="2400" kern="1200">
                <a:solidFill>
                  <a:schemeClr val="tx2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8pPr>
            <a:lvl9pPr marL="3657600" algn="l" defTabSz="457200" rtl="0" eaLnBrk="1" latinLnBrk="0" hangingPunct="1">
              <a:defRPr sz="2400" kern="1200">
                <a:solidFill>
                  <a:schemeClr val="tx2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9pPr>
          </a:lstStyle>
          <a:p>
            <a:fld id="{BB934406-769E-5B40-B7A9-822C08C69B4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027147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ct U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C8F2C34-7E25-B0BA-67D3-93863903B3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13761" y="1691664"/>
            <a:ext cx="3354871" cy="6341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E45DAD0-5D9A-31E3-D6F9-7888EC1A3DF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13761" y="2458220"/>
            <a:ext cx="3354871" cy="914438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>
                <a:solidFill>
                  <a:schemeClr val="tx1"/>
                </a:solidFill>
              </a:defRPr>
            </a:lvl1pPr>
            <a:lvl2pPr marL="233363" indent="0">
              <a:buFont typeface="Arial" panose="020B0604020202020204" pitchFamily="34" charset="0"/>
              <a:buNone/>
              <a:defRPr>
                <a:solidFill>
                  <a:schemeClr val="tx1"/>
                </a:solidFill>
              </a:defRPr>
            </a:lvl2pPr>
            <a:lvl3pPr marL="468313" indent="0">
              <a:buFont typeface="Arial" panose="020B0604020202020204" pitchFamily="34" charset="0"/>
              <a:buNone/>
              <a:defRPr>
                <a:solidFill>
                  <a:schemeClr val="tx1"/>
                </a:solidFill>
              </a:defRPr>
            </a:lvl3pPr>
            <a:lvl4pPr marL="744537" indent="0">
              <a:buFont typeface="Arial" panose="020B0604020202020204" pitchFamily="34" charset="0"/>
              <a:buNone/>
              <a:defRPr>
                <a:solidFill>
                  <a:schemeClr val="tx1"/>
                </a:solidFill>
              </a:defRPr>
            </a:lvl4pPr>
            <a:lvl5pPr marL="1035050" indent="0">
              <a:buFont typeface="Arial" panose="020B0604020202020204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2F8B7FB-9603-ADA1-9A8E-97273D1FFF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7244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A4712E1-1140-984C-8B38-3DFC117B660D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BF0119F6-80E4-6D0A-09B1-664B912B0D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3303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F8AF4CC1-70BD-3B11-63F8-C0056D96B21E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1113761" y="3799361"/>
            <a:ext cx="3354871" cy="6341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E63F0CF9-E5BE-E526-7405-DF789564673F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1113761" y="4565917"/>
            <a:ext cx="3354871" cy="914438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>
                <a:solidFill>
                  <a:schemeClr val="tx1"/>
                </a:solidFill>
              </a:defRPr>
            </a:lvl1pPr>
            <a:lvl2pPr marL="233363" indent="0">
              <a:buFont typeface="Arial" panose="020B0604020202020204" pitchFamily="34" charset="0"/>
              <a:buNone/>
              <a:defRPr>
                <a:solidFill>
                  <a:schemeClr val="tx1"/>
                </a:solidFill>
              </a:defRPr>
            </a:lvl2pPr>
            <a:lvl3pPr marL="468313" indent="0">
              <a:buFont typeface="Arial" panose="020B0604020202020204" pitchFamily="34" charset="0"/>
              <a:buNone/>
              <a:defRPr>
                <a:solidFill>
                  <a:schemeClr val="tx1"/>
                </a:solidFill>
              </a:defRPr>
            </a:lvl3pPr>
            <a:lvl4pPr marL="744537" indent="0">
              <a:buFont typeface="Arial" panose="020B0604020202020204" pitchFamily="34" charset="0"/>
              <a:buNone/>
              <a:defRPr>
                <a:solidFill>
                  <a:schemeClr val="tx1"/>
                </a:solidFill>
              </a:defRPr>
            </a:lvl4pPr>
            <a:lvl5pPr marL="1035050" indent="0">
              <a:buFont typeface="Arial" panose="020B0604020202020204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851A7FE-1418-660F-1811-B158C817ECC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001078" y="2057418"/>
            <a:ext cx="6077161" cy="2743163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7488EF-6B4D-7D94-8967-E915FE9C6DC9}"/>
              </a:ext>
            </a:extLst>
          </p:cNvPr>
          <p:cNvSpPr txBox="1">
            <a:spLocks/>
          </p:cNvSpPr>
          <p:nvPr userDrawn="1"/>
        </p:nvSpPr>
        <p:spPr>
          <a:xfrm>
            <a:off x="4724400" y="635632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2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2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2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2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5pPr>
            <a:lvl6pPr marL="2286000" algn="l" defTabSz="457200" rtl="0" eaLnBrk="1" latinLnBrk="0" hangingPunct="1">
              <a:defRPr sz="2400" kern="1200">
                <a:solidFill>
                  <a:schemeClr val="tx2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6pPr>
            <a:lvl7pPr marL="2743200" algn="l" defTabSz="457200" rtl="0" eaLnBrk="1" latinLnBrk="0" hangingPunct="1">
              <a:defRPr sz="2400" kern="1200">
                <a:solidFill>
                  <a:schemeClr val="tx2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7pPr>
            <a:lvl8pPr marL="3200400" algn="l" defTabSz="457200" rtl="0" eaLnBrk="1" latinLnBrk="0" hangingPunct="1">
              <a:defRPr sz="2400" kern="1200">
                <a:solidFill>
                  <a:schemeClr val="tx2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8pPr>
            <a:lvl9pPr marL="3657600" algn="l" defTabSz="457200" rtl="0" eaLnBrk="1" latinLnBrk="0" hangingPunct="1">
              <a:defRPr sz="2400" kern="1200">
                <a:solidFill>
                  <a:schemeClr val="tx2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9pPr>
          </a:lstStyle>
          <a:p>
            <a:fld id="{BB934406-769E-5B40-B7A9-822C08C69B4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33917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act U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2F8B7FB-9603-ADA1-9A8E-97273D1FFF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7244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A4712E1-1140-984C-8B38-3DFC117B660D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BF0119F6-80E4-6D0A-09B1-664B912B0D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3303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3138635D-7379-ACE0-46E7-76B0F405F436}"/>
              </a:ext>
            </a:extLst>
          </p:cNvPr>
          <p:cNvSpPr/>
          <p:nvPr userDrawn="1"/>
        </p:nvSpPr>
        <p:spPr>
          <a:xfrm>
            <a:off x="2305598" y="1758260"/>
            <a:ext cx="3215674" cy="3822590"/>
          </a:xfrm>
          <a:prstGeom prst="rect">
            <a:avLst/>
          </a:prstGeom>
          <a:solidFill>
            <a:schemeClr val="bg2"/>
          </a:solidFill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FF2FF22C-5030-9E50-0A4F-9891CC411C4F}"/>
              </a:ext>
            </a:extLst>
          </p:cNvPr>
          <p:cNvSpPr/>
          <p:nvPr userDrawn="1"/>
        </p:nvSpPr>
        <p:spPr>
          <a:xfrm>
            <a:off x="6096000" y="1758260"/>
            <a:ext cx="3886201" cy="171549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212FD4C6-2F85-9DD5-403B-737AA3E30495}"/>
              </a:ext>
            </a:extLst>
          </p:cNvPr>
          <p:cNvSpPr/>
          <p:nvPr userDrawn="1"/>
        </p:nvSpPr>
        <p:spPr>
          <a:xfrm>
            <a:off x="6096000" y="3865355"/>
            <a:ext cx="3886201" cy="1715495"/>
          </a:xfrm>
          <a:prstGeom prst="rect">
            <a:avLst/>
          </a:prstGeom>
          <a:solidFill>
            <a:schemeClr val="accent3"/>
          </a:solidFill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6" name="Picture Placeholder 45">
            <a:extLst>
              <a:ext uri="{FF2B5EF4-FFF2-40B4-BE49-F238E27FC236}">
                <a16:creationId xmlns:a16="http://schemas.microsoft.com/office/drawing/2014/main" id="{4EBA0575-D815-D9D8-CD11-63AEAAE5EB7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2643188" y="4948587"/>
            <a:ext cx="214312" cy="214312"/>
          </a:xfrm>
          <a:prstGeom prst="rect">
            <a:avLst/>
          </a:prstGeom>
        </p:spPr>
      </p:pic>
      <p:sp>
        <p:nvSpPr>
          <p:cNvPr id="48" name="Text Placeholder 1">
            <a:extLst>
              <a:ext uri="{FF2B5EF4-FFF2-40B4-BE49-F238E27FC236}">
                <a16:creationId xmlns:a16="http://schemas.microsoft.com/office/drawing/2014/main" id="{E2E64B34-4AF8-58EC-803A-4BBDC2312E72}"/>
              </a:ext>
            </a:extLst>
          </p:cNvPr>
          <p:cNvSpPr txBox="1">
            <a:spLocks/>
          </p:cNvSpPr>
          <p:nvPr userDrawn="1"/>
        </p:nvSpPr>
        <p:spPr>
          <a:xfrm>
            <a:off x="6371562" y="1691664"/>
            <a:ext cx="3354871" cy="63412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b="0" kern="120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tabLst/>
              <a:defRPr sz="2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tabLst/>
              <a:defRPr sz="18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tabLst/>
              <a:defRPr sz="16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tabLst/>
              <a:defRPr sz="16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chemeClr val="bg1"/>
                </a:solidFill>
              </a:rPr>
              <a:t>Sales</a:t>
            </a:r>
          </a:p>
        </p:txBody>
      </p:sp>
      <p:sp>
        <p:nvSpPr>
          <p:cNvPr id="49" name="Content Placeholder 2">
            <a:extLst>
              <a:ext uri="{FF2B5EF4-FFF2-40B4-BE49-F238E27FC236}">
                <a16:creationId xmlns:a16="http://schemas.microsoft.com/office/drawing/2014/main" id="{B5BD79C0-AE5A-7F58-F1DB-F89C1E6CAC0A}"/>
              </a:ext>
            </a:extLst>
          </p:cNvPr>
          <p:cNvSpPr txBox="1">
            <a:spLocks/>
          </p:cNvSpPr>
          <p:nvPr userDrawn="1"/>
        </p:nvSpPr>
        <p:spPr>
          <a:xfrm>
            <a:off x="6371562" y="2458220"/>
            <a:ext cx="3354871" cy="9144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233363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tabLst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468313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tabLst/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744537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tabLst/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03505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tabLst/>
              <a:defRPr sz="1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chemeClr val="bg1"/>
                </a:solidFill>
              </a:rPr>
              <a:t>To place an order or get answers to any pre-sale questions.</a:t>
            </a:r>
          </a:p>
          <a:p>
            <a:r>
              <a:rPr lang="en-US" u="sng" dirty="0">
                <a:solidFill>
                  <a:schemeClr val="accent3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sales@quasonix.com</a:t>
            </a:r>
            <a:endParaRPr lang="en-US" u="sng" dirty="0">
              <a:solidFill>
                <a:schemeClr val="accent3"/>
              </a:solidFill>
            </a:endParaRPr>
          </a:p>
        </p:txBody>
      </p:sp>
      <p:sp>
        <p:nvSpPr>
          <p:cNvPr id="50" name="Text Placeholder 5">
            <a:extLst>
              <a:ext uri="{FF2B5EF4-FFF2-40B4-BE49-F238E27FC236}">
                <a16:creationId xmlns:a16="http://schemas.microsoft.com/office/drawing/2014/main" id="{5668F80A-49AD-70EC-992D-5F9CBE617B59}"/>
              </a:ext>
            </a:extLst>
          </p:cNvPr>
          <p:cNvSpPr txBox="1">
            <a:spLocks/>
          </p:cNvSpPr>
          <p:nvPr userDrawn="1"/>
        </p:nvSpPr>
        <p:spPr>
          <a:xfrm>
            <a:off x="6371562" y="3799361"/>
            <a:ext cx="3354871" cy="63412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b="0" kern="120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tabLst/>
              <a:defRPr sz="2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tabLst/>
              <a:defRPr sz="18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tabLst/>
              <a:defRPr sz="16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tabLst/>
              <a:defRPr sz="16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chemeClr val="bg1"/>
                </a:solidFill>
              </a:rPr>
              <a:t>Tech Support</a:t>
            </a:r>
          </a:p>
        </p:txBody>
      </p:sp>
      <p:sp>
        <p:nvSpPr>
          <p:cNvPr id="51" name="Content Placeholder 6">
            <a:extLst>
              <a:ext uri="{FF2B5EF4-FFF2-40B4-BE49-F238E27FC236}">
                <a16:creationId xmlns:a16="http://schemas.microsoft.com/office/drawing/2014/main" id="{B842FCC7-F1FE-9925-03DD-22F2CEC01C84}"/>
              </a:ext>
            </a:extLst>
          </p:cNvPr>
          <p:cNvSpPr txBox="1">
            <a:spLocks/>
          </p:cNvSpPr>
          <p:nvPr userDrawn="1"/>
        </p:nvSpPr>
        <p:spPr>
          <a:xfrm>
            <a:off x="6371562" y="4565917"/>
            <a:ext cx="3354871" cy="914438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68313" indent="-2349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744538" indent="-276225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035050" indent="-290513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270000" indent="-2349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1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>
                <a:solidFill>
                  <a:schemeClr val="bg1"/>
                </a:solidFill>
              </a:rPr>
              <a:t>Contact us if you need help with any technical support.</a:t>
            </a:r>
          </a:p>
          <a:p>
            <a:pPr marL="0" indent="0">
              <a:buNone/>
            </a:pPr>
            <a:r>
              <a:rPr lang="en-US" dirty="0">
                <a:solidFill>
                  <a:schemeClr val="accent1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support@quasonix.com</a:t>
            </a:r>
            <a:endParaRPr lang="en-US">
              <a:solidFill>
                <a:schemeClr val="accent1"/>
              </a:solidFill>
            </a:endParaRPr>
          </a:p>
        </p:txBody>
      </p:sp>
      <p:pic>
        <p:nvPicPr>
          <p:cNvPr id="52" name="Picture Placeholder 51">
            <a:extLst>
              <a:ext uri="{FF2B5EF4-FFF2-40B4-BE49-F238E27FC236}">
                <a16:creationId xmlns:a16="http://schemas.microsoft.com/office/drawing/2014/main" id="{7D314DFC-9135-646B-3577-8D80D3742FC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l="368" r="368"/>
          <a:stretch/>
        </p:blipFill>
        <p:spPr>
          <a:xfrm>
            <a:off x="2636838" y="4588601"/>
            <a:ext cx="214312" cy="215900"/>
          </a:xfrm>
          <a:prstGeom prst="rect">
            <a:avLst/>
          </a:prstGeom>
        </p:spPr>
      </p:pic>
      <p:sp>
        <p:nvSpPr>
          <p:cNvPr id="54" name="Picture Placeholder 53">
            <a:extLst>
              <a:ext uri="{FF2B5EF4-FFF2-40B4-BE49-F238E27FC236}">
                <a16:creationId xmlns:a16="http://schemas.microsoft.com/office/drawing/2014/main" id="{E00C47A5-17E9-407F-60F9-7D491F9DD56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566988" y="2251604"/>
            <a:ext cx="904632" cy="904632"/>
          </a:xfrm>
          <a:prstGeom prst="ellipse">
            <a:avLst/>
          </a:prstGeom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57" name="Text Placeholder 2">
            <a:extLst>
              <a:ext uri="{FF2B5EF4-FFF2-40B4-BE49-F238E27FC236}">
                <a16:creationId xmlns:a16="http://schemas.microsoft.com/office/drawing/2014/main" id="{9F532C95-DD72-0100-030C-1A31AD54C0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66988" y="3140168"/>
            <a:ext cx="2674937" cy="634120"/>
          </a:xfrm>
        </p:spPr>
        <p:txBody>
          <a:bodyPr anchor="b">
            <a:normAutofit/>
          </a:bodyPr>
          <a:lstStyle>
            <a:lvl1pPr marL="0" indent="0">
              <a:buNone/>
              <a:defRPr sz="20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8" name="Content Placeholder 3">
            <a:extLst>
              <a:ext uri="{FF2B5EF4-FFF2-40B4-BE49-F238E27FC236}">
                <a16:creationId xmlns:a16="http://schemas.microsoft.com/office/drawing/2014/main" id="{473939B1-10E6-659E-B2FB-8854B28F4BB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566988" y="3906724"/>
            <a:ext cx="2674937" cy="459143"/>
          </a:xfrm>
        </p:spPr>
        <p:txBody>
          <a:bodyPr>
            <a:noAutofit/>
          </a:bodyPr>
          <a:lstStyle>
            <a:lvl1pPr marL="0" indent="0">
              <a:buFont typeface="Arial" panose="020B0604020202020204" pitchFamily="34" charset="0"/>
              <a:buNone/>
              <a:defRPr sz="1200" i="1">
                <a:solidFill>
                  <a:schemeClr val="tx1"/>
                </a:solidFill>
              </a:defRPr>
            </a:lvl1pPr>
            <a:lvl2pPr marL="233363" indent="0">
              <a:buFont typeface="Arial" panose="020B0604020202020204" pitchFamily="34" charset="0"/>
              <a:buNone/>
              <a:defRPr sz="1200" i="1">
                <a:solidFill>
                  <a:schemeClr val="tx1"/>
                </a:solidFill>
              </a:defRPr>
            </a:lvl2pPr>
            <a:lvl3pPr marL="468313" indent="0">
              <a:buFont typeface="Arial" panose="020B0604020202020204" pitchFamily="34" charset="0"/>
              <a:buNone/>
              <a:defRPr sz="1200" i="1">
                <a:solidFill>
                  <a:schemeClr val="tx1"/>
                </a:solidFill>
              </a:defRPr>
            </a:lvl3pPr>
            <a:lvl4pPr marL="744537" indent="0">
              <a:buFont typeface="Arial" panose="020B0604020202020204" pitchFamily="34" charset="0"/>
              <a:buNone/>
              <a:defRPr sz="1200" i="1">
                <a:solidFill>
                  <a:schemeClr val="tx1"/>
                </a:solidFill>
              </a:defRPr>
            </a:lvl4pPr>
            <a:lvl5pPr marL="1035050" indent="0">
              <a:buFont typeface="Arial" panose="020B0604020202020204" pitchFamily="34" charset="0"/>
              <a:buNone/>
              <a:defRPr sz="1200" i="1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1" name="Content Placeholder 3">
            <a:extLst>
              <a:ext uri="{FF2B5EF4-FFF2-40B4-BE49-F238E27FC236}">
                <a16:creationId xmlns:a16="http://schemas.microsoft.com/office/drawing/2014/main" id="{8D857293-9EEE-E4C3-D29E-7F003FC9A23A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2850565" y="4565917"/>
            <a:ext cx="2391359" cy="459143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>
                <a:solidFill>
                  <a:schemeClr val="tx1"/>
                </a:solidFill>
              </a:defRPr>
            </a:lvl1pPr>
            <a:lvl2pPr marL="233363" indent="0">
              <a:buFont typeface="Arial" panose="020B0604020202020204" pitchFamily="34" charset="0"/>
              <a:buNone/>
              <a:defRPr>
                <a:solidFill>
                  <a:schemeClr val="tx1"/>
                </a:solidFill>
              </a:defRPr>
            </a:lvl2pPr>
            <a:lvl3pPr marL="468313" indent="0">
              <a:buFont typeface="Arial" panose="020B0604020202020204" pitchFamily="34" charset="0"/>
              <a:buNone/>
              <a:defRPr>
                <a:solidFill>
                  <a:schemeClr val="tx1"/>
                </a:solidFill>
              </a:defRPr>
            </a:lvl3pPr>
            <a:lvl4pPr marL="744537" indent="0">
              <a:buFont typeface="Arial" panose="020B0604020202020204" pitchFamily="34" charset="0"/>
              <a:buNone/>
              <a:defRPr>
                <a:solidFill>
                  <a:schemeClr val="tx1"/>
                </a:solidFill>
              </a:defRPr>
            </a:lvl4pPr>
            <a:lvl5pPr marL="1035050" indent="0">
              <a:buFont typeface="Arial" panose="020B0604020202020204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2" name="Content Placeholder 3">
            <a:extLst>
              <a:ext uri="{FF2B5EF4-FFF2-40B4-BE49-F238E27FC236}">
                <a16:creationId xmlns:a16="http://schemas.microsoft.com/office/drawing/2014/main" id="{3B6946E0-F7E7-4277-BCEB-1B83E5468C86}"/>
              </a:ext>
            </a:extLst>
          </p:cNvPr>
          <p:cNvSpPr>
            <a:spLocks noGrp="1"/>
          </p:cNvSpPr>
          <p:nvPr>
            <p:ph sz="half" idx="15"/>
          </p:nvPr>
        </p:nvSpPr>
        <p:spPr>
          <a:xfrm>
            <a:off x="2850565" y="4922378"/>
            <a:ext cx="2391359" cy="459143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>
                <a:solidFill>
                  <a:schemeClr val="tx1"/>
                </a:solidFill>
              </a:defRPr>
            </a:lvl1pPr>
            <a:lvl2pPr marL="233363" indent="0">
              <a:buFont typeface="Arial" panose="020B0604020202020204" pitchFamily="34" charset="0"/>
              <a:buNone/>
              <a:defRPr>
                <a:solidFill>
                  <a:schemeClr val="tx1"/>
                </a:solidFill>
              </a:defRPr>
            </a:lvl2pPr>
            <a:lvl3pPr marL="468313" indent="0">
              <a:buFont typeface="Arial" panose="020B0604020202020204" pitchFamily="34" charset="0"/>
              <a:buNone/>
              <a:defRPr>
                <a:solidFill>
                  <a:schemeClr val="tx1"/>
                </a:solidFill>
              </a:defRPr>
            </a:lvl3pPr>
            <a:lvl4pPr marL="744537" indent="0">
              <a:buFont typeface="Arial" panose="020B0604020202020204" pitchFamily="34" charset="0"/>
              <a:buNone/>
              <a:defRPr>
                <a:solidFill>
                  <a:schemeClr val="tx1"/>
                </a:solidFill>
              </a:defRPr>
            </a:lvl4pPr>
            <a:lvl5pPr marL="1035050" indent="0">
              <a:buFont typeface="Arial" panose="020B0604020202020204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78D68473-E4FB-D267-2AE7-93FA608EEAD9}"/>
              </a:ext>
            </a:extLst>
          </p:cNvPr>
          <p:cNvSpPr txBox="1">
            <a:spLocks/>
          </p:cNvSpPr>
          <p:nvPr userDrawn="1"/>
        </p:nvSpPr>
        <p:spPr>
          <a:xfrm>
            <a:off x="4724400" y="635632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2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2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2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2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5pPr>
            <a:lvl6pPr marL="2286000" algn="l" defTabSz="457200" rtl="0" eaLnBrk="1" latinLnBrk="0" hangingPunct="1">
              <a:defRPr sz="2400" kern="1200">
                <a:solidFill>
                  <a:schemeClr val="tx2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6pPr>
            <a:lvl7pPr marL="2743200" algn="l" defTabSz="457200" rtl="0" eaLnBrk="1" latinLnBrk="0" hangingPunct="1">
              <a:defRPr sz="2400" kern="1200">
                <a:solidFill>
                  <a:schemeClr val="tx2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7pPr>
            <a:lvl8pPr marL="3200400" algn="l" defTabSz="457200" rtl="0" eaLnBrk="1" latinLnBrk="0" hangingPunct="1">
              <a:defRPr sz="2400" kern="1200">
                <a:solidFill>
                  <a:schemeClr val="tx2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8pPr>
            <a:lvl9pPr marL="3657600" algn="l" defTabSz="457200" rtl="0" eaLnBrk="1" latinLnBrk="0" hangingPunct="1">
              <a:defRPr sz="2400" kern="1200">
                <a:solidFill>
                  <a:schemeClr val="tx2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9pPr>
          </a:lstStyle>
          <a:p>
            <a:fld id="{BB934406-769E-5B40-B7A9-822C08C69B4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295965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ntact U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A662DED-C8A3-27FA-1145-210FE292BDF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308983"/>
            <a:ext cx="12206978" cy="4992254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EB760459-A1D9-71B1-ED8A-C1928019161B}"/>
              </a:ext>
            </a:extLst>
          </p:cNvPr>
          <p:cNvSpPr/>
          <p:nvPr userDrawn="1"/>
        </p:nvSpPr>
        <p:spPr>
          <a:xfrm rot="10800000">
            <a:off x="0" y="-3"/>
            <a:ext cx="12191998" cy="6301237"/>
          </a:xfrm>
          <a:prstGeom prst="rect">
            <a:avLst/>
          </a:prstGeom>
          <a:gradFill flip="none" rotWithShape="1">
            <a:gsLst>
              <a:gs pos="0">
                <a:srgbClr val="0F0F16">
                  <a:alpha val="92959"/>
                </a:srgbClr>
              </a:gs>
              <a:gs pos="80000">
                <a:srgbClr val="001541">
                  <a:alpha val="82437"/>
                </a:srgbClr>
              </a:gs>
            </a:gsLst>
            <a:lin ang="10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2F8B7FB-9603-ADA1-9A8E-97273D1FFF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7244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A4712E1-1140-984C-8B38-3DFC117B660D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BF0119F6-80E4-6D0A-09B1-664B912B0D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33039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46" name="Picture Placeholder 45">
            <a:extLst>
              <a:ext uri="{FF2B5EF4-FFF2-40B4-BE49-F238E27FC236}">
                <a16:creationId xmlns:a16="http://schemas.microsoft.com/office/drawing/2014/main" id="{4EBA0575-D815-D9D8-CD11-63AEAAE5EB7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209024" y="5048110"/>
            <a:ext cx="214312" cy="214312"/>
          </a:xfrm>
          <a:prstGeom prst="rect">
            <a:avLst/>
          </a:prstGeom>
        </p:spPr>
      </p:pic>
      <p:pic>
        <p:nvPicPr>
          <p:cNvPr id="52" name="Picture Placeholder 51">
            <a:extLst>
              <a:ext uri="{FF2B5EF4-FFF2-40B4-BE49-F238E27FC236}">
                <a16:creationId xmlns:a16="http://schemas.microsoft.com/office/drawing/2014/main" id="{7D314DFC-9135-646B-3577-8D80D3742FC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368" r="368"/>
          <a:stretch/>
        </p:blipFill>
        <p:spPr>
          <a:xfrm>
            <a:off x="1202674" y="4688124"/>
            <a:ext cx="214312" cy="215900"/>
          </a:xfrm>
          <a:prstGeom prst="rect">
            <a:avLst/>
          </a:prstGeom>
        </p:spPr>
      </p:pic>
      <p:sp>
        <p:nvSpPr>
          <p:cNvPr id="54" name="Picture Placeholder 53">
            <a:extLst>
              <a:ext uri="{FF2B5EF4-FFF2-40B4-BE49-F238E27FC236}">
                <a16:creationId xmlns:a16="http://schemas.microsoft.com/office/drawing/2014/main" id="{E00C47A5-17E9-407F-60F9-7D491F9DD56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2824" y="1881018"/>
            <a:ext cx="1154404" cy="1154404"/>
          </a:xfrm>
          <a:prstGeom prst="ellipse">
            <a:avLst/>
          </a:prstGeom>
          <a:ln w="12700">
            <a:solidFill>
              <a:schemeClr val="bg1"/>
            </a:solidFill>
          </a:ln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57" name="Text Placeholder 2">
            <a:extLst>
              <a:ext uri="{FF2B5EF4-FFF2-40B4-BE49-F238E27FC236}">
                <a16:creationId xmlns:a16="http://schemas.microsoft.com/office/drawing/2014/main" id="{9F532C95-DD72-0100-030C-1A31AD54C0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32824" y="3140168"/>
            <a:ext cx="3591569" cy="634120"/>
          </a:xfrm>
        </p:spPr>
        <p:txBody>
          <a:bodyPr anchor="b">
            <a:noAutofit/>
          </a:bodyPr>
          <a:lstStyle>
            <a:lvl1pPr marL="0" indent="0">
              <a:buNone/>
              <a:defRPr sz="30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8" name="Content Placeholder 3">
            <a:extLst>
              <a:ext uri="{FF2B5EF4-FFF2-40B4-BE49-F238E27FC236}">
                <a16:creationId xmlns:a16="http://schemas.microsoft.com/office/drawing/2014/main" id="{473939B1-10E6-659E-B2FB-8854B28F4BB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32824" y="3906724"/>
            <a:ext cx="3591565" cy="614630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800" i="1">
                <a:solidFill>
                  <a:schemeClr val="bg1"/>
                </a:solidFill>
              </a:defRPr>
            </a:lvl1pPr>
            <a:lvl2pPr marL="233363" indent="0">
              <a:lnSpc>
                <a:spcPct val="100000"/>
              </a:lnSpc>
              <a:buFont typeface="Arial" panose="020B0604020202020204" pitchFamily="34" charset="0"/>
              <a:buNone/>
              <a:defRPr sz="1800" i="1">
                <a:solidFill>
                  <a:schemeClr val="bg1"/>
                </a:solidFill>
              </a:defRPr>
            </a:lvl2pPr>
            <a:lvl3pPr marL="468313" indent="0">
              <a:lnSpc>
                <a:spcPct val="100000"/>
              </a:lnSpc>
              <a:buFont typeface="Arial" panose="020B0604020202020204" pitchFamily="34" charset="0"/>
              <a:buNone/>
              <a:defRPr sz="1800" i="1">
                <a:solidFill>
                  <a:schemeClr val="bg1"/>
                </a:solidFill>
              </a:defRPr>
            </a:lvl3pPr>
            <a:lvl4pPr marL="744537" indent="0">
              <a:lnSpc>
                <a:spcPct val="100000"/>
              </a:lnSpc>
              <a:buFont typeface="Arial" panose="020B0604020202020204" pitchFamily="34" charset="0"/>
              <a:buNone/>
              <a:defRPr sz="1800" i="1">
                <a:solidFill>
                  <a:schemeClr val="bg1"/>
                </a:solidFill>
              </a:defRPr>
            </a:lvl4pPr>
            <a:lvl5pPr marL="1035050" indent="0">
              <a:lnSpc>
                <a:spcPct val="100000"/>
              </a:lnSpc>
              <a:buFont typeface="Arial" panose="020B0604020202020204" pitchFamily="34" charset="0"/>
              <a:buNone/>
              <a:defRPr sz="1800" i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1" name="Content Placeholder 3">
            <a:extLst>
              <a:ext uri="{FF2B5EF4-FFF2-40B4-BE49-F238E27FC236}">
                <a16:creationId xmlns:a16="http://schemas.microsoft.com/office/drawing/2014/main" id="{8D857293-9EEE-E4C3-D29E-7F003FC9A23A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1416401" y="4665440"/>
            <a:ext cx="3307986" cy="459143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1pPr>
            <a:lvl2pPr marL="233363" indent="0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2pPr>
            <a:lvl3pPr marL="468313" indent="0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3pPr>
            <a:lvl4pPr marL="744537" indent="0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4pPr>
            <a:lvl5pPr marL="1035050" indent="0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2" name="Content Placeholder 3">
            <a:extLst>
              <a:ext uri="{FF2B5EF4-FFF2-40B4-BE49-F238E27FC236}">
                <a16:creationId xmlns:a16="http://schemas.microsoft.com/office/drawing/2014/main" id="{3B6946E0-F7E7-4277-BCEB-1B83E5468C86}"/>
              </a:ext>
            </a:extLst>
          </p:cNvPr>
          <p:cNvSpPr>
            <a:spLocks noGrp="1"/>
          </p:cNvSpPr>
          <p:nvPr>
            <p:ph sz="half" idx="15"/>
          </p:nvPr>
        </p:nvSpPr>
        <p:spPr>
          <a:xfrm>
            <a:off x="1416401" y="5021901"/>
            <a:ext cx="3307986" cy="459143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1pPr>
            <a:lvl2pPr marL="233363" indent="0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2pPr>
            <a:lvl3pPr marL="468313" indent="0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3pPr>
            <a:lvl4pPr marL="744537" indent="0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4pPr>
            <a:lvl5pPr marL="1035050" indent="0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Text Placeholder 1">
            <a:extLst>
              <a:ext uri="{FF2B5EF4-FFF2-40B4-BE49-F238E27FC236}">
                <a16:creationId xmlns:a16="http://schemas.microsoft.com/office/drawing/2014/main" id="{A8398BB1-5F58-3A31-5001-E2B5A3DC503A}"/>
              </a:ext>
            </a:extLst>
          </p:cNvPr>
          <p:cNvSpPr txBox="1">
            <a:spLocks/>
          </p:cNvSpPr>
          <p:nvPr userDrawn="1"/>
        </p:nvSpPr>
        <p:spPr>
          <a:xfrm>
            <a:off x="6371562" y="1691664"/>
            <a:ext cx="3354871" cy="63412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b="0" kern="120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tabLst/>
              <a:defRPr sz="2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tabLst/>
              <a:defRPr sz="18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tabLst/>
              <a:defRPr sz="16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tabLst/>
              <a:defRPr sz="16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chemeClr val="bg1"/>
                </a:solidFill>
              </a:rPr>
              <a:t>Sales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3930F112-32AB-D427-542B-50152BBE7B2E}"/>
              </a:ext>
            </a:extLst>
          </p:cNvPr>
          <p:cNvSpPr txBox="1">
            <a:spLocks/>
          </p:cNvSpPr>
          <p:nvPr userDrawn="1"/>
        </p:nvSpPr>
        <p:spPr>
          <a:xfrm>
            <a:off x="6371562" y="2458220"/>
            <a:ext cx="3354871" cy="9144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233363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tabLst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468313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tabLst/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744537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tabLst/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03505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tabLst/>
              <a:defRPr sz="1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chemeClr val="bg1"/>
                </a:solidFill>
              </a:rPr>
              <a:t>To place an order or get answers to any pre-sale questions.</a:t>
            </a:r>
          </a:p>
          <a:p>
            <a:r>
              <a:rPr lang="en-US" u="sng" dirty="0">
                <a:solidFill>
                  <a:srgbClr val="4D74FF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sales@quasonix.com</a:t>
            </a:r>
            <a:endParaRPr lang="en-US" u="sng" dirty="0">
              <a:solidFill>
                <a:srgbClr val="4D74FF"/>
              </a:solidFill>
            </a:endParaRPr>
          </a:p>
        </p:txBody>
      </p:sp>
      <p:sp>
        <p:nvSpPr>
          <p:cNvPr id="15" name="Text Placeholder 5">
            <a:extLst>
              <a:ext uri="{FF2B5EF4-FFF2-40B4-BE49-F238E27FC236}">
                <a16:creationId xmlns:a16="http://schemas.microsoft.com/office/drawing/2014/main" id="{2D357936-D2A4-95CE-4C3B-7E60556F8C68}"/>
              </a:ext>
            </a:extLst>
          </p:cNvPr>
          <p:cNvSpPr txBox="1">
            <a:spLocks/>
          </p:cNvSpPr>
          <p:nvPr userDrawn="1"/>
        </p:nvSpPr>
        <p:spPr>
          <a:xfrm>
            <a:off x="6371562" y="3799361"/>
            <a:ext cx="3354871" cy="63412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b="0" kern="120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tabLst/>
              <a:defRPr sz="2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tabLst/>
              <a:defRPr sz="18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tabLst/>
              <a:defRPr sz="16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tabLst/>
              <a:defRPr sz="16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chemeClr val="bg1"/>
                </a:solidFill>
              </a:rPr>
              <a:t>Tech Support</a:t>
            </a:r>
          </a:p>
        </p:txBody>
      </p:sp>
      <p:sp>
        <p:nvSpPr>
          <p:cNvPr id="16" name="Content Placeholder 6">
            <a:extLst>
              <a:ext uri="{FF2B5EF4-FFF2-40B4-BE49-F238E27FC236}">
                <a16:creationId xmlns:a16="http://schemas.microsoft.com/office/drawing/2014/main" id="{E9FDDEAC-B8FE-A120-16B0-F76E417C3407}"/>
              </a:ext>
            </a:extLst>
          </p:cNvPr>
          <p:cNvSpPr txBox="1">
            <a:spLocks/>
          </p:cNvSpPr>
          <p:nvPr userDrawn="1"/>
        </p:nvSpPr>
        <p:spPr>
          <a:xfrm>
            <a:off x="6371562" y="4565917"/>
            <a:ext cx="3354871" cy="914438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68313" indent="-2349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744538" indent="-276225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035050" indent="-290513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270000" indent="-2349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1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>
                <a:solidFill>
                  <a:schemeClr val="bg1"/>
                </a:solidFill>
              </a:rPr>
              <a:t>Contact us if you need help with any technical support.</a:t>
            </a:r>
          </a:p>
          <a:p>
            <a:pPr marL="0" indent="0">
              <a:buNone/>
            </a:pPr>
            <a:r>
              <a:rPr lang="en-US" dirty="0">
                <a:solidFill>
                  <a:schemeClr val="accent1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support@quasonix.com</a:t>
            </a:r>
            <a:endParaRPr lang="en-US">
              <a:solidFill>
                <a:schemeClr val="accent1"/>
              </a:solidFill>
            </a:endParaRP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BC7FA1F1-36EC-6D71-B2A4-980292284E00}"/>
              </a:ext>
            </a:extLst>
          </p:cNvPr>
          <p:cNvCxnSpPr/>
          <p:nvPr userDrawn="1"/>
        </p:nvCxnSpPr>
        <p:spPr>
          <a:xfrm>
            <a:off x="5409775" y="1881018"/>
            <a:ext cx="0" cy="3732245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E8435C07-1C69-8D2C-F1E0-0F6FC70D1DD4}"/>
              </a:ext>
            </a:extLst>
          </p:cNvPr>
          <p:cNvCxnSpPr>
            <a:cxnSpLocks/>
          </p:cNvCxnSpPr>
          <p:nvPr userDrawn="1"/>
        </p:nvCxnSpPr>
        <p:spPr>
          <a:xfrm flipH="1">
            <a:off x="5409775" y="3774288"/>
            <a:ext cx="5944025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0509AB32-5C06-0DB5-7890-97BC5498B348}"/>
              </a:ext>
            </a:extLst>
          </p:cNvPr>
          <p:cNvSpPr txBox="1">
            <a:spLocks/>
          </p:cNvSpPr>
          <p:nvPr userDrawn="1"/>
        </p:nvSpPr>
        <p:spPr>
          <a:xfrm>
            <a:off x="4724400" y="635632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2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2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2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2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5pPr>
            <a:lvl6pPr marL="2286000" algn="l" defTabSz="457200" rtl="0" eaLnBrk="1" latinLnBrk="0" hangingPunct="1">
              <a:defRPr sz="2400" kern="1200">
                <a:solidFill>
                  <a:schemeClr val="tx2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6pPr>
            <a:lvl7pPr marL="2743200" algn="l" defTabSz="457200" rtl="0" eaLnBrk="1" latinLnBrk="0" hangingPunct="1">
              <a:defRPr sz="2400" kern="1200">
                <a:solidFill>
                  <a:schemeClr val="tx2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7pPr>
            <a:lvl8pPr marL="3200400" algn="l" defTabSz="457200" rtl="0" eaLnBrk="1" latinLnBrk="0" hangingPunct="1">
              <a:defRPr sz="2400" kern="1200">
                <a:solidFill>
                  <a:schemeClr val="tx2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8pPr>
            <a:lvl9pPr marL="3657600" algn="l" defTabSz="457200" rtl="0" eaLnBrk="1" latinLnBrk="0" hangingPunct="1">
              <a:defRPr sz="2400" kern="1200">
                <a:solidFill>
                  <a:schemeClr val="tx2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9pPr>
          </a:lstStyle>
          <a:p>
            <a:fld id="{BB934406-769E-5B40-B7A9-822C08C69B4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145722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act U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C8F2C34-7E25-B0BA-67D3-93863903B3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13761" y="1691664"/>
            <a:ext cx="3354871" cy="6341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E45DAD0-5D9A-31E3-D6F9-7888EC1A3DF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414523" y="2458220"/>
            <a:ext cx="3085105" cy="461064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>
                <a:solidFill>
                  <a:schemeClr val="tx1"/>
                </a:solidFill>
              </a:defRPr>
            </a:lvl1pPr>
            <a:lvl2pPr marL="233363" indent="0">
              <a:buFont typeface="Arial" panose="020B0604020202020204" pitchFamily="34" charset="0"/>
              <a:buNone/>
              <a:defRPr>
                <a:solidFill>
                  <a:schemeClr val="tx1"/>
                </a:solidFill>
              </a:defRPr>
            </a:lvl2pPr>
            <a:lvl3pPr marL="468313" indent="0">
              <a:buFont typeface="Arial" panose="020B0604020202020204" pitchFamily="34" charset="0"/>
              <a:buNone/>
              <a:defRPr>
                <a:solidFill>
                  <a:schemeClr val="tx1"/>
                </a:solidFill>
              </a:defRPr>
            </a:lvl3pPr>
            <a:lvl4pPr marL="744537" indent="0">
              <a:buFont typeface="Arial" panose="020B0604020202020204" pitchFamily="34" charset="0"/>
              <a:buNone/>
              <a:defRPr>
                <a:solidFill>
                  <a:schemeClr val="tx1"/>
                </a:solidFill>
              </a:defRPr>
            </a:lvl4pPr>
            <a:lvl5pPr marL="1035050" indent="0">
              <a:buFont typeface="Arial" panose="020B0604020202020204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2F8B7FB-9603-ADA1-9A8E-97273D1FFF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7244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A4712E1-1140-984C-8B38-3DFC117B660D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BF0119F6-80E4-6D0A-09B1-664B912B0D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3303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F8AF4CC1-70BD-3B11-63F8-C0056D96B21E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1113761" y="3799361"/>
            <a:ext cx="3354871" cy="6341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Content Placeholder 3">
            <a:extLst>
              <a:ext uri="{FF2B5EF4-FFF2-40B4-BE49-F238E27FC236}">
                <a16:creationId xmlns:a16="http://schemas.microsoft.com/office/drawing/2014/main" id="{5BA1AAB1-7E52-B9DB-4CC1-9EA214B99D94}"/>
              </a:ext>
            </a:extLst>
          </p:cNvPr>
          <p:cNvSpPr>
            <a:spLocks noGrp="1"/>
          </p:cNvSpPr>
          <p:nvPr>
            <p:ph sz="half" idx="15"/>
          </p:nvPr>
        </p:nvSpPr>
        <p:spPr>
          <a:xfrm>
            <a:off x="1414523" y="2990957"/>
            <a:ext cx="3085105" cy="461064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>
                <a:solidFill>
                  <a:schemeClr val="tx1"/>
                </a:solidFill>
              </a:defRPr>
            </a:lvl1pPr>
            <a:lvl2pPr marL="233363" indent="0">
              <a:buFont typeface="Arial" panose="020B0604020202020204" pitchFamily="34" charset="0"/>
              <a:buNone/>
              <a:defRPr>
                <a:solidFill>
                  <a:schemeClr val="tx1"/>
                </a:solidFill>
              </a:defRPr>
            </a:lvl2pPr>
            <a:lvl3pPr marL="468313" indent="0">
              <a:buFont typeface="Arial" panose="020B0604020202020204" pitchFamily="34" charset="0"/>
              <a:buNone/>
              <a:defRPr>
                <a:solidFill>
                  <a:schemeClr val="tx1"/>
                </a:solidFill>
              </a:defRPr>
            </a:lvl3pPr>
            <a:lvl4pPr marL="744537" indent="0">
              <a:buFont typeface="Arial" panose="020B0604020202020204" pitchFamily="34" charset="0"/>
              <a:buNone/>
              <a:defRPr>
                <a:solidFill>
                  <a:schemeClr val="tx1"/>
                </a:solidFill>
              </a:defRPr>
            </a:lvl4pPr>
            <a:lvl5pPr marL="1035050" indent="0">
              <a:buFont typeface="Arial" panose="020B0604020202020204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C9EE26B8-EBD3-DBB7-3B6E-B5F4BEEEF82C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207413" y="2457450"/>
            <a:ext cx="214313" cy="215900"/>
          </a:xfrm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73842947-02AF-190A-D5C3-F639421E6E6B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1207413" y="2987467"/>
            <a:ext cx="214313" cy="214312"/>
          </a:xfrm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19" name="Content Placeholder 3">
            <a:extLst>
              <a:ext uri="{FF2B5EF4-FFF2-40B4-BE49-F238E27FC236}">
                <a16:creationId xmlns:a16="http://schemas.microsoft.com/office/drawing/2014/main" id="{EB662F56-D884-9F2D-C4DB-BA890E85D353}"/>
              </a:ext>
            </a:extLst>
          </p:cNvPr>
          <p:cNvSpPr>
            <a:spLocks noGrp="1"/>
          </p:cNvSpPr>
          <p:nvPr>
            <p:ph sz="half" idx="18"/>
          </p:nvPr>
        </p:nvSpPr>
        <p:spPr>
          <a:xfrm>
            <a:off x="1414523" y="4558569"/>
            <a:ext cx="3085105" cy="461064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>
                <a:solidFill>
                  <a:schemeClr val="tx1"/>
                </a:solidFill>
              </a:defRPr>
            </a:lvl1pPr>
            <a:lvl2pPr marL="233363" indent="0">
              <a:buFont typeface="Arial" panose="020B0604020202020204" pitchFamily="34" charset="0"/>
              <a:buNone/>
              <a:defRPr>
                <a:solidFill>
                  <a:schemeClr val="tx1"/>
                </a:solidFill>
              </a:defRPr>
            </a:lvl2pPr>
            <a:lvl3pPr marL="468313" indent="0">
              <a:buFont typeface="Arial" panose="020B0604020202020204" pitchFamily="34" charset="0"/>
              <a:buNone/>
              <a:defRPr>
                <a:solidFill>
                  <a:schemeClr val="tx1"/>
                </a:solidFill>
              </a:defRPr>
            </a:lvl3pPr>
            <a:lvl4pPr marL="744537" indent="0">
              <a:buFont typeface="Arial" panose="020B0604020202020204" pitchFamily="34" charset="0"/>
              <a:buNone/>
              <a:defRPr>
                <a:solidFill>
                  <a:schemeClr val="tx1"/>
                </a:solidFill>
              </a:defRPr>
            </a:lvl4pPr>
            <a:lvl5pPr marL="1035050" indent="0">
              <a:buFont typeface="Arial" panose="020B0604020202020204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0" name="Content Placeholder 3">
            <a:extLst>
              <a:ext uri="{FF2B5EF4-FFF2-40B4-BE49-F238E27FC236}">
                <a16:creationId xmlns:a16="http://schemas.microsoft.com/office/drawing/2014/main" id="{9E8810AC-EF85-D4AB-18CE-AF0974E0D324}"/>
              </a:ext>
            </a:extLst>
          </p:cNvPr>
          <p:cNvSpPr>
            <a:spLocks noGrp="1"/>
          </p:cNvSpPr>
          <p:nvPr>
            <p:ph sz="half" idx="19"/>
          </p:nvPr>
        </p:nvSpPr>
        <p:spPr>
          <a:xfrm>
            <a:off x="1414523" y="5091306"/>
            <a:ext cx="3085105" cy="461064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>
                <a:solidFill>
                  <a:schemeClr val="tx1"/>
                </a:solidFill>
              </a:defRPr>
            </a:lvl1pPr>
            <a:lvl2pPr marL="233363" indent="0">
              <a:buFont typeface="Arial" panose="020B0604020202020204" pitchFamily="34" charset="0"/>
              <a:buNone/>
              <a:defRPr>
                <a:solidFill>
                  <a:schemeClr val="tx1"/>
                </a:solidFill>
              </a:defRPr>
            </a:lvl2pPr>
            <a:lvl3pPr marL="468313" indent="0">
              <a:buFont typeface="Arial" panose="020B0604020202020204" pitchFamily="34" charset="0"/>
              <a:buNone/>
              <a:defRPr>
                <a:solidFill>
                  <a:schemeClr val="tx1"/>
                </a:solidFill>
              </a:defRPr>
            </a:lvl3pPr>
            <a:lvl4pPr marL="744537" indent="0">
              <a:buFont typeface="Arial" panose="020B0604020202020204" pitchFamily="34" charset="0"/>
              <a:buNone/>
              <a:defRPr>
                <a:solidFill>
                  <a:schemeClr val="tx1"/>
                </a:solidFill>
              </a:defRPr>
            </a:lvl4pPr>
            <a:lvl5pPr marL="1035050" indent="0">
              <a:buFont typeface="Arial" panose="020B0604020202020204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1" name="Picture Placeholder 15">
            <a:extLst>
              <a:ext uri="{FF2B5EF4-FFF2-40B4-BE49-F238E27FC236}">
                <a16:creationId xmlns:a16="http://schemas.microsoft.com/office/drawing/2014/main" id="{FDA13396-9215-D218-E884-BEF147EFE711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1207413" y="4557799"/>
            <a:ext cx="214313" cy="215900"/>
          </a:xfrm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22" name="Picture Placeholder 17">
            <a:extLst>
              <a:ext uri="{FF2B5EF4-FFF2-40B4-BE49-F238E27FC236}">
                <a16:creationId xmlns:a16="http://schemas.microsoft.com/office/drawing/2014/main" id="{80871C4D-DE0D-4188-2337-651702B80B2F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1207413" y="5087816"/>
            <a:ext cx="214313" cy="214312"/>
          </a:xfrm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EAE8344-1DD0-9433-31D1-C84B3B75F22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221188" y="1394811"/>
            <a:ext cx="6132611" cy="4393363"/>
          </a:xfrm>
          <a:prstGeom prst="rect">
            <a:avLst/>
          </a:prstGeom>
        </p:spPr>
      </p:pic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70FE69E1-0930-BD0C-2846-E2B6865AFA12}"/>
              </a:ext>
            </a:extLst>
          </p:cNvPr>
          <p:cNvSpPr txBox="1">
            <a:spLocks/>
          </p:cNvSpPr>
          <p:nvPr userDrawn="1"/>
        </p:nvSpPr>
        <p:spPr>
          <a:xfrm>
            <a:off x="4724400" y="635632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2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2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2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2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5pPr>
            <a:lvl6pPr marL="2286000" algn="l" defTabSz="457200" rtl="0" eaLnBrk="1" latinLnBrk="0" hangingPunct="1">
              <a:defRPr sz="2400" kern="1200">
                <a:solidFill>
                  <a:schemeClr val="tx2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6pPr>
            <a:lvl7pPr marL="2743200" algn="l" defTabSz="457200" rtl="0" eaLnBrk="1" latinLnBrk="0" hangingPunct="1">
              <a:defRPr sz="2400" kern="1200">
                <a:solidFill>
                  <a:schemeClr val="tx2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7pPr>
            <a:lvl8pPr marL="3200400" algn="l" defTabSz="457200" rtl="0" eaLnBrk="1" latinLnBrk="0" hangingPunct="1">
              <a:defRPr sz="2400" kern="1200">
                <a:solidFill>
                  <a:schemeClr val="tx2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8pPr>
            <a:lvl9pPr marL="3657600" algn="l" defTabSz="457200" rtl="0" eaLnBrk="1" latinLnBrk="0" hangingPunct="1">
              <a:defRPr sz="2400" kern="1200">
                <a:solidFill>
                  <a:schemeClr val="tx2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9pPr>
          </a:lstStyle>
          <a:p>
            <a:fld id="{BB934406-769E-5B40-B7A9-822C08C69B4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4426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13" Type="http://schemas.openxmlformats.org/officeDocument/2006/relationships/slideLayout" Target="../slideLayouts/slideLayout22.xml"/><Relationship Id="rId18" Type="http://schemas.openxmlformats.org/officeDocument/2006/relationships/slideLayout" Target="../slideLayouts/slideLayout27.xml"/><Relationship Id="rId26" Type="http://schemas.openxmlformats.org/officeDocument/2006/relationships/slideLayout" Target="../slideLayouts/slideLayout35.xml"/><Relationship Id="rId3" Type="http://schemas.openxmlformats.org/officeDocument/2006/relationships/slideLayout" Target="../slideLayouts/slideLayout12.xml"/><Relationship Id="rId21" Type="http://schemas.openxmlformats.org/officeDocument/2006/relationships/slideLayout" Target="../slideLayouts/slideLayout30.xml"/><Relationship Id="rId7" Type="http://schemas.openxmlformats.org/officeDocument/2006/relationships/slideLayout" Target="../slideLayouts/slideLayout16.xml"/><Relationship Id="rId12" Type="http://schemas.openxmlformats.org/officeDocument/2006/relationships/slideLayout" Target="../slideLayouts/slideLayout21.xml"/><Relationship Id="rId17" Type="http://schemas.openxmlformats.org/officeDocument/2006/relationships/slideLayout" Target="../slideLayouts/slideLayout26.xml"/><Relationship Id="rId25" Type="http://schemas.openxmlformats.org/officeDocument/2006/relationships/slideLayout" Target="../slideLayouts/slideLayout34.xml"/><Relationship Id="rId2" Type="http://schemas.openxmlformats.org/officeDocument/2006/relationships/slideLayout" Target="../slideLayouts/slideLayout11.xml"/><Relationship Id="rId16" Type="http://schemas.openxmlformats.org/officeDocument/2006/relationships/slideLayout" Target="../slideLayouts/slideLayout25.xml"/><Relationship Id="rId20" Type="http://schemas.openxmlformats.org/officeDocument/2006/relationships/slideLayout" Target="../slideLayouts/slideLayout29.xml"/><Relationship Id="rId29" Type="http://schemas.openxmlformats.org/officeDocument/2006/relationships/theme" Target="../theme/theme2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0.xml"/><Relationship Id="rId24" Type="http://schemas.openxmlformats.org/officeDocument/2006/relationships/slideLayout" Target="../slideLayouts/slideLayout33.xml"/><Relationship Id="rId5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24.xml"/><Relationship Id="rId23" Type="http://schemas.openxmlformats.org/officeDocument/2006/relationships/slideLayout" Target="../slideLayouts/slideLayout32.xml"/><Relationship Id="rId28" Type="http://schemas.openxmlformats.org/officeDocument/2006/relationships/slideLayout" Target="../slideLayouts/slideLayout37.xml"/><Relationship Id="rId10" Type="http://schemas.openxmlformats.org/officeDocument/2006/relationships/slideLayout" Target="../slideLayouts/slideLayout19.xml"/><Relationship Id="rId19" Type="http://schemas.openxmlformats.org/officeDocument/2006/relationships/slideLayout" Target="../slideLayouts/slideLayout28.xml"/><Relationship Id="rId31" Type="http://schemas.openxmlformats.org/officeDocument/2006/relationships/image" Target="../media/image7.gif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Relationship Id="rId14" Type="http://schemas.openxmlformats.org/officeDocument/2006/relationships/slideLayout" Target="../slideLayouts/slideLayout23.xml"/><Relationship Id="rId22" Type="http://schemas.openxmlformats.org/officeDocument/2006/relationships/slideLayout" Target="../slideLayouts/slideLayout31.xml"/><Relationship Id="rId27" Type="http://schemas.openxmlformats.org/officeDocument/2006/relationships/slideLayout" Target="../slideLayouts/slideLayout36.xml"/><Relationship Id="rId30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4179C0F-62F4-CD8C-E79E-A61CFA243C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0" tIns="45720" rIns="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4A17E9D-1157-6D1A-4DA8-1A1E54E922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727517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6" r:id="rId1"/>
    <p:sldLayoutId id="2147483827" r:id="rId2"/>
    <p:sldLayoutId id="2147483828" r:id="rId3"/>
    <p:sldLayoutId id="2147483829" r:id="rId4"/>
    <p:sldLayoutId id="2147483830" r:id="rId5"/>
    <p:sldLayoutId id="2147483831" r:id="rId6"/>
    <p:sldLayoutId id="2147483832" r:id="rId7"/>
    <p:sldLayoutId id="2147483833" r:id="rId8"/>
    <p:sldLayoutId id="2147483834" r:id="rId9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2000" spc="-1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E13D78D-F843-BE75-664C-31C3226886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3303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1B51A26-2235-7501-9716-7CC29C81A2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407458"/>
            <a:ext cx="10515600" cy="476950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334F0A8-EE8D-E0F5-DB7E-8C031335480C}"/>
              </a:ext>
            </a:extLst>
          </p:cNvPr>
          <p:cNvPicPr>
            <a:picLocks noChangeAspect="1"/>
          </p:cNvPicPr>
          <p:nvPr/>
        </p:nvPicPr>
        <p:blipFill>
          <a:blip r:embed="rId30"/>
          <a:srcRect/>
          <a:stretch/>
        </p:blipFill>
        <p:spPr>
          <a:xfrm>
            <a:off x="838200" y="6427596"/>
            <a:ext cx="1517542" cy="22257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C9CD088-4133-22C8-C731-210D3160996D}"/>
              </a:ext>
            </a:extLst>
          </p:cNvPr>
          <p:cNvSpPr txBox="1"/>
          <p:nvPr/>
        </p:nvSpPr>
        <p:spPr>
          <a:xfrm>
            <a:off x="8191767" y="6400383"/>
            <a:ext cx="3168491" cy="276999"/>
          </a:xfrm>
          <a:prstGeom prst="rect">
            <a:avLst/>
          </a:prstGeom>
          <a:noFill/>
        </p:spPr>
        <p:txBody>
          <a:bodyPr wrap="square" rIns="0" rtlCol="0">
            <a:spAutoFit/>
          </a:bodyPr>
          <a:lstStyle/>
          <a:p>
            <a:pPr algn="r"/>
            <a:r>
              <a:rPr lang="en-US" sz="1200" dirty="0">
                <a:solidFill>
                  <a:srgbClr val="4D74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Reinventing Telemetry</a:t>
            </a:r>
            <a:r>
              <a:rPr lang="en-US" sz="1200" b="1" i="0" baseline="30000" dirty="0">
                <a:solidFill>
                  <a:schemeClr val="accent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®</a:t>
            </a:r>
            <a:r>
              <a:rPr lang="en-US" sz="1200" dirty="0">
                <a:solidFill>
                  <a:srgbClr val="4D74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•  Quasonix.com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3B788AAD-FDDE-E567-AC8E-5B8FB162C5A2}"/>
              </a:ext>
            </a:extLst>
          </p:cNvPr>
          <p:cNvCxnSpPr/>
          <p:nvPr/>
        </p:nvCxnSpPr>
        <p:spPr>
          <a:xfrm>
            <a:off x="838200" y="6292312"/>
            <a:ext cx="1052205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0367F31-04AE-033E-A928-C26EFA89340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724400" y="635632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BB934406-769E-5B40-B7A9-822C08C69B4E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4D82405B-E816-E106-EB35-E5B017B897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000" y="-411163"/>
            <a:ext cx="12700" cy="12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413797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68" r:id="rId2"/>
    <p:sldLayoutId id="2147483842" r:id="rId3"/>
    <p:sldLayoutId id="2147483843" r:id="rId4"/>
    <p:sldLayoutId id="2147483844" r:id="rId5"/>
    <p:sldLayoutId id="2147483845" r:id="rId6"/>
    <p:sldLayoutId id="2147483846" r:id="rId7"/>
    <p:sldLayoutId id="2147483847" r:id="rId8"/>
    <p:sldLayoutId id="2147483848" r:id="rId9"/>
    <p:sldLayoutId id="2147483849" r:id="rId10"/>
    <p:sldLayoutId id="2147483850" r:id="rId11"/>
    <p:sldLayoutId id="2147483851" r:id="rId12"/>
    <p:sldLayoutId id="2147483852" r:id="rId13"/>
    <p:sldLayoutId id="2147483853" r:id="rId14"/>
    <p:sldLayoutId id="2147483854" r:id="rId15"/>
    <p:sldLayoutId id="2147483855" r:id="rId16"/>
    <p:sldLayoutId id="2147483856" r:id="rId17"/>
    <p:sldLayoutId id="2147483857" r:id="rId18"/>
    <p:sldLayoutId id="2147483858" r:id="rId19"/>
    <p:sldLayoutId id="2147483859" r:id="rId20"/>
    <p:sldLayoutId id="2147483860" r:id="rId21"/>
    <p:sldLayoutId id="2147483861" r:id="rId22"/>
    <p:sldLayoutId id="2147483862" r:id="rId23"/>
    <p:sldLayoutId id="2147483867" r:id="rId24"/>
    <p:sldLayoutId id="2147483863" r:id="rId25"/>
    <p:sldLayoutId id="2147483864" r:id="rId26"/>
    <p:sldLayoutId id="2147483865" r:id="rId27"/>
    <p:sldLayoutId id="2147483866" r:id="rId28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2000" spc="-100" baseline="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468313" indent="-23495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tabLst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744538" indent="-276225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tabLst/>
        <a:defRPr sz="1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035050" indent="-290513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tabLst/>
        <a:defRPr sz="1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270000" indent="-23495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tabLst/>
        <a:defRPr sz="12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23.svg"/><Relationship Id="rId4" Type="http://schemas.openxmlformats.org/officeDocument/2006/relationships/image" Target="../media/image22.sv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2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2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rmc.osd.mil/wiki/display/publicRCC/120+Telemetry+%28TM%29+Radio+Frequency+%28RF%29+Handbook?preview=%2F113019785%2F122454132%2FWP-21-001.pdf&amp;searchId=TDBZHC61S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4.xml"/><Relationship Id="rId5" Type="http://schemas.openxmlformats.org/officeDocument/2006/relationships/hyperlink" Target="https://www.trmc.osd.mil/wiki/display/publicRCC/120+Telemetry+%28TM%29+Radio+Frequency+%28RF%29+Handbook?preview=%2F113019785%2F122454133%2F120-21_TM_RF_Handbook.pdf&amp;searchId=C38AVRKXB" TargetMode="External"/><Relationship Id="rId4" Type="http://schemas.openxmlformats.org/officeDocument/2006/relationships/image" Target="../media/image29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sv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32.svg"/><Relationship Id="rId4" Type="http://schemas.openxmlformats.org/officeDocument/2006/relationships/image" Target="../media/image31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0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7.e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36.emf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0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emf"/><Relationship Id="rId3" Type="http://schemas.openxmlformats.org/officeDocument/2006/relationships/image" Target="../media/image38.emf"/><Relationship Id="rId7" Type="http://schemas.openxmlformats.org/officeDocument/2006/relationships/image" Target="../media/image42.em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41.emf"/><Relationship Id="rId5" Type="http://schemas.openxmlformats.org/officeDocument/2006/relationships/image" Target="../media/image40.emf"/><Relationship Id="rId4" Type="http://schemas.openxmlformats.org/officeDocument/2006/relationships/image" Target="../media/image39.e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0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0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emf"/><Relationship Id="rId3" Type="http://schemas.openxmlformats.org/officeDocument/2006/relationships/oleObject" Target="../embeddings/oleObject3.bin"/><Relationship Id="rId7" Type="http://schemas.openxmlformats.org/officeDocument/2006/relationships/oleObject" Target="../embeddings/oleObject5.bin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52.emf"/><Relationship Id="rId5" Type="http://schemas.openxmlformats.org/officeDocument/2006/relationships/oleObject" Target="../embeddings/oleObject4.bin"/><Relationship Id="rId10" Type="http://schemas.openxmlformats.org/officeDocument/2006/relationships/image" Target="../media/image54.emf"/><Relationship Id="rId4" Type="http://schemas.openxmlformats.org/officeDocument/2006/relationships/image" Target="../media/image51.emf"/><Relationship Id="rId9" Type="http://schemas.openxmlformats.org/officeDocument/2006/relationships/oleObject" Target="../embeddings/oleObject6.bin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56.emf"/><Relationship Id="rId5" Type="http://schemas.openxmlformats.org/officeDocument/2006/relationships/oleObject" Target="../embeddings/oleObject8.bin"/><Relationship Id="rId4" Type="http://schemas.openxmlformats.org/officeDocument/2006/relationships/image" Target="../media/image55.emf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emf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58.emf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emf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emf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61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7.xml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emf"/><Relationship Id="rId3" Type="http://schemas.openxmlformats.org/officeDocument/2006/relationships/oleObject" Target="../embeddings/oleObject9.bin"/><Relationship Id="rId7" Type="http://schemas.openxmlformats.org/officeDocument/2006/relationships/oleObject" Target="../embeddings/oleObject11.bin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63.emf"/><Relationship Id="rId5" Type="http://schemas.openxmlformats.org/officeDocument/2006/relationships/oleObject" Target="../embeddings/oleObject10.bin"/><Relationship Id="rId4" Type="http://schemas.openxmlformats.org/officeDocument/2006/relationships/image" Target="../media/image62.emf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emf"/><Relationship Id="rId3" Type="http://schemas.openxmlformats.org/officeDocument/2006/relationships/oleObject" Target="../embeddings/oleObject12.bin"/><Relationship Id="rId7" Type="http://schemas.openxmlformats.org/officeDocument/2006/relationships/oleObject" Target="../embeddings/oleObject14.bin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66.emf"/><Relationship Id="rId5" Type="http://schemas.openxmlformats.org/officeDocument/2006/relationships/oleObject" Target="../embeddings/oleObject13.bin"/><Relationship Id="rId4" Type="http://schemas.openxmlformats.org/officeDocument/2006/relationships/image" Target="../media/image65.emf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emf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6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emf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1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1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1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1.xml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emf"/><Relationship Id="rId3" Type="http://schemas.openxmlformats.org/officeDocument/2006/relationships/image" Target="../media/image75.emf"/><Relationship Id="rId7" Type="http://schemas.openxmlformats.org/officeDocument/2006/relationships/image" Target="../media/image79.emf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78.emf"/><Relationship Id="rId5" Type="http://schemas.openxmlformats.org/officeDocument/2006/relationships/image" Target="../media/image77.emf"/><Relationship Id="rId10" Type="http://schemas.openxmlformats.org/officeDocument/2006/relationships/image" Target="../media/image82.emf"/><Relationship Id="rId4" Type="http://schemas.openxmlformats.org/officeDocument/2006/relationships/image" Target="../media/image76.emf"/><Relationship Id="rId9" Type="http://schemas.openxmlformats.org/officeDocument/2006/relationships/image" Target="../media/image81.emf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emf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85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89.png"/><Relationship Id="rId5" Type="http://schemas.openxmlformats.org/officeDocument/2006/relationships/image" Target="../media/image88.png"/><Relationship Id="rId4" Type="http://schemas.openxmlformats.org/officeDocument/2006/relationships/image" Target="../media/image87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emf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emf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92.png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10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94.emf"/><Relationship Id="rId5" Type="http://schemas.openxmlformats.org/officeDocument/2006/relationships/oleObject" Target="../embeddings/oleObject16.bin"/><Relationship Id="rId4" Type="http://schemas.openxmlformats.org/officeDocument/2006/relationships/image" Target="../media/image93.emf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emf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96.emf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emf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26.png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2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emf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26.png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emf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2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emf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2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emf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2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emf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22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emf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2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emf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22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emf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2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17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8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10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17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.bin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06.emf"/><Relationship Id="rId5" Type="http://schemas.openxmlformats.org/officeDocument/2006/relationships/oleObject" Target="../embeddings/oleObject18.bin"/><Relationship Id="rId4" Type="http://schemas.openxmlformats.org/officeDocument/2006/relationships/image" Target="../media/image105.emf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pn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110.png"/><Relationship Id="rId5" Type="http://schemas.openxmlformats.org/officeDocument/2006/relationships/image" Target="../media/image109.png"/><Relationship Id="rId4" Type="http://schemas.openxmlformats.org/officeDocument/2006/relationships/image" Target="../media/image108.pn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85.pn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89.png"/><Relationship Id="rId5" Type="http://schemas.openxmlformats.org/officeDocument/2006/relationships/image" Target="../media/image88.png"/><Relationship Id="rId4" Type="http://schemas.openxmlformats.org/officeDocument/2006/relationships/image" Target="../media/image87.png"/></Relationships>
</file>

<file path=ppt/slides/_rels/slide7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6.emf"/><Relationship Id="rId3" Type="http://schemas.openxmlformats.org/officeDocument/2006/relationships/image" Target="../media/image111.emf"/><Relationship Id="rId7" Type="http://schemas.openxmlformats.org/officeDocument/2006/relationships/image" Target="../media/image115.emf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114.emf"/><Relationship Id="rId5" Type="http://schemas.openxmlformats.org/officeDocument/2006/relationships/image" Target="../media/image113.emf"/><Relationship Id="rId4" Type="http://schemas.openxmlformats.org/officeDocument/2006/relationships/image" Target="../media/image112.emf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17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emf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21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8.emf"/><Relationship Id="rId1" Type="http://schemas.openxmlformats.org/officeDocument/2006/relationships/slideLayout" Target="../slideLayouts/slideLayout21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9.bin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119.emf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emf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10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emf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21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emf"/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124.emf"/><Relationship Id="rId4" Type="http://schemas.openxmlformats.org/officeDocument/2006/relationships/image" Target="../media/image123.emf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emf"/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21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emf"/><Relationship Id="rId2" Type="http://schemas.openxmlformats.org/officeDocument/2006/relationships/image" Target="../media/image126.emf"/><Relationship Id="rId1" Type="http://schemas.openxmlformats.org/officeDocument/2006/relationships/slideLayout" Target="../slideLayouts/slideLayout21.xml"/><Relationship Id="rId5" Type="http://schemas.openxmlformats.org/officeDocument/2006/relationships/image" Target="../media/image129.emf"/><Relationship Id="rId4" Type="http://schemas.openxmlformats.org/officeDocument/2006/relationships/image" Target="../media/image128.emf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10.xml"/></Relationships>
</file>

<file path=ppt/slides/_rels/slide9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5.emf"/><Relationship Id="rId3" Type="http://schemas.openxmlformats.org/officeDocument/2006/relationships/image" Target="../media/image130.emf"/><Relationship Id="rId7" Type="http://schemas.openxmlformats.org/officeDocument/2006/relationships/image" Target="../media/image134.emf"/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133.emf"/><Relationship Id="rId5" Type="http://schemas.openxmlformats.org/officeDocument/2006/relationships/image" Target="../media/image132.emf"/><Relationship Id="rId10" Type="http://schemas.openxmlformats.org/officeDocument/2006/relationships/image" Target="../media/image137.emf"/><Relationship Id="rId4" Type="http://schemas.openxmlformats.org/officeDocument/2006/relationships/image" Target="../media/image131.emf"/><Relationship Id="rId9" Type="http://schemas.openxmlformats.org/officeDocument/2006/relationships/image" Target="../media/image136.emf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8.emf"/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21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9.svg"/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141.svg"/><Relationship Id="rId4" Type="http://schemas.openxmlformats.org/officeDocument/2006/relationships/image" Target="../media/image140.svg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21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0.bin"/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142.emf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10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12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3.png"/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10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4.png"/><Relationship Id="rId2" Type="http://schemas.openxmlformats.org/officeDocument/2006/relationships/notesSlide" Target="../notesSlides/notesSlide97.xml"/><Relationship Id="rId1" Type="http://schemas.openxmlformats.org/officeDocument/2006/relationships/slideLayout" Target="../slideLayouts/slideLayout22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5.emf"/><Relationship Id="rId2" Type="http://schemas.openxmlformats.org/officeDocument/2006/relationships/notesSlide" Target="../notesSlides/notesSlide98.xml"/><Relationship Id="rId1" Type="http://schemas.openxmlformats.org/officeDocument/2006/relationships/slideLayout" Target="../slideLayouts/slideLayout22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6.emf"/><Relationship Id="rId2" Type="http://schemas.openxmlformats.org/officeDocument/2006/relationships/notesSlide" Target="../notesSlides/notesSlide99.xml"/><Relationship Id="rId1" Type="http://schemas.openxmlformats.org/officeDocument/2006/relationships/slideLayout" Target="../slideLayouts/slideLayout22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7.emf"/><Relationship Id="rId2" Type="http://schemas.openxmlformats.org/officeDocument/2006/relationships/notesSlide" Target="../notesSlides/notesSlide100.xml"/><Relationship Id="rId1" Type="http://schemas.openxmlformats.org/officeDocument/2006/relationships/slideLayout" Target="../slideLayouts/slideLayout22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8.emf"/><Relationship Id="rId2" Type="http://schemas.openxmlformats.org/officeDocument/2006/relationships/notesSlide" Target="../notesSlides/notesSlide101.xml"/><Relationship Id="rId1" Type="http://schemas.openxmlformats.org/officeDocument/2006/relationships/slideLayout" Target="../slideLayouts/slideLayout22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9.svg"/><Relationship Id="rId2" Type="http://schemas.openxmlformats.org/officeDocument/2006/relationships/notesSlide" Target="../notesSlides/notesSlide102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151.svg"/><Relationship Id="rId4" Type="http://schemas.openxmlformats.org/officeDocument/2006/relationships/image" Target="../media/image150.svg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3.xml"/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4.xml"/><Relationship Id="rId1" Type="http://schemas.openxmlformats.org/officeDocument/2006/relationships/slideLayout" Target="../slideLayouts/slideLayout10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2.emf"/><Relationship Id="rId2" Type="http://schemas.openxmlformats.org/officeDocument/2006/relationships/notesSlide" Target="../notesSlides/notesSlide105.xml"/><Relationship Id="rId1" Type="http://schemas.openxmlformats.org/officeDocument/2006/relationships/slideLayout" Target="../slideLayouts/slideLayout22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3.png"/><Relationship Id="rId2" Type="http://schemas.openxmlformats.org/officeDocument/2006/relationships/notesSlide" Target="../notesSlides/notesSlide106.xml"/><Relationship Id="rId1" Type="http://schemas.openxmlformats.org/officeDocument/2006/relationships/slideLayout" Target="../slideLayouts/slideLayout22.xml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4.png"/><Relationship Id="rId2" Type="http://schemas.openxmlformats.org/officeDocument/2006/relationships/notesSlide" Target="../notesSlides/notesSlide107.xml"/><Relationship Id="rId1" Type="http://schemas.openxmlformats.org/officeDocument/2006/relationships/slideLayout" Target="../slideLayouts/slideLayout22.xml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5.png"/><Relationship Id="rId2" Type="http://schemas.openxmlformats.org/officeDocument/2006/relationships/notesSlide" Target="../notesSlides/notesSlide108.xml"/><Relationship Id="rId1" Type="http://schemas.openxmlformats.org/officeDocument/2006/relationships/slideLayout" Target="../slideLayouts/slideLayout22.xml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6.png"/><Relationship Id="rId2" Type="http://schemas.openxmlformats.org/officeDocument/2006/relationships/notesSlide" Target="../notesSlides/notesSlide109.xml"/><Relationship Id="rId1" Type="http://schemas.openxmlformats.org/officeDocument/2006/relationships/slideLayout" Target="../slideLayouts/slideLayout22.xml"/></Relationships>
</file>

<file path=ppt/slides/_rels/slide1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0.xml"/><Relationship Id="rId1" Type="http://schemas.openxmlformats.org/officeDocument/2006/relationships/slideLayout" Target="../slideLayouts/slideLayout10.xml"/></Relationships>
</file>

<file path=ppt/slides/_rels/slide1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1.xml"/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2.xml"/><Relationship Id="rId1" Type="http://schemas.openxmlformats.org/officeDocument/2006/relationships/slideLayout" Target="../slideLayouts/slideLayout21.xml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1.bin"/><Relationship Id="rId2" Type="http://schemas.openxmlformats.org/officeDocument/2006/relationships/notesSlide" Target="../notesSlides/notesSlide113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57.emf"/></Relationships>
</file>

<file path=ppt/slides/_rels/slide1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0.emf"/><Relationship Id="rId13" Type="http://schemas.openxmlformats.org/officeDocument/2006/relationships/oleObject" Target="../embeddings/oleObject27.bin"/><Relationship Id="rId18" Type="http://schemas.openxmlformats.org/officeDocument/2006/relationships/image" Target="../media/image165.emf"/><Relationship Id="rId3" Type="http://schemas.openxmlformats.org/officeDocument/2006/relationships/oleObject" Target="../embeddings/oleObject22.bin"/><Relationship Id="rId7" Type="http://schemas.openxmlformats.org/officeDocument/2006/relationships/oleObject" Target="../embeddings/oleObject24.bin"/><Relationship Id="rId12" Type="http://schemas.openxmlformats.org/officeDocument/2006/relationships/image" Target="../media/image162.emf"/><Relationship Id="rId17" Type="http://schemas.openxmlformats.org/officeDocument/2006/relationships/oleObject" Target="../embeddings/oleObject29.bin"/><Relationship Id="rId2" Type="http://schemas.openxmlformats.org/officeDocument/2006/relationships/notesSlide" Target="../notesSlides/notesSlide114.xml"/><Relationship Id="rId16" Type="http://schemas.openxmlformats.org/officeDocument/2006/relationships/image" Target="../media/image164.emf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59.emf"/><Relationship Id="rId11" Type="http://schemas.openxmlformats.org/officeDocument/2006/relationships/oleObject" Target="../embeddings/oleObject26.bin"/><Relationship Id="rId5" Type="http://schemas.openxmlformats.org/officeDocument/2006/relationships/oleObject" Target="../embeddings/oleObject23.bin"/><Relationship Id="rId15" Type="http://schemas.openxmlformats.org/officeDocument/2006/relationships/oleObject" Target="../embeddings/oleObject28.bin"/><Relationship Id="rId10" Type="http://schemas.openxmlformats.org/officeDocument/2006/relationships/image" Target="../media/image161.emf"/><Relationship Id="rId4" Type="http://schemas.openxmlformats.org/officeDocument/2006/relationships/image" Target="../media/image158.emf"/><Relationship Id="rId9" Type="http://schemas.openxmlformats.org/officeDocument/2006/relationships/oleObject" Target="../embeddings/oleObject25.bin"/><Relationship Id="rId14" Type="http://schemas.openxmlformats.org/officeDocument/2006/relationships/image" Target="../media/image163.emf"/></Relationships>
</file>

<file path=ppt/slides/_rels/slide1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8.emf"/><Relationship Id="rId13" Type="http://schemas.openxmlformats.org/officeDocument/2006/relationships/oleObject" Target="../embeddings/oleObject35.bin"/><Relationship Id="rId3" Type="http://schemas.openxmlformats.org/officeDocument/2006/relationships/oleObject" Target="../embeddings/oleObject30.bin"/><Relationship Id="rId7" Type="http://schemas.openxmlformats.org/officeDocument/2006/relationships/oleObject" Target="../embeddings/oleObject32.bin"/><Relationship Id="rId12" Type="http://schemas.openxmlformats.org/officeDocument/2006/relationships/image" Target="../media/image170.emf"/><Relationship Id="rId2" Type="http://schemas.openxmlformats.org/officeDocument/2006/relationships/notesSlide" Target="../notesSlides/notesSlide115.xml"/><Relationship Id="rId16" Type="http://schemas.openxmlformats.org/officeDocument/2006/relationships/image" Target="../media/image172.emf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167.emf"/><Relationship Id="rId11" Type="http://schemas.openxmlformats.org/officeDocument/2006/relationships/oleObject" Target="../embeddings/oleObject34.bin"/><Relationship Id="rId5" Type="http://schemas.openxmlformats.org/officeDocument/2006/relationships/oleObject" Target="../embeddings/oleObject31.bin"/><Relationship Id="rId15" Type="http://schemas.openxmlformats.org/officeDocument/2006/relationships/oleObject" Target="../embeddings/oleObject36.bin"/><Relationship Id="rId10" Type="http://schemas.openxmlformats.org/officeDocument/2006/relationships/image" Target="../media/image169.emf"/><Relationship Id="rId4" Type="http://schemas.openxmlformats.org/officeDocument/2006/relationships/image" Target="../media/image166.emf"/><Relationship Id="rId9" Type="http://schemas.openxmlformats.org/officeDocument/2006/relationships/oleObject" Target="../embeddings/oleObject33.bin"/><Relationship Id="rId14" Type="http://schemas.openxmlformats.org/officeDocument/2006/relationships/image" Target="../media/image171.emf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4.jpeg"/><Relationship Id="rId2" Type="http://schemas.openxmlformats.org/officeDocument/2006/relationships/image" Target="../media/image173.jpeg"/><Relationship Id="rId1" Type="http://schemas.openxmlformats.org/officeDocument/2006/relationships/slideLayout" Target="../slideLayouts/slideLayout10.xml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6.jpeg"/><Relationship Id="rId2" Type="http://schemas.openxmlformats.org/officeDocument/2006/relationships/image" Target="../media/image175.jpe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178.jpeg"/><Relationship Id="rId4" Type="http://schemas.openxmlformats.org/officeDocument/2006/relationships/image" Target="../media/image177.jpeg"/></Relationships>
</file>

<file path=ppt/slides/_rels/slide1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6.xml"/><Relationship Id="rId1" Type="http://schemas.openxmlformats.org/officeDocument/2006/relationships/slideLayout" Target="../slideLayouts/slideLayout27.xml"/></Relationships>
</file>

<file path=ppt/slides/_rels/slide1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7.xml"/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8.xml"/><Relationship Id="rId1" Type="http://schemas.openxmlformats.org/officeDocument/2006/relationships/slideLayout" Target="../slideLayouts/slideLayout7.xml"/></Relationships>
</file>

<file path=ppt/slides/_rels/slide1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9.xml"/><Relationship Id="rId1" Type="http://schemas.openxmlformats.org/officeDocument/2006/relationships/slideLayout" Target="../slideLayouts/slideLayout12.xml"/></Relationships>
</file>

<file path=ppt/slides/_rels/slide1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9.jpeg"/><Relationship Id="rId2" Type="http://schemas.openxmlformats.org/officeDocument/2006/relationships/notesSlide" Target="../notesSlides/notesSlide120.xml"/><Relationship Id="rId1" Type="http://schemas.openxmlformats.org/officeDocument/2006/relationships/slideLayout" Target="../slideLayouts/slideLayout26.xml"/></Relationships>
</file>

<file path=ppt/slides/_rels/slide1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3.xml"/><Relationship Id="rId2" Type="http://schemas.openxmlformats.org/officeDocument/2006/relationships/video" Target="../media/media1.m4v"/><Relationship Id="rId1" Type="http://schemas.microsoft.com/office/2007/relationships/media" Target="../media/media1.m4v"/><Relationship Id="rId5" Type="http://schemas.openxmlformats.org/officeDocument/2006/relationships/image" Target="../media/image180.png"/><Relationship Id="rId4" Type="http://schemas.openxmlformats.org/officeDocument/2006/relationships/notesSlide" Target="../notesSlides/notesSlide121.xml"/></Relationships>
</file>

<file path=ppt/slides/_rels/slide1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1.jpeg"/><Relationship Id="rId1" Type="http://schemas.openxmlformats.org/officeDocument/2006/relationships/slideLayout" Target="../slideLayouts/slideLayout10.xml"/></Relationships>
</file>

<file path=ppt/slides/_rels/slide1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3.emf"/><Relationship Id="rId2" Type="http://schemas.openxmlformats.org/officeDocument/2006/relationships/image" Target="../media/image182.emf"/><Relationship Id="rId1" Type="http://schemas.openxmlformats.org/officeDocument/2006/relationships/slideLayout" Target="../slideLayouts/slideLayout23.xml"/></Relationships>
</file>

<file path=ppt/slides/_rels/slide1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5.emf"/><Relationship Id="rId2" Type="http://schemas.openxmlformats.org/officeDocument/2006/relationships/image" Target="../media/image184.emf"/><Relationship Id="rId1" Type="http://schemas.openxmlformats.org/officeDocument/2006/relationships/slideLayout" Target="../slideLayouts/slideLayout23.xml"/></Relationships>
</file>

<file path=ppt/slides/_rels/slide1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7.emf"/><Relationship Id="rId2" Type="http://schemas.openxmlformats.org/officeDocument/2006/relationships/image" Target="../media/image186.emf"/><Relationship Id="rId1" Type="http://schemas.openxmlformats.org/officeDocument/2006/relationships/slideLayout" Target="../slideLayouts/slideLayout23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2.xml"/><Relationship Id="rId1" Type="http://schemas.openxmlformats.org/officeDocument/2006/relationships/slideLayout" Target="../slideLayouts/slideLayout8.xml"/></Relationships>
</file>

<file path=ppt/slides/_rels/slide1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3.xml"/><Relationship Id="rId1" Type="http://schemas.openxmlformats.org/officeDocument/2006/relationships/slideLayout" Target="../slideLayouts/slideLayout7.xml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1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9.png"/><Relationship Id="rId2" Type="http://schemas.openxmlformats.org/officeDocument/2006/relationships/image" Target="../media/image188.png"/><Relationship Id="rId1" Type="http://schemas.openxmlformats.org/officeDocument/2006/relationships/slideLayout" Target="../slideLayouts/slideLayout10.xml"/></Relationships>
</file>

<file path=ppt/slides/_rels/slide1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1.emf"/><Relationship Id="rId2" Type="http://schemas.openxmlformats.org/officeDocument/2006/relationships/image" Target="../media/image190.emf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92.emf"/></Relationships>
</file>

<file path=ppt/slides/_rels/slide1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1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3.png"/><Relationship Id="rId1" Type="http://schemas.openxmlformats.org/officeDocument/2006/relationships/slideLayout" Target="../slideLayouts/slideLayout10.xml"/></Relationships>
</file>

<file path=ppt/slides/_rels/slide1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4.png"/><Relationship Id="rId1" Type="http://schemas.openxmlformats.org/officeDocument/2006/relationships/slideLayout" Target="../slideLayouts/slideLayout10.xml"/></Relationships>
</file>

<file path=ppt/slides/_rels/slide1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5.png"/><Relationship Id="rId1" Type="http://schemas.openxmlformats.org/officeDocument/2006/relationships/slideLayout" Target="../slideLayouts/slideLayout22.xml"/></Relationships>
</file>

<file path=ppt/slides/_rels/slide1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6.png"/><Relationship Id="rId1" Type="http://schemas.openxmlformats.org/officeDocument/2006/relationships/slideLayout" Target="../slideLayouts/slideLayout22.xml"/></Relationships>
</file>

<file path=ppt/slides/_rels/slide1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7.png"/><Relationship Id="rId1" Type="http://schemas.openxmlformats.org/officeDocument/2006/relationships/slideLayout" Target="../slideLayouts/slideLayout22.xml"/></Relationships>
</file>

<file path=ppt/slides/_rels/slide1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8.png"/><Relationship Id="rId1" Type="http://schemas.openxmlformats.org/officeDocument/2006/relationships/slideLayout" Target="../slideLayouts/slideLayout22.xml"/></Relationships>
</file>

<file path=ppt/slides/_rels/slide1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9.png"/><Relationship Id="rId1" Type="http://schemas.openxmlformats.org/officeDocument/2006/relationships/slideLayout" Target="../slideLayouts/slideLayout10.xml"/></Relationships>
</file>

<file path=ppt/slides/_rels/slide1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1.png"/><Relationship Id="rId2" Type="http://schemas.openxmlformats.org/officeDocument/2006/relationships/image" Target="../media/image200.png"/><Relationship Id="rId1" Type="http://schemas.openxmlformats.org/officeDocument/2006/relationships/slideLayout" Target="../slideLayouts/slideLayout10.xml"/></Relationships>
</file>

<file path=ppt/slides/_rels/slide1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3.png"/><Relationship Id="rId2" Type="http://schemas.openxmlformats.org/officeDocument/2006/relationships/image" Target="../media/image202.png"/><Relationship Id="rId1" Type="http://schemas.openxmlformats.org/officeDocument/2006/relationships/slideLayout" Target="../slideLayouts/slideLayout10.xml"/></Relationships>
</file>

<file path=ppt/slides/_rels/slide1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4.png"/><Relationship Id="rId1" Type="http://schemas.openxmlformats.org/officeDocument/2006/relationships/slideLayout" Target="../slideLayouts/slideLayout21.xml"/></Relationships>
</file>

<file path=ppt/slides/_rels/slide1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5.png"/><Relationship Id="rId1" Type="http://schemas.openxmlformats.org/officeDocument/2006/relationships/slideLayout" Target="../slideLayouts/slideLayout10.xml"/></Relationships>
</file>

<file path=ppt/slides/_rels/slide1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6.png"/><Relationship Id="rId1" Type="http://schemas.openxmlformats.org/officeDocument/2006/relationships/slideLayout" Target="../slideLayouts/slideLayout21.xml"/></Relationships>
</file>

<file path=ppt/slides/_rels/slide1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7.png"/><Relationship Id="rId1" Type="http://schemas.openxmlformats.org/officeDocument/2006/relationships/slideLayout" Target="../slideLayouts/slideLayout21.xml"/></Relationships>
</file>

<file path=ppt/slides/_rels/slide1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8.png"/><Relationship Id="rId1" Type="http://schemas.openxmlformats.org/officeDocument/2006/relationships/slideLayout" Target="../slideLayouts/slideLayout21.xml"/></Relationships>
</file>

<file path=ppt/slides/_rels/slide1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9.png"/><Relationship Id="rId1" Type="http://schemas.openxmlformats.org/officeDocument/2006/relationships/slideLayout" Target="../slideLayouts/slideLayout21.xml"/></Relationships>
</file>

<file path=ppt/slides/_rels/slide1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0.png"/><Relationship Id="rId1" Type="http://schemas.openxmlformats.org/officeDocument/2006/relationships/slideLayout" Target="../slideLayouts/slideLayout21.xml"/></Relationships>
</file>

<file path=ppt/slides/_rels/slide1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4.xml"/><Relationship Id="rId1" Type="http://schemas.openxmlformats.org/officeDocument/2006/relationships/slideLayout" Target="../slideLayouts/slideLayout7.xml"/></Relationships>
</file>

<file path=ppt/slides/_rels/slide1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1.png"/><Relationship Id="rId2" Type="http://schemas.openxmlformats.org/officeDocument/2006/relationships/notesSlide" Target="../notesSlides/notesSlide125.xml"/><Relationship Id="rId1" Type="http://schemas.openxmlformats.org/officeDocument/2006/relationships/slideLayout" Target="../slideLayouts/slideLayout10.xml"/></Relationships>
</file>

<file path=ppt/slides/_rels/slide1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6.xml"/><Relationship Id="rId1" Type="http://schemas.openxmlformats.org/officeDocument/2006/relationships/slideLayout" Target="../slideLayouts/slideLayout27.xml"/></Relationships>
</file>

<file path=ppt/slides/_rels/slide1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16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3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212.png"/><Relationship Id="rId4" Type="http://schemas.openxmlformats.org/officeDocument/2006/relationships/notesSlide" Target="../notesSlides/notesSlide127.xml"/></Relationships>
</file>

<file path=ppt/slides/_rels/slide16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3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5" Type="http://schemas.openxmlformats.org/officeDocument/2006/relationships/image" Target="../media/image213.png"/><Relationship Id="rId4" Type="http://schemas.openxmlformats.org/officeDocument/2006/relationships/notesSlide" Target="../notesSlides/notesSlide128.xml"/></Relationships>
</file>

<file path=ppt/slides/_rels/slide1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9.xml"/><Relationship Id="rId1" Type="http://schemas.openxmlformats.org/officeDocument/2006/relationships/slideLayout" Target="../slideLayouts/slideLayout10.xml"/></Relationships>
</file>

<file path=ppt/slides/_rels/slide1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0.xml"/><Relationship Id="rId1" Type="http://schemas.openxmlformats.org/officeDocument/2006/relationships/slideLayout" Target="../slideLayouts/slideLayout7.xml"/></Relationships>
</file>

<file path=ppt/slides/_rels/slide1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3.png"/><Relationship Id="rId1" Type="http://schemas.openxmlformats.org/officeDocument/2006/relationships/slideLayout" Target="../slideLayouts/slideLayout10.xml"/></Relationships>
</file>

<file path=ppt/slides/_rels/slide1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1.xml"/><Relationship Id="rId1" Type="http://schemas.openxmlformats.org/officeDocument/2006/relationships/slideLayout" Target="../slideLayouts/slideLayout12.xml"/></Relationships>
</file>

<file path=ppt/slides/_rels/slide17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2.xml"/><Relationship Id="rId1" Type="http://schemas.openxmlformats.org/officeDocument/2006/relationships/slideLayout" Target="../slideLayouts/slideLayout12.xml"/></Relationships>
</file>

<file path=ppt/slides/_rels/slide1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4.png"/><Relationship Id="rId1" Type="http://schemas.openxmlformats.org/officeDocument/2006/relationships/slideLayout" Target="../slideLayouts/slideLayout21.xml"/></Relationships>
</file>

<file path=ppt/slides/_rels/slide1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5.PNG"/><Relationship Id="rId1" Type="http://schemas.openxmlformats.org/officeDocument/2006/relationships/slideLayout" Target="../slideLayouts/slideLayout33.xml"/></Relationships>
</file>

<file path=ppt/slides/_rels/slide1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6.PNG"/><Relationship Id="rId1" Type="http://schemas.openxmlformats.org/officeDocument/2006/relationships/slideLayout" Target="../slideLayouts/slideLayout33.xml"/></Relationships>
</file>

<file path=ppt/slides/_rels/slide1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7.PNG"/><Relationship Id="rId1" Type="http://schemas.openxmlformats.org/officeDocument/2006/relationships/slideLayout" Target="../slideLayouts/slideLayout33.xml"/></Relationships>
</file>

<file path=ppt/slides/_rels/slide1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8.PNG"/><Relationship Id="rId1" Type="http://schemas.openxmlformats.org/officeDocument/2006/relationships/slideLayout" Target="../slideLayouts/slideLayout33.xml"/></Relationships>
</file>

<file path=ppt/slides/_rels/slide1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9.PNG"/><Relationship Id="rId1" Type="http://schemas.openxmlformats.org/officeDocument/2006/relationships/slideLayout" Target="../slideLayouts/slideLayout33.xml"/></Relationships>
</file>

<file path=ppt/slides/_rels/slide17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3.xml"/><Relationship Id="rId1" Type="http://schemas.openxmlformats.org/officeDocument/2006/relationships/slideLayout" Target="../slideLayouts/slideLayout7.xml"/></Relationships>
</file>

<file path=ppt/slides/_rels/slide1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0.png"/><Relationship Id="rId1" Type="http://schemas.openxmlformats.org/officeDocument/2006/relationships/slideLayout" Target="../slideLayouts/slideLayout21.xml"/></Relationships>
</file>

<file path=ppt/slides/_rels/slide1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1.png"/><Relationship Id="rId1" Type="http://schemas.openxmlformats.org/officeDocument/2006/relationships/slideLayout" Target="../slideLayouts/slideLayout21.xml"/></Relationships>
</file>

<file path=ppt/slides/_rels/slide1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2.png"/><Relationship Id="rId1" Type="http://schemas.openxmlformats.org/officeDocument/2006/relationships/slideLayout" Target="../slideLayouts/slideLayout21.xml"/></Relationships>
</file>

<file path=ppt/slides/_rels/slide1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3.png"/><Relationship Id="rId1" Type="http://schemas.openxmlformats.org/officeDocument/2006/relationships/slideLayout" Target="../slideLayouts/slideLayout21.xml"/></Relationships>
</file>

<file path=ppt/slides/_rels/slide1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4.png"/><Relationship Id="rId1" Type="http://schemas.openxmlformats.org/officeDocument/2006/relationships/slideLayout" Target="../slideLayouts/slideLayout21.xml"/></Relationships>
</file>

<file path=ppt/slides/_rels/slide1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1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5.png"/><Relationship Id="rId1" Type="http://schemas.openxmlformats.org/officeDocument/2006/relationships/slideLayout" Target="../slideLayouts/slideLayout22.xml"/></Relationships>
</file>

<file path=ppt/slides/_rels/slide18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4.xml"/><Relationship Id="rId1" Type="http://schemas.openxmlformats.org/officeDocument/2006/relationships/slideLayout" Target="../slideLayouts/slideLayout7.xml"/></Relationships>
</file>

<file path=ppt/slides/_rels/slide1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6.png"/><Relationship Id="rId2" Type="http://schemas.openxmlformats.org/officeDocument/2006/relationships/notesSlide" Target="../notesSlides/notesSlide135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227.png"/></Relationships>
</file>

<file path=ppt/slides/_rels/slide1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8.emf"/><Relationship Id="rId2" Type="http://schemas.openxmlformats.org/officeDocument/2006/relationships/notesSlide" Target="../notesSlides/notesSlide136.xml"/><Relationship Id="rId1" Type="http://schemas.openxmlformats.org/officeDocument/2006/relationships/slideLayout" Target="../slideLayouts/slideLayout10.xml"/></Relationships>
</file>

<file path=ppt/slides/_rels/slide1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9.emf"/><Relationship Id="rId2" Type="http://schemas.openxmlformats.org/officeDocument/2006/relationships/notesSlide" Target="../notesSlides/notesSlide137.xml"/><Relationship Id="rId1" Type="http://schemas.openxmlformats.org/officeDocument/2006/relationships/slideLayout" Target="../slideLayouts/slideLayout10.xml"/></Relationships>
</file>

<file path=ppt/slides/_rels/slide1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0.png"/><Relationship Id="rId2" Type="http://schemas.openxmlformats.org/officeDocument/2006/relationships/notesSlide" Target="../notesSlides/notesSlide138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227.png"/></Relationships>
</file>

<file path=ppt/slides/_rels/slide1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1.emf"/><Relationship Id="rId2" Type="http://schemas.openxmlformats.org/officeDocument/2006/relationships/notesSlide" Target="../notesSlides/notesSlide139.xml"/><Relationship Id="rId1" Type="http://schemas.openxmlformats.org/officeDocument/2006/relationships/slideLayout" Target="../slideLayouts/slideLayout10.xml"/></Relationships>
</file>

<file path=ppt/slides/_rels/slide1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2.emf"/><Relationship Id="rId2" Type="http://schemas.openxmlformats.org/officeDocument/2006/relationships/notesSlide" Target="../notesSlides/notesSlide140.xml"/><Relationship Id="rId1" Type="http://schemas.openxmlformats.org/officeDocument/2006/relationships/slideLayout" Target="../slideLayouts/slideLayout26.xml"/></Relationships>
</file>

<file path=ppt/slides/_rels/slide1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3.gif"/><Relationship Id="rId2" Type="http://schemas.openxmlformats.org/officeDocument/2006/relationships/notesSlide" Target="../notesSlides/notesSlide141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234.gif"/></Relationships>
</file>

<file path=ppt/slides/_rels/slide1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5.emf"/><Relationship Id="rId2" Type="http://schemas.openxmlformats.org/officeDocument/2006/relationships/notesSlide" Target="../notesSlides/notesSlide142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236.emf"/></Relationships>
</file>

<file path=ppt/slides/_rels/slide1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7.emf"/><Relationship Id="rId2" Type="http://schemas.openxmlformats.org/officeDocument/2006/relationships/notesSlide" Target="../notesSlides/notesSlide143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238.emf"/></Relationships>
</file>

<file path=ppt/slides/_rels/slide1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9.emf"/><Relationship Id="rId2" Type="http://schemas.openxmlformats.org/officeDocument/2006/relationships/notesSlide" Target="../notesSlides/notesSlide144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240.emf"/></Relationships>
</file>

<file path=ppt/slides/_rels/slide1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1.emf"/><Relationship Id="rId2" Type="http://schemas.openxmlformats.org/officeDocument/2006/relationships/notesSlide" Target="../notesSlides/notesSlide145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244.emf"/><Relationship Id="rId5" Type="http://schemas.openxmlformats.org/officeDocument/2006/relationships/image" Target="../media/image243.emf"/><Relationship Id="rId4" Type="http://schemas.openxmlformats.org/officeDocument/2006/relationships/image" Target="../media/image242.emf"/></Relationships>
</file>

<file path=ppt/slides/_rels/slide2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5.emf"/><Relationship Id="rId2" Type="http://schemas.openxmlformats.org/officeDocument/2006/relationships/notesSlide" Target="../notesSlides/notesSlide146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246.emf"/></Relationships>
</file>

<file path=ppt/slides/_rels/slide2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7.emf"/><Relationship Id="rId2" Type="http://schemas.openxmlformats.org/officeDocument/2006/relationships/notesSlide" Target="../notesSlides/notesSlide147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248.emf"/></Relationships>
</file>

<file path=ppt/slides/_rels/slide20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8.xml"/><Relationship Id="rId1" Type="http://schemas.openxmlformats.org/officeDocument/2006/relationships/slideLayout" Target="../slideLayouts/slideLayout27.xml"/></Relationships>
</file>

<file path=ppt/slides/_rels/slide20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9.xml"/><Relationship Id="rId1" Type="http://schemas.openxmlformats.org/officeDocument/2006/relationships/slideLayout" Target="../slideLayouts/slideLayout8.xml"/></Relationships>
</file>

<file path=ppt/slides/_rels/slide2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9.png"/><Relationship Id="rId1" Type="http://schemas.openxmlformats.org/officeDocument/2006/relationships/slideLayout" Target="../slideLayouts/slideLayout26.xml"/></Relationships>
</file>

<file path=ppt/slides/_rels/slide2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1.svg"/><Relationship Id="rId2" Type="http://schemas.openxmlformats.org/officeDocument/2006/relationships/image" Target="../media/image250.sv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30.svg"/></Relationships>
</file>

<file path=ppt/slides/_rels/slide2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3.svg"/><Relationship Id="rId2" Type="http://schemas.openxmlformats.org/officeDocument/2006/relationships/image" Target="../media/image252.sv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54.svg"/><Relationship Id="rId4" Type="http://schemas.openxmlformats.org/officeDocument/2006/relationships/image" Target="../media/image141.svg"/></Relationships>
</file>

<file path=ppt/slides/_rels/slide2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5.png"/><Relationship Id="rId1" Type="http://schemas.openxmlformats.org/officeDocument/2006/relationships/slideLayout" Target="../slideLayouts/slideLayout26.xml"/></Relationships>
</file>

<file path=ppt/slides/_rels/slide2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6.png"/><Relationship Id="rId1" Type="http://schemas.openxmlformats.org/officeDocument/2006/relationships/slideLayout" Target="../slideLayouts/slideLayout33.xml"/></Relationships>
</file>

<file path=ppt/slides/_rels/slide2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7.png"/><Relationship Id="rId1" Type="http://schemas.openxmlformats.org/officeDocument/2006/relationships/slideLayout" Target="../slideLayouts/slideLayout33.xml"/></Relationships>
</file>

<file path=ppt/slides/_rels/slide2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8.png"/><Relationship Id="rId1" Type="http://schemas.openxmlformats.org/officeDocument/2006/relationships/slideLayout" Target="../slideLayouts/slideLayout33.xml"/></Relationships>
</file>

<file path=ppt/slides/_rels/slide2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9.png"/><Relationship Id="rId1" Type="http://schemas.openxmlformats.org/officeDocument/2006/relationships/slideLayout" Target="../slideLayouts/slideLayout33.xml"/></Relationships>
</file>

<file path=ppt/slides/_rels/slide2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0.xml"/><Relationship Id="rId1" Type="http://schemas.openxmlformats.org/officeDocument/2006/relationships/slideLayout" Target="../slideLayouts/slideLayout27.xml"/></Relationships>
</file>

<file path=ppt/slides/_rels/slide2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1.xml"/><Relationship Id="rId1" Type="http://schemas.openxmlformats.org/officeDocument/2006/relationships/slideLayout" Target="../slideLayouts/slideLayout7.xml"/></Relationships>
</file>

<file path=ppt/slides/_rels/slide2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2.xml"/><Relationship Id="rId1" Type="http://schemas.openxmlformats.org/officeDocument/2006/relationships/slideLayout" Target="../slideLayouts/slideLayout7.xml"/></Relationships>
</file>

<file path=ppt/slides/_rels/slide2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0.emf"/><Relationship Id="rId2" Type="http://schemas.openxmlformats.org/officeDocument/2006/relationships/notesSlide" Target="../notesSlides/notesSlide153.xml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261.emf"/></Relationships>
</file>

<file path=ppt/slides/_rels/slide2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2.jpeg"/><Relationship Id="rId2" Type="http://schemas.openxmlformats.org/officeDocument/2006/relationships/notesSlide" Target="../notesSlides/notesSlide154.xml"/><Relationship Id="rId1" Type="http://schemas.openxmlformats.org/officeDocument/2006/relationships/slideLayout" Target="../slideLayouts/slideLayout22.xml"/></Relationships>
</file>

<file path=ppt/slides/_rels/slide2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3.jpg"/><Relationship Id="rId2" Type="http://schemas.openxmlformats.org/officeDocument/2006/relationships/notesSlide" Target="../notesSlides/notesSlide155.xml"/><Relationship Id="rId1" Type="http://schemas.openxmlformats.org/officeDocument/2006/relationships/slideLayout" Target="../slideLayouts/slideLayout22.xml"/></Relationships>
</file>

<file path=ppt/slides/_rels/slide2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6.xml"/><Relationship Id="rId1" Type="http://schemas.openxmlformats.org/officeDocument/2006/relationships/slideLayout" Target="../slideLayouts/slideLayout21.xml"/></Relationships>
</file>

<file path=ppt/slides/_rels/slide2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7.bin"/><Relationship Id="rId2" Type="http://schemas.openxmlformats.org/officeDocument/2006/relationships/notesSlide" Target="../notesSlides/notesSlide157.xml"/><Relationship Id="rId1" Type="http://schemas.openxmlformats.org/officeDocument/2006/relationships/slideLayout" Target="../slideLayouts/slideLayout27.xml"/><Relationship Id="rId6" Type="http://schemas.openxmlformats.org/officeDocument/2006/relationships/image" Target="../media/image265.emf"/><Relationship Id="rId5" Type="http://schemas.openxmlformats.org/officeDocument/2006/relationships/oleObject" Target="../embeddings/oleObject38.bin"/><Relationship Id="rId4" Type="http://schemas.openxmlformats.org/officeDocument/2006/relationships/image" Target="../media/image264.emf"/></Relationships>
</file>

<file path=ppt/slides/_rels/slide2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9.bin"/><Relationship Id="rId7" Type="http://schemas.openxmlformats.org/officeDocument/2006/relationships/image" Target="../media/image260.emf"/><Relationship Id="rId2" Type="http://schemas.openxmlformats.org/officeDocument/2006/relationships/notesSlide" Target="../notesSlides/notesSlide158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267.emf"/><Relationship Id="rId5" Type="http://schemas.openxmlformats.org/officeDocument/2006/relationships/oleObject" Target="../embeddings/oleObject40.bin"/><Relationship Id="rId4" Type="http://schemas.openxmlformats.org/officeDocument/2006/relationships/image" Target="../media/image266.emf"/></Relationships>
</file>

<file path=ppt/slides/_rels/slide2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8.emf"/><Relationship Id="rId2" Type="http://schemas.openxmlformats.org/officeDocument/2006/relationships/notesSlide" Target="../notesSlides/notesSlide159.xml"/><Relationship Id="rId1" Type="http://schemas.openxmlformats.org/officeDocument/2006/relationships/slideLayout" Target="../slideLayouts/slideLayout27.xml"/></Relationships>
</file>

<file path=ppt/slides/_rels/slide2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9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1.xml"/></Relationships>
</file>

<file path=ppt/slides/_rels/slide2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5" Type="http://schemas.openxmlformats.org/officeDocument/2006/relationships/image" Target="../media/image270.png"/><Relationship Id="rId4" Type="http://schemas.openxmlformats.org/officeDocument/2006/relationships/image" Target="../media/image13.png"/></Relationships>
</file>

<file path=ppt/slides/_rels/slide2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1.png"/><Relationship Id="rId1" Type="http://schemas.openxmlformats.org/officeDocument/2006/relationships/slideLayout" Target="../slideLayouts/slideLayout11.xml"/></Relationships>
</file>

<file path=ppt/slides/_rels/slide2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2.png"/><Relationship Id="rId1" Type="http://schemas.openxmlformats.org/officeDocument/2006/relationships/slideLayout" Target="../slideLayouts/slideLayout11.xml"/></Relationships>
</file>

<file path=ppt/slides/_rels/slide2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3.png"/><Relationship Id="rId1" Type="http://schemas.openxmlformats.org/officeDocument/2006/relationships/slideLayout" Target="../slideLayouts/slideLayout11.xml"/></Relationships>
</file>

<file path=ppt/slides/_rels/slide2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4.png"/><Relationship Id="rId1" Type="http://schemas.openxmlformats.org/officeDocument/2006/relationships/slideLayout" Target="../slideLayouts/slideLayout11.xml"/></Relationships>
</file>

<file path=ppt/slides/_rels/slide2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5.png"/><Relationship Id="rId1" Type="http://schemas.openxmlformats.org/officeDocument/2006/relationships/slideLayout" Target="../slideLayouts/slideLayout11.xml"/></Relationships>
</file>

<file path=ppt/slides/_rels/slide2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6.png"/><Relationship Id="rId1" Type="http://schemas.openxmlformats.org/officeDocument/2006/relationships/slideLayout" Target="../slideLayouts/slideLayout11.xml"/></Relationships>
</file>

<file path=ppt/slides/_rels/slide2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7.png"/><Relationship Id="rId1" Type="http://schemas.openxmlformats.org/officeDocument/2006/relationships/slideLayout" Target="../slideLayouts/slideLayout11.xml"/></Relationships>
</file>

<file path=ppt/slides/_rels/slide2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0.xml"/><Relationship Id="rId1" Type="http://schemas.openxmlformats.org/officeDocument/2006/relationships/slideLayout" Target="../slideLayouts/slideLayout7.xml"/></Relationships>
</file>

<file path=ppt/slides/_rels/slide2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1.xml"/><Relationship Id="rId1" Type="http://schemas.openxmlformats.org/officeDocument/2006/relationships/slideLayout" Target="../slideLayouts/slideLayout12.xml"/></Relationships>
</file>

<file path=ppt/slides/_rels/slide2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2.xml"/><Relationship Id="rId1" Type="http://schemas.openxmlformats.org/officeDocument/2006/relationships/slideLayout" Target="../slideLayouts/slideLayout27.xml"/></Relationships>
</file>

<file path=ppt/slides/_rels/slide2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3.xml"/><Relationship Id="rId1" Type="http://schemas.openxmlformats.org/officeDocument/2006/relationships/slideLayout" Target="../slideLayouts/slideLayout10.xml"/></Relationships>
</file>

<file path=ppt/slides/_rels/slide2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8.png"/><Relationship Id="rId1" Type="http://schemas.openxmlformats.org/officeDocument/2006/relationships/slideLayout" Target="../slideLayouts/slideLayout22.xml"/></Relationships>
</file>

<file path=ppt/slides/_rels/slide2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9.png"/><Relationship Id="rId1" Type="http://schemas.openxmlformats.org/officeDocument/2006/relationships/slideLayout" Target="../slideLayouts/slideLayout22.xml"/></Relationships>
</file>

<file path=ppt/slides/_rels/slide2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0.png"/><Relationship Id="rId1" Type="http://schemas.openxmlformats.org/officeDocument/2006/relationships/slideLayout" Target="../slideLayouts/slideLayout22.xml"/></Relationships>
</file>

<file path=ppt/slides/_rels/slide2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1.png"/><Relationship Id="rId1" Type="http://schemas.openxmlformats.org/officeDocument/2006/relationships/slideLayout" Target="../slideLayouts/slideLayout26.xml"/></Relationships>
</file>

<file path=ppt/slides/_rels/slide2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2.png"/><Relationship Id="rId1" Type="http://schemas.openxmlformats.org/officeDocument/2006/relationships/slideLayout" Target="../slideLayouts/slideLayout21.xml"/></Relationships>
</file>

<file path=ppt/slides/_rels/slide2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248.xml.rels><?xml version="1.0" encoding="UTF-8" standalone="yes"?>
<Relationships xmlns="http://schemas.openxmlformats.org/package/2006/relationships"><Relationship Id="rId3" Type="http://schemas.openxmlformats.org/officeDocument/2006/relationships/hyperlink" Target="https://people.eecs.ku.edu/~perrins/pubs/tr/LdpcCpmReport.pdf" TargetMode="External"/><Relationship Id="rId2" Type="http://schemas.openxmlformats.org/officeDocument/2006/relationships/image" Target="../media/image283.png"/><Relationship Id="rId1" Type="http://schemas.openxmlformats.org/officeDocument/2006/relationships/slideLayout" Target="../slideLayouts/slideLayout22.xml"/></Relationships>
</file>

<file path=ppt/slides/_rels/slide2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4.png"/><Relationship Id="rId2" Type="http://schemas.openxmlformats.org/officeDocument/2006/relationships/hyperlink" Target="https://people.eecs.ku.edu/~perrins/pubs/tr/LdpcCpmReport.pdf" TargetMode="External"/><Relationship Id="rId1" Type="http://schemas.openxmlformats.org/officeDocument/2006/relationships/slideLayout" Target="../slideLayouts/slideLayout22.xml"/></Relationships>
</file>

<file path=ppt/slides/_rels/slide2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4.xml"/><Relationship Id="rId1" Type="http://schemas.openxmlformats.org/officeDocument/2006/relationships/slideLayout" Target="../slideLayouts/slideLayout7.xml"/></Relationships>
</file>

<file path=ppt/slides/_rels/slide2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5.png"/><Relationship Id="rId1" Type="http://schemas.openxmlformats.org/officeDocument/2006/relationships/slideLayout" Target="../slideLayouts/slideLayout21.xml"/></Relationships>
</file>

<file path=ppt/slides/_rels/slide2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7.png"/><Relationship Id="rId2" Type="http://schemas.openxmlformats.org/officeDocument/2006/relationships/image" Target="../media/image286.png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288.png"/></Relationships>
</file>

<file path=ppt/slides/_rels/slide2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9.png"/><Relationship Id="rId1" Type="http://schemas.openxmlformats.org/officeDocument/2006/relationships/slideLayout" Target="../slideLayouts/slideLayout26.xml"/></Relationships>
</file>

<file path=ppt/slides/_rels/slide2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1.jpeg"/><Relationship Id="rId2" Type="http://schemas.openxmlformats.org/officeDocument/2006/relationships/image" Target="../media/image290.png"/><Relationship Id="rId1" Type="http://schemas.openxmlformats.org/officeDocument/2006/relationships/slideLayout" Target="../slideLayouts/slideLayout27.xml"/><Relationship Id="rId5" Type="http://schemas.openxmlformats.org/officeDocument/2006/relationships/image" Target="../media/image293.png"/><Relationship Id="rId4" Type="http://schemas.openxmlformats.org/officeDocument/2006/relationships/image" Target="../media/image292.png"/></Relationships>
</file>

<file path=ppt/slides/_rels/slide2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4.png"/><Relationship Id="rId1" Type="http://schemas.openxmlformats.org/officeDocument/2006/relationships/slideLayout" Target="../slideLayouts/slideLayout10.xml"/></Relationships>
</file>

<file path=ppt/slides/_rels/slide2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5.png"/><Relationship Id="rId1" Type="http://schemas.openxmlformats.org/officeDocument/2006/relationships/slideLayout" Target="../slideLayouts/slideLayout10.xml"/></Relationships>
</file>

<file path=ppt/slides/_rels/slide2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6.png"/><Relationship Id="rId1" Type="http://schemas.openxmlformats.org/officeDocument/2006/relationships/slideLayout" Target="../slideLayouts/slideLayout10.xml"/></Relationships>
</file>

<file path=ppt/slides/_rels/slide2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7.png"/><Relationship Id="rId1" Type="http://schemas.openxmlformats.org/officeDocument/2006/relationships/slideLayout" Target="../slideLayouts/slideLayout10.xml"/></Relationships>
</file>

<file path=ppt/slides/_rels/slide2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8.jpeg"/><Relationship Id="rId1" Type="http://schemas.openxmlformats.org/officeDocument/2006/relationships/slideLayout" Target="../slideLayouts/slideLayout26.xml"/></Relationships>
</file>

<file path=ppt/slides/_rels/slide2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5.xml"/><Relationship Id="rId1" Type="http://schemas.openxmlformats.org/officeDocument/2006/relationships/slideLayout" Target="../slideLayouts/slideLayout7.xml"/></Relationships>
</file>

<file path=ppt/slides/_rels/slide2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9.png"/><Relationship Id="rId2" Type="http://schemas.openxmlformats.org/officeDocument/2006/relationships/notesSlide" Target="../notesSlides/notesSlide166.xml"/><Relationship Id="rId1" Type="http://schemas.openxmlformats.org/officeDocument/2006/relationships/slideLayout" Target="../slideLayouts/slideLayout22.xml"/></Relationships>
</file>

<file path=ppt/slides/_rels/slide2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0.png"/><Relationship Id="rId2" Type="http://schemas.openxmlformats.org/officeDocument/2006/relationships/notesSlide" Target="../notesSlides/notesSlide167.xml"/><Relationship Id="rId1" Type="http://schemas.openxmlformats.org/officeDocument/2006/relationships/slideLayout" Target="../slideLayouts/slideLayout22.xml"/></Relationships>
</file>

<file path=ppt/slides/_rels/slide2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2.png"/><Relationship Id="rId1" Type="http://schemas.openxmlformats.org/officeDocument/2006/relationships/slideLayout" Target="../slideLayouts/slideLayout22.xml"/></Relationships>
</file>

<file path=ppt/slides/_rels/slide2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68.xml"/><Relationship Id="rId1" Type="http://schemas.openxmlformats.org/officeDocument/2006/relationships/slideLayout" Target="../slideLayouts/slideLayout22.xml"/></Relationships>
</file>

<file path=ppt/slides/_rels/slide2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1.png"/><Relationship Id="rId2" Type="http://schemas.openxmlformats.org/officeDocument/2006/relationships/notesSlide" Target="../notesSlides/notesSlide169.xml"/><Relationship Id="rId1" Type="http://schemas.openxmlformats.org/officeDocument/2006/relationships/slideLayout" Target="../slideLayouts/slideLayout22.xml"/></Relationships>
</file>

<file path=ppt/slides/_rels/slide2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2.png"/><Relationship Id="rId2" Type="http://schemas.openxmlformats.org/officeDocument/2006/relationships/notesSlide" Target="../notesSlides/notesSlide170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305.wmf"/><Relationship Id="rId5" Type="http://schemas.openxmlformats.org/officeDocument/2006/relationships/image" Target="../media/image304.png"/><Relationship Id="rId4" Type="http://schemas.openxmlformats.org/officeDocument/2006/relationships/image" Target="../media/image303.png"/></Relationships>
</file>

<file path=ppt/slides/_rels/slide2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1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398526D-D2A3-AE1D-DA2E-3EB603559B2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A Short Course at the</a:t>
            </a:r>
          </a:p>
          <a:p>
            <a:r>
              <a:rPr lang="en-US" dirty="0"/>
              <a:t>International Telemetering Conference</a:t>
            </a:r>
          </a:p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F481B2-9A48-B00B-DA17-A54E89DD269A}"/>
              </a:ext>
            </a:extLst>
          </p:cNvPr>
          <p:cNvSpPr>
            <a:spLocks noGrp="1"/>
          </p:cNvSpPr>
          <p:nvPr>
            <p:ph idx="11"/>
          </p:nvPr>
        </p:nvSpPr>
        <p:spPr/>
        <p:txBody>
          <a:bodyPr/>
          <a:lstStyle/>
          <a:p>
            <a:r>
              <a:rPr lang="en-US" dirty="0"/>
              <a:t>Terry Hill, Quasonix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F302481E-2941-9BEB-E25E-615ABB6014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dirty="0">
                <a:cs typeface="+mj-cs"/>
              </a:rPr>
              <a:t>Advanced Modulation Techniques for Telemetry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B2011E8-98F7-DAD2-46C7-BE294ED2E3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Glendale, AZ • October 26, 2026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54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>
                <a:cs typeface="+mj-cs"/>
              </a:rPr>
              <a:t>Course Outline</a:t>
            </a:r>
          </a:p>
        </p:txBody>
      </p:sp>
      <p:graphicFrame>
        <p:nvGraphicFramePr>
          <p:cNvPr id="5" name="Content Placeholder 6">
            <a:extLst>
              <a:ext uri="{FF2B5EF4-FFF2-40B4-BE49-F238E27FC236}">
                <a16:creationId xmlns:a16="http://schemas.microsoft.com/office/drawing/2014/main" id="{6C793E82-F315-BF2A-A37D-7AF6A26C56F0}"/>
              </a:ext>
            </a:extLst>
          </p:cNvPr>
          <p:cNvGraphicFramePr>
            <a:graphicFrameLocks noGrp="1"/>
          </p:cNvGraphicFramePr>
          <p:nvPr>
            <p:ph type="tbl" sz="quarter" idx="14"/>
            <p:extLst>
              <p:ext uri="{D42A27DB-BD31-4B8C-83A1-F6EECF244321}">
                <p14:modId xmlns:p14="http://schemas.microsoft.com/office/powerpoint/2010/main" val="1640232992"/>
              </p:ext>
            </p:extLst>
          </p:nvPr>
        </p:nvGraphicFramePr>
        <p:xfrm>
          <a:off x="838200" y="1327150"/>
          <a:ext cx="5013324" cy="3749040"/>
        </p:xfrm>
        <a:graphic>
          <a:graphicData uri="http://schemas.openxmlformats.org/drawingml/2006/table">
            <a:tbl>
              <a:tblPr>
                <a:tableStyleId>{9D7B26C5-4107-4FEC-AEDC-1716B250A1EF}</a:tableStyleId>
              </a:tblPr>
              <a:tblGrid>
                <a:gridCol w="712352">
                  <a:extLst>
                    <a:ext uri="{9D8B030D-6E8A-4147-A177-3AD203B41FA5}">
                      <a16:colId xmlns:a16="http://schemas.microsoft.com/office/drawing/2014/main" val="3503628986"/>
                    </a:ext>
                  </a:extLst>
                </a:gridCol>
                <a:gridCol w="4300972">
                  <a:extLst>
                    <a:ext uri="{9D8B030D-6E8A-4147-A177-3AD203B41FA5}">
                      <a16:colId xmlns:a16="http://schemas.microsoft.com/office/drawing/2014/main" val="4020438241"/>
                    </a:ext>
                  </a:extLst>
                </a:gridCol>
              </a:tblGrid>
              <a:tr h="365760"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accent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01</a:t>
                      </a:r>
                    </a:p>
                  </a:txBody>
                  <a:tcPr marT="73152" marB="73152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Performance Metrics</a:t>
                      </a:r>
                    </a:p>
                  </a:txBody>
                  <a:tcPr marT="73152" marB="73152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851239618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accent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02</a:t>
                      </a:r>
                    </a:p>
                  </a:txBody>
                  <a:tcPr marT="73152" marB="73152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Continuous Phase Modulation (CPM)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Tier 0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Tier I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Stier II</a:t>
                      </a:r>
                    </a:p>
                  </a:txBody>
                  <a:tcPr marT="73152" marB="73152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71267092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accent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03</a:t>
                      </a:r>
                    </a:p>
                  </a:txBody>
                  <a:tcPr marT="73152" marB="73152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16-APSK</a:t>
                      </a:r>
                    </a:p>
                  </a:txBody>
                  <a:tcPr marT="73152" marB="73152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046256762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accent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04</a:t>
                      </a:r>
                    </a:p>
                  </a:txBody>
                  <a:tcPr marT="73152" marB="73152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Demodulation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Synchronization</a:t>
                      </a:r>
                    </a:p>
                  </a:txBody>
                  <a:tcPr marT="73152" marB="73152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460558941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accent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05</a:t>
                      </a:r>
                    </a:p>
                  </a:txBody>
                  <a:tcPr marT="73152" marB="73152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Channel Impairments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Adjacent Channel Interference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Multipath Propagation</a:t>
                      </a:r>
                    </a:p>
                  </a:txBody>
                  <a:tcPr marT="73152" marB="73152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822440696"/>
                  </a:ext>
                </a:extLst>
              </a:tr>
            </a:tbl>
          </a:graphicData>
        </a:graphic>
      </p:graphicFrame>
      <p:graphicFrame>
        <p:nvGraphicFramePr>
          <p:cNvPr id="6" name="Content Placeholder 6">
            <a:extLst>
              <a:ext uri="{FF2B5EF4-FFF2-40B4-BE49-F238E27FC236}">
                <a16:creationId xmlns:a16="http://schemas.microsoft.com/office/drawing/2014/main" id="{C21676E3-E95F-86EE-5343-84F033CC30A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86466639"/>
              </p:ext>
            </p:extLst>
          </p:nvPr>
        </p:nvGraphicFramePr>
        <p:xfrm>
          <a:off x="6324600" y="1327150"/>
          <a:ext cx="5013324" cy="3456432"/>
        </p:xfrm>
        <a:graphic>
          <a:graphicData uri="http://schemas.openxmlformats.org/drawingml/2006/table">
            <a:tbl>
              <a:tblPr>
                <a:tableStyleId>{9D7B26C5-4107-4FEC-AEDC-1716B250A1EF}</a:tableStyleId>
              </a:tblPr>
              <a:tblGrid>
                <a:gridCol w="712352">
                  <a:extLst>
                    <a:ext uri="{9D8B030D-6E8A-4147-A177-3AD203B41FA5}">
                      <a16:colId xmlns:a16="http://schemas.microsoft.com/office/drawing/2014/main" val="3503628986"/>
                    </a:ext>
                  </a:extLst>
                </a:gridCol>
                <a:gridCol w="4300972">
                  <a:extLst>
                    <a:ext uri="{9D8B030D-6E8A-4147-A177-3AD203B41FA5}">
                      <a16:colId xmlns:a16="http://schemas.microsoft.com/office/drawing/2014/main" val="4020438241"/>
                    </a:ext>
                  </a:extLst>
                </a:gridCol>
              </a:tblGrid>
              <a:tr h="365760"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accent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06</a:t>
                      </a:r>
                    </a:p>
                  </a:txBody>
                  <a:tcPr marT="73152" marB="73152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Impairment Mitigation Techniques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Diversity Combining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>
                          <a:solidFill>
                            <a:schemeClr val="accent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Lunch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DQE/DQM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Adaptive Equalization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Best Channel Selection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Best Source Selection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Space-Time Coding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Forward Error Correction (FEC)</a:t>
                      </a:r>
                    </a:p>
                  </a:txBody>
                  <a:tcPr marT="73152" marB="73152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851239618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accent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07</a:t>
                      </a:r>
                    </a:p>
                  </a:txBody>
                  <a:tcPr marT="73152" marB="73152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Using All the Tools Together</a:t>
                      </a:r>
                    </a:p>
                  </a:txBody>
                  <a:tcPr marT="73152" marB="73152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71267092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accent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08</a:t>
                      </a:r>
                    </a:p>
                  </a:txBody>
                  <a:tcPr marT="73152" marB="73152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Performance Comparison &amp; Summary</a:t>
                      </a:r>
                    </a:p>
                  </a:txBody>
                  <a:tcPr marT="73152" marB="73152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04625676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74156249-B70E-BC24-FE8C-C18849B929B4}"/>
              </a:ext>
            </a:extLst>
          </p:cNvPr>
          <p:cNvSpPr/>
          <p:nvPr/>
        </p:nvSpPr>
        <p:spPr>
          <a:xfrm>
            <a:off x="838200" y="2015266"/>
            <a:ext cx="3292736" cy="301393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E2A2CB4-F123-9DA3-12E3-12B66497B96C}"/>
              </a:ext>
            </a:extLst>
          </p:cNvPr>
          <p:cNvSpPr/>
          <p:nvPr/>
        </p:nvSpPr>
        <p:spPr>
          <a:xfrm>
            <a:off x="8056581" y="2015266"/>
            <a:ext cx="3292736" cy="301393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15B5020-C2F0-4A04-D654-0C1BE283DDD4}"/>
              </a:ext>
            </a:extLst>
          </p:cNvPr>
          <p:cNvSpPr/>
          <p:nvPr/>
        </p:nvSpPr>
        <p:spPr>
          <a:xfrm>
            <a:off x="4406498" y="2015266"/>
            <a:ext cx="3292736" cy="301393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9E4E4D5-98EE-5126-7E05-49A1183961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13762" y="3059338"/>
            <a:ext cx="2741612" cy="634120"/>
          </a:xfrm>
        </p:spPr>
        <p:txBody>
          <a:bodyPr/>
          <a:lstStyle/>
          <a:p>
            <a:r>
              <a:rPr lang="en-US" dirty="0"/>
              <a:t>Bandwidth Efficiency</a:t>
            </a:r>
          </a:p>
          <a:p>
            <a:endParaRPr lang="en-US" dirty="0"/>
          </a:p>
        </p:txBody>
      </p:sp>
      <p:sp>
        <p:nvSpPr>
          <p:cNvPr id="788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>
                <a:solidFill>
                  <a:srgbClr val="000000"/>
                </a:solidFill>
                <a:cs typeface="+mj-cs"/>
              </a:rPr>
              <a:t>Performance Metrics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154C9A-E7ED-B049-D45F-396B99F1FC8F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8332143" y="3059338"/>
            <a:ext cx="2741612" cy="634120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Bandwidth-Power plane</a:t>
            </a:r>
          </a:p>
          <a:p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5942797-2EDC-E098-7EF6-BAADB1285FF8}"/>
              </a:ext>
            </a:extLst>
          </p:cNvPr>
          <p:cNvSpPr>
            <a:spLocks noGrp="1"/>
          </p:cNvSpPr>
          <p:nvPr>
            <p:ph type="body" idx="17"/>
          </p:nvPr>
        </p:nvSpPr>
        <p:spPr>
          <a:xfrm>
            <a:off x="4682060" y="3059338"/>
            <a:ext cx="2741612" cy="634120"/>
          </a:xfrm>
        </p:spPr>
        <p:txBody>
          <a:bodyPr/>
          <a:lstStyle/>
          <a:p>
            <a:r>
              <a:rPr lang="en-US" dirty="0"/>
              <a:t>Information Fidelity</a:t>
            </a:r>
          </a:p>
          <a:p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0F261489-18D1-2EF6-C160-3F28EF511C81}"/>
              </a:ext>
            </a:extLst>
          </p:cNvPr>
          <p:cNvSpPr>
            <a:spLocks noGrp="1"/>
          </p:cNvSpPr>
          <p:nvPr>
            <p:ph sz="half" idx="18"/>
          </p:nvPr>
        </p:nvSpPr>
        <p:spPr>
          <a:xfrm>
            <a:off x="4682060" y="4046479"/>
            <a:ext cx="2741612" cy="2052917"/>
          </a:xfrm>
        </p:spPr>
        <p:txBody>
          <a:bodyPr/>
          <a:lstStyle/>
          <a:p>
            <a:r>
              <a:rPr lang="en-US" dirty="0">
                <a:solidFill>
                  <a:srgbClr val="000000"/>
                </a:solidFill>
                <a:cs typeface="+mn-cs"/>
              </a:rPr>
              <a:t>How many of the bits are correct?</a:t>
            </a:r>
          </a:p>
          <a:p>
            <a:endParaRPr lang="en-US" dirty="0"/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6F99B97C-5EE4-A88B-0B9B-ACEE9D0786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13762" y="4046479"/>
            <a:ext cx="2741612" cy="2052917"/>
          </a:xfrm>
        </p:spPr>
        <p:txBody>
          <a:bodyPr/>
          <a:lstStyle/>
          <a:p>
            <a:r>
              <a:rPr lang="en-US" dirty="0"/>
              <a:t>How much (or how little) spectrum do I need?</a:t>
            </a:r>
          </a:p>
          <a:p>
            <a:endParaRPr lang="en-US" dirty="0"/>
          </a:p>
        </p:txBody>
      </p:sp>
      <p:pic>
        <p:nvPicPr>
          <p:cNvPr id="16" name="Picture Placeholder 15">
            <a:extLst>
              <a:ext uri="{FF2B5EF4-FFF2-40B4-BE49-F238E27FC236}">
                <a16:creationId xmlns:a16="http://schemas.microsoft.com/office/drawing/2014/main" id="{836ED23D-D93F-7496-47C1-D00058C908CF}"/>
              </a:ext>
            </a:extLst>
          </p:cNvPr>
          <p:cNvPicPr>
            <a:picLocks noGrp="1" noChangeAspect="1"/>
          </p:cNvPicPr>
          <p:nvPr>
            <p:ph type="pic" sz="quarter" idx="19"/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t="193" b="193"/>
          <a:stretch/>
        </p:blipFill>
        <p:spPr>
          <a:xfrm>
            <a:off x="4685301" y="2456572"/>
            <a:ext cx="410433" cy="409300"/>
          </a:xfrm>
          <a:prstGeom prst="rect">
            <a:avLst/>
          </a:prstGeom>
        </p:spPr>
      </p:pic>
      <p:pic>
        <p:nvPicPr>
          <p:cNvPr id="29" name="Picture Placeholder 28">
            <a:extLst>
              <a:ext uri="{FF2B5EF4-FFF2-40B4-BE49-F238E27FC236}">
                <a16:creationId xmlns:a16="http://schemas.microsoft.com/office/drawing/2014/main" id="{4EBB8A22-9774-123E-D0DB-20283A560CE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1113762" y="2456572"/>
            <a:ext cx="410433" cy="409300"/>
          </a:xfrm>
        </p:spPr>
      </p:pic>
      <p:pic>
        <p:nvPicPr>
          <p:cNvPr id="33" name="Picture Placeholder 32">
            <a:extLst>
              <a:ext uri="{FF2B5EF4-FFF2-40B4-BE49-F238E27FC236}">
                <a16:creationId xmlns:a16="http://schemas.microsoft.com/office/drawing/2014/main" id="{3BBD52B3-A8B1-3BED-26D9-597F03A6C1F1}"/>
              </a:ext>
            </a:extLst>
          </p:cNvPr>
          <p:cNvPicPr>
            <a:picLocks noGrp="1" noChangeAspect="1"/>
          </p:cNvPicPr>
          <p:nvPr>
            <p:ph type="pic" sz="quarter" idx="20"/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8332143" y="2456572"/>
            <a:ext cx="410433" cy="409300"/>
          </a:xfr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>
                <a:solidFill>
                  <a:srgbClr val="000000"/>
                </a:solidFill>
                <a:cs typeface="+mj-cs"/>
              </a:rPr>
              <a:t>Bandwidth Efficiency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28A4336-9ABB-2758-B3E3-1E2D49E33A2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470212"/>
            <a:ext cx="10439400" cy="470675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>
                <a:solidFill>
                  <a:schemeClr val="accent1"/>
                </a:solidFill>
              </a:rPr>
              <a:t>Power spectral density</a:t>
            </a:r>
          </a:p>
          <a:p>
            <a:pPr marL="0" indent="0">
              <a:buNone/>
            </a:pPr>
            <a:r>
              <a:rPr lang="en-US" dirty="0"/>
              <a:t>Function of transmitter only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sz="2400" dirty="0">
                <a:solidFill>
                  <a:schemeClr val="accent1"/>
                </a:solidFill>
              </a:rPr>
              <a:t>Fractional Out-of-band Power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sz="2400" dirty="0">
                <a:solidFill>
                  <a:schemeClr val="accent1"/>
                </a:solidFill>
              </a:rPr>
              <a:t>Channel spacing with adjacent channel interference</a:t>
            </a:r>
          </a:p>
          <a:p>
            <a:r>
              <a:rPr lang="en-US" dirty="0"/>
              <a:t>Function of transmitter and receiver</a:t>
            </a:r>
          </a:p>
          <a:p>
            <a:r>
              <a:rPr lang="en-US" dirty="0"/>
              <a:t>We’ll review this in depth later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sz="2400" dirty="0">
                <a:solidFill>
                  <a:schemeClr val="accent1"/>
                </a:solidFill>
              </a:rPr>
              <a:t>DD1494</a:t>
            </a:r>
          </a:p>
          <a:p>
            <a:pPr marL="0" indent="0">
              <a:buNone/>
            </a:pPr>
            <a:r>
              <a:rPr lang="en-US" dirty="0"/>
              <a:t>Spectrum manager’s vantage point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35850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2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>
                <a:cs typeface="+mj-cs"/>
              </a:rPr>
              <a:t>Power Spectral Density (PSD)</a:t>
            </a:r>
          </a:p>
        </p:txBody>
      </p:sp>
      <p:pic>
        <p:nvPicPr>
          <p:cNvPr id="309256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blackWhite">
          <a:xfrm>
            <a:off x="2452689" y="1295400"/>
            <a:ext cx="7265987" cy="487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309259" name="Rectangle 11"/>
          <p:cNvSpPr>
            <a:spLocks noChangeArrowheads="1"/>
          </p:cNvSpPr>
          <p:nvPr/>
        </p:nvSpPr>
        <p:spPr bwMode="blackWhite">
          <a:xfrm>
            <a:off x="6172200" y="1600200"/>
            <a:ext cx="304800" cy="3733800"/>
          </a:xfrm>
          <a:prstGeom prst="rect">
            <a:avLst/>
          </a:prstGeom>
          <a:solidFill>
            <a:schemeClr val="accent1">
              <a:alpha val="10001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309260" name="Rectangle 12"/>
          <p:cNvSpPr>
            <a:spLocks noChangeArrowheads="1"/>
          </p:cNvSpPr>
          <p:nvPr/>
        </p:nvSpPr>
        <p:spPr bwMode="blackWhite">
          <a:xfrm>
            <a:off x="6019800" y="1600200"/>
            <a:ext cx="609600" cy="3733800"/>
          </a:xfrm>
          <a:prstGeom prst="rect">
            <a:avLst/>
          </a:prstGeom>
          <a:solidFill>
            <a:schemeClr val="accent1">
              <a:alpha val="10001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309261" name="Rectangle 13"/>
          <p:cNvSpPr>
            <a:spLocks noChangeArrowheads="1"/>
          </p:cNvSpPr>
          <p:nvPr/>
        </p:nvSpPr>
        <p:spPr bwMode="blackWhite">
          <a:xfrm>
            <a:off x="5867400" y="1600200"/>
            <a:ext cx="914400" cy="3733800"/>
          </a:xfrm>
          <a:prstGeom prst="rect">
            <a:avLst/>
          </a:prstGeom>
          <a:solidFill>
            <a:schemeClr val="accent1">
              <a:alpha val="10001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309262" name="Rectangle 14"/>
          <p:cNvSpPr>
            <a:spLocks noChangeArrowheads="1"/>
          </p:cNvSpPr>
          <p:nvPr/>
        </p:nvSpPr>
        <p:spPr bwMode="blackWhite">
          <a:xfrm>
            <a:off x="5715000" y="1600200"/>
            <a:ext cx="1219200" cy="3733800"/>
          </a:xfrm>
          <a:prstGeom prst="rect">
            <a:avLst/>
          </a:prstGeom>
          <a:solidFill>
            <a:schemeClr val="accent1">
              <a:alpha val="10001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309263" name="Rectangle 15"/>
          <p:cNvSpPr>
            <a:spLocks noChangeArrowheads="1"/>
          </p:cNvSpPr>
          <p:nvPr/>
        </p:nvSpPr>
        <p:spPr bwMode="blackWhite">
          <a:xfrm>
            <a:off x="5562600" y="1600200"/>
            <a:ext cx="1524000" cy="3733800"/>
          </a:xfrm>
          <a:prstGeom prst="rect">
            <a:avLst/>
          </a:prstGeom>
          <a:solidFill>
            <a:schemeClr val="accent1">
              <a:alpha val="10001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309264" name="Rectangle 16"/>
          <p:cNvSpPr>
            <a:spLocks noChangeArrowheads="1"/>
          </p:cNvSpPr>
          <p:nvPr/>
        </p:nvSpPr>
        <p:spPr bwMode="blackWhite">
          <a:xfrm>
            <a:off x="5410200" y="1600200"/>
            <a:ext cx="1828800" cy="3733800"/>
          </a:xfrm>
          <a:prstGeom prst="rect">
            <a:avLst/>
          </a:prstGeom>
          <a:solidFill>
            <a:schemeClr val="accent1">
              <a:alpha val="10001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309265" name="Rectangle 17"/>
          <p:cNvSpPr>
            <a:spLocks noChangeArrowheads="1"/>
          </p:cNvSpPr>
          <p:nvPr/>
        </p:nvSpPr>
        <p:spPr bwMode="blackWhite">
          <a:xfrm>
            <a:off x="5257800" y="1600200"/>
            <a:ext cx="2133600" cy="3733800"/>
          </a:xfrm>
          <a:prstGeom prst="rect">
            <a:avLst/>
          </a:prstGeom>
          <a:solidFill>
            <a:schemeClr val="accent1">
              <a:alpha val="10001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309266" name="Rectangle 18"/>
          <p:cNvSpPr>
            <a:spLocks noChangeArrowheads="1"/>
          </p:cNvSpPr>
          <p:nvPr/>
        </p:nvSpPr>
        <p:spPr bwMode="blackWhite">
          <a:xfrm>
            <a:off x="5105400" y="1600200"/>
            <a:ext cx="2438400" cy="3733800"/>
          </a:xfrm>
          <a:prstGeom prst="rect">
            <a:avLst/>
          </a:prstGeom>
          <a:solidFill>
            <a:schemeClr val="accent1">
              <a:alpha val="10001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9259" grpId="0" animBg="1"/>
      <p:bldP spid="309259" grpId="1" animBg="1"/>
      <p:bldP spid="309260" grpId="0" animBg="1"/>
      <p:bldP spid="309260" grpId="1" animBg="1"/>
      <p:bldP spid="309261" grpId="0" animBg="1"/>
      <p:bldP spid="309261" grpId="1" animBg="1"/>
      <p:bldP spid="309262" grpId="0" animBg="1"/>
      <p:bldP spid="309262" grpId="1" animBg="1"/>
      <p:bldP spid="309263" grpId="0" animBg="1"/>
      <p:bldP spid="309263" grpId="1" animBg="1"/>
      <p:bldP spid="309264" grpId="0" animBg="1"/>
      <p:bldP spid="309264" grpId="1" animBg="1"/>
      <p:bldP spid="309265" grpId="0" animBg="1"/>
      <p:bldP spid="309265" grpId="1" animBg="1"/>
      <p:bldP spid="30926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>
                <a:cs typeface="+mj-cs"/>
              </a:rPr>
              <a:t>Fractional Out-of-band Power</a:t>
            </a:r>
          </a:p>
        </p:txBody>
      </p:sp>
      <p:sp>
        <p:nvSpPr>
          <p:cNvPr id="82948" name="Text Box 4"/>
          <p:cNvSpPr txBox="1">
            <a:spLocks noChangeArrowheads="1"/>
          </p:cNvSpPr>
          <p:nvPr/>
        </p:nvSpPr>
        <p:spPr bwMode="auto">
          <a:xfrm>
            <a:off x="3962401" y="4800600"/>
            <a:ext cx="11842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>
              <a:defRPr/>
            </a:pPr>
            <a:r>
              <a:rPr lang="en-US" dirty="0">
                <a:latin typeface="Arial" charset="0"/>
                <a:cs typeface="+mn-cs"/>
              </a:rPr>
              <a:t>5 Mbps</a:t>
            </a:r>
          </a:p>
        </p:txBody>
      </p:sp>
      <p:pic>
        <p:nvPicPr>
          <p:cNvPr id="82951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blackWhite">
          <a:xfrm>
            <a:off x="2447926" y="1219200"/>
            <a:ext cx="7294563" cy="487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44036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447926" y="1481679"/>
            <a:ext cx="6809740" cy="45516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CFE3E1-0206-7255-36EC-060C6BCC30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>
            <a:extLst>
              <a:ext uri="{FF2B5EF4-FFF2-40B4-BE49-F238E27FC236}">
                <a16:creationId xmlns:a16="http://schemas.microsoft.com/office/drawing/2014/main" id="{8A4E51F6-14FA-43C7-B132-740919ECC63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>
                <a:cs typeface="+mj-cs"/>
              </a:rPr>
              <a:t>DD1494</a:t>
            </a:r>
          </a:p>
        </p:txBody>
      </p:sp>
      <p:sp>
        <p:nvSpPr>
          <p:cNvPr id="82948" name="Text Box 4">
            <a:extLst>
              <a:ext uri="{FF2B5EF4-FFF2-40B4-BE49-F238E27FC236}">
                <a16:creationId xmlns:a16="http://schemas.microsoft.com/office/drawing/2014/main" id="{C568EE15-4D33-0235-928D-7E16E9E3ED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62401" y="4800600"/>
            <a:ext cx="11842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>
              <a:defRPr/>
            </a:pPr>
            <a:r>
              <a:rPr lang="en-US" dirty="0">
                <a:latin typeface="Arial" charset="0"/>
                <a:cs typeface="+mn-cs"/>
              </a:rPr>
              <a:t>5 Mbps</a:t>
            </a:r>
          </a:p>
        </p:txBody>
      </p:sp>
      <p:pic>
        <p:nvPicPr>
          <p:cNvPr id="82951" name="Picture 7">
            <a:extLst>
              <a:ext uri="{FF2B5EF4-FFF2-40B4-BE49-F238E27FC236}">
                <a16:creationId xmlns:a16="http://schemas.microsoft.com/office/drawing/2014/main" id="{A8860486-DFC7-61CE-00B2-13DA2CBA4C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blackWhite">
          <a:xfrm>
            <a:off x="2447926" y="1219200"/>
            <a:ext cx="7294563" cy="487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3" name="Picture 2" descr="A document with text and numbers&#10;&#10;Description automatically generated">
            <a:extLst>
              <a:ext uri="{FF2B5EF4-FFF2-40B4-BE49-F238E27FC236}">
                <a16:creationId xmlns:a16="http://schemas.microsoft.com/office/drawing/2014/main" id="{479DBCA3-31E7-8B0F-A6CB-28B746ECB4E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97677" y="1460089"/>
            <a:ext cx="6195060" cy="4594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10424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F5D445-ED40-C3A8-B877-8075F7DEE1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>
            <a:extLst>
              <a:ext uri="{FF2B5EF4-FFF2-40B4-BE49-F238E27FC236}">
                <a16:creationId xmlns:a16="http://schemas.microsoft.com/office/drawing/2014/main" id="{0FE10637-49A3-8EE8-019C-51B6BDFF950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>
                <a:cs typeface="+mj-cs"/>
              </a:rPr>
              <a:t>DD1494 Calculator</a:t>
            </a:r>
          </a:p>
        </p:txBody>
      </p:sp>
      <p:sp>
        <p:nvSpPr>
          <p:cNvPr id="82948" name="Text Box 4">
            <a:extLst>
              <a:ext uri="{FF2B5EF4-FFF2-40B4-BE49-F238E27FC236}">
                <a16:creationId xmlns:a16="http://schemas.microsoft.com/office/drawing/2014/main" id="{AA926796-2E50-9CD7-F53D-19D05AEA79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62401" y="4800600"/>
            <a:ext cx="11842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>
              <a:defRPr/>
            </a:pPr>
            <a:r>
              <a:rPr lang="en-US" dirty="0">
                <a:latin typeface="Arial" charset="0"/>
                <a:cs typeface="+mn-cs"/>
              </a:rPr>
              <a:t>5 Mbps</a:t>
            </a:r>
          </a:p>
        </p:txBody>
      </p:sp>
      <p:pic>
        <p:nvPicPr>
          <p:cNvPr id="4" name="Picture 3" descr="A screenshot of a spreadsheet&#10;&#10;Description automatically generated">
            <a:extLst>
              <a:ext uri="{FF2B5EF4-FFF2-40B4-BE49-F238E27FC236}">
                <a16:creationId xmlns:a16="http://schemas.microsoft.com/office/drawing/2014/main" id="{48D1898B-DE2D-A95D-2DE9-FFBCD34AD0D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13150" y="1593121"/>
            <a:ext cx="4965700" cy="4328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09165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759FE5-3F4A-F486-1320-6A6EF13678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>
            <a:extLst>
              <a:ext uri="{FF2B5EF4-FFF2-40B4-BE49-F238E27FC236}">
                <a16:creationId xmlns:a16="http://schemas.microsoft.com/office/drawing/2014/main" id="{62D48086-AD58-97FA-8613-EAB5B65BAE6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>
                <a:solidFill>
                  <a:srgbClr val="000000"/>
                </a:solidFill>
                <a:cs typeface="+mj-cs"/>
              </a:rPr>
              <a:t>DD1494 Guides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3C59E780-7183-D09A-1D55-87F24C15A1C0}"/>
              </a:ext>
            </a:extLst>
          </p:cNvPr>
          <p:cNvGrpSpPr/>
          <p:nvPr/>
        </p:nvGrpSpPr>
        <p:grpSpPr>
          <a:xfrm>
            <a:off x="838200" y="2382560"/>
            <a:ext cx="10515600" cy="1046440"/>
            <a:chOff x="838200" y="1490869"/>
            <a:chExt cx="10515600" cy="1046440"/>
          </a:xfrm>
        </p:grpSpPr>
        <p:sp>
          <p:nvSpPr>
            <p:cNvPr id="3" name="TextBox 2">
              <a:hlinkClick r:id="rId3"/>
              <a:extLst>
                <a:ext uri="{FF2B5EF4-FFF2-40B4-BE49-F238E27FC236}">
                  <a16:creationId xmlns:a16="http://schemas.microsoft.com/office/drawing/2014/main" id="{BF7214B2-9A8F-A058-9749-046C927E1ECB}"/>
                </a:ext>
              </a:extLst>
            </p:cNvPr>
            <p:cNvSpPr txBox="1"/>
            <p:nvPr/>
          </p:nvSpPr>
          <p:spPr>
            <a:xfrm>
              <a:off x="838200" y="1490869"/>
              <a:ext cx="10515600" cy="1046440"/>
            </a:xfrm>
            <a:prstGeom prst="rect">
              <a:avLst/>
            </a:prstGeom>
            <a:noFill/>
            <a:ln>
              <a:solidFill>
                <a:schemeClr val="accent6"/>
              </a:solidFill>
            </a:ln>
          </p:spPr>
          <p:txBody>
            <a:bodyPr wrap="square" lIns="1097280" tIns="274320" bIns="274320" rtlCol="0">
              <a:spAutoFit/>
            </a:bodyPr>
            <a:lstStyle/>
            <a:p>
              <a:pPr algn="l"/>
              <a:r>
                <a:rPr lang="en-US" sz="1600" b="1" dirty="0">
                  <a:latin typeface="Arial" panose="020B0604020202020204" pitchFamily="34" charset="0"/>
                  <a:cs typeface="Arial" panose="020B0604020202020204" pitchFamily="34" charset="0"/>
                </a:rPr>
                <a:t>Handbook: </a:t>
              </a:r>
              <a:r>
                <a:rPr lang="en-US" sz="1600" dirty="0">
                  <a:latin typeface="Arial" panose="020B0604020202020204" pitchFamily="34" charset="0"/>
                  <a:cs typeface="Arial" panose="020B0604020202020204" pitchFamily="34" charset="0"/>
                </a:rPr>
                <a:t>Additional data to support spectrum certification requests </a:t>
              </a:r>
              <a:br>
                <a:rPr lang="en-US" sz="1600" dirty="0"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en-US" sz="1600" dirty="0">
                  <a:latin typeface="Arial" panose="020B0604020202020204" pitchFamily="34" charset="0"/>
                  <a:cs typeface="Arial" panose="020B0604020202020204" pitchFamily="34" charset="0"/>
                </a:rPr>
                <a:t>for aeronautical mobile telemetry systems</a:t>
              </a:r>
            </a:p>
          </p:txBody>
        </p:sp>
        <p:pic>
          <p:nvPicPr>
            <p:cNvPr id="4" name="Graphic 3">
              <a:extLst>
                <a:ext uri="{FF2B5EF4-FFF2-40B4-BE49-F238E27FC236}">
                  <a16:creationId xmlns:a16="http://schemas.microsoft.com/office/drawing/2014/main" id="{2D53DCF5-9B44-2799-FEA1-CA1B591978F1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011306" y="1670592"/>
              <a:ext cx="580682" cy="696818"/>
            </a:xfrm>
            <a:prstGeom prst="rect">
              <a:avLst/>
            </a:prstGeom>
          </p:spPr>
        </p:pic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63C776B8-C3BC-8C08-1E04-813B101BC6D3}"/>
              </a:ext>
            </a:extLst>
          </p:cNvPr>
          <p:cNvGrpSpPr/>
          <p:nvPr/>
        </p:nvGrpSpPr>
        <p:grpSpPr>
          <a:xfrm>
            <a:off x="838200" y="3799282"/>
            <a:ext cx="10515600" cy="800219"/>
            <a:chOff x="838200" y="1490869"/>
            <a:chExt cx="10515600" cy="800219"/>
          </a:xfrm>
        </p:grpSpPr>
        <p:sp>
          <p:nvSpPr>
            <p:cNvPr id="6" name="TextBox 5">
              <a:hlinkClick r:id="rId5"/>
              <a:extLst>
                <a:ext uri="{FF2B5EF4-FFF2-40B4-BE49-F238E27FC236}">
                  <a16:creationId xmlns:a16="http://schemas.microsoft.com/office/drawing/2014/main" id="{6D007701-9C5D-978C-195B-B6E9877D5CFB}"/>
                </a:ext>
              </a:extLst>
            </p:cNvPr>
            <p:cNvSpPr txBox="1"/>
            <p:nvPr/>
          </p:nvSpPr>
          <p:spPr>
            <a:xfrm>
              <a:off x="838200" y="1490869"/>
              <a:ext cx="10515600" cy="800219"/>
            </a:xfrm>
            <a:prstGeom prst="rect">
              <a:avLst/>
            </a:prstGeom>
            <a:noFill/>
            <a:ln>
              <a:solidFill>
                <a:schemeClr val="accent6"/>
              </a:solidFill>
            </a:ln>
          </p:spPr>
          <p:txBody>
            <a:bodyPr wrap="square" lIns="1097280" tIns="274320" bIns="274320" rtlCol="0">
              <a:spAutoFit/>
            </a:bodyPr>
            <a:lstStyle/>
            <a:p>
              <a:pPr algn="l"/>
              <a:r>
                <a:rPr lang="en-US" sz="1600" b="1" dirty="0">
                  <a:latin typeface="Arial" panose="020B0604020202020204" pitchFamily="34" charset="0"/>
                  <a:cs typeface="Arial" panose="020B0604020202020204" pitchFamily="34" charset="0"/>
                </a:rPr>
                <a:t>Handbook: </a:t>
              </a:r>
              <a:r>
                <a:rPr lang="en-US" sz="1600" dirty="0">
                  <a:latin typeface="Arial" panose="020B0604020202020204" pitchFamily="34" charset="0"/>
                  <a:cs typeface="Arial" panose="020B0604020202020204" pitchFamily="34" charset="0"/>
                </a:rPr>
                <a:t>Telemetry systems radio frequency</a:t>
              </a:r>
            </a:p>
          </p:txBody>
        </p:sp>
        <p:pic>
          <p:nvPicPr>
            <p:cNvPr id="7" name="Graphic 6">
              <a:extLst>
                <a:ext uri="{FF2B5EF4-FFF2-40B4-BE49-F238E27FC236}">
                  <a16:creationId xmlns:a16="http://schemas.microsoft.com/office/drawing/2014/main" id="{8AC85177-B0E5-ECD0-36C9-90868D3572AA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011306" y="1557958"/>
              <a:ext cx="580682" cy="69681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7608124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22CB02C-3164-0DAD-EA23-9D26314EA295}"/>
              </a:ext>
            </a:extLst>
          </p:cNvPr>
          <p:cNvSpPr/>
          <p:nvPr/>
        </p:nvSpPr>
        <p:spPr>
          <a:xfrm>
            <a:off x="838200" y="1524000"/>
            <a:ext cx="3292736" cy="43563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53C4B01-CA4C-E338-1421-CF3335729B30}"/>
              </a:ext>
            </a:extLst>
          </p:cNvPr>
          <p:cNvSpPr/>
          <p:nvPr/>
        </p:nvSpPr>
        <p:spPr>
          <a:xfrm>
            <a:off x="7974796" y="1524000"/>
            <a:ext cx="3292736" cy="43563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6FFE356-53C1-BF9E-37C0-E0095A7A49A4}"/>
              </a:ext>
            </a:extLst>
          </p:cNvPr>
          <p:cNvSpPr/>
          <p:nvPr/>
        </p:nvSpPr>
        <p:spPr>
          <a:xfrm>
            <a:off x="4406498" y="1524000"/>
            <a:ext cx="3292736" cy="43563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80C7EBB3-488B-7BBE-2754-F5A3FC89BC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13762" y="2496803"/>
            <a:ext cx="2741612" cy="634120"/>
          </a:xfrm>
        </p:spPr>
        <p:txBody>
          <a:bodyPr/>
          <a:lstStyle/>
          <a:p>
            <a:r>
              <a:rPr lang="en-US" dirty="0"/>
              <a:t>Additive White Gaussian Noise (AWGN) channels</a:t>
            </a:r>
          </a:p>
          <a:p>
            <a:endParaRPr lang="en-US" dirty="0"/>
          </a:p>
        </p:txBody>
      </p:sp>
      <p:sp>
        <p:nvSpPr>
          <p:cNvPr id="788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>
                <a:solidFill>
                  <a:srgbClr val="000000"/>
                </a:solidFill>
                <a:cs typeface="+mj-cs"/>
              </a:rPr>
              <a:t>Information Fidelity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A09EA9-B070-7226-940D-9FBF4334C1B5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8332143" y="2496803"/>
            <a:ext cx="2741612" cy="634120"/>
          </a:xfrm>
        </p:spPr>
        <p:txBody>
          <a:bodyPr/>
          <a:lstStyle/>
          <a:p>
            <a:r>
              <a:rPr lang="en-US" dirty="0"/>
              <a:t>Data Quality Metric (DQM)</a:t>
            </a:r>
          </a:p>
          <a:p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2762DB1-146B-9478-D8E5-4CBA2BAB5B51}"/>
              </a:ext>
            </a:extLst>
          </p:cNvPr>
          <p:cNvSpPr>
            <a:spLocks noGrp="1"/>
          </p:cNvSpPr>
          <p:nvPr>
            <p:ph sz="half" idx="15"/>
          </p:nvPr>
        </p:nvSpPr>
        <p:spPr>
          <a:xfrm>
            <a:off x="8332143" y="3408083"/>
            <a:ext cx="2741612" cy="2052917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rgbClr val="000000"/>
                </a:solidFill>
                <a:cs typeface="+mn-cs"/>
              </a:rPr>
              <a:t>Come back after lunch!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703F470-EA61-ADA3-5EC7-80D4D17F475A}"/>
              </a:ext>
            </a:extLst>
          </p:cNvPr>
          <p:cNvSpPr>
            <a:spLocks noGrp="1"/>
          </p:cNvSpPr>
          <p:nvPr>
            <p:ph type="body" idx="17"/>
          </p:nvPr>
        </p:nvSpPr>
        <p:spPr>
          <a:xfrm>
            <a:off x="4682060" y="2496803"/>
            <a:ext cx="2741612" cy="634120"/>
          </a:xfrm>
        </p:spPr>
        <p:txBody>
          <a:bodyPr/>
          <a:lstStyle/>
          <a:p>
            <a:r>
              <a:rPr lang="en-US" dirty="0"/>
              <a:t>Bursty (dropout) channels</a:t>
            </a:r>
          </a:p>
          <a:p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82730CF-70BA-62E5-BA05-D02B5DC2B331}"/>
              </a:ext>
            </a:extLst>
          </p:cNvPr>
          <p:cNvSpPr>
            <a:spLocks noGrp="1"/>
          </p:cNvSpPr>
          <p:nvPr>
            <p:ph sz="half" idx="18"/>
          </p:nvPr>
        </p:nvSpPr>
        <p:spPr>
          <a:xfrm>
            <a:off x="4682060" y="3408083"/>
            <a:ext cx="2741612" cy="2052917"/>
          </a:xfrm>
        </p:spPr>
        <p:txBody>
          <a:bodyPr>
            <a:normAutofit lnSpcReduction="10000"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Cumulative error count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Link Availability</a:t>
            </a:r>
          </a:p>
          <a:p>
            <a:pPr marL="519113" lvl="1" indent="-285750">
              <a:buFont typeface="Arial" panose="020B0604020202020204" pitchFamily="34" charset="0"/>
              <a:buChar char="•"/>
            </a:pPr>
            <a:r>
              <a:rPr lang="en-US" dirty="0"/>
              <a:t>Percent of the 1-second intervals that the BER is less than 10</a:t>
            </a:r>
            <a:r>
              <a:rPr lang="en-US" baseline="30000" dirty="0"/>
              <a:t>-5</a:t>
            </a:r>
          </a:p>
          <a:p>
            <a:endParaRPr lang="en-US" dirty="0"/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CA325080-C57A-530E-E59B-DC27215B1A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13762" y="3662083"/>
            <a:ext cx="2741612" cy="2052917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Bit Error Probability (BEP) or Bit Error Rate (BER)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pic>
        <p:nvPicPr>
          <p:cNvPr id="20" name="Picture Placeholder 19">
            <a:extLst>
              <a:ext uri="{FF2B5EF4-FFF2-40B4-BE49-F238E27FC236}">
                <a16:creationId xmlns:a16="http://schemas.microsoft.com/office/drawing/2014/main" id="{22F52217-E642-F2B8-FA56-B7259A1F6089}"/>
              </a:ext>
            </a:extLst>
          </p:cNvPr>
          <p:cNvPicPr>
            <a:picLocks noGrp="1" noChangeAspect="1"/>
          </p:cNvPicPr>
          <p:nvPr>
            <p:ph type="pic" sz="quarter" idx="20"/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prstGeom prst="rect">
            <a:avLst/>
          </a:prstGeom>
        </p:spPr>
      </p:pic>
      <p:pic>
        <p:nvPicPr>
          <p:cNvPr id="23" name="Picture Placeholder 22">
            <a:extLst>
              <a:ext uri="{FF2B5EF4-FFF2-40B4-BE49-F238E27FC236}">
                <a16:creationId xmlns:a16="http://schemas.microsoft.com/office/drawing/2014/main" id="{D50BB1D6-0A2E-B0B3-56EE-CE5D1F7557FA}"/>
              </a:ext>
            </a:extLst>
          </p:cNvPr>
          <p:cNvPicPr>
            <a:picLocks noGrp="1" noChangeAspect="1"/>
          </p:cNvPicPr>
          <p:nvPr>
            <p:ph type="pic" sz="quarter" idx="19"/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t="193" b="193"/>
          <a:stretch/>
        </p:blipFill>
        <p:spPr>
          <a:prstGeom prst="rect">
            <a:avLst/>
          </a:prstGeom>
        </p:spPr>
      </p:pic>
      <p:pic>
        <p:nvPicPr>
          <p:cNvPr id="30" name="Picture Placeholder 29">
            <a:extLst>
              <a:ext uri="{FF2B5EF4-FFF2-40B4-BE49-F238E27FC236}">
                <a16:creationId xmlns:a16="http://schemas.microsoft.com/office/drawing/2014/main" id="{6F27C859-AABE-6F25-4129-D19833B2A99E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0646387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>
                <a:cs typeface="+mj-cs"/>
              </a:rPr>
              <a:t>BER Performance Comparison</a:t>
            </a:r>
          </a:p>
        </p:txBody>
      </p:sp>
      <p:pic>
        <p:nvPicPr>
          <p:cNvPr id="2" name="Picture 1" descr="BER Summary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35115" y="1447800"/>
            <a:ext cx="6721769" cy="456564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659888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0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>
                <a:cs typeface="Times New Roman" charset="0"/>
              </a:rPr>
              <a:t>Today’s Modulation Tour</a:t>
            </a:r>
            <a:endParaRPr lang="en-US" dirty="0">
              <a:cs typeface="+mj-cs"/>
            </a:endParaRPr>
          </a:p>
        </p:txBody>
      </p:sp>
      <p:pic>
        <p:nvPicPr>
          <p:cNvPr id="2" name="Picture 1" descr="BW-Eff plane six codes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52638" y="1219200"/>
            <a:ext cx="7976544" cy="4889628"/>
          </a:xfrm>
          <a:prstGeom prst="rect">
            <a:avLst/>
          </a:prstGeom>
        </p:spPr>
      </p:pic>
      <p:sp>
        <p:nvSpPr>
          <p:cNvPr id="3" name="Oval 2">
            <a:extLst>
              <a:ext uri="{FF2B5EF4-FFF2-40B4-BE49-F238E27FC236}">
                <a16:creationId xmlns:a16="http://schemas.microsoft.com/office/drawing/2014/main" id="{3C135EDD-FA64-B4BE-F681-A4661A8D68CD}"/>
              </a:ext>
            </a:extLst>
          </p:cNvPr>
          <p:cNvSpPr/>
          <p:nvPr/>
        </p:nvSpPr>
        <p:spPr bwMode="auto">
          <a:xfrm>
            <a:off x="5029200" y="4808538"/>
            <a:ext cx="228600" cy="2286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endParaRPr lang="en-US" sz="600" dirty="0">
              <a:solidFill>
                <a:srgbClr val="00000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84C111F-0D00-2CCB-00C4-266DEBF77263}"/>
              </a:ext>
            </a:extLst>
          </p:cNvPr>
          <p:cNvSpPr txBox="1"/>
          <p:nvPr/>
        </p:nvSpPr>
        <p:spPr>
          <a:xfrm>
            <a:off x="4212950" y="4808539"/>
            <a:ext cx="816250" cy="276999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tx1"/>
                </a:solidFill>
                <a:latin typeface="+mn-lt"/>
              </a:rPr>
              <a:t>16-APSK</a:t>
            </a:r>
          </a:p>
        </p:txBody>
      </p:sp>
    </p:spTree>
    <p:extLst>
      <p:ext uri="{BB962C8B-B14F-4D97-AF65-F5344CB8AC3E}">
        <p14:creationId xmlns:p14="http://schemas.microsoft.com/office/powerpoint/2010/main" val="25047112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47D7E153-2F26-A339-4DBF-32AF1F635B9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5CD12A37-6D5C-5001-B534-6EF03F6E94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Continuous Phase Modulation</a:t>
            </a:r>
          </a:p>
        </p:txBody>
      </p:sp>
    </p:spTree>
    <p:extLst>
      <p:ext uri="{BB962C8B-B14F-4D97-AF65-F5344CB8AC3E}">
        <p14:creationId xmlns:p14="http://schemas.microsoft.com/office/powerpoint/2010/main" val="63969702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>
                <a:cs typeface="+mj-cs"/>
              </a:rPr>
              <a:t>The Modulation Universe</a:t>
            </a:r>
          </a:p>
        </p:txBody>
      </p:sp>
      <p:sp>
        <p:nvSpPr>
          <p:cNvPr id="90115" name="Rectangle 3"/>
          <p:cNvSpPr>
            <a:spLocks noGrp="1" noChangeArrowheads="1"/>
          </p:cNvSpPr>
          <p:nvPr>
            <p:ph sz="half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>
                <a:solidFill>
                  <a:schemeClr val="folHlink"/>
                </a:solidFill>
                <a:cs typeface="+mn-cs"/>
              </a:rPr>
              <a:t>Analog, </a:t>
            </a:r>
            <a:r>
              <a:rPr lang="en-US" dirty="0">
                <a:cs typeface="+mn-cs"/>
              </a:rPr>
              <a:t>Digital</a:t>
            </a:r>
            <a:endParaRPr lang="en-US" dirty="0">
              <a:solidFill>
                <a:schemeClr val="folHlink"/>
              </a:solidFill>
              <a:cs typeface="+mn-cs"/>
            </a:endParaRPr>
          </a:p>
          <a:p>
            <a:pPr eaLnBrk="1" hangingPunct="1">
              <a:defRPr/>
            </a:pPr>
            <a:r>
              <a:rPr lang="en-US" dirty="0">
                <a:solidFill>
                  <a:schemeClr val="folHlink"/>
                </a:solidFill>
                <a:cs typeface="+mn-cs"/>
              </a:rPr>
              <a:t>Amplitude modulation </a:t>
            </a:r>
          </a:p>
          <a:p>
            <a:pPr eaLnBrk="1" hangingPunct="1">
              <a:defRPr/>
            </a:pPr>
            <a:r>
              <a:rPr lang="en-US" dirty="0">
                <a:solidFill>
                  <a:schemeClr val="folHlink"/>
                </a:solidFill>
                <a:cs typeface="+mn-cs"/>
              </a:rPr>
              <a:t>Quadrature amplitude modulation</a:t>
            </a:r>
          </a:p>
          <a:p>
            <a:pPr eaLnBrk="1" hangingPunct="1">
              <a:defRPr/>
            </a:pPr>
            <a:r>
              <a:rPr lang="en-US" dirty="0">
                <a:cs typeface="+mn-cs"/>
              </a:rPr>
              <a:t>Angle modulations</a:t>
            </a:r>
          </a:p>
          <a:p>
            <a:pPr lvl="1" eaLnBrk="1" hangingPunct="1">
              <a:defRPr/>
            </a:pPr>
            <a:r>
              <a:rPr lang="en-US" dirty="0"/>
              <a:t>Frequency modulation</a:t>
            </a:r>
          </a:p>
          <a:p>
            <a:pPr lvl="1" eaLnBrk="1" hangingPunct="1">
              <a:defRPr/>
            </a:pPr>
            <a:r>
              <a:rPr lang="en-US" dirty="0"/>
              <a:t>Phase modulation</a:t>
            </a:r>
          </a:p>
          <a:p>
            <a:pPr eaLnBrk="1" hangingPunct="1">
              <a:defRPr/>
            </a:pPr>
            <a:r>
              <a:rPr lang="en-US" dirty="0">
                <a:cs typeface="+mn-cs"/>
              </a:rPr>
              <a:t>Amplitude/Phase Shift Keying (APSK)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>
                <a:cs typeface="+mj-cs"/>
              </a:rPr>
              <a:t>Angle Modulations</a:t>
            </a:r>
          </a:p>
        </p:txBody>
      </p:sp>
      <p:sp>
        <p:nvSpPr>
          <p:cNvPr id="97283" name="Rectangle 3"/>
          <p:cNvSpPr>
            <a:spLocks noGrp="1" noChangeArrowheads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  <a:defRPr/>
            </a:pPr>
            <a:r>
              <a:rPr lang="en-US" sz="2000" dirty="0">
                <a:cs typeface="+mn-cs"/>
              </a:rPr>
              <a:t>Includes both frequency modulation and phase modulation</a:t>
            </a:r>
            <a:br>
              <a:rPr lang="en-US" sz="2000" dirty="0">
                <a:cs typeface="+mn-cs"/>
              </a:rPr>
            </a:br>
            <a:endParaRPr lang="en-US" sz="2000" dirty="0">
              <a:cs typeface="+mn-cs"/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en-US" sz="2000" dirty="0">
                <a:cs typeface="+mn-cs"/>
              </a:rPr>
              <a:t>Some have an amplitude modulation component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1600" dirty="0"/>
              <a:t>BPSK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1600" dirty="0"/>
              <a:t>QPSK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1600" dirty="0"/>
              <a:t>Offset QPSK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537C9E3-6804-6EAA-2D98-6408F2F2BC43}"/>
              </a:ext>
            </a:extLst>
          </p:cNvPr>
          <p:cNvSpPr>
            <a:spLocks noGrp="1"/>
          </p:cNvSpPr>
          <p:nvPr>
            <p:ph sz="half" idx="13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n-US" sz="2000" dirty="0">
                <a:cs typeface="+mn-cs"/>
              </a:rPr>
              <a:t>Some are constant envelope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1700" dirty="0"/>
              <a:t>Binary FM</a:t>
            </a:r>
          </a:p>
          <a:p>
            <a:pPr lvl="2" eaLnBrk="1" hangingPunct="1">
              <a:lnSpc>
                <a:spcPct val="90000"/>
              </a:lnSpc>
              <a:defRPr/>
            </a:pPr>
            <a:r>
              <a:rPr lang="en-US" sz="1200" dirty="0"/>
              <a:t>FSK, MSK, premod filtered MSK, GMSK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1600" dirty="0"/>
              <a:t>M-ary FSK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1600" dirty="0"/>
              <a:t>SOQPSK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1600" dirty="0"/>
              <a:t>Multi-h continuous phase modulation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1600" dirty="0"/>
              <a:t>No amplitude variation</a:t>
            </a:r>
            <a:br>
              <a:rPr lang="en-US" sz="1600" dirty="0"/>
            </a:br>
            <a:endParaRPr lang="en-US" sz="1600" dirty="0"/>
          </a:p>
          <a:p>
            <a:pPr eaLnBrk="1" hangingPunct="1">
              <a:lnSpc>
                <a:spcPct val="90000"/>
              </a:lnSpc>
              <a:defRPr/>
            </a:pPr>
            <a:r>
              <a:rPr lang="en-US" sz="2000" dirty="0">
                <a:cs typeface="+mn-cs"/>
              </a:rPr>
              <a:t>Saturated power amplifiers are ideal for </a:t>
            </a:r>
            <a:r>
              <a:rPr lang="en-US" sz="2000" u="sng" dirty="0">
                <a:solidFill>
                  <a:schemeClr val="accent2"/>
                </a:solidFill>
                <a:cs typeface="+mn-cs"/>
              </a:rPr>
              <a:t>constant envelope waveforms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02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3000" dirty="0">
                <a:cs typeface="+mj-cs"/>
              </a:rPr>
              <a:t>Saturated Power Amplifiers</a:t>
            </a:r>
          </a:p>
        </p:txBody>
      </p:sp>
      <p:pic>
        <p:nvPicPr>
          <p:cNvPr id="3" name="Picture Placeholder 2">
            <a:extLst>
              <a:ext uri="{FF2B5EF4-FFF2-40B4-BE49-F238E27FC236}">
                <a16:creationId xmlns:a16="http://schemas.microsoft.com/office/drawing/2014/main" id="{6322ADDF-F359-6328-AFFA-C3B176320106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817" t="1278" r="1339" b="1278"/>
          <a:stretch/>
        </p:blipFill>
        <p:spPr bwMode="auto">
          <a:xfrm>
            <a:off x="5715000" y="1981200"/>
            <a:ext cx="5562600" cy="2895600"/>
          </a:xfrm>
          <a:prstGeom prst="rect">
            <a:avLst/>
          </a:prstGeom>
          <a:noFill/>
          <a:ln>
            <a:noFill/>
          </a:ln>
          <a:effectLst>
            <a:outerShdw blurRad="304800" dist="38100" dir="8100000" algn="tr" rotWithShape="0">
              <a:prstClr val="black">
                <a:alpha val="5000"/>
              </a:prst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570197F-EF9F-396E-DE34-68B4772B624C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838201" y="1506070"/>
            <a:ext cx="4038600" cy="4368003"/>
          </a:xfrm>
        </p:spPr>
        <p:txBody>
          <a:bodyPr anchor="ctr"/>
          <a:lstStyle/>
          <a:p>
            <a:r>
              <a:rPr lang="en-US" dirty="0"/>
              <a:t>DC-to-RF conversion efficiency is important</a:t>
            </a:r>
          </a:p>
          <a:p>
            <a:pPr lvl="1"/>
            <a:r>
              <a:rPr lang="en-US" dirty="0"/>
              <a:t>Minimizes cooling requirements</a:t>
            </a:r>
          </a:p>
          <a:p>
            <a:pPr lvl="1"/>
            <a:r>
              <a:rPr lang="en-US" dirty="0"/>
              <a:t>Maximizes battery life</a:t>
            </a:r>
            <a:br>
              <a:rPr lang="en-US" dirty="0"/>
            </a:br>
            <a:endParaRPr lang="en-US" dirty="0"/>
          </a:p>
          <a:p>
            <a:r>
              <a:rPr lang="en-US" dirty="0"/>
              <a:t>Maximizing efficiency demands nonlinear operation</a:t>
            </a:r>
            <a:br>
              <a:rPr lang="en-US" dirty="0"/>
            </a:br>
            <a:endParaRPr lang="en-US" dirty="0"/>
          </a:p>
          <a:p>
            <a:r>
              <a:rPr lang="en-US" dirty="0"/>
              <a:t>Non-linear operation creates AM-AM and AM-PM conversion: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>
                <a:cs typeface="+mj-cs"/>
              </a:rPr>
              <a:t>Constant Envelope Modulations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526CFC8-3E72-359D-6350-A7670675871E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Before ARTM (Tier 0)</a:t>
            </a:r>
          </a:p>
          <a:p>
            <a:pPr lvl="1"/>
            <a:r>
              <a:rPr lang="en-US" dirty="0"/>
              <a:t>PCM/FM</a:t>
            </a:r>
          </a:p>
          <a:p>
            <a:pPr lvl="1"/>
            <a:r>
              <a:rPr lang="en-US" dirty="0"/>
              <a:t>“Legacy” waveform for telemetry</a:t>
            </a:r>
          </a:p>
          <a:p>
            <a:r>
              <a:rPr lang="en-US" dirty="0"/>
              <a:t>Advanced Range Telemetry (ARTM) Program</a:t>
            </a:r>
          </a:p>
          <a:p>
            <a:pPr lvl="1"/>
            <a:r>
              <a:rPr lang="en-US" dirty="0"/>
              <a:t>ARTM Tier 1</a:t>
            </a:r>
          </a:p>
          <a:p>
            <a:pPr lvl="2"/>
            <a:r>
              <a:rPr lang="en-US" dirty="0"/>
              <a:t>Proprietary Feher-patented FQPSK</a:t>
            </a:r>
          </a:p>
          <a:p>
            <a:pPr lvl="3"/>
            <a:r>
              <a:rPr lang="en-US" dirty="0"/>
              <a:t>FQPSK-B, Revision A1</a:t>
            </a:r>
          </a:p>
          <a:p>
            <a:pPr lvl="3"/>
            <a:r>
              <a:rPr lang="en-US" dirty="0"/>
              <a:t>FQPSK-JR</a:t>
            </a:r>
          </a:p>
          <a:p>
            <a:pPr lvl="2"/>
            <a:r>
              <a:rPr lang="en-US" dirty="0"/>
              <a:t>SOQPSK-TG</a:t>
            </a:r>
          </a:p>
          <a:p>
            <a:pPr lvl="3"/>
            <a:r>
              <a:rPr lang="en-US" dirty="0"/>
              <a:t>Equivalent in performance to FQPSK</a:t>
            </a:r>
          </a:p>
          <a:p>
            <a:pPr lvl="3"/>
            <a:r>
              <a:rPr lang="en-US" dirty="0"/>
              <a:t>Non-proprietary</a:t>
            </a:r>
          </a:p>
          <a:p>
            <a:r>
              <a:rPr lang="en-US" dirty="0"/>
              <a:t>ARTM Tier 2 </a:t>
            </a:r>
          </a:p>
          <a:p>
            <a:pPr lvl="2"/>
            <a:r>
              <a:rPr lang="en-US" dirty="0"/>
              <a:t>Multi-h CPM (M=4, L=3RC, h1 = 4/16, h2 = 5/16)</a:t>
            </a:r>
          </a:p>
          <a:p>
            <a:r>
              <a:rPr lang="en-US" dirty="0"/>
              <a:t>PCM/FM, SOQPSK and Multi-h CPM are all continuous phase modulations (CPM)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E756B33-8E38-ED49-5B00-1FCAFF4ACF1E}"/>
              </a:ext>
            </a:extLst>
          </p:cNvPr>
          <p:cNvSpPr/>
          <p:nvPr/>
        </p:nvSpPr>
        <p:spPr>
          <a:xfrm>
            <a:off x="0" y="1341576"/>
            <a:ext cx="12192000" cy="1905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34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>
                <a:cs typeface="+mj-cs"/>
              </a:rPr>
              <a:t>CPM Notation and Parameters</a:t>
            </a:r>
          </a:p>
        </p:txBody>
      </p:sp>
      <p:sp>
        <p:nvSpPr>
          <p:cNvPr id="103427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838200" y="3646060"/>
            <a:ext cx="5012987" cy="2530903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dirty="0">
                <a:cs typeface="+mn-cs"/>
              </a:rPr>
              <a:t>Where </a:t>
            </a:r>
            <a:r>
              <a:rPr lang="en-US" dirty="0">
                <a:latin typeface="Symbol" charset="0"/>
                <a:cs typeface="+mn-cs"/>
                <a:sym typeface="Symbol" charset="0"/>
              </a:rPr>
              <a:t></a:t>
            </a:r>
            <a:r>
              <a:rPr lang="en-US" baseline="-25000" dirty="0">
                <a:cs typeface="+mn-cs"/>
              </a:rPr>
              <a:t>i </a:t>
            </a:r>
            <a:r>
              <a:rPr lang="en-US" dirty="0">
                <a:cs typeface="+mn-cs"/>
              </a:rPr>
              <a:t>represents an M-ary symbol sequence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dirty="0">
                <a:latin typeface="Symbol" charset="0"/>
                <a:sym typeface="Symbol" charset="0"/>
              </a:rPr>
              <a:t></a:t>
            </a:r>
            <a:r>
              <a:rPr lang="en-US" baseline="-25000" dirty="0"/>
              <a:t>i</a:t>
            </a:r>
            <a:r>
              <a:rPr lang="en-US" dirty="0"/>
              <a:t> derived from input bits d</a:t>
            </a:r>
            <a:r>
              <a:rPr lang="en-US" baseline="-25000" dirty="0"/>
              <a:t>i</a:t>
            </a:r>
            <a:r>
              <a:rPr lang="en-US" dirty="0"/>
              <a:t> 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dirty="0">
                <a:cs typeface="+mn-cs"/>
              </a:rPr>
              <a:t>h is the modulation index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B9A54BB-C00C-89A3-996F-FD693F26B642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6340813" y="3646060"/>
            <a:ext cx="5012987" cy="2530903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n-US" dirty="0">
                <a:cs typeface="+mn-cs"/>
              </a:rPr>
              <a:t>g(t) is the frequency pulse shape in the interval 0 &lt; t &lt; LT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dirty="0"/>
              <a:t>L = 1 is </a:t>
            </a:r>
            <a:r>
              <a:rPr lang="ja-JP" altLang="en-US">
                <a:latin typeface="Arial"/>
              </a:rPr>
              <a:t>“</a:t>
            </a:r>
            <a:r>
              <a:rPr lang="en-US" dirty="0"/>
              <a:t>full response</a:t>
            </a:r>
            <a:r>
              <a:rPr lang="ja-JP" altLang="en-US">
                <a:latin typeface="Arial"/>
              </a:rPr>
              <a:t>”</a:t>
            </a:r>
            <a:r>
              <a:rPr lang="en-US" dirty="0"/>
              <a:t> signaling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dirty="0"/>
              <a:t>L &gt; 1 yields </a:t>
            </a:r>
            <a:r>
              <a:rPr lang="ja-JP" altLang="en-US">
                <a:latin typeface="Arial"/>
              </a:rPr>
              <a:t>“</a:t>
            </a:r>
            <a:r>
              <a:rPr lang="en-US" dirty="0"/>
              <a:t>partial response</a:t>
            </a:r>
            <a:r>
              <a:rPr lang="ja-JP" altLang="en-US">
                <a:latin typeface="Arial"/>
              </a:rPr>
              <a:t>”</a:t>
            </a:r>
            <a:endParaRPr lang="en-US" dirty="0"/>
          </a:p>
          <a:p>
            <a:pPr eaLnBrk="1" hangingPunct="1">
              <a:lnSpc>
                <a:spcPct val="90000"/>
              </a:lnSpc>
              <a:defRPr/>
            </a:pPr>
            <a:r>
              <a:rPr lang="en-US" dirty="0">
                <a:cs typeface="+mn-cs"/>
              </a:rPr>
              <a:t>CPM is a modulation with memory due to the constraint of continuous phase. Further memory is introduced with L &gt; 1.</a:t>
            </a:r>
            <a:endParaRPr lang="en-US" dirty="0">
              <a:latin typeface="Symbol" charset="0"/>
              <a:cs typeface="+mn-cs"/>
            </a:endParaRPr>
          </a:p>
          <a:p>
            <a:endParaRPr lang="en-US" dirty="0"/>
          </a:p>
        </p:txBody>
      </p:sp>
      <p:sp>
        <p:nvSpPr>
          <p:cNvPr id="103428" name="Rectangle 4"/>
          <p:cNvSpPr>
            <a:spLocks noChangeArrowheads="1"/>
          </p:cNvSpPr>
          <p:nvPr/>
        </p:nvSpPr>
        <p:spPr bwMode="auto">
          <a:xfrm>
            <a:off x="7467600" y="2201994"/>
            <a:ext cx="19050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tabLst>
                <a:tab pos="457200" algn="r"/>
                <a:tab pos="2743200" algn="ctr"/>
                <a:tab pos="5486400" algn="r"/>
              </a:tabLst>
              <a:defRPr/>
            </a:pPr>
            <a:r>
              <a:rPr lang="en-US" sz="1200" dirty="0">
                <a:solidFill>
                  <a:schemeClr val="tx1"/>
                </a:solidFill>
                <a:latin typeface="Times" charset="0"/>
                <a:cs typeface="Times New Roman" charset="0"/>
              </a:rPr>
              <a:t> </a:t>
            </a:r>
          </a:p>
          <a:p>
            <a:pPr algn="l" eaLnBrk="0" hangingPunct="0">
              <a:tabLst>
                <a:tab pos="457200" algn="r"/>
                <a:tab pos="2743200" algn="ctr"/>
                <a:tab pos="5486400" algn="r"/>
              </a:tabLst>
              <a:defRPr/>
            </a:pPr>
            <a:r>
              <a:rPr lang="en-US" dirty="0">
                <a:solidFill>
                  <a:schemeClr val="tx1"/>
                </a:solidFill>
                <a:latin typeface="Times" charset="0"/>
                <a:cs typeface="Times New Roman" charset="0"/>
              </a:rPr>
              <a:t> -</a:t>
            </a:r>
            <a:r>
              <a:rPr lang="en-US" dirty="0">
                <a:solidFill>
                  <a:schemeClr val="tx1"/>
                </a:solidFill>
                <a:cs typeface="Times New Roman" charset="0"/>
                <a:sym typeface="Symbol" charset="0"/>
              </a:rPr>
              <a:t></a:t>
            </a:r>
            <a:r>
              <a:rPr lang="en-US" dirty="0">
                <a:solidFill>
                  <a:schemeClr val="tx1"/>
                </a:solidFill>
                <a:latin typeface="Times" charset="0"/>
                <a:cs typeface="Times New Roman" charset="0"/>
              </a:rPr>
              <a:t>&lt; t &lt;+</a:t>
            </a:r>
            <a:r>
              <a:rPr lang="en-US" dirty="0">
                <a:solidFill>
                  <a:schemeClr val="tx1"/>
                </a:solidFill>
                <a:cs typeface="Times New Roman" charset="0"/>
                <a:sym typeface="Symbol" charset="0"/>
              </a:rPr>
              <a:t></a:t>
            </a:r>
            <a:endParaRPr lang="en-US" dirty="0">
              <a:solidFill>
                <a:schemeClr val="tx1"/>
              </a:solidFill>
              <a:latin typeface="Times" charset="0"/>
              <a:cs typeface="Times New Roman" charset="0"/>
            </a:endParaRPr>
          </a:p>
          <a:p>
            <a:pPr algn="l" eaLnBrk="0" hangingPunct="0">
              <a:tabLst>
                <a:tab pos="457200" algn="r"/>
                <a:tab pos="2743200" algn="ctr"/>
                <a:tab pos="5486400" algn="r"/>
              </a:tabLst>
              <a:defRPr/>
            </a:pPr>
            <a:endParaRPr lang="en-US" sz="1800" dirty="0">
              <a:solidFill>
                <a:schemeClr val="tx1"/>
              </a:solidFill>
              <a:cs typeface="Times New Roman" charset="0"/>
              <a:sym typeface="Symbol" charset="0"/>
            </a:endParaRPr>
          </a:p>
        </p:txBody>
      </p:sp>
      <p:graphicFrame>
        <p:nvGraphicFramePr>
          <p:cNvPr id="2" name="Object 5">
            <a:extLst>
              <a:ext uri="{FF2B5EF4-FFF2-40B4-BE49-F238E27FC236}">
                <a16:creationId xmlns:a16="http://schemas.microsoft.com/office/drawing/2014/main" id="{546B2BBC-D979-08B4-E81E-A64C558F366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44470131"/>
              </p:ext>
            </p:extLst>
          </p:nvPr>
        </p:nvGraphicFramePr>
        <p:xfrm>
          <a:off x="3429000" y="1427162"/>
          <a:ext cx="5181600" cy="561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2374900" imgH="254000" progId="Equation.3">
                  <p:embed/>
                </p:oleObj>
              </mc:Choice>
              <mc:Fallback>
                <p:oleObj name="Equation" r:id="rId3" imgW="2374900" imgH="254000" progId="Equation.3">
                  <p:embed/>
                  <p:pic>
                    <p:nvPicPr>
                      <p:cNvPr id="2" name="Object 5">
                        <a:extLst>
                          <a:ext uri="{FF2B5EF4-FFF2-40B4-BE49-F238E27FC236}">
                            <a16:creationId xmlns:a16="http://schemas.microsoft.com/office/drawing/2014/main" id="{546B2BBC-D979-08B4-E81E-A64C558F3665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29000" y="1427162"/>
                        <a:ext cx="5181600" cy="561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6">
            <a:extLst>
              <a:ext uri="{FF2B5EF4-FFF2-40B4-BE49-F238E27FC236}">
                <a16:creationId xmlns:a16="http://schemas.microsoft.com/office/drawing/2014/main" id="{2F685008-B4FA-559E-E029-6981DFE0AD2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75182506"/>
              </p:ext>
            </p:extLst>
          </p:nvPr>
        </p:nvGraphicFramePr>
        <p:xfrm>
          <a:off x="3352800" y="2138362"/>
          <a:ext cx="4267200" cy="9858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2019300" imgH="469900" progId="Equation.3">
                  <p:embed/>
                </p:oleObj>
              </mc:Choice>
              <mc:Fallback>
                <p:oleObj name="Equation" r:id="rId5" imgW="2019300" imgH="469900" progId="Equation.3">
                  <p:embed/>
                  <p:pic>
                    <p:nvPicPr>
                      <p:cNvPr id="3" name="Object 6">
                        <a:extLst>
                          <a:ext uri="{FF2B5EF4-FFF2-40B4-BE49-F238E27FC236}">
                            <a16:creationId xmlns:a16="http://schemas.microsoft.com/office/drawing/2014/main" id="{2F685008-B4FA-559E-E029-6981DFE0AD2B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52800" y="2138362"/>
                        <a:ext cx="4267200" cy="9858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>
                <a:cs typeface="+mj-cs"/>
              </a:rPr>
              <a:t>CPM Characteristics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9B350B-689E-A1E2-7675-DDD10C28216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Continuous Phase</a:t>
            </a:r>
            <a:br>
              <a:rPr lang="en-US" dirty="0"/>
            </a:br>
            <a:endParaRPr lang="en-US" dirty="0"/>
          </a:p>
          <a:p>
            <a:r>
              <a:rPr lang="en-US" dirty="0"/>
              <a:t>Constant envelope</a:t>
            </a:r>
            <a:br>
              <a:rPr lang="en-US" dirty="0"/>
            </a:br>
            <a:endParaRPr lang="en-US" dirty="0"/>
          </a:p>
          <a:p>
            <a:r>
              <a:rPr lang="en-US" dirty="0"/>
              <a:t>Signals are described by their phase trajectories</a:t>
            </a:r>
          </a:p>
          <a:p>
            <a:pPr lvl="1"/>
            <a:r>
              <a:rPr lang="en-US" dirty="0"/>
              <a:t>Phase tree representation is complete</a:t>
            </a:r>
            <a:br>
              <a:rPr lang="en-US" dirty="0"/>
            </a:br>
            <a:endParaRPr lang="en-US" dirty="0"/>
          </a:p>
          <a:p>
            <a:r>
              <a:rPr lang="en-US" dirty="0"/>
              <a:t>PSD and BER can be “traded” by</a:t>
            </a:r>
          </a:p>
          <a:p>
            <a:pPr lvl="1"/>
            <a:r>
              <a:rPr lang="en-US" dirty="0"/>
              <a:t>Varying h, modulation index</a:t>
            </a:r>
          </a:p>
          <a:p>
            <a:pPr lvl="1"/>
            <a:r>
              <a:rPr lang="en-US" dirty="0"/>
              <a:t>Changing g(t), the frequency pulse shape</a:t>
            </a:r>
            <a:br>
              <a:rPr lang="en-US" dirty="0"/>
            </a:br>
            <a:endParaRPr lang="en-US" dirty="0"/>
          </a:p>
          <a:p>
            <a:r>
              <a:rPr lang="en-US" dirty="0"/>
              <a:t>Phase trellis decoder is optimum for any variant of CPM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5250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>
                <a:cs typeface="+mj-cs"/>
              </a:rPr>
              <a:t>Phase Tree Representation</a:t>
            </a:r>
          </a:p>
        </p:txBody>
      </p:sp>
      <p:pic>
        <p:nvPicPr>
          <p:cNvPr id="3" name="Picture 1057">
            <a:extLst>
              <a:ext uri="{FF2B5EF4-FFF2-40B4-BE49-F238E27FC236}">
                <a16:creationId xmlns:a16="http://schemas.microsoft.com/office/drawing/2014/main" id="{73C70DC5-15B3-2E64-50C9-19D1693FCA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blackWhite">
          <a:xfrm>
            <a:off x="1825850" y="1295400"/>
            <a:ext cx="8049989" cy="47709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4" name="Picture 1058">
            <a:extLst>
              <a:ext uri="{FF2B5EF4-FFF2-40B4-BE49-F238E27FC236}">
                <a16:creationId xmlns:a16="http://schemas.microsoft.com/office/drawing/2014/main" id="{D3DFFDDB-2111-261F-EBDA-67BF9571D9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blackWhite">
          <a:xfrm>
            <a:off x="1825850" y="1295400"/>
            <a:ext cx="8049989" cy="47709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5" name="Picture 1059">
            <a:extLst>
              <a:ext uri="{FF2B5EF4-FFF2-40B4-BE49-F238E27FC236}">
                <a16:creationId xmlns:a16="http://schemas.microsoft.com/office/drawing/2014/main" id="{35400737-7E82-5AB1-B1B0-B100C090CF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blackWhite">
          <a:xfrm>
            <a:off x="1825850" y="1295400"/>
            <a:ext cx="8049989" cy="47709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6" name="Picture 1060">
            <a:extLst>
              <a:ext uri="{FF2B5EF4-FFF2-40B4-BE49-F238E27FC236}">
                <a16:creationId xmlns:a16="http://schemas.microsoft.com/office/drawing/2014/main" id="{3AEB4FCF-3206-39CE-DB50-C6ABB0E7D1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blackWhite">
          <a:xfrm>
            <a:off x="1825850" y="1295400"/>
            <a:ext cx="8049989" cy="47709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7" name="Picture 1061">
            <a:extLst>
              <a:ext uri="{FF2B5EF4-FFF2-40B4-BE49-F238E27FC236}">
                <a16:creationId xmlns:a16="http://schemas.microsoft.com/office/drawing/2014/main" id="{C41FA71E-028E-3BBE-ABFF-B85E10BAB9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blackWhite">
          <a:xfrm>
            <a:off x="1825850" y="1295400"/>
            <a:ext cx="8049989" cy="47709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8" name="Picture 1062">
            <a:extLst>
              <a:ext uri="{FF2B5EF4-FFF2-40B4-BE49-F238E27FC236}">
                <a16:creationId xmlns:a16="http://schemas.microsoft.com/office/drawing/2014/main" id="{9DD3E7E2-C0D4-0368-DF8C-86BE9C5E2D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blackWhite">
          <a:xfrm>
            <a:off x="1828800" y="1295400"/>
            <a:ext cx="8047038" cy="47709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>
                <a:cs typeface="+mj-cs"/>
              </a:rPr>
              <a:t>M=2, h=1/2, 1REC (MSK)</a:t>
            </a:r>
          </a:p>
        </p:txBody>
      </p:sp>
      <p:sp>
        <p:nvSpPr>
          <p:cNvPr id="109573" name="Text Box 5"/>
          <p:cNvSpPr txBox="1">
            <a:spLocks noChangeArrowheads="1"/>
          </p:cNvSpPr>
          <p:nvPr/>
        </p:nvSpPr>
        <p:spPr bwMode="auto">
          <a:xfrm>
            <a:off x="7391400" y="1981201"/>
            <a:ext cx="2230098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 eaLnBrk="0" hangingPunct="0">
              <a:defRPr/>
            </a:pPr>
            <a:r>
              <a:rPr lang="en-US" sz="1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PSD vertical axis is dBc per FFT bin</a:t>
            </a:r>
          </a:p>
          <a:p>
            <a:pPr algn="l" eaLnBrk="0" hangingPunct="0">
              <a:defRPr/>
            </a:pPr>
            <a:r>
              <a:rPr lang="en-US" sz="1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 FFT bin = 1/64 * </a:t>
            </a:r>
            <a:r>
              <a:rPr lang="en-US" sz="1000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symbol</a:t>
            </a:r>
            <a:r>
              <a:rPr lang="en-US" sz="1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rate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2B9C8D3-B9F4-B74A-2CA9-34F380E23B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71356" y="2608655"/>
            <a:ext cx="8249289" cy="3065812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>
                <a:cs typeface="+mj-cs"/>
              </a:rPr>
              <a:t>M=4, h=1/4, 1REC</a:t>
            </a:r>
          </a:p>
        </p:txBody>
      </p:sp>
      <p:sp>
        <p:nvSpPr>
          <p:cNvPr id="110597" name="Text Box 5"/>
          <p:cNvSpPr txBox="1">
            <a:spLocks noChangeArrowheads="1"/>
          </p:cNvSpPr>
          <p:nvPr/>
        </p:nvSpPr>
        <p:spPr bwMode="auto">
          <a:xfrm>
            <a:off x="7391400" y="1981201"/>
            <a:ext cx="2230098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 eaLnBrk="0" hangingPunct="0">
              <a:defRPr/>
            </a:pPr>
            <a:r>
              <a:rPr lang="en-US" sz="1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PSD vertical axis is dBc per FFT bin</a:t>
            </a:r>
          </a:p>
          <a:p>
            <a:pPr algn="l" eaLnBrk="0" hangingPunct="0">
              <a:defRPr/>
            </a:pPr>
            <a:r>
              <a:rPr lang="en-US" sz="1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 FFT bin = 1/64 * </a:t>
            </a:r>
            <a:r>
              <a:rPr lang="en-US" sz="1000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symbol</a:t>
            </a:r>
            <a:r>
              <a:rPr lang="en-US" sz="1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rate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E95B672-8800-6F53-0766-40AA72E5B8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15941" y="2608654"/>
            <a:ext cx="8160119" cy="3059003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>
                <a:cs typeface="+mj-cs"/>
              </a:rPr>
              <a:t>M=4, h=1/4, 1RC</a:t>
            </a:r>
          </a:p>
        </p:txBody>
      </p:sp>
      <p:sp>
        <p:nvSpPr>
          <p:cNvPr id="111621" name="Text Box 5"/>
          <p:cNvSpPr txBox="1">
            <a:spLocks noChangeArrowheads="1"/>
          </p:cNvSpPr>
          <p:nvPr/>
        </p:nvSpPr>
        <p:spPr bwMode="auto">
          <a:xfrm>
            <a:off x="7391400" y="1981201"/>
            <a:ext cx="2230098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 eaLnBrk="0" hangingPunct="0">
              <a:defRPr/>
            </a:pPr>
            <a:r>
              <a:rPr lang="en-US" sz="1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PSD vertical axis is dBc per FFT bin</a:t>
            </a:r>
          </a:p>
          <a:p>
            <a:pPr algn="l" eaLnBrk="0" hangingPunct="0">
              <a:defRPr/>
            </a:pPr>
            <a:r>
              <a:rPr lang="en-US" sz="1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 FFT bin = 1/64 * </a:t>
            </a:r>
            <a:r>
              <a:rPr lang="en-US" sz="1000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symbol</a:t>
            </a:r>
            <a:r>
              <a:rPr lang="en-US" sz="1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rate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603A687-65F6-91E2-F6F6-6FB4C0E39B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40260" y="2613518"/>
            <a:ext cx="8111481" cy="304077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>
                <a:cs typeface="+mj-cs"/>
              </a:rPr>
              <a:t>M=4, h=1/4, 2RC</a:t>
            </a:r>
          </a:p>
        </p:txBody>
      </p:sp>
      <p:sp>
        <p:nvSpPr>
          <p:cNvPr id="112645" name="Text Box 5"/>
          <p:cNvSpPr txBox="1">
            <a:spLocks noChangeArrowheads="1"/>
          </p:cNvSpPr>
          <p:nvPr/>
        </p:nvSpPr>
        <p:spPr bwMode="auto">
          <a:xfrm>
            <a:off x="7391400" y="1981201"/>
            <a:ext cx="2230098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 eaLnBrk="0" hangingPunct="0">
              <a:defRPr/>
            </a:pPr>
            <a:r>
              <a:rPr lang="en-US" sz="1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PSD vertical axis is dBc per FFT bin</a:t>
            </a:r>
          </a:p>
          <a:p>
            <a:pPr algn="l" eaLnBrk="0" hangingPunct="0">
              <a:defRPr/>
            </a:pPr>
            <a:r>
              <a:rPr lang="en-US" sz="1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 FFT bin = 1/64 * </a:t>
            </a:r>
            <a:r>
              <a:rPr lang="en-US" sz="1000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symbol</a:t>
            </a:r>
            <a:r>
              <a:rPr lang="en-US" sz="1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rate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CB5527F-4B59-09FB-64AB-B500397E7C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16634" y="2639691"/>
            <a:ext cx="8158733" cy="3032157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>
                <a:cs typeface="+mj-cs"/>
              </a:rPr>
              <a:t>M=4, h=1/4, 3RC</a:t>
            </a:r>
          </a:p>
        </p:txBody>
      </p:sp>
      <p:sp>
        <p:nvSpPr>
          <p:cNvPr id="113669" name="Text Box 5"/>
          <p:cNvSpPr txBox="1">
            <a:spLocks noChangeArrowheads="1"/>
          </p:cNvSpPr>
          <p:nvPr/>
        </p:nvSpPr>
        <p:spPr bwMode="auto">
          <a:xfrm>
            <a:off x="7391400" y="1981201"/>
            <a:ext cx="2230098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 eaLnBrk="0" hangingPunct="0">
              <a:defRPr/>
            </a:pPr>
            <a:r>
              <a:rPr lang="en-US" sz="1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PSD vertical axis is dBc per FFT bin</a:t>
            </a:r>
          </a:p>
          <a:p>
            <a:pPr algn="l" eaLnBrk="0" hangingPunct="0">
              <a:defRPr/>
            </a:pPr>
            <a:r>
              <a:rPr lang="en-US" sz="1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 FFT bin = 1/64 * </a:t>
            </a:r>
            <a:r>
              <a:rPr lang="en-US" sz="1000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symbol</a:t>
            </a:r>
            <a:r>
              <a:rPr lang="en-US" sz="1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rate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B7A15D0-B16A-06E7-669C-448BE3644D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16633" y="2627119"/>
            <a:ext cx="8158734" cy="3032157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>
                <a:cs typeface="+mj-cs"/>
              </a:rPr>
              <a:t>Multi-h CPM</a:t>
            </a:r>
          </a:p>
        </p:txBody>
      </p:sp>
      <p:sp>
        <p:nvSpPr>
          <p:cNvPr id="114691" name="Rectangle 3"/>
          <p:cNvSpPr>
            <a:spLocks noGrp="1" noChangeArrowheads="1"/>
          </p:cNvSpPr>
          <p:nvPr>
            <p:ph sz="half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>
                <a:cs typeface="+mn-cs"/>
              </a:rPr>
              <a:t>Cyclically rotates through multiple </a:t>
            </a:r>
            <a:r>
              <a:rPr lang="ja-JP" altLang="en-US">
                <a:latin typeface="Arial"/>
                <a:cs typeface="+mn-cs"/>
              </a:rPr>
              <a:t>“</a:t>
            </a:r>
            <a:r>
              <a:rPr lang="en-US" dirty="0">
                <a:cs typeface="+mn-cs"/>
              </a:rPr>
              <a:t>sets</a:t>
            </a:r>
            <a:r>
              <a:rPr lang="ja-JP" altLang="en-US">
                <a:latin typeface="Arial"/>
                <a:cs typeface="+mn-cs"/>
              </a:rPr>
              <a:t>”</a:t>
            </a:r>
            <a:r>
              <a:rPr lang="en-US" dirty="0">
                <a:cs typeface="+mn-cs"/>
              </a:rPr>
              <a:t> of FSK tones</a:t>
            </a:r>
            <a:br>
              <a:rPr lang="en-US" dirty="0">
                <a:cs typeface="+mn-cs"/>
              </a:rPr>
            </a:br>
            <a:endParaRPr lang="en-US" dirty="0">
              <a:cs typeface="+mn-cs"/>
            </a:endParaRPr>
          </a:p>
          <a:p>
            <a:pPr eaLnBrk="1" hangingPunct="1">
              <a:defRPr/>
            </a:pPr>
            <a:r>
              <a:rPr lang="en-US" dirty="0">
                <a:cs typeface="+mn-cs"/>
              </a:rPr>
              <a:t>Increases minimum distance in trellis</a:t>
            </a:r>
          </a:p>
          <a:p>
            <a:pPr lvl="1" eaLnBrk="1" hangingPunct="1">
              <a:defRPr/>
            </a:pPr>
            <a:r>
              <a:rPr lang="en-US" dirty="0"/>
              <a:t>Improves BER performance</a:t>
            </a:r>
            <a:br>
              <a:rPr lang="en-US" dirty="0"/>
            </a:br>
            <a:endParaRPr lang="en-US" dirty="0"/>
          </a:p>
          <a:p>
            <a:pPr eaLnBrk="1" hangingPunct="1">
              <a:defRPr/>
            </a:pPr>
            <a:r>
              <a:rPr lang="en-US" dirty="0">
                <a:cs typeface="+mn-cs"/>
              </a:rPr>
              <a:t>Widely proposed for high-performance nonlinear channels</a:t>
            </a:r>
          </a:p>
          <a:p>
            <a:pPr lvl="1" eaLnBrk="1" hangingPunct="1">
              <a:defRPr/>
            </a:pPr>
            <a:r>
              <a:rPr lang="en-US" dirty="0"/>
              <a:t>MIL-STD-188-181B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>
                <a:cs typeface="+mj-cs"/>
              </a:rPr>
              <a:t>M=2, h</a:t>
            </a:r>
            <a:r>
              <a:rPr lang="en-US" baseline="-25000" dirty="0">
                <a:cs typeface="+mj-cs"/>
              </a:rPr>
              <a:t>1</a:t>
            </a:r>
            <a:r>
              <a:rPr lang="en-US" dirty="0">
                <a:cs typeface="+mj-cs"/>
              </a:rPr>
              <a:t>=1/4, h</a:t>
            </a:r>
            <a:r>
              <a:rPr lang="en-US" baseline="-25000" dirty="0">
                <a:cs typeface="+mj-cs"/>
              </a:rPr>
              <a:t>2</a:t>
            </a:r>
            <a:r>
              <a:rPr lang="en-US" dirty="0">
                <a:cs typeface="+mj-cs"/>
              </a:rPr>
              <a:t>=1/2, 1REC</a:t>
            </a:r>
            <a:endParaRPr lang="en-US" sz="2800" dirty="0">
              <a:cs typeface="+mj-cs"/>
            </a:endParaRPr>
          </a:p>
        </p:txBody>
      </p:sp>
      <p:sp>
        <p:nvSpPr>
          <p:cNvPr id="115717" name="Text Box 5"/>
          <p:cNvSpPr txBox="1">
            <a:spLocks noChangeArrowheads="1"/>
          </p:cNvSpPr>
          <p:nvPr/>
        </p:nvSpPr>
        <p:spPr bwMode="auto">
          <a:xfrm>
            <a:off x="7391400" y="1981201"/>
            <a:ext cx="2230098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 eaLnBrk="0" hangingPunct="0">
              <a:defRPr/>
            </a:pPr>
            <a:r>
              <a:rPr lang="en-US" sz="1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PSD vertical axis is dBc per FFT bin</a:t>
            </a:r>
          </a:p>
          <a:p>
            <a:pPr algn="l" eaLnBrk="0" hangingPunct="0">
              <a:defRPr/>
            </a:pPr>
            <a:r>
              <a:rPr lang="en-US" sz="1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 FFT bin = 1/64 * </a:t>
            </a:r>
            <a:r>
              <a:rPr lang="en-US" sz="1000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symbol</a:t>
            </a:r>
            <a:r>
              <a:rPr lang="en-US" sz="1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rate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208FD2B-8DB7-2B1A-BD94-710720611A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16633" y="2627119"/>
            <a:ext cx="8158734" cy="3032157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>
                <a:cs typeface="+mj-cs"/>
              </a:rPr>
              <a:t>M=4, h</a:t>
            </a:r>
            <a:r>
              <a:rPr lang="en-US" baseline="-25000" dirty="0">
                <a:cs typeface="+mj-cs"/>
              </a:rPr>
              <a:t>1</a:t>
            </a:r>
            <a:r>
              <a:rPr lang="en-US" dirty="0">
                <a:cs typeface="+mj-cs"/>
              </a:rPr>
              <a:t>=4/16, h</a:t>
            </a:r>
            <a:r>
              <a:rPr lang="en-US" baseline="-25000" dirty="0">
                <a:cs typeface="+mj-cs"/>
              </a:rPr>
              <a:t>2</a:t>
            </a:r>
            <a:r>
              <a:rPr lang="en-US" dirty="0">
                <a:cs typeface="+mj-cs"/>
              </a:rPr>
              <a:t>=5/16, 3RC</a:t>
            </a:r>
            <a:endParaRPr lang="en-US" sz="2800" dirty="0">
              <a:cs typeface="+mj-cs"/>
            </a:endParaRPr>
          </a:p>
        </p:txBody>
      </p:sp>
      <p:sp>
        <p:nvSpPr>
          <p:cNvPr id="116741" name="Text Box 5"/>
          <p:cNvSpPr txBox="1">
            <a:spLocks noChangeArrowheads="1"/>
          </p:cNvSpPr>
          <p:nvPr/>
        </p:nvSpPr>
        <p:spPr bwMode="auto">
          <a:xfrm>
            <a:off x="7391400" y="1981201"/>
            <a:ext cx="2230098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 eaLnBrk="0" hangingPunct="0">
              <a:defRPr/>
            </a:pPr>
            <a:r>
              <a:rPr lang="en-US" sz="1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PSD vertical axis is dBc per FFT bin</a:t>
            </a:r>
          </a:p>
          <a:p>
            <a:pPr algn="l" eaLnBrk="0" hangingPunct="0">
              <a:defRPr/>
            </a:pPr>
            <a:r>
              <a:rPr lang="en-US" sz="1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 FFT bin = 1/64 * </a:t>
            </a:r>
            <a:r>
              <a:rPr lang="en-US" sz="1000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symbol</a:t>
            </a:r>
            <a:r>
              <a:rPr lang="en-US" sz="1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rate</a:t>
            </a:r>
          </a:p>
        </p:txBody>
      </p:sp>
      <p:sp>
        <p:nvSpPr>
          <p:cNvPr id="116742" name="Rectangle 6"/>
          <p:cNvSpPr>
            <a:spLocks noChangeArrowheads="1"/>
          </p:cNvSpPr>
          <p:nvPr/>
        </p:nvSpPr>
        <p:spPr bwMode="auto">
          <a:xfrm>
            <a:off x="2903513" y="2011979"/>
            <a:ext cx="2582887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>
              <a:defRPr/>
            </a:pPr>
            <a:r>
              <a:rPr lang="en-US" sz="1800" dirty="0">
                <a:solidFill>
                  <a:schemeClr val="accent1"/>
                </a:solidFill>
                <a:latin typeface="Arial" charset="0"/>
                <a:cs typeface="+mn-cs"/>
              </a:rPr>
              <a:t>ARTM Tier II Waveform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C478C30-D510-EDA7-6152-6780541946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16633" y="2624274"/>
            <a:ext cx="8158734" cy="3032157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>
                <a:cs typeface="+mj-cs"/>
              </a:rPr>
              <a:t>CPM Summary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B316A41-0966-34A8-BBFB-47C12B04C0B9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To reduce bandwidth of a CPM signal, the phase transitions must be smoothed by:</a:t>
            </a:r>
          </a:p>
          <a:p>
            <a:pPr lvl="1"/>
            <a:r>
              <a:rPr lang="en-US" dirty="0"/>
              <a:t>Requiring phase to have more continuous derivatives</a:t>
            </a:r>
          </a:p>
          <a:p>
            <a:pPr lvl="1"/>
            <a:r>
              <a:rPr lang="en-US" dirty="0"/>
              <a:t>Spreading the phase change over more intervals (i.e., L &gt; 1)</a:t>
            </a:r>
          </a:p>
          <a:p>
            <a:pPr lvl="1"/>
            <a:r>
              <a:rPr lang="en-US" dirty="0"/>
              <a:t>Reducing h</a:t>
            </a:r>
            <a:br>
              <a:rPr lang="en-US" dirty="0"/>
            </a:br>
            <a:endParaRPr lang="en-US" dirty="0"/>
          </a:p>
          <a:p>
            <a:r>
              <a:rPr lang="en-US" dirty="0"/>
              <a:t>The shape of g(t) determines the smoothness of the information-carrying phase</a:t>
            </a:r>
            <a:br>
              <a:rPr lang="en-US" dirty="0"/>
            </a:br>
            <a:endParaRPr lang="en-US" dirty="0"/>
          </a:p>
          <a:p>
            <a:r>
              <a:rPr lang="en-US" dirty="0"/>
              <a:t>An endless variety of CPM schemes can be obtained by choosing different g(t) pulse shapes and varying the parameters h and M.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562D7492-0F80-4EDB-1CA9-8D9299A708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ARTM Tier 0</a:t>
            </a:r>
            <a:br>
              <a:rPr lang="en-US" dirty="0"/>
            </a:br>
            <a:r>
              <a:rPr lang="en-US" dirty="0"/>
              <a:t>(PCM/FM)</a:t>
            </a:r>
            <a:br>
              <a:rPr lang="en-US" dirty="0"/>
            </a:br>
            <a:r>
              <a:rPr lang="en-US" dirty="0"/>
              <a:t>(CPFSK)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5DD54EE3-E5BD-BC4E-17AF-9EA3540A9EF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The way things were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604988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>
                <a:cs typeface="+mj-cs"/>
              </a:rPr>
              <a:t>PCM/FM (Tier 0)</a:t>
            </a:r>
          </a:p>
        </p:txBody>
      </p:sp>
      <p:sp>
        <p:nvSpPr>
          <p:cNvPr id="119811" name="Rectangle 3"/>
          <p:cNvSpPr>
            <a:spLocks noChangeArrowheads="1"/>
          </p:cNvSpPr>
          <p:nvPr/>
        </p:nvSpPr>
        <p:spPr bwMode="auto">
          <a:xfrm>
            <a:off x="4460875" y="2489313"/>
            <a:ext cx="684213" cy="457200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0" hangingPunct="0">
              <a:defRPr/>
            </a:pPr>
            <a:r>
              <a:rPr lang="en-US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LPF</a:t>
            </a:r>
          </a:p>
        </p:txBody>
      </p:sp>
      <p:sp>
        <p:nvSpPr>
          <p:cNvPr id="119812" name="Line 4"/>
          <p:cNvSpPr>
            <a:spLocks noChangeShapeType="1"/>
          </p:cNvSpPr>
          <p:nvPr/>
        </p:nvSpPr>
        <p:spPr bwMode="auto">
          <a:xfrm>
            <a:off x="5146674" y="2717913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9813" name="Rectangle 5"/>
          <p:cNvSpPr>
            <a:spLocks noChangeArrowheads="1"/>
          </p:cNvSpPr>
          <p:nvPr/>
        </p:nvSpPr>
        <p:spPr bwMode="auto">
          <a:xfrm>
            <a:off x="5603874" y="2336913"/>
            <a:ext cx="838200" cy="762000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0" hangingPunct="0">
              <a:defRPr/>
            </a:pPr>
            <a:r>
              <a:rPr lang="en-US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FM</a:t>
            </a:r>
          </a:p>
          <a:p>
            <a:pPr eaLnBrk="0" hangingPunct="0">
              <a:defRPr/>
            </a:pPr>
            <a:r>
              <a:rPr lang="en-US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Modulator</a:t>
            </a:r>
          </a:p>
        </p:txBody>
      </p:sp>
      <p:sp>
        <p:nvSpPr>
          <p:cNvPr id="119814" name="Line 6"/>
          <p:cNvSpPr>
            <a:spLocks noChangeShapeType="1"/>
          </p:cNvSpPr>
          <p:nvPr/>
        </p:nvSpPr>
        <p:spPr bwMode="auto">
          <a:xfrm>
            <a:off x="6442074" y="2717913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9815" name="Line 7"/>
          <p:cNvSpPr>
            <a:spLocks noChangeShapeType="1"/>
          </p:cNvSpPr>
          <p:nvPr/>
        </p:nvSpPr>
        <p:spPr bwMode="auto">
          <a:xfrm>
            <a:off x="4003674" y="2717913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9816" name="Text Box 8"/>
          <p:cNvSpPr txBox="1">
            <a:spLocks noChangeArrowheads="1"/>
          </p:cNvSpPr>
          <p:nvPr/>
        </p:nvSpPr>
        <p:spPr bwMode="auto">
          <a:xfrm>
            <a:off x="3317875" y="2489313"/>
            <a:ext cx="643125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 eaLnBrk="0" hangingPunct="0">
              <a:defRPr/>
            </a:pPr>
            <a:r>
              <a:rPr lang="en-US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bipolar</a:t>
            </a:r>
          </a:p>
          <a:p>
            <a:pPr algn="l" eaLnBrk="0" hangingPunct="0">
              <a:defRPr/>
            </a:pPr>
            <a:r>
              <a:rPr lang="en-US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NRZ-L</a:t>
            </a:r>
          </a:p>
        </p:txBody>
      </p:sp>
      <p:sp>
        <p:nvSpPr>
          <p:cNvPr id="111624" name="Freeform 9"/>
          <p:cNvSpPr>
            <a:spLocks/>
          </p:cNvSpPr>
          <p:nvPr/>
        </p:nvSpPr>
        <p:spPr bwMode="auto">
          <a:xfrm>
            <a:off x="3775074" y="1727313"/>
            <a:ext cx="1143000" cy="304800"/>
          </a:xfrm>
          <a:custGeom>
            <a:avLst/>
            <a:gdLst>
              <a:gd name="T0" fmla="*/ 2147483647 w 442"/>
              <a:gd name="T1" fmla="*/ 0 h 386"/>
              <a:gd name="T2" fmla="*/ 2147483647 w 442"/>
              <a:gd name="T3" fmla="*/ 0 h 386"/>
              <a:gd name="T4" fmla="*/ 2147483647 w 442"/>
              <a:gd name="T5" fmla="*/ 0 h 386"/>
              <a:gd name="T6" fmla="*/ 2147483647 w 442"/>
              <a:gd name="T7" fmla="*/ 0 h 386"/>
              <a:gd name="T8" fmla="*/ 2147483647 w 442"/>
              <a:gd name="T9" fmla="*/ 0 h 386"/>
              <a:gd name="T10" fmla="*/ 2147483647 w 442"/>
              <a:gd name="T11" fmla="*/ 0 h 386"/>
              <a:gd name="T12" fmla="*/ 2147483647 w 442"/>
              <a:gd name="T13" fmla="*/ 2147483647 h 386"/>
              <a:gd name="T14" fmla="*/ 2147483647 w 442"/>
              <a:gd name="T15" fmla="*/ 2147483647 h 386"/>
              <a:gd name="T16" fmla="*/ 2147483647 w 442"/>
              <a:gd name="T17" fmla="*/ 2147483647 h 386"/>
              <a:gd name="T18" fmla="*/ 2147483647 w 442"/>
              <a:gd name="T19" fmla="*/ 2147483647 h 386"/>
              <a:gd name="T20" fmla="*/ 2147483647 w 442"/>
              <a:gd name="T21" fmla="*/ 2147483647 h 386"/>
              <a:gd name="T22" fmla="*/ 2147483647 w 442"/>
              <a:gd name="T23" fmla="*/ 2147483647 h 386"/>
              <a:gd name="T24" fmla="*/ 2147483647 w 442"/>
              <a:gd name="T25" fmla="*/ 0 h 386"/>
              <a:gd name="T26" fmla="*/ 2147483647 w 442"/>
              <a:gd name="T27" fmla="*/ 0 h 386"/>
              <a:gd name="T28" fmla="*/ 2147483647 w 442"/>
              <a:gd name="T29" fmla="*/ 0 h 386"/>
              <a:gd name="T30" fmla="*/ 2147483647 w 442"/>
              <a:gd name="T31" fmla="*/ 0 h 386"/>
              <a:gd name="T32" fmla="*/ 2147483647 w 442"/>
              <a:gd name="T33" fmla="*/ 0 h 386"/>
              <a:gd name="T34" fmla="*/ 2147483647 w 442"/>
              <a:gd name="T35" fmla="*/ 0 h 386"/>
              <a:gd name="T36" fmla="*/ 2147483647 w 442"/>
              <a:gd name="T37" fmla="*/ 0 h 386"/>
              <a:gd name="T38" fmla="*/ 2147483647 w 442"/>
              <a:gd name="T39" fmla="*/ 0 h 386"/>
              <a:gd name="T40" fmla="*/ 2147483647 w 442"/>
              <a:gd name="T41" fmla="*/ 0 h 386"/>
              <a:gd name="T42" fmla="*/ 2147483647 w 442"/>
              <a:gd name="T43" fmla="*/ 0 h 386"/>
              <a:gd name="T44" fmla="*/ 2147483647 w 442"/>
              <a:gd name="T45" fmla="*/ 0 h 386"/>
              <a:gd name="T46" fmla="*/ 2147483647 w 442"/>
              <a:gd name="T47" fmla="*/ 0 h 386"/>
              <a:gd name="T48" fmla="*/ 2147483647 w 442"/>
              <a:gd name="T49" fmla="*/ 0 h 386"/>
              <a:gd name="T50" fmla="*/ 2147483647 w 442"/>
              <a:gd name="T51" fmla="*/ 2147483647 h 386"/>
              <a:gd name="T52" fmla="*/ 2147483647 w 442"/>
              <a:gd name="T53" fmla="*/ 2147483647 h 386"/>
              <a:gd name="T54" fmla="*/ 2147483647 w 442"/>
              <a:gd name="T55" fmla="*/ 2147483647 h 386"/>
              <a:gd name="T56" fmla="*/ 2147483647 w 442"/>
              <a:gd name="T57" fmla="*/ 2147483647 h 386"/>
              <a:gd name="T58" fmla="*/ 2147483647 w 442"/>
              <a:gd name="T59" fmla="*/ 2147483647 h 386"/>
              <a:gd name="T60" fmla="*/ 2147483647 w 442"/>
              <a:gd name="T61" fmla="*/ 2147483647 h 386"/>
              <a:gd name="T62" fmla="*/ 2147483647 w 442"/>
              <a:gd name="T63" fmla="*/ 0 h 386"/>
              <a:gd name="T64" fmla="*/ 2147483647 w 442"/>
              <a:gd name="T65" fmla="*/ 0 h 386"/>
              <a:gd name="T66" fmla="*/ 2147483647 w 442"/>
              <a:gd name="T67" fmla="*/ 0 h 386"/>
              <a:gd name="T68" fmla="*/ 2147483647 w 442"/>
              <a:gd name="T69" fmla="*/ 0 h 386"/>
              <a:gd name="T70" fmla="*/ 2147483647 w 442"/>
              <a:gd name="T71" fmla="*/ 0 h 386"/>
              <a:gd name="T72" fmla="*/ 2147483647 w 442"/>
              <a:gd name="T73" fmla="*/ 0 h 386"/>
              <a:gd name="T74" fmla="*/ 2147483647 w 442"/>
              <a:gd name="T75" fmla="*/ 2147483647 h 386"/>
              <a:gd name="T76" fmla="*/ 2147483647 w 442"/>
              <a:gd name="T77" fmla="*/ 2147483647 h 386"/>
              <a:gd name="T78" fmla="*/ 2147483647 w 442"/>
              <a:gd name="T79" fmla="*/ 2147483647 h 386"/>
              <a:gd name="T80" fmla="*/ 2147483647 w 442"/>
              <a:gd name="T81" fmla="*/ 2147483647 h 386"/>
              <a:gd name="T82" fmla="*/ 2147483647 w 442"/>
              <a:gd name="T83" fmla="*/ 2147483647 h 386"/>
              <a:gd name="T84" fmla="*/ 2147483647 w 442"/>
              <a:gd name="T85" fmla="*/ 2147483647 h 386"/>
              <a:gd name="T86" fmla="*/ 2147483647 w 442"/>
              <a:gd name="T87" fmla="*/ 2147483647 h 386"/>
              <a:gd name="T88" fmla="*/ 2147483647 w 442"/>
              <a:gd name="T89" fmla="*/ 2147483647 h 386"/>
              <a:gd name="T90" fmla="*/ 2147483647 w 442"/>
              <a:gd name="T91" fmla="*/ 2147483647 h 386"/>
              <a:gd name="T92" fmla="*/ 2147483647 w 442"/>
              <a:gd name="T93" fmla="*/ 2147483647 h 386"/>
              <a:gd name="T94" fmla="*/ 2147483647 w 442"/>
              <a:gd name="T95" fmla="*/ 2147483647 h 386"/>
              <a:gd name="T96" fmla="*/ 2147483647 w 442"/>
              <a:gd name="T97" fmla="*/ 2147483647 h 386"/>
              <a:gd name="T98" fmla="*/ 2147483647 w 442"/>
              <a:gd name="T99" fmla="*/ 2147483647 h 386"/>
              <a:gd name="T100" fmla="*/ 2147483647 w 442"/>
              <a:gd name="T101" fmla="*/ 2147483647 h 386"/>
              <a:gd name="T102" fmla="*/ 2147483647 w 442"/>
              <a:gd name="T103" fmla="*/ 2147483647 h 386"/>
              <a:gd name="T104" fmla="*/ 2147483647 w 442"/>
              <a:gd name="T105" fmla="*/ 2147483647 h 386"/>
              <a:gd name="T106" fmla="*/ 2147483647 w 442"/>
              <a:gd name="T107" fmla="*/ 2147483647 h 386"/>
              <a:gd name="T108" fmla="*/ 2147483647 w 442"/>
              <a:gd name="T109" fmla="*/ 2147483647 h 386"/>
              <a:gd name="T110" fmla="*/ 2147483647 w 442"/>
              <a:gd name="T111" fmla="*/ 2147483647 h 38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</a:gdLst>
            <a:ahLst/>
            <a:cxnLst>
              <a:cxn ang="T112">
                <a:pos x="T0" y="T1"/>
              </a:cxn>
              <a:cxn ang="T113">
                <a:pos x="T2" y="T3"/>
              </a:cxn>
              <a:cxn ang="T114">
                <a:pos x="T4" y="T5"/>
              </a:cxn>
              <a:cxn ang="T115">
                <a:pos x="T6" y="T7"/>
              </a:cxn>
              <a:cxn ang="T116">
                <a:pos x="T8" y="T9"/>
              </a:cxn>
              <a:cxn ang="T117">
                <a:pos x="T10" y="T11"/>
              </a:cxn>
              <a:cxn ang="T118">
                <a:pos x="T12" y="T13"/>
              </a:cxn>
              <a:cxn ang="T119">
                <a:pos x="T14" y="T15"/>
              </a:cxn>
              <a:cxn ang="T120">
                <a:pos x="T16" y="T17"/>
              </a:cxn>
              <a:cxn ang="T121">
                <a:pos x="T18" y="T19"/>
              </a:cxn>
              <a:cxn ang="T122">
                <a:pos x="T20" y="T21"/>
              </a:cxn>
              <a:cxn ang="T123">
                <a:pos x="T22" y="T23"/>
              </a:cxn>
              <a:cxn ang="T124">
                <a:pos x="T24" y="T25"/>
              </a:cxn>
              <a:cxn ang="T125">
                <a:pos x="T26" y="T27"/>
              </a:cxn>
              <a:cxn ang="T126">
                <a:pos x="T28" y="T29"/>
              </a:cxn>
              <a:cxn ang="T127">
                <a:pos x="T30" y="T31"/>
              </a:cxn>
              <a:cxn ang="T128">
                <a:pos x="T32" y="T33"/>
              </a:cxn>
              <a:cxn ang="T129">
                <a:pos x="T34" y="T35"/>
              </a:cxn>
              <a:cxn ang="T130">
                <a:pos x="T36" y="T37"/>
              </a:cxn>
              <a:cxn ang="T131">
                <a:pos x="T38" y="T39"/>
              </a:cxn>
              <a:cxn ang="T132">
                <a:pos x="T40" y="T41"/>
              </a:cxn>
              <a:cxn ang="T133">
                <a:pos x="T42" y="T43"/>
              </a:cxn>
              <a:cxn ang="T134">
                <a:pos x="T44" y="T45"/>
              </a:cxn>
              <a:cxn ang="T135">
                <a:pos x="T46" y="T47"/>
              </a:cxn>
              <a:cxn ang="T136">
                <a:pos x="T48" y="T49"/>
              </a:cxn>
              <a:cxn ang="T137">
                <a:pos x="T50" y="T51"/>
              </a:cxn>
              <a:cxn ang="T138">
                <a:pos x="T52" y="T53"/>
              </a:cxn>
              <a:cxn ang="T139">
                <a:pos x="T54" y="T55"/>
              </a:cxn>
              <a:cxn ang="T140">
                <a:pos x="T56" y="T57"/>
              </a:cxn>
              <a:cxn ang="T141">
                <a:pos x="T58" y="T59"/>
              </a:cxn>
              <a:cxn ang="T142">
                <a:pos x="T60" y="T61"/>
              </a:cxn>
              <a:cxn ang="T143">
                <a:pos x="T62" y="T63"/>
              </a:cxn>
              <a:cxn ang="T144">
                <a:pos x="T64" y="T65"/>
              </a:cxn>
              <a:cxn ang="T145">
                <a:pos x="T66" y="T67"/>
              </a:cxn>
              <a:cxn ang="T146">
                <a:pos x="T68" y="T69"/>
              </a:cxn>
              <a:cxn ang="T147">
                <a:pos x="T70" y="T71"/>
              </a:cxn>
              <a:cxn ang="T148">
                <a:pos x="T72" y="T73"/>
              </a:cxn>
              <a:cxn ang="T149">
                <a:pos x="T74" y="T75"/>
              </a:cxn>
              <a:cxn ang="T150">
                <a:pos x="T76" y="T77"/>
              </a:cxn>
              <a:cxn ang="T151">
                <a:pos x="T78" y="T79"/>
              </a:cxn>
              <a:cxn ang="T152">
                <a:pos x="T80" y="T81"/>
              </a:cxn>
              <a:cxn ang="T153">
                <a:pos x="T82" y="T83"/>
              </a:cxn>
              <a:cxn ang="T154">
                <a:pos x="T84" y="T85"/>
              </a:cxn>
              <a:cxn ang="T155">
                <a:pos x="T86" y="T87"/>
              </a:cxn>
              <a:cxn ang="T156">
                <a:pos x="T88" y="T89"/>
              </a:cxn>
              <a:cxn ang="T157">
                <a:pos x="T90" y="T91"/>
              </a:cxn>
              <a:cxn ang="T158">
                <a:pos x="T92" y="T93"/>
              </a:cxn>
              <a:cxn ang="T159">
                <a:pos x="T94" y="T95"/>
              </a:cxn>
              <a:cxn ang="T160">
                <a:pos x="T96" y="T97"/>
              </a:cxn>
              <a:cxn ang="T161">
                <a:pos x="T98" y="T99"/>
              </a:cxn>
              <a:cxn ang="T162">
                <a:pos x="T100" y="T101"/>
              </a:cxn>
              <a:cxn ang="T163">
                <a:pos x="T102" y="T103"/>
              </a:cxn>
              <a:cxn ang="T164">
                <a:pos x="T104" y="T105"/>
              </a:cxn>
              <a:cxn ang="T165">
                <a:pos x="T106" y="T107"/>
              </a:cxn>
              <a:cxn ang="T166">
                <a:pos x="T108" y="T109"/>
              </a:cxn>
              <a:cxn ang="T167">
                <a:pos x="T110" y="T111"/>
              </a:cxn>
            </a:cxnLst>
            <a:rect l="0" t="0" r="r" b="b"/>
            <a:pathLst>
              <a:path w="442" h="386">
                <a:moveTo>
                  <a:pt x="0" y="0"/>
                </a:moveTo>
                <a:lnTo>
                  <a:pt x="1" y="0"/>
                </a:lnTo>
                <a:lnTo>
                  <a:pt x="2" y="0"/>
                </a:lnTo>
                <a:lnTo>
                  <a:pt x="3" y="0"/>
                </a:lnTo>
                <a:lnTo>
                  <a:pt x="4" y="0"/>
                </a:lnTo>
                <a:lnTo>
                  <a:pt x="5" y="0"/>
                </a:lnTo>
                <a:lnTo>
                  <a:pt x="7" y="0"/>
                </a:lnTo>
                <a:lnTo>
                  <a:pt x="8" y="0"/>
                </a:lnTo>
                <a:lnTo>
                  <a:pt x="9" y="0"/>
                </a:lnTo>
                <a:lnTo>
                  <a:pt x="10" y="0"/>
                </a:lnTo>
                <a:lnTo>
                  <a:pt x="11" y="0"/>
                </a:lnTo>
                <a:lnTo>
                  <a:pt x="12" y="0"/>
                </a:lnTo>
                <a:lnTo>
                  <a:pt x="13" y="0"/>
                </a:lnTo>
                <a:lnTo>
                  <a:pt x="15" y="0"/>
                </a:lnTo>
                <a:lnTo>
                  <a:pt x="16" y="0"/>
                </a:lnTo>
                <a:lnTo>
                  <a:pt x="17" y="0"/>
                </a:lnTo>
                <a:lnTo>
                  <a:pt x="18" y="0"/>
                </a:lnTo>
                <a:lnTo>
                  <a:pt x="19" y="0"/>
                </a:lnTo>
                <a:lnTo>
                  <a:pt x="20" y="0"/>
                </a:lnTo>
                <a:lnTo>
                  <a:pt x="21" y="0"/>
                </a:lnTo>
                <a:lnTo>
                  <a:pt x="22" y="0"/>
                </a:lnTo>
                <a:lnTo>
                  <a:pt x="24" y="0"/>
                </a:lnTo>
                <a:lnTo>
                  <a:pt x="25" y="0"/>
                </a:lnTo>
                <a:lnTo>
                  <a:pt x="26" y="0"/>
                </a:lnTo>
                <a:lnTo>
                  <a:pt x="27" y="0"/>
                </a:lnTo>
                <a:lnTo>
                  <a:pt x="28" y="0"/>
                </a:lnTo>
                <a:lnTo>
                  <a:pt x="29" y="0"/>
                </a:lnTo>
                <a:lnTo>
                  <a:pt x="30" y="0"/>
                </a:lnTo>
                <a:lnTo>
                  <a:pt x="32" y="0"/>
                </a:lnTo>
                <a:lnTo>
                  <a:pt x="33" y="0"/>
                </a:lnTo>
                <a:lnTo>
                  <a:pt x="34" y="0"/>
                </a:lnTo>
                <a:lnTo>
                  <a:pt x="35" y="0"/>
                </a:lnTo>
                <a:lnTo>
                  <a:pt x="36" y="0"/>
                </a:lnTo>
                <a:lnTo>
                  <a:pt x="37" y="0"/>
                </a:lnTo>
                <a:lnTo>
                  <a:pt x="38" y="0"/>
                </a:lnTo>
                <a:lnTo>
                  <a:pt x="39" y="0"/>
                </a:lnTo>
                <a:lnTo>
                  <a:pt x="41" y="0"/>
                </a:lnTo>
                <a:lnTo>
                  <a:pt x="42" y="0"/>
                </a:lnTo>
                <a:lnTo>
                  <a:pt x="43" y="0"/>
                </a:lnTo>
                <a:lnTo>
                  <a:pt x="44" y="0"/>
                </a:lnTo>
                <a:lnTo>
                  <a:pt x="45" y="0"/>
                </a:lnTo>
                <a:lnTo>
                  <a:pt x="46" y="0"/>
                </a:lnTo>
                <a:lnTo>
                  <a:pt x="47" y="0"/>
                </a:lnTo>
                <a:lnTo>
                  <a:pt x="49" y="0"/>
                </a:lnTo>
                <a:lnTo>
                  <a:pt x="50" y="386"/>
                </a:lnTo>
                <a:lnTo>
                  <a:pt x="51" y="386"/>
                </a:lnTo>
                <a:lnTo>
                  <a:pt x="52" y="386"/>
                </a:lnTo>
                <a:lnTo>
                  <a:pt x="53" y="386"/>
                </a:lnTo>
                <a:lnTo>
                  <a:pt x="54" y="386"/>
                </a:lnTo>
                <a:lnTo>
                  <a:pt x="55" y="386"/>
                </a:lnTo>
                <a:lnTo>
                  <a:pt x="56" y="386"/>
                </a:lnTo>
                <a:lnTo>
                  <a:pt x="58" y="386"/>
                </a:lnTo>
                <a:lnTo>
                  <a:pt x="59" y="386"/>
                </a:lnTo>
                <a:lnTo>
                  <a:pt x="60" y="386"/>
                </a:lnTo>
                <a:lnTo>
                  <a:pt x="61" y="386"/>
                </a:lnTo>
                <a:lnTo>
                  <a:pt x="62" y="386"/>
                </a:lnTo>
                <a:lnTo>
                  <a:pt x="63" y="386"/>
                </a:lnTo>
                <a:lnTo>
                  <a:pt x="64" y="386"/>
                </a:lnTo>
                <a:lnTo>
                  <a:pt x="66" y="386"/>
                </a:lnTo>
                <a:lnTo>
                  <a:pt x="67" y="386"/>
                </a:lnTo>
                <a:lnTo>
                  <a:pt x="68" y="386"/>
                </a:lnTo>
                <a:lnTo>
                  <a:pt x="69" y="386"/>
                </a:lnTo>
                <a:lnTo>
                  <a:pt x="70" y="386"/>
                </a:lnTo>
                <a:lnTo>
                  <a:pt x="71" y="386"/>
                </a:lnTo>
                <a:lnTo>
                  <a:pt x="72" y="386"/>
                </a:lnTo>
                <a:lnTo>
                  <a:pt x="73" y="386"/>
                </a:lnTo>
                <a:lnTo>
                  <a:pt x="75" y="386"/>
                </a:lnTo>
                <a:lnTo>
                  <a:pt x="76" y="386"/>
                </a:lnTo>
                <a:lnTo>
                  <a:pt x="77" y="386"/>
                </a:lnTo>
                <a:lnTo>
                  <a:pt x="78" y="386"/>
                </a:lnTo>
                <a:lnTo>
                  <a:pt x="79" y="386"/>
                </a:lnTo>
                <a:lnTo>
                  <a:pt x="80" y="386"/>
                </a:lnTo>
                <a:lnTo>
                  <a:pt x="81" y="386"/>
                </a:lnTo>
                <a:lnTo>
                  <a:pt x="83" y="386"/>
                </a:lnTo>
                <a:lnTo>
                  <a:pt x="84" y="386"/>
                </a:lnTo>
                <a:lnTo>
                  <a:pt x="85" y="386"/>
                </a:lnTo>
                <a:lnTo>
                  <a:pt x="86" y="386"/>
                </a:lnTo>
                <a:lnTo>
                  <a:pt x="87" y="386"/>
                </a:lnTo>
                <a:lnTo>
                  <a:pt x="88" y="386"/>
                </a:lnTo>
                <a:lnTo>
                  <a:pt x="89" y="386"/>
                </a:lnTo>
                <a:lnTo>
                  <a:pt x="90" y="386"/>
                </a:lnTo>
                <a:lnTo>
                  <a:pt x="92" y="386"/>
                </a:lnTo>
                <a:lnTo>
                  <a:pt x="93" y="386"/>
                </a:lnTo>
                <a:lnTo>
                  <a:pt x="94" y="386"/>
                </a:lnTo>
                <a:lnTo>
                  <a:pt x="95" y="386"/>
                </a:lnTo>
                <a:lnTo>
                  <a:pt x="96" y="386"/>
                </a:lnTo>
                <a:lnTo>
                  <a:pt x="97" y="386"/>
                </a:lnTo>
                <a:lnTo>
                  <a:pt x="98" y="386"/>
                </a:lnTo>
                <a:lnTo>
                  <a:pt x="98" y="0"/>
                </a:lnTo>
                <a:lnTo>
                  <a:pt x="100" y="0"/>
                </a:lnTo>
                <a:lnTo>
                  <a:pt x="101" y="0"/>
                </a:lnTo>
                <a:lnTo>
                  <a:pt x="102" y="0"/>
                </a:lnTo>
                <a:lnTo>
                  <a:pt x="103" y="0"/>
                </a:lnTo>
                <a:lnTo>
                  <a:pt x="104" y="0"/>
                </a:lnTo>
                <a:lnTo>
                  <a:pt x="105" y="0"/>
                </a:lnTo>
                <a:lnTo>
                  <a:pt x="106" y="0"/>
                </a:lnTo>
                <a:lnTo>
                  <a:pt x="108" y="0"/>
                </a:lnTo>
                <a:lnTo>
                  <a:pt x="109" y="0"/>
                </a:lnTo>
                <a:lnTo>
                  <a:pt x="110" y="0"/>
                </a:lnTo>
                <a:lnTo>
                  <a:pt x="111" y="0"/>
                </a:lnTo>
                <a:lnTo>
                  <a:pt x="112" y="0"/>
                </a:lnTo>
                <a:lnTo>
                  <a:pt x="113" y="0"/>
                </a:lnTo>
                <a:lnTo>
                  <a:pt x="114" y="0"/>
                </a:lnTo>
                <a:lnTo>
                  <a:pt x="115" y="0"/>
                </a:lnTo>
                <a:lnTo>
                  <a:pt x="117" y="0"/>
                </a:lnTo>
                <a:lnTo>
                  <a:pt x="118" y="0"/>
                </a:lnTo>
                <a:lnTo>
                  <a:pt x="119" y="0"/>
                </a:lnTo>
                <a:lnTo>
                  <a:pt x="120" y="0"/>
                </a:lnTo>
                <a:lnTo>
                  <a:pt x="121" y="0"/>
                </a:lnTo>
                <a:lnTo>
                  <a:pt x="122" y="0"/>
                </a:lnTo>
                <a:lnTo>
                  <a:pt x="123" y="0"/>
                </a:lnTo>
                <a:lnTo>
                  <a:pt x="125" y="0"/>
                </a:lnTo>
                <a:lnTo>
                  <a:pt x="126" y="0"/>
                </a:lnTo>
                <a:lnTo>
                  <a:pt x="127" y="0"/>
                </a:lnTo>
                <a:lnTo>
                  <a:pt x="128" y="0"/>
                </a:lnTo>
                <a:lnTo>
                  <a:pt x="129" y="0"/>
                </a:lnTo>
                <a:lnTo>
                  <a:pt x="130" y="0"/>
                </a:lnTo>
                <a:lnTo>
                  <a:pt x="131" y="0"/>
                </a:lnTo>
                <a:lnTo>
                  <a:pt x="132" y="0"/>
                </a:lnTo>
                <a:lnTo>
                  <a:pt x="134" y="0"/>
                </a:lnTo>
                <a:lnTo>
                  <a:pt x="135" y="0"/>
                </a:lnTo>
                <a:lnTo>
                  <a:pt x="136" y="0"/>
                </a:lnTo>
                <a:lnTo>
                  <a:pt x="137" y="0"/>
                </a:lnTo>
                <a:lnTo>
                  <a:pt x="138" y="0"/>
                </a:lnTo>
                <a:lnTo>
                  <a:pt x="139" y="0"/>
                </a:lnTo>
                <a:lnTo>
                  <a:pt x="140" y="0"/>
                </a:lnTo>
                <a:lnTo>
                  <a:pt x="142" y="0"/>
                </a:lnTo>
                <a:lnTo>
                  <a:pt x="143" y="0"/>
                </a:lnTo>
                <a:lnTo>
                  <a:pt x="144" y="0"/>
                </a:lnTo>
                <a:lnTo>
                  <a:pt x="145" y="0"/>
                </a:lnTo>
                <a:lnTo>
                  <a:pt x="146" y="0"/>
                </a:lnTo>
                <a:lnTo>
                  <a:pt x="147" y="0"/>
                </a:lnTo>
                <a:lnTo>
                  <a:pt x="148" y="0"/>
                </a:lnTo>
                <a:lnTo>
                  <a:pt x="149" y="0"/>
                </a:lnTo>
                <a:lnTo>
                  <a:pt x="151" y="0"/>
                </a:lnTo>
                <a:lnTo>
                  <a:pt x="152" y="0"/>
                </a:lnTo>
                <a:lnTo>
                  <a:pt x="153" y="0"/>
                </a:lnTo>
                <a:lnTo>
                  <a:pt x="154" y="0"/>
                </a:lnTo>
                <a:lnTo>
                  <a:pt x="155" y="0"/>
                </a:lnTo>
                <a:lnTo>
                  <a:pt x="156" y="0"/>
                </a:lnTo>
                <a:lnTo>
                  <a:pt x="157" y="0"/>
                </a:lnTo>
                <a:lnTo>
                  <a:pt x="159" y="0"/>
                </a:lnTo>
                <a:lnTo>
                  <a:pt x="160" y="0"/>
                </a:lnTo>
                <a:lnTo>
                  <a:pt x="161" y="0"/>
                </a:lnTo>
                <a:lnTo>
                  <a:pt x="162" y="0"/>
                </a:lnTo>
                <a:lnTo>
                  <a:pt x="163" y="0"/>
                </a:lnTo>
                <a:lnTo>
                  <a:pt x="164" y="0"/>
                </a:lnTo>
                <a:lnTo>
                  <a:pt x="165" y="0"/>
                </a:lnTo>
                <a:lnTo>
                  <a:pt x="166" y="0"/>
                </a:lnTo>
                <a:lnTo>
                  <a:pt x="168" y="0"/>
                </a:lnTo>
                <a:lnTo>
                  <a:pt x="169" y="0"/>
                </a:lnTo>
                <a:lnTo>
                  <a:pt x="170" y="0"/>
                </a:lnTo>
                <a:lnTo>
                  <a:pt x="171" y="0"/>
                </a:lnTo>
                <a:lnTo>
                  <a:pt x="172" y="0"/>
                </a:lnTo>
                <a:lnTo>
                  <a:pt x="173" y="0"/>
                </a:lnTo>
                <a:lnTo>
                  <a:pt x="174" y="0"/>
                </a:lnTo>
                <a:lnTo>
                  <a:pt x="176" y="0"/>
                </a:lnTo>
                <a:lnTo>
                  <a:pt x="177" y="0"/>
                </a:lnTo>
                <a:lnTo>
                  <a:pt x="178" y="0"/>
                </a:lnTo>
                <a:lnTo>
                  <a:pt x="179" y="0"/>
                </a:lnTo>
                <a:lnTo>
                  <a:pt x="180" y="0"/>
                </a:lnTo>
                <a:lnTo>
                  <a:pt x="181" y="0"/>
                </a:lnTo>
                <a:lnTo>
                  <a:pt x="182" y="0"/>
                </a:lnTo>
                <a:lnTo>
                  <a:pt x="183" y="0"/>
                </a:lnTo>
                <a:lnTo>
                  <a:pt x="185" y="0"/>
                </a:lnTo>
                <a:lnTo>
                  <a:pt x="186" y="0"/>
                </a:lnTo>
                <a:lnTo>
                  <a:pt x="187" y="0"/>
                </a:lnTo>
                <a:lnTo>
                  <a:pt x="188" y="0"/>
                </a:lnTo>
                <a:lnTo>
                  <a:pt x="189" y="0"/>
                </a:lnTo>
                <a:lnTo>
                  <a:pt x="190" y="0"/>
                </a:lnTo>
                <a:lnTo>
                  <a:pt x="191" y="0"/>
                </a:lnTo>
                <a:lnTo>
                  <a:pt x="193" y="0"/>
                </a:lnTo>
                <a:lnTo>
                  <a:pt x="194" y="0"/>
                </a:lnTo>
                <a:lnTo>
                  <a:pt x="195" y="0"/>
                </a:lnTo>
                <a:lnTo>
                  <a:pt x="196" y="0"/>
                </a:lnTo>
                <a:lnTo>
                  <a:pt x="197" y="386"/>
                </a:lnTo>
                <a:lnTo>
                  <a:pt x="198" y="386"/>
                </a:lnTo>
                <a:lnTo>
                  <a:pt x="199" y="386"/>
                </a:lnTo>
                <a:lnTo>
                  <a:pt x="200" y="386"/>
                </a:lnTo>
                <a:lnTo>
                  <a:pt x="202" y="386"/>
                </a:lnTo>
                <a:lnTo>
                  <a:pt x="203" y="386"/>
                </a:lnTo>
                <a:lnTo>
                  <a:pt x="204" y="386"/>
                </a:lnTo>
                <a:lnTo>
                  <a:pt x="205" y="386"/>
                </a:lnTo>
                <a:lnTo>
                  <a:pt x="206" y="386"/>
                </a:lnTo>
                <a:lnTo>
                  <a:pt x="207" y="386"/>
                </a:lnTo>
                <a:lnTo>
                  <a:pt x="208" y="386"/>
                </a:lnTo>
                <a:lnTo>
                  <a:pt x="210" y="386"/>
                </a:lnTo>
                <a:lnTo>
                  <a:pt x="211" y="386"/>
                </a:lnTo>
                <a:lnTo>
                  <a:pt x="212" y="386"/>
                </a:lnTo>
                <a:lnTo>
                  <a:pt x="213" y="386"/>
                </a:lnTo>
                <a:lnTo>
                  <a:pt x="214" y="386"/>
                </a:lnTo>
                <a:lnTo>
                  <a:pt x="215" y="386"/>
                </a:lnTo>
                <a:lnTo>
                  <a:pt x="216" y="386"/>
                </a:lnTo>
                <a:lnTo>
                  <a:pt x="217" y="386"/>
                </a:lnTo>
                <a:lnTo>
                  <a:pt x="219" y="386"/>
                </a:lnTo>
                <a:lnTo>
                  <a:pt x="220" y="386"/>
                </a:lnTo>
                <a:lnTo>
                  <a:pt x="221" y="386"/>
                </a:lnTo>
                <a:lnTo>
                  <a:pt x="222" y="386"/>
                </a:lnTo>
                <a:lnTo>
                  <a:pt x="223" y="386"/>
                </a:lnTo>
                <a:lnTo>
                  <a:pt x="224" y="386"/>
                </a:lnTo>
                <a:lnTo>
                  <a:pt x="225" y="386"/>
                </a:lnTo>
                <a:lnTo>
                  <a:pt x="227" y="386"/>
                </a:lnTo>
                <a:lnTo>
                  <a:pt x="228" y="386"/>
                </a:lnTo>
                <a:lnTo>
                  <a:pt x="229" y="386"/>
                </a:lnTo>
                <a:lnTo>
                  <a:pt x="230" y="386"/>
                </a:lnTo>
                <a:lnTo>
                  <a:pt x="231" y="386"/>
                </a:lnTo>
                <a:lnTo>
                  <a:pt x="232" y="386"/>
                </a:lnTo>
                <a:lnTo>
                  <a:pt x="233" y="386"/>
                </a:lnTo>
                <a:lnTo>
                  <a:pt x="235" y="386"/>
                </a:lnTo>
                <a:lnTo>
                  <a:pt x="236" y="386"/>
                </a:lnTo>
                <a:lnTo>
                  <a:pt x="237" y="386"/>
                </a:lnTo>
                <a:lnTo>
                  <a:pt x="238" y="386"/>
                </a:lnTo>
                <a:lnTo>
                  <a:pt x="239" y="386"/>
                </a:lnTo>
                <a:lnTo>
                  <a:pt x="240" y="386"/>
                </a:lnTo>
                <a:lnTo>
                  <a:pt x="241" y="386"/>
                </a:lnTo>
                <a:lnTo>
                  <a:pt x="242" y="386"/>
                </a:lnTo>
                <a:lnTo>
                  <a:pt x="244" y="386"/>
                </a:lnTo>
                <a:lnTo>
                  <a:pt x="245" y="386"/>
                </a:lnTo>
                <a:lnTo>
                  <a:pt x="246" y="386"/>
                </a:lnTo>
                <a:lnTo>
                  <a:pt x="246" y="0"/>
                </a:lnTo>
                <a:lnTo>
                  <a:pt x="247" y="0"/>
                </a:lnTo>
                <a:lnTo>
                  <a:pt x="248" y="0"/>
                </a:lnTo>
                <a:lnTo>
                  <a:pt x="249" y="0"/>
                </a:lnTo>
                <a:lnTo>
                  <a:pt x="250" y="0"/>
                </a:lnTo>
                <a:lnTo>
                  <a:pt x="252" y="0"/>
                </a:lnTo>
                <a:lnTo>
                  <a:pt x="253" y="0"/>
                </a:lnTo>
                <a:lnTo>
                  <a:pt x="254" y="0"/>
                </a:lnTo>
                <a:lnTo>
                  <a:pt x="255" y="0"/>
                </a:lnTo>
                <a:lnTo>
                  <a:pt x="256" y="0"/>
                </a:lnTo>
                <a:lnTo>
                  <a:pt x="257" y="0"/>
                </a:lnTo>
                <a:lnTo>
                  <a:pt x="258" y="0"/>
                </a:lnTo>
                <a:lnTo>
                  <a:pt x="259" y="0"/>
                </a:lnTo>
                <a:lnTo>
                  <a:pt x="261" y="0"/>
                </a:lnTo>
                <a:lnTo>
                  <a:pt x="262" y="0"/>
                </a:lnTo>
                <a:lnTo>
                  <a:pt x="263" y="0"/>
                </a:lnTo>
                <a:lnTo>
                  <a:pt x="264" y="0"/>
                </a:lnTo>
                <a:lnTo>
                  <a:pt x="265" y="0"/>
                </a:lnTo>
                <a:lnTo>
                  <a:pt x="266" y="0"/>
                </a:lnTo>
                <a:lnTo>
                  <a:pt x="267" y="0"/>
                </a:lnTo>
                <a:lnTo>
                  <a:pt x="269" y="0"/>
                </a:lnTo>
                <a:lnTo>
                  <a:pt x="270" y="0"/>
                </a:lnTo>
                <a:lnTo>
                  <a:pt x="271" y="0"/>
                </a:lnTo>
                <a:lnTo>
                  <a:pt x="272" y="0"/>
                </a:lnTo>
                <a:lnTo>
                  <a:pt x="273" y="0"/>
                </a:lnTo>
                <a:lnTo>
                  <a:pt x="274" y="0"/>
                </a:lnTo>
                <a:lnTo>
                  <a:pt x="275" y="0"/>
                </a:lnTo>
                <a:lnTo>
                  <a:pt x="276" y="0"/>
                </a:lnTo>
                <a:lnTo>
                  <a:pt x="278" y="0"/>
                </a:lnTo>
                <a:lnTo>
                  <a:pt x="279" y="0"/>
                </a:lnTo>
                <a:lnTo>
                  <a:pt x="280" y="0"/>
                </a:lnTo>
                <a:lnTo>
                  <a:pt x="281" y="0"/>
                </a:lnTo>
                <a:lnTo>
                  <a:pt x="282" y="0"/>
                </a:lnTo>
                <a:lnTo>
                  <a:pt x="283" y="0"/>
                </a:lnTo>
                <a:lnTo>
                  <a:pt x="284" y="0"/>
                </a:lnTo>
                <a:lnTo>
                  <a:pt x="286" y="0"/>
                </a:lnTo>
                <a:lnTo>
                  <a:pt x="287" y="0"/>
                </a:lnTo>
                <a:lnTo>
                  <a:pt x="288" y="0"/>
                </a:lnTo>
                <a:lnTo>
                  <a:pt x="289" y="0"/>
                </a:lnTo>
                <a:lnTo>
                  <a:pt x="290" y="0"/>
                </a:lnTo>
                <a:lnTo>
                  <a:pt x="291" y="0"/>
                </a:lnTo>
                <a:lnTo>
                  <a:pt x="292" y="0"/>
                </a:lnTo>
                <a:lnTo>
                  <a:pt x="293" y="0"/>
                </a:lnTo>
                <a:lnTo>
                  <a:pt x="295" y="0"/>
                </a:lnTo>
                <a:lnTo>
                  <a:pt x="295" y="386"/>
                </a:lnTo>
                <a:lnTo>
                  <a:pt x="296" y="386"/>
                </a:lnTo>
                <a:lnTo>
                  <a:pt x="297" y="386"/>
                </a:lnTo>
                <a:lnTo>
                  <a:pt x="298" y="386"/>
                </a:lnTo>
                <a:lnTo>
                  <a:pt x="299" y="386"/>
                </a:lnTo>
                <a:lnTo>
                  <a:pt x="300" y="386"/>
                </a:lnTo>
                <a:lnTo>
                  <a:pt x="301" y="386"/>
                </a:lnTo>
                <a:lnTo>
                  <a:pt x="303" y="386"/>
                </a:lnTo>
                <a:lnTo>
                  <a:pt x="304" y="386"/>
                </a:lnTo>
                <a:lnTo>
                  <a:pt x="305" y="386"/>
                </a:lnTo>
                <a:lnTo>
                  <a:pt x="306" y="386"/>
                </a:lnTo>
                <a:lnTo>
                  <a:pt x="307" y="386"/>
                </a:lnTo>
                <a:lnTo>
                  <a:pt x="308" y="386"/>
                </a:lnTo>
                <a:lnTo>
                  <a:pt x="309" y="386"/>
                </a:lnTo>
                <a:lnTo>
                  <a:pt x="310" y="386"/>
                </a:lnTo>
                <a:lnTo>
                  <a:pt x="312" y="386"/>
                </a:lnTo>
                <a:lnTo>
                  <a:pt x="313" y="386"/>
                </a:lnTo>
                <a:lnTo>
                  <a:pt x="314" y="386"/>
                </a:lnTo>
                <a:lnTo>
                  <a:pt x="315" y="386"/>
                </a:lnTo>
                <a:lnTo>
                  <a:pt x="316" y="386"/>
                </a:lnTo>
                <a:lnTo>
                  <a:pt x="317" y="386"/>
                </a:lnTo>
                <a:lnTo>
                  <a:pt x="318" y="386"/>
                </a:lnTo>
                <a:lnTo>
                  <a:pt x="320" y="386"/>
                </a:lnTo>
                <a:lnTo>
                  <a:pt x="321" y="386"/>
                </a:lnTo>
                <a:lnTo>
                  <a:pt x="322" y="386"/>
                </a:lnTo>
                <a:lnTo>
                  <a:pt x="323" y="386"/>
                </a:lnTo>
                <a:lnTo>
                  <a:pt x="324" y="386"/>
                </a:lnTo>
                <a:lnTo>
                  <a:pt x="325" y="386"/>
                </a:lnTo>
                <a:lnTo>
                  <a:pt x="326" y="386"/>
                </a:lnTo>
                <a:lnTo>
                  <a:pt x="327" y="386"/>
                </a:lnTo>
                <a:lnTo>
                  <a:pt x="329" y="386"/>
                </a:lnTo>
                <a:lnTo>
                  <a:pt x="330" y="386"/>
                </a:lnTo>
                <a:lnTo>
                  <a:pt x="331" y="386"/>
                </a:lnTo>
                <a:lnTo>
                  <a:pt x="332" y="386"/>
                </a:lnTo>
                <a:lnTo>
                  <a:pt x="333" y="386"/>
                </a:lnTo>
                <a:lnTo>
                  <a:pt x="334" y="386"/>
                </a:lnTo>
                <a:lnTo>
                  <a:pt x="335" y="386"/>
                </a:lnTo>
                <a:lnTo>
                  <a:pt x="337" y="386"/>
                </a:lnTo>
                <a:lnTo>
                  <a:pt x="338" y="386"/>
                </a:lnTo>
                <a:lnTo>
                  <a:pt x="339" y="386"/>
                </a:lnTo>
                <a:lnTo>
                  <a:pt x="340" y="386"/>
                </a:lnTo>
                <a:lnTo>
                  <a:pt x="341" y="386"/>
                </a:lnTo>
                <a:lnTo>
                  <a:pt x="342" y="386"/>
                </a:lnTo>
                <a:lnTo>
                  <a:pt x="343" y="386"/>
                </a:lnTo>
                <a:lnTo>
                  <a:pt x="344" y="386"/>
                </a:lnTo>
                <a:lnTo>
                  <a:pt x="346" y="386"/>
                </a:lnTo>
                <a:lnTo>
                  <a:pt x="347" y="386"/>
                </a:lnTo>
                <a:lnTo>
                  <a:pt x="348" y="386"/>
                </a:lnTo>
                <a:lnTo>
                  <a:pt x="349" y="386"/>
                </a:lnTo>
                <a:lnTo>
                  <a:pt x="350" y="386"/>
                </a:lnTo>
                <a:lnTo>
                  <a:pt x="351" y="386"/>
                </a:lnTo>
                <a:lnTo>
                  <a:pt x="352" y="386"/>
                </a:lnTo>
                <a:lnTo>
                  <a:pt x="354" y="386"/>
                </a:lnTo>
                <a:lnTo>
                  <a:pt x="355" y="386"/>
                </a:lnTo>
                <a:lnTo>
                  <a:pt x="356" y="386"/>
                </a:lnTo>
                <a:lnTo>
                  <a:pt x="357" y="386"/>
                </a:lnTo>
                <a:lnTo>
                  <a:pt x="358" y="386"/>
                </a:lnTo>
                <a:lnTo>
                  <a:pt x="359" y="386"/>
                </a:lnTo>
                <a:lnTo>
                  <a:pt x="360" y="386"/>
                </a:lnTo>
                <a:lnTo>
                  <a:pt x="362" y="386"/>
                </a:lnTo>
                <a:lnTo>
                  <a:pt x="363" y="386"/>
                </a:lnTo>
                <a:lnTo>
                  <a:pt x="364" y="386"/>
                </a:lnTo>
                <a:lnTo>
                  <a:pt x="365" y="386"/>
                </a:lnTo>
                <a:lnTo>
                  <a:pt x="366" y="386"/>
                </a:lnTo>
                <a:lnTo>
                  <a:pt x="367" y="386"/>
                </a:lnTo>
                <a:lnTo>
                  <a:pt x="368" y="386"/>
                </a:lnTo>
                <a:lnTo>
                  <a:pt x="369" y="386"/>
                </a:lnTo>
                <a:lnTo>
                  <a:pt x="371" y="386"/>
                </a:lnTo>
                <a:lnTo>
                  <a:pt x="372" y="386"/>
                </a:lnTo>
                <a:lnTo>
                  <a:pt x="373" y="386"/>
                </a:lnTo>
                <a:lnTo>
                  <a:pt x="374" y="386"/>
                </a:lnTo>
                <a:lnTo>
                  <a:pt x="375" y="386"/>
                </a:lnTo>
                <a:lnTo>
                  <a:pt x="376" y="386"/>
                </a:lnTo>
                <a:lnTo>
                  <a:pt x="377" y="386"/>
                </a:lnTo>
                <a:lnTo>
                  <a:pt x="379" y="386"/>
                </a:lnTo>
                <a:lnTo>
                  <a:pt x="380" y="386"/>
                </a:lnTo>
                <a:lnTo>
                  <a:pt x="381" y="386"/>
                </a:lnTo>
                <a:lnTo>
                  <a:pt x="382" y="386"/>
                </a:lnTo>
                <a:lnTo>
                  <a:pt x="383" y="386"/>
                </a:lnTo>
                <a:lnTo>
                  <a:pt x="384" y="386"/>
                </a:lnTo>
                <a:lnTo>
                  <a:pt x="385" y="386"/>
                </a:lnTo>
                <a:lnTo>
                  <a:pt x="386" y="386"/>
                </a:lnTo>
                <a:lnTo>
                  <a:pt x="388" y="386"/>
                </a:lnTo>
                <a:lnTo>
                  <a:pt x="389" y="386"/>
                </a:lnTo>
                <a:lnTo>
                  <a:pt x="390" y="386"/>
                </a:lnTo>
                <a:lnTo>
                  <a:pt x="391" y="386"/>
                </a:lnTo>
                <a:lnTo>
                  <a:pt x="392" y="386"/>
                </a:lnTo>
                <a:lnTo>
                  <a:pt x="393" y="386"/>
                </a:lnTo>
                <a:lnTo>
                  <a:pt x="394" y="386"/>
                </a:lnTo>
                <a:lnTo>
                  <a:pt x="396" y="386"/>
                </a:lnTo>
                <a:lnTo>
                  <a:pt x="397" y="386"/>
                </a:lnTo>
                <a:lnTo>
                  <a:pt x="398" y="386"/>
                </a:lnTo>
                <a:lnTo>
                  <a:pt x="399" y="386"/>
                </a:lnTo>
                <a:lnTo>
                  <a:pt x="400" y="386"/>
                </a:lnTo>
                <a:lnTo>
                  <a:pt x="401" y="386"/>
                </a:lnTo>
                <a:lnTo>
                  <a:pt x="402" y="386"/>
                </a:lnTo>
                <a:lnTo>
                  <a:pt x="403" y="386"/>
                </a:lnTo>
                <a:lnTo>
                  <a:pt x="405" y="386"/>
                </a:lnTo>
                <a:lnTo>
                  <a:pt x="406" y="386"/>
                </a:lnTo>
                <a:lnTo>
                  <a:pt x="407" y="386"/>
                </a:lnTo>
                <a:lnTo>
                  <a:pt x="408" y="386"/>
                </a:lnTo>
                <a:lnTo>
                  <a:pt x="409" y="386"/>
                </a:lnTo>
                <a:lnTo>
                  <a:pt x="410" y="386"/>
                </a:lnTo>
                <a:lnTo>
                  <a:pt x="411" y="386"/>
                </a:lnTo>
                <a:lnTo>
                  <a:pt x="413" y="386"/>
                </a:lnTo>
                <a:lnTo>
                  <a:pt x="414" y="386"/>
                </a:lnTo>
                <a:lnTo>
                  <a:pt x="415" y="386"/>
                </a:lnTo>
                <a:lnTo>
                  <a:pt x="416" y="386"/>
                </a:lnTo>
                <a:lnTo>
                  <a:pt x="417" y="386"/>
                </a:lnTo>
                <a:lnTo>
                  <a:pt x="418" y="386"/>
                </a:lnTo>
                <a:lnTo>
                  <a:pt x="419" y="386"/>
                </a:lnTo>
                <a:lnTo>
                  <a:pt x="420" y="386"/>
                </a:lnTo>
                <a:lnTo>
                  <a:pt x="422" y="386"/>
                </a:lnTo>
                <a:lnTo>
                  <a:pt x="423" y="386"/>
                </a:lnTo>
                <a:lnTo>
                  <a:pt x="424" y="386"/>
                </a:lnTo>
                <a:lnTo>
                  <a:pt x="425" y="386"/>
                </a:lnTo>
                <a:lnTo>
                  <a:pt x="426" y="386"/>
                </a:lnTo>
                <a:lnTo>
                  <a:pt x="427" y="386"/>
                </a:lnTo>
                <a:lnTo>
                  <a:pt x="428" y="386"/>
                </a:lnTo>
                <a:lnTo>
                  <a:pt x="430" y="386"/>
                </a:lnTo>
                <a:lnTo>
                  <a:pt x="431" y="386"/>
                </a:lnTo>
                <a:lnTo>
                  <a:pt x="432" y="386"/>
                </a:lnTo>
                <a:lnTo>
                  <a:pt x="433" y="386"/>
                </a:lnTo>
                <a:lnTo>
                  <a:pt x="434" y="386"/>
                </a:lnTo>
                <a:lnTo>
                  <a:pt x="435" y="386"/>
                </a:lnTo>
                <a:lnTo>
                  <a:pt x="436" y="386"/>
                </a:lnTo>
                <a:lnTo>
                  <a:pt x="437" y="386"/>
                </a:lnTo>
                <a:lnTo>
                  <a:pt x="439" y="386"/>
                </a:lnTo>
                <a:lnTo>
                  <a:pt x="440" y="386"/>
                </a:lnTo>
                <a:lnTo>
                  <a:pt x="441" y="386"/>
                </a:lnTo>
                <a:lnTo>
                  <a:pt x="442" y="386"/>
                </a:lnTo>
              </a:path>
            </a:pathLst>
          </a:custGeom>
          <a:noFill/>
          <a:ln w="19050" cmpd="sng">
            <a:solidFill>
              <a:schemeClr val="accent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9818" name="Line 10"/>
          <p:cNvSpPr>
            <a:spLocks noChangeShapeType="1"/>
          </p:cNvSpPr>
          <p:nvPr/>
        </p:nvSpPr>
        <p:spPr bwMode="auto">
          <a:xfrm>
            <a:off x="3775074" y="1879713"/>
            <a:ext cx="1143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9819" name="Line 11"/>
          <p:cNvSpPr>
            <a:spLocks noChangeShapeType="1"/>
          </p:cNvSpPr>
          <p:nvPr/>
        </p:nvSpPr>
        <p:spPr bwMode="auto">
          <a:xfrm>
            <a:off x="3775074" y="1651113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1627" name="Freeform 12"/>
          <p:cNvSpPr>
            <a:spLocks/>
          </p:cNvSpPr>
          <p:nvPr/>
        </p:nvSpPr>
        <p:spPr bwMode="auto">
          <a:xfrm>
            <a:off x="5070474" y="1727314"/>
            <a:ext cx="1143000" cy="301625"/>
          </a:xfrm>
          <a:custGeom>
            <a:avLst/>
            <a:gdLst>
              <a:gd name="T0" fmla="*/ 2147483647 w 847"/>
              <a:gd name="T1" fmla="*/ 2147483647 h 738"/>
              <a:gd name="T2" fmla="*/ 2147483647 w 847"/>
              <a:gd name="T3" fmla="*/ 2147483647 h 738"/>
              <a:gd name="T4" fmla="*/ 2147483647 w 847"/>
              <a:gd name="T5" fmla="*/ 2147483647 h 738"/>
              <a:gd name="T6" fmla="*/ 2147483647 w 847"/>
              <a:gd name="T7" fmla="*/ 2147483647 h 738"/>
              <a:gd name="T8" fmla="*/ 2147483647 w 847"/>
              <a:gd name="T9" fmla="*/ 2147483647 h 738"/>
              <a:gd name="T10" fmla="*/ 2147483647 w 847"/>
              <a:gd name="T11" fmla="*/ 2147483647 h 738"/>
              <a:gd name="T12" fmla="*/ 2147483647 w 847"/>
              <a:gd name="T13" fmla="*/ 2147483647 h 738"/>
              <a:gd name="T14" fmla="*/ 2147483647 w 847"/>
              <a:gd name="T15" fmla="*/ 0 h 738"/>
              <a:gd name="T16" fmla="*/ 2147483647 w 847"/>
              <a:gd name="T17" fmla="*/ 2147483647 h 738"/>
              <a:gd name="T18" fmla="*/ 2147483647 w 847"/>
              <a:gd name="T19" fmla="*/ 2147483647 h 738"/>
              <a:gd name="T20" fmla="*/ 2147483647 w 847"/>
              <a:gd name="T21" fmla="*/ 2147483647 h 738"/>
              <a:gd name="T22" fmla="*/ 2147483647 w 847"/>
              <a:gd name="T23" fmla="*/ 2147483647 h 738"/>
              <a:gd name="T24" fmla="*/ 2147483647 w 847"/>
              <a:gd name="T25" fmla="*/ 2147483647 h 738"/>
              <a:gd name="T26" fmla="*/ 2147483647 w 847"/>
              <a:gd name="T27" fmla="*/ 2147483647 h 738"/>
              <a:gd name="T28" fmla="*/ 2147483647 w 847"/>
              <a:gd name="T29" fmla="*/ 2147483647 h 738"/>
              <a:gd name="T30" fmla="*/ 2147483647 w 847"/>
              <a:gd name="T31" fmla="*/ 2147483647 h 738"/>
              <a:gd name="T32" fmla="*/ 2147483647 w 847"/>
              <a:gd name="T33" fmla="*/ 2147483647 h 738"/>
              <a:gd name="T34" fmla="*/ 2147483647 w 847"/>
              <a:gd name="T35" fmla="*/ 2147483647 h 738"/>
              <a:gd name="T36" fmla="*/ 2147483647 w 847"/>
              <a:gd name="T37" fmla="*/ 2147483647 h 738"/>
              <a:gd name="T38" fmla="*/ 2147483647 w 847"/>
              <a:gd name="T39" fmla="*/ 2147483647 h 738"/>
              <a:gd name="T40" fmla="*/ 2147483647 w 847"/>
              <a:gd name="T41" fmla="*/ 2147483647 h 738"/>
              <a:gd name="T42" fmla="*/ 2147483647 w 847"/>
              <a:gd name="T43" fmla="*/ 2147483647 h 738"/>
              <a:gd name="T44" fmla="*/ 2147483647 w 847"/>
              <a:gd name="T45" fmla="*/ 2147483647 h 738"/>
              <a:gd name="T46" fmla="*/ 2147483647 w 847"/>
              <a:gd name="T47" fmla="*/ 0 h 738"/>
              <a:gd name="T48" fmla="*/ 2147483647 w 847"/>
              <a:gd name="T49" fmla="*/ 0 h 738"/>
              <a:gd name="T50" fmla="*/ 2147483647 w 847"/>
              <a:gd name="T51" fmla="*/ 0 h 738"/>
              <a:gd name="T52" fmla="*/ 2147483647 w 847"/>
              <a:gd name="T53" fmla="*/ 0 h 738"/>
              <a:gd name="T54" fmla="*/ 2147483647 w 847"/>
              <a:gd name="T55" fmla="*/ 0 h 738"/>
              <a:gd name="T56" fmla="*/ 2147483647 w 847"/>
              <a:gd name="T57" fmla="*/ 2147483647 h 738"/>
              <a:gd name="T58" fmla="*/ 2147483647 w 847"/>
              <a:gd name="T59" fmla="*/ 2147483647 h 738"/>
              <a:gd name="T60" fmla="*/ 2147483647 w 847"/>
              <a:gd name="T61" fmla="*/ 2147483647 h 738"/>
              <a:gd name="T62" fmla="*/ 2147483647 w 847"/>
              <a:gd name="T63" fmla="*/ 2147483647 h 738"/>
              <a:gd name="T64" fmla="*/ 2147483647 w 847"/>
              <a:gd name="T65" fmla="*/ 2147483647 h 738"/>
              <a:gd name="T66" fmla="*/ 2147483647 w 847"/>
              <a:gd name="T67" fmla="*/ 2147483647 h 738"/>
              <a:gd name="T68" fmla="*/ 2147483647 w 847"/>
              <a:gd name="T69" fmla="*/ 2147483647 h 738"/>
              <a:gd name="T70" fmla="*/ 2147483647 w 847"/>
              <a:gd name="T71" fmla="*/ 2147483647 h 738"/>
              <a:gd name="T72" fmla="*/ 2147483647 w 847"/>
              <a:gd name="T73" fmla="*/ 2147483647 h 738"/>
              <a:gd name="T74" fmla="*/ 2147483647 w 847"/>
              <a:gd name="T75" fmla="*/ 2147483647 h 738"/>
              <a:gd name="T76" fmla="*/ 2147483647 w 847"/>
              <a:gd name="T77" fmla="*/ 2147483647 h 738"/>
              <a:gd name="T78" fmla="*/ 2147483647 w 847"/>
              <a:gd name="T79" fmla="*/ 2147483647 h 738"/>
              <a:gd name="T80" fmla="*/ 2147483647 w 847"/>
              <a:gd name="T81" fmla="*/ 2147483647 h 738"/>
              <a:gd name="T82" fmla="*/ 2147483647 w 847"/>
              <a:gd name="T83" fmla="*/ 2147483647 h 738"/>
              <a:gd name="T84" fmla="*/ 2147483647 w 847"/>
              <a:gd name="T85" fmla="*/ 2147483647 h 738"/>
              <a:gd name="T86" fmla="*/ 2147483647 w 847"/>
              <a:gd name="T87" fmla="*/ 0 h 738"/>
              <a:gd name="T88" fmla="*/ 2147483647 w 847"/>
              <a:gd name="T89" fmla="*/ 2147483647 h 738"/>
              <a:gd name="T90" fmla="*/ 2147483647 w 847"/>
              <a:gd name="T91" fmla="*/ 2147483647 h 738"/>
              <a:gd name="T92" fmla="*/ 2147483647 w 847"/>
              <a:gd name="T93" fmla="*/ 2147483647 h 738"/>
              <a:gd name="T94" fmla="*/ 2147483647 w 847"/>
              <a:gd name="T95" fmla="*/ 2147483647 h 738"/>
              <a:gd name="T96" fmla="*/ 2147483647 w 847"/>
              <a:gd name="T97" fmla="*/ 2147483647 h 738"/>
              <a:gd name="T98" fmla="*/ 2147483647 w 847"/>
              <a:gd name="T99" fmla="*/ 2147483647 h 738"/>
              <a:gd name="T100" fmla="*/ 2147483647 w 847"/>
              <a:gd name="T101" fmla="*/ 2147483647 h 738"/>
              <a:gd name="T102" fmla="*/ 2147483647 w 847"/>
              <a:gd name="T103" fmla="*/ 2147483647 h 738"/>
              <a:gd name="T104" fmla="*/ 2147483647 w 847"/>
              <a:gd name="T105" fmla="*/ 2147483647 h 738"/>
              <a:gd name="T106" fmla="*/ 2147483647 w 847"/>
              <a:gd name="T107" fmla="*/ 2147483647 h 738"/>
              <a:gd name="T108" fmla="*/ 2147483647 w 847"/>
              <a:gd name="T109" fmla="*/ 2147483647 h 738"/>
              <a:gd name="T110" fmla="*/ 2147483647 w 847"/>
              <a:gd name="T111" fmla="*/ 2147483647 h 738"/>
              <a:gd name="T112" fmla="*/ 2147483647 w 847"/>
              <a:gd name="T113" fmla="*/ 2147483647 h 738"/>
              <a:gd name="T114" fmla="*/ 2147483647 w 847"/>
              <a:gd name="T115" fmla="*/ 2147483647 h 738"/>
              <a:gd name="T116" fmla="*/ 2147483647 w 847"/>
              <a:gd name="T117" fmla="*/ 2147483647 h 738"/>
              <a:gd name="T118" fmla="*/ 2147483647 w 847"/>
              <a:gd name="T119" fmla="*/ 2147483647 h 738"/>
              <a:gd name="T120" fmla="*/ 2147483647 w 847"/>
              <a:gd name="T121" fmla="*/ 2147483647 h 738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847" h="738">
                <a:moveTo>
                  <a:pt x="0" y="370"/>
                </a:moveTo>
                <a:lnTo>
                  <a:pt x="3" y="368"/>
                </a:lnTo>
                <a:lnTo>
                  <a:pt x="5" y="368"/>
                </a:lnTo>
                <a:lnTo>
                  <a:pt x="7" y="368"/>
                </a:lnTo>
                <a:lnTo>
                  <a:pt x="9" y="368"/>
                </a:lnTo>
                <a:lnTo>
                  <a:pt x="11" y="368"/>
                </a:lnTo>
                <a:lnTo>
                  <a:pt x="13" y="366"/>
                </a:lnTo>
                <a:lnTo>
                  <a:pt x="16" y="366"/>
                </a:lnTo>
                <a:lnTo>
                  <a:pt x="18" y="364"/>
                </a:lnTo>
                <a:lnTo>
                  <a:pt x="20" y="362"/>
                </a:lnTo>
                <a:lnTo>
                  <a:pt x="22" y="360"/>
                </a:lnTo>
                <a:lnTo>
                  <a:pt x="22" y="357"/>
                </a:lnTo>
                <a:lnTo>
                  <a:pt x="22" y="355"/>
                </a:lnTo>
                <a:lnTo>
                  <a:pt x="24" y="353"/>
                </a:lnTo>
                <a:lnTo>
                  <a:pt x="24" y="351"/>
                </a:lnTo>
                <a:lnTo>
                  <a:pt x="26" y="349"/>
                </a:lnTo>
                <a:lnTo>
                  <a:pt x="26" y="344"/>
                </a:lnTo>
                <a:lnTo>
                  <a:pt x="29" y="340"/>
                </a:lnTo>
                <a:lnTo>
                  <a:pt x="29" y="338"/>
                </a:lnTo>
                <a:lnTo>
                  <a:pt x="29" y="334"/>
                </a:lnTo>
                <a:lnTo>
                  <a:pt x="31" y="327"/>
                </a:lnTo>
                <a:lnTo>
                  <a:pt x="31" y="323"/>
                </a:lnTo>
                <a:lnTo>
                  <a:pt x="33" y="318"/>
                </a:lnTo>
                <a:lnTo>
                  <a:pt x="33" y="312"/>
                </a:lnTo>
                <a:lnTo>
                  <a:pt x="35" y="305"/>
                </a:lnTo>
                <a:lnTo>
                  <a:pt x="35" y="299"/>
                </a:lnTo>
                <a:lnTo>
                  <a:pt x="35" y="292"/>
                </a:lnTo>
                <a:lnTo>
                  <a:pt x="37" y="286"/>
                </a:lnTo>
                <a:lnTo>
                  <a:pt x="37" y="277"/>
                </a:lnTo>
                <a:lnTo>
                  <a:pt x="39" y="271"/>
                </a:lnTo>
                <a:lnTo>
                  <a:pt x="39" y="262"/>
                </a:lnTo>
                <a:lnTo>
                  <a:pt x="42" y="253"/>
                </a:lnTo>
                <a:lnTo>
                  <a:pt x="42" y="245"/>
                </a:lnTo>
                <a:lnTo>
                  <a:pt x="42" y="236"/>
                </a:lnTo>
                <a:lnTo>
                  <a:pt x="44" y="228"/>
                </a:lnTo>
                <a:lnTo>
                  <a:pt x="44" y="219"/>
                </a:lnTo>
                <a:lnTo>
                  <a:pt x="46" y="208"/>
                </a:lnTo>
                <a:lnTo>
                  <a:pt x="46" y="199"/>
                </a:lnTo>
                <a:lnTo>
                  <a:pt x="48" y="189"/>
                </a:lnTo>
                <a:lnTo>
                  <a:pt x="48" y="180"/>
                </a:lnTo>
                <a:lnTo>
                  <a:pt x="50" y="171"/>
                </a:lnTo>
                <a:lnTo>
                  <a:pt x="50" y="160"/>
                </a:lnTo>
                <a:lnTo>
                  <a:pt x="50" y="152"/>
                </a:lnTo>
                <a:lnTo>
                  <a:pt x="52" y="143"/>
                </a:lnTo>
                <a:lnTo>
                  <a:pt x="52" y="134"/>
                </a:lnTo>
                <a:lnTo>
                  <a:pt x="55" y="124"/>
                </a:lnTo>
                <a:lnTo>
                  <a:pt x="55" y="115"/>
                </a:lnTo>
                <a:lnTo>
                  <a:pt x="57" y="108"/>
                </a:lnTo>
                <a:lnTo>
                  <a:pt x="57" y="100"/>
                </a:lnTo>
                <a:lnTo>
                  <a:pt x="57" y="91"/>
                </a:lnTo>
                <a:lnTo>
                  <a:pt x="59" y="85"/>
                </a:lnTo>
                <a:lnTo>
                  <a:pt x="59" y="76"/>
                </a:lnTo>
                <a:lnTo>
                  <a:pt x="61" y="70"/>
                </a:lnTo>
                <a:lnTo>
                  <a:pt x="61" y="63"/>
                </a:lnTo>
                <a:lnTo>
                  <a:pt x="63" y="57"/>
                </a:lnTo>
                <a:lnTo>
                  <a:pt x="63" y="52"/>
                </a:lnTo>
                <a:lnTo>
                  <a:pt x="63" y="46"/>
                </a:lnTo>
                <a:lnTo>
                  <a:pt x="65" y="41"/>
                </a:lnTo>
                <a:lnTo>
                  <a:pt x="65" y="37"/>
                </a:lnTo>
                <a:lnTo>
                  <a:pt x="68" y="33"/>
                </a:lnTo>
                <a:lnTo>
                  <a:pt x="68" y="28"/>
                </a:lnTo>
                <a:lnTo>
                  <a:pt x="70" y="24"/>
                </a:lnTo>
                <a:lnTo>
                  <a:pt x="70" y="22"/>
                </a:lnTo>
                <a:lnTo>
                  <a:pt x="70" y="20"/>
                </a:lnTo>
                <a:lnTo>
                  <a:pt x="72" y="15"/>
                </a:lnTo>
                <a:lnTo>
                  <a:pt x="72" y="13"/>
                </a:lnTo>
                <a:lnTo>
                  <a:pt x="74" y="11"/>
                </a:lnTo>
                <a:lnTo>
                  <a:pt x="76" y="9"/>
                </a:lnTo>
                <a:lnTo>
                  <a:pt x="78" y="7"/>
                </a:lnTo>
                <a:lnTo>
                  <a:pt x="78" y="5"/>
                </a:lnTo>
                <a:lnTo>
                  <a:pt x="81" y="2"/>
                </a:lnTo>
                <a:lnTo>
                  <a:pt x="83" y="2"/>
                </a:lnTo>
                <a:lnTo>
                  <a:pt x="85" y="0"/>
                </a:lnTo>
                <a:lnTo>
                  <a:pt x="87" y="0"/>
                </a:lnTo>
                <a:lnTo>
                  <a:pt x="89" y="0"/>
                </a:lnTo>
                <a:lnTo>
                  <a:pt x="92" y="0"/>
                </a:lnTo>
                <a:lnTo>
                  <a:pt x="94" y="0"/>
                </a:lnTo>
                <a:lnTo>
                  <a:pt x="96" y="0"/>
                </a:lnTo>
                <a:lnTo>
                  <a:pt x="98" y="0"/>
                </a:lnTo>
                <a:lnTo>
                  <a:pt x="100" y="0"/>
                </a:lnTo>
                <a:lnTo>
                  <a:pt x="102" y="0"/>
                </a:lnTo>
                <a:lnTo>
                  <a:pt x="105" y="2"/>
                </a:lnTo>
                <a:lnTo>
                  <a:pt x="107" y="5"/>
                </a:lnTo>
                <a:lnTo>
                  <a:pt x="109" y="7"/>
                </a:lnTo>
                <a:lnTo>
                  <a:pt x="111" y="9"/>
                </a:lnTo>
                <a:lnTo>
                  <a:pt x="113" y="11"/>
                </a:lnTo>
                <a:lnTo>
                  <a:pt x="113" y="13"/>
                </a:lnTo>
                <a:lnTo>
                  <a:pt x="113" y="18"/>
                </a:lnTo>
                <a:lnTo>
                  <a:pt x="115" y="20"/>
                </a:lnTo>
                <a:lnTo>
                  <a:pt x="115" y="24"/>
                </a:lnTo>
                <a:lnTo>
                  <a:pt x="118" y="28"/>
                </a:lnTo>
                <a:lnTo>
                  <a:pt x="118" y="33"/>
                </a:lnTo>
                <a:lnTo>
                  <a:pt x="120" y="37"/>
                </a:lnTo>
                <a:lnTo>
                  <a:pt x="120" y="44"/>
                </a:lnTo>
                <a:lnTo>
                  <a:pt x="120" y="50"/>
                </a:lnTo>
                <a:lnTo>
                  <a:pt x="122" y="57"/>
                </a:lnTo>
                <a:lnTo>
                  <a:pt x="122" y="65"/>
                </a:lnTo>
                <a:lnTo>
                  <a:pt x="124" y="74"/>
                </a:lnTo>
                <a:lnTo>
                  <a:pt x="124" y="83"/>
                </a:lnTo>
                <a:lnTo>
                  <a:pt x="126" y="93"/>
                </a:lnTo>
                <a:lnTo>
                  <a:pt x="126" y="104"/>
                </a:lnTo>
                <a:lnTo>
                  <a:pt x="126" y="115"/>
                </a:lnTo>
                <a:lnTo>
                  <a:pt x="128" y="128"/>
                </a:lnTo>
                <a:lnTo>
                  <a:pt x="128" y="139"/>
                </a:lnTo>
                <a:lnTo>
                  <a:pt x="131" y="154"/>
                </a:lnTo>
                <a:lnTo>
                  <a:pt x="131" y="167"/>
                </a:lnTo>
                <a:lnTo>
                  <a:pt x="133" y="182"/>
                </a:lnTo>
                <a:lnTo>
                  <a:pt x="133" y="199"/>
                </a:lnTo>
                <a:lnTo>
                  <a:pt x="133" y="215"/>
                </a:lnTo>
                <a:lnTo>
                  <a:pt x="135" y="232"/>
                </a:lnTo>
                <a:lnTo>
                  <a:pt x="135" y="249"/>
                </a:lnTo>
                <a:lnTo>
                  <a:pt x="137" y="266"/>
                </a:lnTo>
                <a:lnTo>
                  <a:pt x="137" y="284"/>
                </a:lnTo>
                <a:lnTo>
                  <a:pt x="139" y="303"/>
                </a:lnTo>
                <a:lnTo>
                  <a:pt x="139" y="323"/>
                </a:lnTo>
                <a:lnTo>
                  <a:pt x="141" y="340"/>
                </a:lnTo>
                <a:lnTo>
                  <a:pt x="141" y="360"/>
                </a:lnTo>
                <a:lnTo>
                  <a:pt x="141" y="379"/>
                </a:lnTo>
                <a:lnTo>
                  <a:pt x="144" y="398"/>
                </a:lnTo>
                <a:lnTo>
                  <a:pt x="144" y="416"/>
                </a:lnTo>
                <a:lnTo>
                  <a:pt x="146" y="435"/>
                </a:lnTo>
                <a:lnTo>
                  <a:pt x="146" y="455"/>
                </a:lnTo>
                <a:lnTo>
                  <a:pt x="148" y="472"/>
                </a:lnTo>
                <a:lnTo>
                  <a:pt x="148" y="489"/>
                </a:lnTo>
                <a:lnTo>
                  <a:pt x="148" y="507"/>
                </a:lnTo>
                <a:lnTo>
                  <a:pt x="150" y="524"/>
                </a:lnTo>
                <a:lnTo>
                  <a:pt x="150" y="539"/>
                </a:lnTo>
                <a:lnTo>
                  <a:pt x="152" y="556"/>
                </a:lnTo>
                <a:lnTo>
                  <a:pt x="152" y="572"/>
                </a:lnTo>
                <a:lnTo>
                  <a:pt x="154" y="585"/>
                </a:lnTo>
                <a:lnTo>
                  <a:pt x="154" y="600"/>
                </a:lnTo>
                <a:lnTo>
                  <a:pt x="154" y="611"/>
                </a:lnTo>
                <a:lnTo>
                  <a:pt x="157" y="624"/>
                </a:lnTo>
                <a:lnTo>
                  <a:pt x="157" y="634"/>
                </a:lnTo>
                <a:lnTo>
                  <a:pt x="159" y="645"/>
                </a:lnTo>
                <a:lnTo>
                  <a:pt x="159" y="656"/>
                </a:lnTo>
                <a:lnTo>
                  <a:pt x="161" y="665"/>
                </a:lnTo>
                <a:lnTo>
                  <a:pt x="161" y="673"/>
                </a:lnTo>
                <a:lnTo>
                  <a:pt x="161" y="682"/>
                </a:lnTo>
                <a:lnTo>
                  <a:pt x="163" y="689"/>
                </a:lnTo>
                <a:lnTo>
                  <a:pt x="163" y="695"/>
                </a:lnTo>
                <a:lnTo>
                  <a:pt x="165" y="701"/>
                </a:lnTo>
                <a:lnTo>
                  <a:pt x="165" y="706"/>
                </a:lnTo>
                <a:lnTo>
                  <a:pt x="167" y="710"/>
                </a:lnTo>
                <a:lnTo>
                  <a:pt x="167" y="714"/>
                </a:lnTo>
                <a:lnTo>
                  <a:pt x="170" y="719"/>
                </a:lnTo>
                <a:lnTo>
                  <a:pt x="170" y="721"/>
                </a:lnTo>
                <a:lnTo>
                  <a:pt x="170" y="725"/>
                </a:lnTo>
                <a:lnTo>
                  <a:pt x="172" y="727"/>
                </a:lnTo>
                <a:lnTo>
                  <a:pt x="172" y="730"/>
                </a:lnTo>
                <a:lnTo>
                  <a:pt x="174" y="732"/>
                </a:lnTo>
                <a:lnTo>
                  <a:pt x="176" y="734"/>
                </a:lnTo>
                <a:lnTo>
                  <a:pt x="178" y="736"/>
                </a:lnTo>
                <a:lnTo>
                  <a:pt x="180" y="738"/>
                </a:lnTo>
                <a:lnTo>
                  <a:pt x="183" y="738"/>
                </a:lnTo>
                <a:lnTo>
                  <a:pt x="185" y="738"/>
                </a:lnTo>
                <a:lnTo>
                  <a:pt x="187" y="738"/>
                </a:lnTo>
                <a:lnTo>
                  <a:pt x="189" y="738"/>
                </a:lnTo>
                <a:lnTo>
                  <a:pt x="191" y="738"/>
                </a:lnTo>
                <a:lnTo>
                  <a:pt x="193" y="738"/>
                </a:lnTo>
                <a:lnTo>
                  <a:pt x="196" y="738"/>
                </a:lnTo>
                <a:lnTo>
                  <a:pt x="198" y="736"/>
                </a:lnTo>
                <a:lnTo>
                  <a:pt x="200" y="736"/>
                </a:lnTo>
                <a:lnTo>
                  <a:pt x="202" y="734"/>
                </a:lnTo>
                <a:lnTo>
                  <a:pt x="204" y="732"/>
                </a:lnTo>
                <a:lnTo>
                  <a:pt x="204" y="730"/>
                </a:lnTo>
                <a:lnTo>
                  <a:pt x="207" y="727"/>
                </a:lnTo>
                <a:lnTo>
                  <a:pt x="207" y="725"/>
                </a:lnTo>
                <a:lnTo>
                  <a:pt x="209" y="721"/>
                </a:lnTo>
                <a:lnTo>
                  <a:pt x="209" y="719"/>
                </a:lnTo>
                <a:lnTo>
                  <a:pt x="211" y="714"/>
                </a:lnTo>
                <a:lnTo>
                  <a:pt x="211" y="710"/>
                </a:lnTo>
                <a:lnTo>
                  <a:pt x="211" y="706"/>
                </a:lnTo>
                <a:lnTo>
                  <a:pt x="213" y="701"/>
                </a:lnTo>
                <a:lnTo>
                  <a:pt x="213" y="695"/>
                </a:lnTo>
                <a:lnTo>
                  <a:pt x="215" y="689"/>
                </a:lnTo>
                <a:lnTo>
                  <a:pt x="215" y="682"/>
                </a:lnTo>
                <a:lnTo>
                  <a:pt x="217" y="673"/>
                </a:lnTo>
                <a:lnTo>
                  <a:pt x="217" y="665"/>
                </a:lnTo>
                <a:lnTo>
                  <a:pt x="217" y="656"/>
                </a:lnTo>
                <a:lnTo>
                  <a:pt x="220" y="645"/>
                </a:lnTo>
                <a:lnTo>
                  <a:pt x="220" y="634"/>
                </a:lnTo>
                <a:lnTo>
                  <a:pt x="222" y="624"/>
                </a:lnTo>
                <a:lnTo>
                  <a:pt x="222" y="611"/>
                </a:lnTo>
                <a:lnTo>
                  <a:pt x="224" y="600"/>
                </a:lnTo>
                <a:lnTo>
                  <a:pt x="224" y="585"/>
                </a:lnTo>
                <a:lnTo>
                  <a:pt x="224" y="572"/>
                </a:lnTo>
                <a:lnTo>
                  <a:pt x="226" y="556"/>
                </a:lnTo>
                <a:lnTo>
                  <a:pt x="226" y="539"/>
                </a:lnTo>
                <a:lnTo>
                  <a:pt x="228" y="524"/>
                </a:lnTo>
                <a:lnTo>
                  <a:pt x="228" y="507"/>
                </a:lnTo>
                <a:lnTo>
                  <a:pt x="230" y="489"/>
                </a:lnTo>
                <a:lnTo>
                  <a:pt x="230" y="472"/>
                </a:lnTo>
                <a:lnTo>
                  <a:pt x="233" y="455"/>
                </a:lnTo>
                <a:lnTo>
                  <a:pt x="233" y="435"/>
                </a:lnTo>
                <a:lnTo>
                  <a:pt x="233" y="416"/>
                </a:lnTo>
                <a:lnTo>
                  <a:pt x="235" y="398"/>
                </a:lnTo>
                <a:lnTo>
                  <a:pt x="235" y="379"/>
                </a:lnTo>
                <a:lnTo>
                  <a:pt x="237" y="360"/>
                </a:lnTo>
                <a:lnTo>
                  <a:pt x="237" y="340"/>
                </a:lnTo>
                <a:lnTo>
                  <a:pt x="239" y="323"/>
                </a:lnTo>
                <a:lnTo>
                  <a:pt x="239" y="303"/>
                </a:lnTo>
                <a:lnTo>
                  <a:pt x="239" y="284"/>
                </a:lnTo>
                <a:lnTo>
                  <a:pt x="241" y="266"/>
                </a:lnTo>
                <a:lnTo>
                  <a:pt x="241" y="249"/>
                </a:lnTo>
                <a:lnTo>
                  <a:pt x="243" y="232"/>
                </a:lnTo>
                <a:lnTo>
                  <a:pt x="243" y="215"/>
                </a:lnTo>
                <a:lnTo>
                  <a:pt x="246" y="199"/>
                </a:lnTo>
                <a:lnTo>
                  <a:pt x="246" y="182"/>
                </a:lnTo>
                <a:lnTo>
                  <a:pt x="246" y="167"/>
                </a:lnTo>
                <a:lnTo>
                  <a:pt x="248" y="154"/>
                </a:lnTo>
                <a:lnTo>
                  <a:pt x="248" y="139"/>
                </a:lnTo>
                <a:lnTo>
                  <a:pt x="250" y="128"/>
                </a:lnTo>
                <a:lnTo>
                  <a:pt x="250" y="115"/>
                </a:lnTo>
                <a:lnTo>
                  <a:pt x="252" y="104"/>
                </a:lnTo>
                <a:lnTo>
                  <a:pt x="252" y="93"/>
                </a:lnTo>
                <a:lnTo>
                  <a:pt x="252" y="83"/>
                </a:lnTo>
                <a:lnTo>
                  <a:pt x="254" y="74"/>
                </a:lnTo>
                <a:lnTo>
                  <a:pt x="254" y="65"/>
                </a:lnTo>
                <a:lnTo>
                  <a:pt x="256" y="57"/>
                </a:lnTo>
                <a:lnTo>
                  <a:pt x="256" y="50"/>
                </a:lnTo>
                <a:lnTo>
                  <a:pt x="259" y="44"/>
                </a:lnTo>
                <a:lnTo>
                  <a:pt x="259" y="37"/>
                </a:lnTo>
                <a:lnTo>
                  <a:pt x="261" y="33"/>
                </a:lnTo>
                <a:lnTo>
                  <a:pt x="261" y="28"/>
                </a:lnTo>
                <a:lnTo>
                  <a:pt x="261" y="24"/>
                </a:lnTo>
                <a:lnTo>
                  <a:pt x="263" y="20"/>
                </a:lnTo>
                <a:lnTo>
                  <a:pt x="263" y="18"/>
                </a:lnTo>
                <a:lnTo>
                  <a:pt x="265" y="13"/>
                </a:lnTo>
                <a:lnTo>
                  <a:pt x="265" y="11"/>
                </a:lnTo>
                <a:lnTo>
                  <a:pt x="267" y="9"/>
                </a:lnTo>
                <a:lnTo>
                  <a:pt x="267" y="7"/>
                </a:lnTo>
                <a:lnTo>
                  <a:pt x="269" y="5"/>
                </a:lnTo>
                <a:lnTo>
                  <a:pt x="272" y="2"/>
                </a:lnTo>
                <a:lnTo>
                  <a:pt x="274" y="0"/>
                </a:lnTo>
                <a:lnTo>
                  <a:pt x="276" y="0"/>
                </a:lnTo>
                <a:lnTo>
                  <a:pt x="278" y="0"/>
                </a:lnTo>
                <a:lnTo>
                  <a:pt x="280" y="0"/>
                </a:lnTo>
                <a:lnTo>
                  <a:pt x="282" y="0"/>
                </a:lnTo>
                <a:lnTo>
                  <a:pt x="285" y="0"/>
                </a:lnTo>
                <a:lnTo>
                  <a:pt x="287" y="0"/>
                </a:lnTo>
                <a:lnTo>
                  <a:pt x="289" y="0"/>
                </a:lnTo>
                <a:lnTo>
                  <a:pt x="291" y="0"/>
                </a:lnTo>
                <a:lnTo>
                  <a:pt x="293" y="0"/>
                </a:lnTo>
                <a:lnTo>
                  <a:pt x="295" y="0"/>
                </a:lnTo>
                <a:lnTo>
                  <a:pt x="298" y="0"/>
                </a:lnTo>
                <a:lnTo>
                  <a:pt x="300" y="0"/>
                </a:lnTo>
                <a:lnTo>
                  <a:pt x="302" y="0"/>
                </a:lnTo>
                <a:lnTo>
                  <a:pt x="304" y="0"/>
                </a:lnTo>
                <a:lnTo>
                  <a:pt x="306" y="0"/>
                </a:lnTo>
                <a:lnTo>
                  <a:pt x="308" y="0"/>
                </a:lnTo>
                <a:lnTo>
                  <a:pt x="311" y="0"/>
                </a:lnTo>
                <a:lnTo>
                  <a:pt x="313" y="0"/>
                </a:lnTo>
                <a:lnTo>
                  <a:pt x="315" y="0"/>
                </a:lnTo>
                <a:lnTo>
                  <a:pt x="317" y="0"/>
                </a:lnTo>
                <a:lnTo>
                  <a:pt x="319" y="0"/>
                </a:lnTo>
                <a:lnTo>
                  <a:pt x="321" y="0"/>
                </a:lnTo>
                <a:lnTo>
                  <a:pt x="324" y="0"/>
                </a:lnTo>
                <a:lnTo>
                  <a:pt x="326" y="0"/>
                </a:lnTo>
                <a:lnTo>
                  <a:pt x="328" y="0"/>
                </a:lnTo>
                <a:lnTo>
                  <a:pt x="330" y="0"/>
                </a:lnTo>
                <a:lnTo>
                  <a:pt x="332" y="0"/>
                </a:lnTo>
                <a:lnTo>
                  <a:pt x="335" y="0"/>
                </a:lnTo>
                <a:lnTo>
                  <a:pt x="337" y="0"/>
                </a:lnTo>
                <a:lnTo>
                  <a:pt x="339" y="0"/>
                </a:lnTo>
                <a:lnTo>
                  <a:pt x="341" y="0"/>
                </a:lnTo>
                <a:lnTo>
                  <a:pt x="343" y="0"/>
                </a:lnTo>
                <a:lnTo>
                  <a:pt x="345" y="0"/>
                </a:lnTo>
                <a:lnTo>
                  <a:pt x="348" y="0"/>
                </a:lnTo>
                <a:lnTo>
                  <a:pt x="350" y="0"/>
                </a:lnTo>
                <a:lnTo>
                  <a:pt x="352" y="0"/>
                </a:lnTo>
                <a:lnTo>
                  <a:pt x="354" y="0"/>
                </a:lnTo>
                <a:lnTo>
                  <a:pt x="356" y="0"/>
                </a:lnTo>
                <a:lnTo>
                  <a:pt x="358" y="0"/>
                </a:lnTo>
                <a:lnTo>
                  <a:pt x="361" y="0"/>
                </a:lnTo>
                <a:lnTo>
                  <a:pt x="363" y="0"/>
                </a:lnTo>
                <a:lnTo>
                  <a:pt x="365" y="0"/>
                </a:lnTo>
                <a:lnTo>
                  <a:pt x="367" y="0"/>
                </a:lnTo>
                <a:lnTo>
                  <a:pt x="369" y="0"/>
                </a:lnTo>
                <a:lnTo>
                  <a:pt x="371" y="0"/>
                </a:lnTo>
                <a:lnTo>
                  <a:pt x="374" y="0"/>
                </a:lnTo>
                <a:lnTo>
                  <a:pt x="376" y="0"/>
                </a:lnTo>
                <a:lnTo>
                  <a:pt x="378" y="0"/>
                </a:lnTo>
                <a:lnTo>
                  <a:pt x="380" y="0"/>
                </a:lnTo>
                <a:lnTo>
                  <a:pt x="382" y="0"/>
                </a:lnTo>
                <a:lnTo>
                  <a:pt x="384" y="0"/>
                </a:lnTo>
                <a:lnTo>
                  <a:pt x="387" y="2"/>
                </a:lnTo>
                <a:lnTo>
                  <a:pt x="389" y="5"/>
                </a:lnTo>
                <a:lnTo>
                  <a:pt x="391" y="7"/>
                </a:lnTo>
                <a:lnTo>
                  <a:pt x="393" y="9"/>
                </a:lnTo>
                <a:lnTo>
                  <a:pt x="393" y="11"/>
                </a:lnTo>
                <a:lnTo>
                  <a:pt x="395" y="13"/>
                </a:lnTo>
                <a:lnTo>
                  <a:pt x="395" y="18"/>
                </a:lnTo>
                <a:lnTo>
                  <a:pt x="397" y="20"/>
                </a:lnTo>
                <a:lnTo>
                  <a:pt x="397" y="24"/>
                </a:lnTo>
                <a:lnTo>
                  <a:pt x="400" y="28"/>
                </a:lnTo>
                <a:lnTo>
                  <a:pt x="400" y="33"/>
                </a:lnTo>
                <a:lnTo>
                  <a:pt x="400" y="37"/>
                </a:lnTo>
                <a:lnTo>
                  <a:pt x="402" y="44"/>
                </a:lnTo>
                <a:lnTo>
                  <a:pt x="402" y="50"/>
                </a:lnTo>
                <a:lnTo>
                  <a:pt x="404" y="57"/>
                </a:lnTo>
                <a:lnTo>
                  <a:pt x="404" y="65"/>
                </a:lnTo>
                <a:lnTo>
                  <a:pt x="406" y="74"/>
                </a:lnTo>
                <a:lnTo>
                  <a:pt x="406" y="83"/>
                </a:lnTo>
                <a:lnTo>
                  <a:pt x="406" y="93"/>
                </a:lnTo>
                <a:lnTo>
                  <a:pt x="408" y="104"/>
                </a:lnTo>
                <a:lnTo>
                  <a:pt x="408" y="115"/>
                </a:lnTo>
                <a:lnTo>
                  <a:pt x="410" y="128"/>
                </a:lnTo>
                <a:lnTo>
                  <a:pt x="410" y="139"/>
                </a:lnTo>
                <a:lnTo>
                  <a:pt x="413" y="154"/>
                </a:lnTo>
                <a:lnTo>
                  <a:pt x="413" y="167"/>
                </a:lnTo>
                <a:lnTo>
                  <a:pt x="415" y="182"/>
                </a:lnTo>
                <a:lnTo>
                  <a:pt x="415" y="199"/>
                </a:lnTo>
                <a:lnTo>
                  <a:pt x="415" y="215"/>
                </a:lnTo>
                <a:lnTo>
                  <a:pt x="417" y="232"/>
                </a:lnTo>
                <a:lnTo>
                  <a:pt x="417" y="249"/>
                </a:lnTo>
                <a:lnTo>
                  <a:pt x="419" y="266"/>
                </a:lnTo>
                <a:lnTo>
                  <a:pt x="419" y="284"/>
                </a:lnTo>
                <a:lnTo>
                  <a:pt x="421" y="303"/>
                </a:lnTo>
                <a:lnTo>
                  <a:pt x="421" y="323"/>
                </a:lnTo>
                <a:lnTo>
                  <a:pt x="421" y="340"/>
                </a:lnTo>
                <a:lnTo>
                  <a:pt x="423" y="360"/>
                </a:lnTo>
                <a:lnTo>
                  <a:pt x="423" y="379"/>
                </a:lnTo>
                <a:lnTo>
                  <a:pt x="426" y="398"/>
                </a:lnTo>
                <a:lnTo>
                  <a:pt x="426" y="416"/>
                </a:lnTo>
                <a:lnTo>
                  <a:pt x="428" y="435"/>
                </a:lnTo>
                <a:lnTo>
                  <a:pt x="428" y="455"/>
                </a:lnTo>
                <a:lnTo>
                  <a:pt x="428" y="472"/>
                </a:lnTo>
                <a:lnTo>
                  <a:pt x="430" y="489"/>
                </a:lnTo>
                <a:lnTo>
                  <a:pt x="430" y="507"/>
                </a:lnTo>
                <a:lnTo>
                  <a:pt x="432" y="524"/>
                </a:lnTo>
                <a:lnTo>
                  <a:pt x="432" y="539"/>
                </a:lnTo>
                <a:lnTo>
                  <a:pt x="434" y="556"/>
                </a:lnTo>
                <a:lnTo>
                  <a:pt x="434" y="572"/>
                </a:lnTo>
                <a:lnTo>
                  <a:pt x="434" y="585"/>
                </a:lnTo>
                <a:lnTo>
                  <a:pt x="436" y="600"/>
                </a:lnTo>
                <a:lnTo>
                  <a:pt x="436" y="611"/>
                </a:lnTo>
                <a:lnTo>
                  <a:pt x="439" y="624"/>
                </a:lnTo>
                <a:lnTo>
                  <a:pt x="439" y="634"/>
                </a:lnTo>
                <a:lnTo>
                  <a:pt x="441" y="645"/>
                </a:lnTo>
                <a:lnTo>
                  <a:pt x="441" y="656"/>
                </a:lnTo>
                <a:lnTo>
                  <a:pt x="443" y="665"/>
                </a:lnTo>
                <a:lnTo>
                  <a:pt x="443" y="673"/>
                </a:lnTo>
                <a:lnTo>
                  <a:pt x="443" y="682"/>
                </a:lnTo>
                <a:lnTo>
                  <a:pt x="445" y="689"/>
                </a:lnTo>
                <a:lnTo>
                  <a:pt x="445" y="695"/>
                </a:lnTo>
                <a:lnTo>
                  <a:pt x="447" y="701"/>
                </a:lnTo>
                <a:lnTo>
                  <a:pt x="447" y="706"/>
                </a:lnTo>
                <a:lnTo>
                  <a:pt x="450" y="710"/>
                </a:lnTo>
                <a:lnTo>
                  <a:pt x="450" y="714"/>
                </a:lnTo>
                <a:lnTo>
                  <a:pt x="450" y="719"/>
                </a:lnTo>
                <a:lnTo>
                  <a:pt x="452" y="721"/>
                </a:lnTo>
                <a:lnTo>
                  <a:pt x="452" y="725"/>
                </a:lnTo>
                <a:lnTo>
                  <a:pt x="454" y="727"/>
                </a:lnTo>
                <a:lnTo>
                  <a:pt x="454" y="730"/>
                </a:lnTo>
                <a:lnTo>
                  <a:pt x="456" y="732"/>
                </a:lnTo>
                <a:lnTo>
                  <a:pt x="458" y="734"/>
                </a:lnTo>
                <a:lnTo>
                  <a:pt x="460" y="736"/>
                </a:lnTo>
                <a:lnTo>
                  <a:pt x="463" y="738"/>
                </a:lnTo>
                <a:lnTo>
                  <a:pt x="465" y="738"/>
                </a:lnTo>
                <a:lnTo>
                  <a:pt x="467" y="738"/>
                </a:lnTo>
                <a:lnTo>
                  <a:pt x="469" y="738"/>
                </a:lnTo>
                <a:lnTo>
                  <a:pt x="471" y="738"/>
                </a:lnTo>
                <a:lnTo>
                  <a:pt x="473" y="738"/>
                </a:lnTo>
                <a:lnTo>
                  <a:pt x="476" y="738"/>
                </a:lnTo>
                <a:lnTo>
                  <a:pt x="478" y="738"/>
                </a:lnTo>
                <a:lnTo>
                  <a:pt x="480" y="736"/>
                </a:lnTo>
                <a:lnTo>
                  <a:pt x="482" y="736"/>
                </a:lnTo>
                <a:lnTo>
                  <a:pt x="484" y="734"/>
                </a:lnTo>
                <a:lnTo>
                  <a:pt x="486" y="732"/>
                </a:lnTo>
                <a:lnTo>
                  <a:pt x="486" y="730"/>
                </a:lnTo>
                <a:lnTo>
                  <a:pt x="489" y="727"/>
                </a:lnTo>
                <a:lnTo>
                  <a:pt x="489" y="725"/>
                </a:lnTo>
                <a:lnTo>
                  <a:pt x="491" y="721"/>
                </a:lnTo>
                <a:lnTo>
                  <a:pt x="491" y="719"/>
                </a:lnTo>
                <a:lnTo>
                  <a:pt x="491" y="714"/>
                </a:lnTo>
                <a:lnTo>
                  <a:pt x="493" y="710"/>
                </a:lnTo>
                <a:lnTo>
                  <a:pt x="493" y="706"/>
                </a:lnTo>
                <a:lnTo>
                  <a:pt x="495" y="701"/>
                </a:lnTo>
                <a:lnTo>
                  <a:pt x="495" y="695"/>
                </a:lnTo>
                <a:lnTo>
                  <a:pt x="497" y="689"/>
                </a:lnTo>
                <a:lnTo>
                  <a:pt x="497" y="682"/>
                </a:lnTo>
                <a:lnTo>
                  <a:pt x="497" y="673"/>
                </a:lnTo>
                <a:lnTo>
                  <a:pt x="499" y="665"/>
                </a:lnTo>
                <a:lnTo>
                  <a:pt x="499" y="656"/>
                </a:lnTo>
                <a:lnTo>
                  <a:pt x="502" y="645"/>
                </a:lnTo>
                <a:lnTo>
                  <a:pt x="502" y="634"/>
                </a:lnTo>
                <a:lnTo>
                  <a:pt x="504" y="624"/>
                </a:lnTo>
                <a:lnTo>
                  <a:pt x="504" y="611"/>
                </a:lnTo>
                <a:lnTo>
                  <a:pt x="506" y="600"/>
                </a:lnTo>
                <a:lnTo>
                  <a:pt x="506" y="585"/>
                </a:lnTo>
                <a:lnTo>
                  <a:pt x="506" y="572"/>
                </a:lnTo>
                <a:lnTo>
                  <a:pt x="508" y="556"/>
                </a:lnTo>
                <a:lnTo>
                  <a:pt x="508" y="539"/>
                </a:lnTo>
                <a:lnTo>
                  <a:pt x="510" y="524"/>
                </a:lnTo>
                <a:lnTo>
                  <a:pt x="510" y="507"/>
                </a:lnTo>
                <a:lnTo>
                  <a:pt x="512" y="489"/>
                </a:lnTo>
                <a:lnTo>
                  <a:pt x="512" y="472"/>
                </a:lnTo>
                <a:lnTo>
                  <a:pt x="512" y="455"/>
                </a:lnTo>
                <a:lnTo>
                  <a:pt x="515" y="435"/>
                </a:lnTo>
                <a:lnTo>
                  <a:pt x="515" y="416"/>
                </a:lnTo>
                <a:lnTo>
                  <a:pt x="517" y="398"/>
                </a:lnTo>
                <a:lnTo>
                  <a:pt x="517" y="379"/>
                </a:lnTo>
                <a:lnTo>
                  <a:pt x="519" y="360"/>
                </a:lnTo>
                <a:lnTo>
                  <a:pt x="519" y="340"/>
                </a:lnTo>
                <a:lnTo>
                  <a:pt x="519" y="323"/>
                </a:lnTo>
                <a:lnTo>
                  <a:pt x="521" y="303"/>
                </a:lnTo>
                <a:lnTo>
                  <a:pt x="521" y="284"/>
                </a:lnTo>
                <a:lnTo>
                  <a:pt x="523" y="266"/>
                </a:lnTo>
                <a:lnTo>
                  <a:pt x="523" y="249"/>
                </a:lnTo>
                <a:lnTo>
                  <a:pt x="525" y="232"/>
                </a:lnTo>
                <a:lnTo>
                  <a:pt x="525" y="215"/>
                </a:lnTo>
                <a:lnTo>
                  <a:pt x="525" y="199"/>
                </a:lnTo>
                <a:lnTo>
                  <a:pt x="528" y="182"/>
                </a:lnTo>
                <a:lnTo>
                  <a:pt x="528" y="167"/>
                </a:lnTo>
                <a:lnTo>
                  <a:pt x="530" y="154"/>
                </a:lnTo>
                <a:lnTo>
                  <a:pt x="530" y="139"/>
                </a:lnTo>
                <a:lnTo>
                  <a:pt x="532" y="128"/>
                </a:lnTo>
                <a:lnTo>
                  <a:pt x="532" y="115"/>
                </a:lnTo>
                <a:lnTo>
                  <a:pt x="534" y="104"/>
                </a:lnTo>
                <a:lnTo>
                  <a:pt x="534" y="93"/>
                </a:lnTo>
                <a:lnTo>
                  <a:pt x="534" y="83"/>
                </a:lnTo>
                <a:lnTo>
                  <a:pt x="536" y="74"/>
                </a:lnTo>
                <a:lnTo>
                  <a:pt x="536" y="65"/>
                </a:lnTo>
                <a:lnTo>
                  <a:pt x="538" y="57"/>
                </a:lnTo>
                <a:lnTo>
                  <a:pt x="538" y="50"/>
                </a:lnTo>
                <a:lnTo>
                  <a:pt x="541" y="44"/>
                </a:lnTo>
                <a:lnTo>
                  <a:pt x="541" y="37"/>
                </a:lnTo>
                <a:lnTo>
                  <a:pt x="541" y="33"/>
                </a:lnTo>
                <a:lnTo>
                  <a:pt x="543" y="28"/>
                </a:lnTo>
                <a:lnTo>
                  <a:pt x="543" y="24"/>
                </a:lnTo>
                <a:lnTo>
                  <a:pt x="545" y="20"/>
                </a:lnTo>
                <a:lnTo>
                  <a:pt x="545" y="18"/>
                </a:lnTo>
                <a:lnTo>
                  <a:pt x="547" y="13"/>
                </a:lnTo>
                <a:lnTo>
                  <a:pt x="547" y="11"/>
                </a:lnTo>
                <a:lnTo>
                  <a:pt x="547" y="9"/>
                </a:lnTo>
                <a:lnTo>
                  <a:pt x="549" y="7"/>
                </a:lnTo>
                <a:lnTo>
                  <a:pt x="551" y="5"/>
                </a:lnTo>
                <a:lnTo>
                  <a:pt x="554" y="2"/>
                </a:lnTo>
                <a:lnTo>
                  <a:pt x="556" y="0"/>
                </a:lnTo>
                <a:lnTo>
                  <a:pt x="558" y="0"/>
                </a:lnTo>
                <a:lnTo>
                  <a:pt x="560" y="0"/>
                </a:lnTo>
                <a:lnTo>
                  <a:pt x="562" y="0"/>
                </a:lnTo>
                <a:lnTo>
                  <a:pt x="564" y="0"/>
                </a:lnTo>
                <a:lnTo>
                  <a:pt x="567" y="0"/>
                </a:lnTo>
                <a:lnTo>
                  <a:pt x="569" y="0"/>
                </a:lnTo>
                <a:lnTo>
                  <a:pt x="571" y="0"/>
                </a:lnTo>
                <a:lnTo>
                  <a:pt x="573" y="0"/>
                </a:lnTo>
                <a:lnTo>
                  <a:pt x="575" y="2"/>
                </a:lnTo>
                <a:lnTo>
                  <a:pt x="578" y="5"/>
                </a:lnTo>
                <a:lnTo>
                  <a:pt x="580" y="7"/>
                </a:lnTo>
                <a:lnTo>
                  <a:pt x="582" y="9"/>
                </a:lnTo>
                <a:lnTo>
                  <a:pt x="582" y="11"/>
                </a:lnTo>
                <a:lnTo>
                  <a:pt x="582" y="13"/>
                </a:lnTo>
                <a:lnTo>
                  <a:pt x="584" y="18"/>
                </a:lnTo>
                <a:lnTo>
                  <a:pt x="584" y="20"/>
                </a:lnTo>
                <a:lnTo>
                  <a:pt x="586" y="24"/>
                </a:lnTo>
                <a:lnTo>
                  <a:pt x="586" y="28"/>
                </a:lnTo>
                <a:lnTo>
                  <a:pt x="588" y="33"/>
                </a:lnTo>
                <a:lnTo>
                  <a:pt x="588" y="37"/>
                </a:lnTo>
                <a:lnTo>
                  <a:pt x="588" y="44"/>
                </a:lnTo>
                <a:lnTo>
                  <a:pt x="591" y="50"/>
                </a:lnTo>
                <a:lnTo>
                  <a:pt x="591" y="57"/>
                </a:lnTo>
                <a:lnTo>
                  <a:pt x="593" y="65"/>
                </a:lnTo>
                <a:lnTo>
                  <a:pt x="593" y="74"/>
                </a:lnTo>
                <a:lnTo>
                  <a:pt x="595" y="83"/>
                </a:lnTo>
                <a:lnTo>
                  <a:pt x="595" y="93"/>
                </a:lnTo>
                <a:lnTo>
                  <a:pt x="597" y="104"/>
                </a:lnTo>
                <a:lnTo>
                  <a:pt x="597" y="115"/>
                </a:lnTo>
                <a:lnTo>
                  <a:pt x="597" y="128"/>
                </a:lnTo>
                <a:lnTo>
                  <a:pt x="599" y="139"/>
                </a:lnTo>
                <a:lnTo>
                  <a:pt x="599" y="154"/>
                </a:lnTo>
                <a:lnTo>
                  <a:pt x="601" y="167"/>
                </a:lnTo>
                <a:lnTo>
                  <a:pt x="601" y="182"/>
                </a:lnTo>
                <a:lnTo>
                  <a:pt x="604" y="199"/>
                </a:lnTo>
                <a:lnTo>
                  <a:pt x="604" y="215"/>
                </a:lnTo>
                <a:lnTo>
                  <a:pt x="604" y="232"/>
                </a:lnTo>
                <a:lnTo>
                  <a:pt x="606" y="249"/>
                </a:lnTo>
                <a:lnTo>
                  <a:pt x="606" y="266"/>
                </a:lnTo>
                <a:lnTo>
                  <a:pt x="608" y="284"/>
                </a:lnTo>
                <a:lnTo>
                  <a:pt x="608" y="303"/>
                </a:lnTo>
                <a:lnTo>
                  <a:pt x="610" y="323"/>
                </a:lnTo>
                <a:lnTo>
                  <a:pt x="610" y="340"/>
                </a:lnTo>
                <a:lnTo>
                  <a:pt x="610" y="360"/>
                </a:lnTo>
                <a:lnTo>
                  <a:pt x="612" y="379"/>
                </a:lnTo>
                <a:lnTo>
                  <a:pt x="612" y="398"/>
                </a:lnTo>
                <a:lnTo>
                  <a:pt x="614" y="416"/>
                </a:lnTo>
                <a:lnTo>
                  <a:pt x="614" y="435"/>
                </a:lnTo>
                <a:lnTo>
                  <a:pt x="617" y="455"/>
                </a:lnTo>
                <a:lnTo>
                  <a:pt x="617" y="472"/>
                </a:lnTo>
                <a:lnTo>
                  <a:pt x="617" y="489"/>
                </a:lnTo>
                <a:lnTo>
                  <a:pt x="619" y="507"/>
                </a:lnTo>
                <a:lnTo>
                  <a:pt x="619" y="524"/>
                </a:lnTo>
                <a:lnTo>
                  <a:pt x="621" y="539"/>
                </a:lnTo>
                <a:lnTo>
                  <a:pt x="621" y="556"/>
                </a:lnTo>
                <a:lnTo>
                  <a:pt x="623" y="572"/>
                </a:lnTo>
                <a:lnTo>
                  <a:pt x="623" y="585"/>
                </a:lnTo>
                <a:lnTo>
                  <a:pt x="625" y="600"/>
                </a:lnTo>
                <a:lnTo>
                  <a:pt x="625" y="611"/>
                </a:lnTo>
                <a:lnTo>
                  <a:pt x="625" y="624"/>
                </a:lnTo>
                <a:lnTo>
                  <a:pt x="627" y="634"/>
                </a:lnTo>
                <a:lnTo>
                  <a:pt x="627" y="645"/>
                </a:lnTo>
                <a:lnTo>
                  <a:pt x="630" y="656"/>
                </a:lnTo>
                <a:lnTo>
                  <a:pt x="630" y="665"/>
                </a:lnTo>
                <a:lnTo>
                  <a:pt x="632" y="673"/>
                </a:lnTo>
                <a:lnTo>
                  <a:pt x="632" y="682"/>
                </a:lnTo>
                <a:lnTo>
                  <a:pt x="632" y="689"/>
                </a:lnTo>
                <a:lnTo>
                  <a:pt x="634" y="695"/>
                </a:lnTo>
                <a:lnTo>
                  <a:pt x="634" y="701"/>
                </a:lnTo>
                <a:lnTo>
                  <a:pt x="636" y="706"/>
                </a:lnTo>
                <a:lnTo>
                  <a:pt x="636" y="710"/>
                </a:lnTo>
                <a:lnTo>
                  <a:pt x="638" y="714"/>
                </a:lnTo>
                <a:lnTo>
                  <a:pt x="638" y="719"/>
                </a:lnTo>
                <a:lnTo>
                  <a:pt x="638" y="721"/>
                </a:lnTo>
                <a:lnTo>
                  <a:pt x="640" y="725"/>
                </a:lnTo>
                <a:lnTo>
                  <a:pt x="640" y="727"/>
                </a:lnTo>
                <a:lnTo>
                  <a:pt x="643" y="730"/>
                </a:lnTo>
                <a:lnTo>
                  <a:pt x="645" y="732"/>
                </a:lnTo>
                <a:lnTo>
                  <a:pt x="645" y="734"/>
                </a:lnTo>
                <a:lnTo>
                  <a:pt x="647" y="736"/>
                </a:lnTo>
                <a:lnTo>
                  <a:pt x="649" y="738"/>
                </a:lnTo>
                <a:lnTo>
                  <a:pt x="651" y="738"/>
                </a:lnTo>
                <a:lnTo>
                  <a:pt x="653" y="738"/>
                </a:lnTo>
                <a:lnTo>
                  <a:pt x="656" y="738"/>
                </a:lnTo>
                <a:lnTo>
                  <a:pt x="658" y="738"/>
                </a:lnTo>
                <a:lnTo>
                  <a:pt x="660" y="738"/>
                </a:lnTo>
                <a:lnTo>
                  <a:pt x="662" y="738"/>
                </a:lnTo>
                <a:lnTo>
                  <a:pt x="664" y="738"/>
                </a:lnTo>
                <a:lnTo>
                  <a:pt x="666" y="738"/>
                </a:lnTo>
                <a:lnTo>
                  <a:pt x="669" y="738"/>
                </a:lnTo>
                <a:lnTo>
                  <a:pt x="671" y="738"/>
                </a:lnTo>
                <a:lnTo>
                  <a:pt x="673" y="738"/>
                </a:lnTo>
                <a:lnTo>
                  <a:pt x="675" y="738"/>
                </a:lnTo>
                <a:lnTo>
                  <a:pt x="677" y="738"/>
                </a:lnTo>
                <a:lnTo>
                  <a:pt x="679" y="738"/>
                </a:lnTo>
                <a:lnTo>
                  <a:pt x="682" y="738"/>
                </a:lnTo>
                <a:lnTo>
                  <a:pt x="684" y="738"/>
                </a:lnTo>
                <a:lnTo>
                  <a:pt x="686" y="738"/>
                </a:lnTo>
                <a:lnTo>
                  <a:pt x="688" y="738"/>
                </a:lnTo>
                <a:lnTo>
                  <a:pt x="690" y="738"/>
                </a:lnTo>
                <a:lnTo>
                  <a:pt x="693" y="738"/>
                </a:lnTo>
                <a:lnTo>
                  <a:pt x="695" y="738"/>
                </a:lnTo>
                <a:lnTo>
                  <a:pt x="697" y="738"/>
                </a:lnTo>
                <a:lnTo>
                  <a:pt x="699" y="738"/>
                </a:lnTo>
                <a:lnTo>
                  <a:pt x="701" y="738"/>
                </a:lnTo>
                <a:lnTo>
                  <a:pt x="703" y="738"/>
                </a:lnTo>
                <a:lnTo>
                  <a:pt x="706" y="738"/>
                </a:lnTo>
                <a:lnTo>
                  <a:pt x="708" y="738"/>
                </a:lnTo>
                <a:lnTo>
                  <a:pt x="710" y="738"/>
                </a:lnTo>
                <a:lnTo>
                  <a:pt x="712" y="738"/>
                </a:lnTo>
                <a:lnTo>
                  <a:pt x="714" y="738"/>
                </a:lnTo>
                <a:lnTo>
                  <a:pt x="716" y="738"/>
                </a:lnTo>
                <a:lnTo>
                  <a:pt x="719" y="738"/>
                </a:lnTo>
                <a:lnTo>
                  <a:pt x="721" y="738"/>
                </a:lnTo>
                <a:lnTo>
                  <a:pt x="723" y="738"/>
                </a:lnTo>
                <a:lnTo>
                  <a:pt x="725" y="738"/>
                </a:lnTo>
                <a:lnTo>
                  <a:pt x="727" y="738"/>
                </a:lnTo>
                <a:lnTo>
                  <a:pt x="729" y="738"/>
                </a:lnTo>
                <a:lnTo>
                  <a:pt x="732" y="738"/>
                </a:lnTo>
                <a:lnTo>
                  <a:pt x="734" y="738"/>
                </a:lnTo>
                <a:lnTo>
                  <a:pt x="736" y="738"/>
                </a:lnTo>
                <a:lnTo>
                  <a:pt x="738" y="738"/>
                </a:lnTo>
                <a:lnTo>
                  <a:pt x="740" y="738"/>
                </a:lnTo>
                <a:lnTo>
                  <a:pt x="742" y="738"/>
                </a:lnTo>
                <a:lnTo>
                  <a:pt x="745" y="738"/>
                </a:lnTo>
                <a:lnTo>
                  <a:pt x="747" y="738"/>
                </a:lnTo>
                <a:lnTo>
                  <a:pt x="749" y="738"/>
                </a:lnTo>
                <a:lnTo>
                  <a:pt x="751" y="738"/>
                </a:lnTo>
                <a:lnTo>
                  <a:pt x="753" y="738"/>
                </a:lnTo>
                <a:lnTo>
                  <a:pt x="755" y="738"/>
                </a:lnTo>
                <a:lnTo>
                  <a:pt x="758" y="738"/>
                </a:lnTo>
                <a:lnTo>
                  <a:pt x="760" y="738"/>
                </a:lnTo>
                <a:lnTo>
                  <a:pt x="762" y="738"/>
                </a:lnTo>
                <a:lnTo>
                  <a:pt x="764" y="738"/>
                </a:lnTo>
                <a:lnTo>
                  <a:pt x="766" y="738"/>
                </a:lnTo>
                <a:lnTo>
                  <a:pt x="768" y="738"/>
                </a:lnTo>
                <a:lnTo>
                  <a:pt x="771" y="738"/>
                </a:lnTo>
                <a:lnTo>
                  <a:pt x="773" y="738"/>
                </a:lnTo>
                <a:lnTo>
                  <a:pt x="775" y="738"/>
                </a:lnTo>
                <a:lnTo>
                  <a:pt x="777" y="738"/>
                </a:lnTo>
                <a:lnTo>
                  <a:pt x="779" y="738"/>
                </a:lnTo>
                <a:lnTo>
                  <a:pt x="781" y="738"/>
                </a:lnTo>
                <a:lnTo>
                  <a:pt x="784" y="738"/>
                </a:lnTo>
                <a:lnTo>
                  <a:pt x="786" y="738"/>
                </a:lnTo>
                <a:lnTo>
                  <a:pt x="788" y="738"/>
                </a:lnTo>
                <a:lnTo>
                  <a:pt x="790" y="738"/>
                </a:lnTo>
                <a:lnTo>
                  <a:pt x="792" y="738"/>
                </a:lnTo>
                <a:lnTo>
                  <a:pt x="794" y="738"/>
                </a:lnTo>
                <a:lnTo>
                  <a:pt x="797" y="738"/>
                </a:lnTo>
                <a:lnTo>
                  <a:pt x="799" y="738"/>
                </a:lnTo>
                <a:lnTo>
                  <a:pt x="801" y="738"/>
                </a:lnTo>
                <a:lnTo>
                  <a:pt x="803" y="738"/>
                </a:lnTo>
                <a:lnTo>
                  <a:pt x="805" y="738"/>
                </a:lnTo>
                <a:lnTo>
                  <a:pt x="807" y="738"/>
                </a:lnTo>
                <a:lnTo>
                  <a:pt x="810" y="738"/>
                </a:lnTo>
                <a:lnTo>
                  <a:pt x="812" y="738"/>
                </a:lnTo>
                <a:lnTo>
                  <a:pt x="814" y="738"/>
                </a:lnTo>
                <a:lnTo>
                  <a:pt x="816" y="738"/>
                </a:lnTo>
                <a:lnTo>
                  <a:pt x="818" y="738"/>
                </a:lnTo>
                <a:lnTo>
                  <a:pt x="821" y="738"/>
                </a:lnTo>
                <a:lnTo>
                  <a:pt x="823" y="738"/>
                </a:lnTo>
                <a:lnTo>
                  <a:pt x="825" y="738"/>
                </a:lnTo>
                <a:lnTo>
                  <a:pt x="827" y="738"/>
                </a:lnTo>
                <a:lnTo>
                  <a:pt x="829" y="738"/>
                </a:lnTo>
                <a:lnTo>
                  <a:pt x="831" y="738"/>
                </a:lnTo>
                <a:lnTo>
                  <a:pt x="834" y="738"/>
                </a:lnTo>
                <a:lnTo>
                  <a:pt x="836" y="738"/>
                </a:lnTo>
                <a:lnTo>
                  <a:pt x="838" y="738"/>
                </a:lnTo>
                <a:lnTo>
                  <a:pt x="840" y="738"/>
                </a:lnTo>
                <a:lnTo>
                  <a:pt x="842" y="738"/>
                </a:lnTo>
                <a:lnTo>
                  <a:pt x="844" y="738"/>
                </a:lnTo>
                <a:lnTo>
                  <a:pt x="847" y="738"/>
                </a:lnTo>
              </a:path>
            </a:pathLst>
          </a:custGeom>
          <a:noFill/>
          <a:ln w="19050" cmpd="sng">
            <a:solidFill>
              <a:schemeClr val="accent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9821" name="Line 13"/>
          <p:cNvSpPr>
            <a:spLocks noChangeShapeType="1"/>
          </p:cNvSpPr>
          <p:nvPr/>
        </p:nvSpPr>
        <p:spPr bwMode="auto">
          <a:xfrm>
            <a:off x="5070474" y="1879713"/>
            <a:ext cx="1143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9822" name="Line 14"/>
          <p:cNvSpPr>
            <a:spLocks noChangeShapeType="1"/>
          </p:cNvSpPr>
          <p:nvPr/>
        </p:nvSpPr>
        <p:spPr bwMode="auto">
          <a:xfrm>
            <a:off x="5070474" y="1651113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9823" name="Line 15"/>
          <p:cNvSpPr>
            <a:spLocks noChangeShapeType="1"/>
          </p:cNvSpPr>
          <p:nvPr/>
        </p:nvSpPr>
        <p:spPr bwMode="auto">
          <a:xfrm>
            <a:off x="6442074" y="1879713"/>
            <a:ext cx="1143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9824" name="Line 16"/>
          <p:cNvSpPr>
            <a:spLocks noChangeShapeType="1"/>
          </p:cNvSpPr>
          <p:nvPr/>
        </p:nvSpPr>
        <p:spPr bwMode="auto">
          <a:xfrm>
            <a:off x="6442074" y="1651113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1632" name="Freeform 17"/>
          <p:cNvSpPr>
            <a:spLocks/>
          </p:cNvSpPr>
          <p:nvPr/>
        </p:nvSpPr>
        <p:spPr bwMode="auto">
          <a:xfrm>
            <a:off x="6442074" y="1727314"/>
            <a:ext cx="1143000" cy="301625"/>
          </a:xfrm>
          <a:custGeom>
            <a:avLst/>
            <a:gdLst>
              <a:gd name="T0" fmla="*/ 2147483647 w 569"/>
              <a:gd name="T1" fmla="*/ 2147483647 h 496"/>
              <a:gd name="T2" fmla="*/ 2147483647 w 569"/>
              <a:gd name="T3" fmla="*/ 2147483647 h 496"/>
              <a:gd name="T4" fmla="*/ 2147483647 w 569"/>
              <a:gd name="T5" fmla="*/ 2147483647 h 496"/>
              <a:gd name="T6" fmla="*/ 2147483647 w 569"/>
              <a:gd name="T7" fmla="*/ 2147483647 h 496"/>
              <a:gd name="T8" fmla="*/ 2147483647 w 569"/>
              <a:gd name="T9" fmla="*/ 2147483647 h 496"/>
              <a:gd name="T10" fmla="*/ 2147483647 w 569"/>
              <a:gd name="T11" fmla="*/ 2147483647 h 496"/>
              <a:gd name="T12" fmla="*/ 2147483647 w 569"/>
              <a:gd name="T13" fmla="*/ 2147483647 h 496"/>
              <a:gd name="T14" fmla="*/ 2147483647 w 569"/>
              <a:gd name="T15" fmla="*/ 2147483647 h 496"/>
              <a:gd name="T16" fmla="*/ 2147483647 w 569"/>
              <a:gd name="T17" fmla="*/ 2147483647 h 496"/>
              <a:gd name="T18" fmla="*/ 2147483647 w 569"/>
              <a:gd name="T19" fmla="*/ 2147483647 h 496"/>
              <a:gd name="T20" fmla="*/ 2147483647 w 569"/>
              <a:gd name="T21" fmla="*/ 2147483647 h 496"/>
              <a:gd name="T22" fmla="*/ 2147483647 w 569"/>
              <a:gd name="T23" fmla="*/ 2147483647 h 496"/>
              <a:gd name="T24" fmla="*/ 2147483647 w 569"/>
              <a:gd name="T25" fmla="*/ 2147483647 h 496"/>
              <a:gd name="T26" fmla="*/ 2147483647 w 569"/>
              <a:gd name="T27" fmla="*/ 2147483647 h 496"/>
              <a:gd name="T28" fmla="*/ 2147483647 w 569"/>
              <a:gd name="T29" fmla="*/ 2147483647 h 496"/>
              <a:gd name="T30" fmla="*/ 2147483647 w 569"/>
              <a:gd name="T31" fmla="*/ 2147483647 h 496"/>
              <a:gd name="T32" fmla="*/ 2147483647 w 569"/>
              <a:gd name="T33" fmla="*/ 2147483647 h 496"/>
              <a:gd name="T34" fmla="*/ 2147483647 w 569"/>
              <a:gd name="T35" fmla="*/ 2147483647 h 496"/>
              <a:gd name="T36" fmla="*/ 2147483647 w 569"/>
              <a:gd name="T37" fmla="*/ 2147483647 h 496"/>
              <a:gd name="T38" fmla="*/ 2147483647 w 569"/>
              <a:gd name="T39" fmla="*/ 2147483647 h 496"/>
              <a:gd name="T40" fmla="*/ 2147483647 w 569"/>
              <a:gd name="T41" fmla="*/ 2147483647 h 496"/>
              <a:gd name="T42" fmla="*/ 2147483647 w 569"/>
              <a:gd name="T43" fmla="*/ 2147483647 h 496"/>
              <a:gd name="T44" fmla="*/ 2147483647 w 569"/>
              <a:gd name="T45" fmla="*/ 2147483647 h 496"/>
              <a:gd name="T46" fmla="*/ 2147483647 w 569"/>
              <a:gd name="T47" fmla="*/ 2147483647 h 496"/>
              <a:gd name="T48" fmla="*/ 2147483647 w 569"/>
              <a:gd name="T49" fmla="*/ 2147483647 h 496"/>
              <a:gd name="T50" fmla="*/ 2147483647 w 569"/>
              <a:gd name="T51" fmla="*/ 2147483647 h 496"/>
              <a:gd name="T52" fmla="*/ 2147483647 w 569"/>
              <a:gd name="T53" fmla="*/ 2147483647 h 496"/>
              <a:gd name="T54" fmla="*/ 2147483647 w 569"/>
              <a:gd name="T55" fmla="*/ 0 h 496"/>
              <a:gd name="T56" fmla="*/ 2147483647 w 569"/>
              <a:gd name="T57" fmla="*/ 2147483647 h 496"/>
              <a:gd name="T58" fmla="*/ 2147483647 w 569"/>
              <a:gd name="T59" fmla="*/ 2147483647 h 496"/>
              <a:gd name="T60" fmla="*/ 2147483647 w 569"/>
              <a:gd name="T61" fmla="*/ 2147483647 h 496"/>
              <a:gd name="T62" fmla="*/ 2147483647 w 569"/>
              <a:gd name="T63" fmla="*/ 2147483647 h 496"/>
              <a:gd name="T64" fmla="*/ 2147483647 w 569"/>
              <a:gd name="T65" fmla="*/ 2147483647 h 496"/>
              <a:gd name="T66" fmla="*/ 2147483647 w 569"/>
              <a:gd name="T67" fmla="*/ 2147483647 h 496"/>
              <a:gd name="T68" fmla="*/ 2147483647 w 569"/>
              <a:gd name="T69" fmla="*/ 2147483647 h 496"/>
              <a:gd name="T70" fmla="*/ 2147483647 w 569"/>
              <a:gd name="T71" fmla="*/ 2147483647 h 496"/>
              <a:gd name="T72" fmla="*/ 2147483647 w 569"/>
              <a:gd name="T73" fmla="*/ 2147483647 h 496"/>
              <a:gd name="T74" fmla="*/ 2147483647 w 569"/>
              <a:gd name="T75" fmla="*/ 2147483647 h 496"/>
              <a:gd name="T76" fmla="*/ 2147483647 w 569"/>
              <a:gd name="T77" fmla="*/ 2147483647 h 496"/>
              <a:gd name="T78" fmla="*/ 2147483647 w 569"/>
              <a:gd name="T79" fmla="*/ 2147483647 h 496"/>
              <a:gd name="T80" fmla="*/ 2147483647 w 569"/>
              <a:gd name="T81" fmla="*/ 2147483647 h 496"/>
              <a:gd name="T82" fmla="*/ 2147483647 w 569"/>
              <a:gd name="T83" fmla="*/ 2147483647 h 496"/>
              <a:gd name="T84" fmla="*/ 2147483647 w 569"/>
              <a:gd name="T85" fmla="*/ 2147483647 h 496"/>
              <a:gd name="T86" fmla="*/ 2147483647 w 569"/>
              <a:gd name="T87" fmla="*/ 2147483647 h 496"/>
              <a:gd name="T88" fmla="*/ 2147483647 w 569"/>
              <a:gd name="T89" fmla="*/ 2147483647 h 496"/>
              <a:gd name="T90" fmla="*/ 2147483647 w 569"/>
              <a:gd name="T91" fmla="*/ 2147483647 h 496"/>
              <a:gd name="T92" fmla="*/ 2147483647 w 569"/>
              <a:gd name="T93" fmla="*/ 2147483647 h 496"/>
              <a:gd name="T94" fmla="*/ 2147483647 w 569"/>
              <a:gd name="T95" fmla="*/ 2147483647 h 496"/>
              <a:gd name="T96" fmla="*/ 2147483647 w 569"/>
              <a:gd name="T97" fmla="*/ 2147483647 h 496"/>
              <a:gd name="T98" fmla="*/ 2147483647 w 569"/>
              <a:gd name="T99" fmla="*/ 2147483647 h 496"/>
              <a:gd name="T100" fmla="*/ 2147483647 w 569"/>
              <a:gd name="T101" fmla="*/ 2147483647 h 496"/>
              <a:gd name="T102" fmla="*/ 2147483647 w 569"/>
              <a:gd name="T103" fmla="*/ 2147483647 h 496"/>
              <a:gd name="T104" fmla="*/ 2147483647 w 569"/>
              <a:gd name="T105" fmla="*/ 2147483647 h 496"/>
              <a:gd name="T106" fmla="*/ 2147483647 w 569"/>
              <a:gd name="T107" fmla="*/ 2147483647 h 496"/>
              <a:gd name="T108" fmla="*/ 2147483647 w 569"/>
              <a:gd name="T109" fmla="*/ 2147483647 h 496"/>
              <a:gd name="T110" fmla="*/ 2147483647 w 569"/>
              <a:gd name="T111" fmla="*/ 2147483647 h 496"/>
              <a:gd name="T112" fmla="*/ 2147483647 w 569"/>
              <a:gd name="T113" fmla="*/ 2147483647 h 496"/>
              <a:gd name="T114" fmla="*/ 2147483647 w 569"/>
              <a:gd name="T115" fmla="*/ 2147483647 h 496"/>
              <a:gd name="T116" fmla="*/ 2147483647 w 569"/>
              <a:gd name="T117" fmla="*/ 2147483647 h 49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0" t="0" r="r" b="b"/>
            <a:pathLst>
              <a:path w="569" h="496">
                <a:moveTo>
                  <a:pt x="0" y="0"/>
                </a:moveTo>
                <a:lnTo>
                  <a:pt x="2" y="2"/>
                </a:lnTo>
                <a:lnTo>
                  <a:pt x="2" y="8"/>
                </a:lnTo>
                <a:lnTo>
                  <a:pt x="3" y="18"/>
                </a:lnTo>
                <a:lnTo>
                  <a:pt x="3" y="31"/>
                </a:lnTo>
                <a:lnTo>
                  <a:pt x="5" y="48"/>
                </a:lnTo>
                <a:lnTo>
                  <a:pt x="5" y="67"/>
                </a:lnTo>
                <a:lnTo>
                  <a:pt x="5" y="91"/>
                </a:lnTo>
                <a:lnTo>
                  <a:pt x="6" y="115"/>
                </a:lnTo>
                <a:lnTo>
                  <a:pt x="6" y="143"/>
                </a:lnTo>
                <a:lnTo>
                  <a:pt x="8" y="172"/>
                </a:lnTo>
                <a:lnTo>
                  <a:pt x="8" y="202"/>
                </a:lnTo>
                <a:lnTo>
                  <a:pt x="9" y="233"/>
                </a:lnTo>
                <a:lnTo>
                  <a:pt x="9" y="263"/>
                </a:lnTo>
                <a:lnTo>
                  <a:pt x="9" y="295"/>
                </a:lnTo>
                <a:lnTo>
                  <a:pt x="11" y="324"/>
                </a:lnTo>
                <a:lnTo>
                  <a:pt x="11" y="353"/>
                </a:lnTo>
                <a:lnTo>
                  <a:pt x="12" y="381"/>
                </a:lnTo>
                <a:lnTo>
                  <a:pt x="12" y="406"/>
                </a:lnTo>
                <a:lnTo>
                  <a:pt x="13" y="429"/>
                </a:lnTo>
                <a:lnTo>
                  <a:pt x="13" y="449"/>
                </a:lnTo>
                <a:lnTo>
                  <a:pt x="15" y="465"/>
                </a:lnTo>
                <a:lnTo>
                  <a:pt x="15" y="478"/>
                </a:lnTo>
                <a:lnTo>
                  <a:pt x="15" y="488"/>
                </a:lnTo>
                <a:lnTo>
                  <a:pt x="16" y="494"/>
                </a:lnTo>
                <a:lnTo>
                  <a:pt x="16" y="496"/>
                </a:lnTo>
                <a:lnTo>
                  <a:pt x="18" y="494"/>
                </a:lnTo>
                <a:lnTo>
                  <a:pt x="18" y="487"/>
                </a:lnTo>
                <a:lnTo>
                  <a:pt x="19" y="477"/>
                </a:lnTo>
                <a:lnTo>
                  <a:pt x="19" y="464"/>
                </a:lnTo>
                <a:lnTo>
                  <a:pt x="19" y="446"/>
                </a:lnTo>
                <a:lnTo>
                  <a:pt x="21" y="426"/>
                </a:lnTo>
                <a:lnTo>
                  <a:pt x="21" y="403"/>
                </a:lnTo>
                <a:lnTo>
                  <a:pt x="22" y="377"/>
                </a:lnTo>
                <a:lnTo>
                  <a:pt x="22" y="348"/>
                </a:lnTo>
                <a:lnTo>
                  <a:pt x="24" y="319"/>
                </a:lnTo>
                <a:lnTo>
                  <a:pt x="24" y="287"/>
                </a:lnTo>
                <a:lnTo>
                  <a:pt x="24" y="255"/>
                </a:lnTo>
                <a:lnTo>
                  <a:pt x="25" y="223"/>
                </a:lnTo>
                <a:lnTo>
                  <a:pt x="25" y="191"/>
                </a:lnTo>
                <a:lnTo>
                  <a:pt x="27" y="160"/>
                </a:lnTo>
                <a:lnTo>
                  <a:pt x="27" y="130"/>
                </a:lnTo>
                <a:lnTo>
                  <a:pt x="28" y="102"/>
                </a:lnTo>
                <a:lnTo>
                  <a:pt x="28" y="77"/>
                </a:lnTo>
                <a:lnTo>
                  <a:pt x="28" y="56"/>
                </a:lnTo>
                <a:lnTo>
                  <a:pt x="30" y="37"/>
                </a:lnTo>
                <a:lnTo>
                  <a:pt x="30" y="21"/>
                </a:lnTo>
                <a:lnTo>
                  <a:pt x="31" y="9"/>
                </a:lnTo>
                <a:lnTo>
                  <a:pt x="31" y="3"/>
                </a:lnTo>
                <a:lnTo>
                  <a:pt x="32" y="0"/>
                </a:lnTo>
                <a:lnTo>
                  <a:pt x="32" y="2"/>
                </a:lnTo>
                <a:lnTo>
                  <a:pt x="34" y="9"/>
                </a:lnTo>
                <a:lnTo>
                  <a:pt x="34" y="21"/>
                </a:lnTo>
                <a:lnTo>
                  <a:pt x="34" y="37"/>
                </a:lnTo>
                <a:lnTo>
                  <a:pt x="35" y="56"/>
                </a:lnTo>
                <a:lnTo>
                  <a:pt x="35" y="80"/>
                </a:lnTo>
                <a:lnTo>
                  <a:pt x="37" y="107"/>
                </a:lnTo>
                <a:lnTo>
                  <a:pt x="37" y="137"/>
                </a:lnTo>
                <a:lnTo>
                  <a:pt x="38" y="169"/>
                </a:lnTo>
                <a:lnTo>
                  <a:pt x="38" y="202"/>
                </a:lnTo>
                <a:lnTo>
                  <a:pt x="38" y="237"/>
                </a:lnTo>
                <a:lnTo>
                  <a:pt x="40" y="272"/>
                </a:lnTo>
                <a:lnTo>
                  <a:pt x="40" y="307"/>
                </a:lnTo>
                <a:lnTo>
                  <a:pt x="41" y="340"/>
                </a:lnTo>
                <a:lnTo>
                  <a:pt x="41" y="372"/>
                </a:lnTo>
                <a:lnTo>
                  <a:pt x="43" y="401"/>
                </a:lnTo>
                <a:lnTo>
                  <a:pt x="43" y="429"/>
                </a:lnTo>
                <a:lnTo>
                  <a:pt x="43" y="451"/>
                </a:lnTo>
                <a:lnTo>
                  <a:pt x="44" y="470"/>
                </a:lnTo>
                <a:lnTo>
                  <a:pt x="44" y="483"/>
                </a:lnTo>
                <a:lnTo>
                  <a:pt x="46" y="491"/>
                </a:lnTo>
                <a:lnTo>
                  <a:pt x="46" y="496"/>
                </a:lnTo>
                <a:lnTo>
                  <a:pt x="47" y="494"/>
                </a:lnTo>
                <a:lnTo>
                  <a:pt x="47" y="487"/>
                </a:lnTo>
                <a:lnTo>
                  <a:pt x="47" y="475"/>
                </a:lnTo>
                <a:lnTo>
                  <a:pt x="48" y="458"/>
                </a:lnTo>
                <a:lnTo>
                  <a:pt x="48" y="438"/>
                </a:lnTo>
                <a:lnTo>
                  <a:pt x="50" y="412"/>
                </a:lnTo>
                <a:lnTo>
                  <a:pt x="50" y="382"/>
                </a:lnTo>
                <a:lnTo>
                  <a:pt x="51" y="351"/>
                </a:lnTo>
                <a:lnTo>
                  <a:pt x="51" y="317"/>
                </a:lnTo>
                <a:lnTo>
                  <a:pt x="53" y="281"/>
                </a:lnTo>
                <a:lnTo>
                  <a:pt x="53" y="244"/>
                </a:lnTo>
                <a:lnTo>
                  <a:pt x="53" y="208"/>
                </a:lnTo>
                <a:lnTo>
                  <a:pt x="54" y="173"/>
                </a:lnTo>
                <a:lnTo>
                  <a:pt x="54" y="138"/>
                </a:lnTo>
                <a:lnTo>
                  <a:pt x="56" y="108"/>
                </a:lnTo>
                <a:lnTo>
                  <a:pt x="56" y="79"/>
                </a:lnTo>
                <a:lnTo>
                  <a:pt x="57" y="54"/>
                </a:lnTo>
                <a:lnTo>
                  <a:pt x="57" y="34"/>
                </a:lnTo>
                <a:lnTo>
                  <a:pt x="57" y="18"/>
                </a:lnTo>
                <a:lnTo>
                  <a:pt x="59" y="6"/>
                </a:lnTo>
                <a:lnTo>
                  <a:pt x="59" y="2"/>
                </a:lnTo>
                <a:lnTo>
                  <a:pt x="60" y="0"/>
                </a:lnTo>
                <a:lnTo>
                  <a:pt x="60" y="6"/>
                </a:lnTo>
                <a:lnTo>
                  <a:pt x="62" y="16"/>
                </a:lnTo>
                <a:lnTo>
                  <a:pt x="62" y="32"/>
                </a:lnTo>
                <a:lnTo>
                  <a:pt x="62" y="51"/>
                </a:lnTo>
                <a:lnTo>
                  <a:pt x="63" y="76"/>
                </a:lnTo>
                <a:lnTo>
                  <a:pt x="63" y="105"/>
                </a:lnTo>
                <a:lnTo>
                  <a:pt x="64" y="136"/>
                </a:lnTo>
                <a:lnTo>
                  <a:pt x="64" y="169"/>
                </a:lnTo>
                <a:lnTo>
                  <a:pt x="66" y="205"/>
                </a:lnTo>
                <a:lnTo>
                  <a:pt x="66" y="242"/>
                </a:lnTo>
                <a:lnTo>
                  <a:pt x="66" y="278"/>
                </a:lnTo>
                <a:lnTo>
                  <a:pt x="67" y="313"/>
                </a:lnTo>
                <a:lnTo>
                  <a:pt x="67" y="348"/>
                </a:lnTo>
                <a:lnTo>
                  <a:pt x="69" y="380"/>
                </a:lnTo>
                <a:lnTo>
                  <a:pt x="69" y="410"/>
                </a:lnTo>
                <a:lnTo>
                  <a:pt x="70" y="435"/>
                </a:lnTo>
                <a:lnTo>
                  <a:pt x="70" y="457"/>
                </a:lnTo>
                <a:lnTo>
                  <a:pt x="70" y="474"/>
                </a:lnTo>
                <a:lnTo>
                  <a:pt x="72" y="487"/>
                </a:lnTo>
                <a:lnTo>
                  <a:pt x="72" y="494"/>
                </a:lnTo>
                <a:lnTo>
                  <a:pt x="73" y="496"/>
                </a:lnTo>
                <a:lnTo>
                  <a:pt x="73" y="491"/>
                </a:lnTo>
                <a:lnTo>
                  <a:pt x="75" y="483"/>
                </a:lnTo>
                <a:lnTo>
                  <a:pt x="75" y="470"/>
                </a:lnTo>
                <a:lnTo>
                  <a:pt x="76" y="451"/>
                </a:lnTo>
                <a:lnTo>
                  <a:pt x="76" y="427"/>
                </a:lnTo>
                <a:lnTo>
                  <a:pt x="76" y="401"/>
                </a:lnTo>
                <a:lnTo>
                  <a:pt x="78" y="371"/>
                </a:lnTo>
                <a:lnTo>
                  <a:pt x="78" y="337"/>
                </a:lnTo>
                <a:lnTo>
                  <a:pt x="79" y="303"/>
                </a:lnTo>
                <a:lnTo>
                  <a:pt x="79" y="268"/>
                </a:lnTo>
                <a:lnTo>
                  <a:pt x="81" y="231"/>
                </a:lnTo>
                <a:lnTo>
                  <a:pt x="81" y="195"/>
                </a:lnTo>
                <a:lnTo>
                  <a:pt x="81" y="162"/>
                </a:lnTo>
                <a:lnTo>
                  <a:pt x="82" y="128"/>
                </a:lnTo>
                <a:lnTo>
                  <a:pt x="82" y="99"/>
                </a:lnTo>
                <a:lnTo>
                  <a:pt x="83" y="72"/>
                </a:lnTo>
                <a:lnTo>
                  <a:pt x="83" y="48"/>
                </a:lnTo>
                <a:lnTo>
                  <a:pt x="85" y="30"/>
                </a:lnTo>
                <a:lnTo>
                  <a:pt x="85" y="15"/>
                </a:lnTo>
                <a:lnTo>
                  <a:pt x="85" y="6"/>
                </a:lnTo>
                <a:lnTo>
                  <a:pt x="86" y="0"/>
                </a:lnTo>
                <a:lnTo>
                  <a:pt x="88" y="6"/>
                </a:lnTo>
                <a:lnTo>
                  <a:pt x="88" y="15"/>
                </a:lnTo>
                <a:lnTo>
                  <a:pt x="89" y="30"/>
                </a:lnTo>
                <a:lnTo>
                  <a:pt x="89" y="47"/>
                </a:lnTo>
                <a:lnTo>
                  <a:pt x="89" y="69"/>
                </a:lnTo>
                <a:lnTo>
                  <a:pt x="91" y="93"/>
                </a:lnTo>
                <a:lnTo>
                  <a:pt x="91" y="120"/>
                </a:lnTo>
                <a:lnTo>
                  <a:pt x="92" y="149"/>
                </a:lnTo>
                <a:lnTo>
                  <a:pt x="92" y="181"/>
                </a:lnTo>
                <a:lnTo>
                  <a:pt x="94" y="211"/>
                </a:lnTo>
                <a:lnTo>
                  <a:pt x="94" y="243"/>
                </a:lnTo>
                <a:lnTo>
                  <a:pt x="95" y="275"/>
                </a:lnTo>
                <a:lnTo>
                  <a:pt x="95" y="307"/>
                </a:lnTo>
                <a:lnTo>
                  <a:pt x="95" y="336"/>
                </a:lnTo>
                <a:lnTo>
                  <a:pt x="97" y="365"/>
                </a:lnTo>
                <a:lnTo>
                  <a:pt x="97" y="391"/>
                </a:lnTo>
                <a:lnTo>
                  <a:pt x="98" y="414"/>
                </a:lnTo>
                <a:lnTo>
                  <a:pt x="98" y="435"/>
                </a:lnTo>
                <a:lnTo>
                  <a:pt x="99" y="454"/>
                </a:lnTo>
                <a:lnTo>
                  <a:pt x="99" y="468"/>
                </a:lnTo>
                <a:lnTo>
                  <a:pt x="99" y="480"/>
                </a:lnTo>
                <a:lnTo>
                  <a:pt x="101" y="488"/>
                </a:lnTo>
                <a:lnTo>
                  <a:pt x="101" y="494"/>
                </a:lnTo>
                <a:lnTo>
                  <a:pt x="102" y="496"/>
                </a:lnTo>
                <a:lnTo>
                  <a:pt x="102" y="494"/>
                </a:lnTo>
                <a:lnTo>
                  <a:pt x="104" y="490"/>
                </a:lnTo>
                <a:lnTo>
                  <a:pt x="104" y="481"/>
                </a:lnTo>
                <a:lnTo>
                  <a:pt x="104" y="471"/>
                </a:lnTo>
                <a:lnTo>
                  <a:pt x="105" y="458"/>
                </a:lnTo>
                <a:lnTo>
                  <a:pt x="105" y="442"/>
                </a:lnTo>
                <a:lnTo>
                  <a:pt x="107" y="425"/>
                </a:lnTo>
                <a:lnTo>
                  <a:pt x="107" y="404"/>
                </a:lnTo>
                <a:lnTo>
                  <a:pt x="108" y="382"/>
                </a:lnTo>
                <a:lnTo>
                  <a:pt x="108" y="359"/>
                </a:lnTo>
                <a:lnTo>
                  <a:pt x="108" y="335"/>
                </a:lnTo>
                <a:lnTo>
                  <a:pt x="110" y="310"/>
                </a:lnTo>
                <a:lnTo>
                  <a:pt x="110" y="284"/>
                </a:lnTo>
                <a:lnTo>
                  <a:pt x="111" y="258"/>
                </a:lnTo>
                <a:lnTo>
                  <a:pt x="111" y="231"/>
                </a:lnTo>
                <a:lnTo>
                  <a:pt x="113" y="205"/>
                </a:lnTo>
                <a:lnTo>
                  <a:pt x="113" y="181"/>
                </a:lnTo>
                <a:lnTo>
                  <a:pt x="114" y="156"/>
                </a:lnTo>
                <a:lnTo>
                  <a:pt x="114" y="131"/>
                </a:lnTo>
                <a:lnTo>
                  <a:pt x="114" y="109"/>
                </a:lnTo>
                <a:lnTo>
                  <a:pt x="115" y="89"/>
                </a:lnTo>
                <a:lnTo>
                  <a:pt x="115" y="70"/>
                </a:lnTo>
                <a:lnTo>
                  <a:pt x="117" y="53"/>
                </a:lnTo>
                <a:lnTo>
                  <a:pt x="117" y="38"/>
                </a:lnTo>
                <a:lnTo>
                  <a:pt x="118" y="25"/>
                </a:lnTo>
                <a:lnTo>
                  <a:pt x="118" y="15"/>
                </a:lnTo>
                <a:lnTo>
                  <a:pt x="118" y="8"/>
                </a:lnTo>
                <a:lnTo>
                  <a:pt x="120" y="3"/>
                </a:lnTo>
                <a:lnTo>
                  <a:pt x="120" y="0"/>
                </a:lnTo>
                <a:lnTo>
                  <a:pt x="121" y="0"/>
                </a:lnTo>
                <a:lnTo>
                  <a:pt x="121" y="3"/>
                </a:lnTo>
                <a:lnTo>
                  <a:pt x="123" y="9"/>
                </a:lnTo>
                <a:lnTo>
                  <a:pt x="123" y="18"/>
                </a:lnTo>
                <a:lnTo>
                  <a:pt x="123" y="28"/>
                </a:lnTo>
                <a:lnTo>
                  <a:pt x="124" y="41"/>
                </a:lnTo>
                <a:lnTo>
                  <a:pt x="124" y="56"/>
                </a:lnTo>
                <a:lnTo>
                  <a:pt x="126" y="73"/>
                </a:lnTo>
                <a:lnTo>
                  <a:pt x="126" y="92"/>
                </a:lnTo>
                <a:lnTo>
                  <a:pt x="127" y="114"/>
                </a:lnTo>
                <a:lnTo>
                  <a:pt x="127" y="136"/>
                </a:lnTo>
                <a:lnTo>
                  <a:pt x="127" y="159"/>
                </a:lnTo>
                <a:lnTo>
                  <a:pt x="129" y="183"/>
                </a:lnTo>
                <a:lnTo>
                  <a:pt x="129" y="208"/>
                </a:lnTo>
                <a:lnTo>
                  <a:pt x="130" y="234"/>
                </a:lnTo>
                <a:lnTo>
                  <a:pt x="130" y="260"/>
                </a:lnTo>
                <a:lnTo>
                  <a:pt x="132" y="285"/>
                </a:lnTo>
                <a:lnTo>
                  <a:pt x="132" y="310"/>
                </a:lnTo>
                <a:lnTo>
                  <a:pt x="132" y="335"/>
                </a:lnTo>
                <a:lnTo>
                  <a:pt x="133" y="358"/>
                </a:lnTo>
                <a:lnTo>
                  <a:pt x="133" y="381"/>
                </a:lnTo>
                <a:lnTo>
                  <a:pt x="134" y="401"/>
                </a:lnTo>
                <a:lnTo>
                  <a:pt x="134" y="422"/>
                </a:lnTo>
                <a:lnTo>
                  <a:pt x="136" y="439"/>
                </a:lnTo>
                <a:lnTo>
                  <a:pt x="136" y="454"/>
                </a:lnTo>
                <a:lnTo>
                  <a:pt x="137" y="467"/>
                </a:lnTo>
                <a:lnTo>
                  <a:pt x="137" y="478"/>
                </a:lnTo>
                <a:lnTo>
                  <a:pt x="137" y="486"/>
                </a:lnTo>
                <a:lnTo>
                  <a:pt x="139" y="491"/>
                </a:lnTo>
                <a:lnTo>
                  <a:pt x="139" y="496"/>
                </a:lnTo>
                <a:lnTo>
                  <a:pt x="140" y="496"/>
                </a:lnTo>
                <a:lnTo>
                  <a:pt x="140" y="493"/>
                </a:lnTo>
                <a:lnTo>
                  <a:pt x="142" y="488"/>
                </a:lnTo>
                <a:lnTo>
                  <a:pt x="142" y="481"/>
                </a:lnTo>
                <a:lnTo>
                  <a:pt x="142" y="471"/>
                </a:lnTo>
                <a:lnTo>
                  <a:pt x="143" y="458"/>
                </a:lnTo>
                <a:lnTo>
                  <a:pt x="143" y="442"/>
                </a:lnTo>
                <a:lnTo>
                  <a:pt x="145" y="426"/>
                </a:lnTo>
                <a:lnTo>
                  <a:pt x="145" y="406"/>
                </a:lnTo>
                <a:lnTo>
                  <a:pt x="146" y="385"/>
                </a:lnTo>
                <a:lnTo>
                  <a:pt x="146" y="362"/>
                </a:lnTo>
                <a:lnTo>
                  <a:pt x="146" y="337"/>
                </a:lnTo>
                <a:lnTo>
                  <a:pt x="148" y="311"/>
                </a:lnTo>
                <a:lnTo>
                  <a:pt x="148" y="285"/>
                </a:lnTo>
                <a:lnTo>
                  <a:pt x="149" y="259"/>
                </a:lnTo>
                <a:lnTo>
                  <a:pt x="149" y="231"/>
                </a:lnTo>
                <a:lnTo>
                  <a:pt x="150" y="204"/>
                </a:lnTo>
                <a:lnTo>
                  <a:pt x="150" y="176"/>
                </a:lnTo>
                <a:lnTo>
                  <a:pt x="150" y="150"/>
                </a:lnTo>
                <a:lnTo>
                  <a:pt x="152" y="125"/>
                </a:lnTo>
                <a:lnTo>
                  <a:pt x="152" y="102"/>
                </a:lnTo>
                <a:lnTo>
                  <a:pt x="153" y="79"/>
                </a:lnTo>
                <a:lnTo>
                  <a:pt x="153" y="60"/>
                </a:lnTo>
                <a:lnTo>
                  <a:pt x="155" y="43"/>
                </a:lnTo>
                <a:lnTo>
                  <a:pt x="155" y="27"/>
                </a:lnTo>
                <a:lnTo>
                  <a:pt x="156" y="15"/>
                </a:lnTo>
                <a:lnTo>
                  <a:pt x="156" y="6"/>
                </a:lnTo>
                <a:lnTo>
                  <a:pt x="156" y="2"/>
                </a:lnTo>
                <a:lnTo>
                  <a:pt x="158" y="0"/>
                </a:lnTo>
                <a:lnTo>
                  <a:pt x="158" y="3"/>
                </a:lnTo>
                <a:lnTo>
                  <a:pt x="159" y="9"/>
                </a:lnTo>
                <a:lnTo>
                  <a:pt x="159" y="19"/>
                </a:lnTo>
                <a:lnTo>
                  <a:pt x="161" y="32"/>
                </a:lnTo>
                <a:lnTo>
                  <a:pt x="161" y="50"/>
                </a:lnTo>
                <a:lnTo>
                  <a:pt x="161" y="72"/>
                </a:lnTo>
                <a:lnTo>
                  <a:pt x="162" y="95"/>
                </a:lnTo>
                <a:lnTo>
                  <a:pt x="162" y="122"/>
                </a:lnTo>
                <a:lnTo>
                  <a:pt x="164" y="152"/>
                </a:lnTo>
                <a:lnTo>
                  <a:pt x="164" y="183"/>
                </a:lnTo>
                <a:lnTo>
                  <a:pt x="165" y="215"/>
                </a:lnTo>
                <a:lnTo>
                  <a:pt x="165" y="249"/>
                </a:lnTo>
                <a:lnTo>
                  <a:pt x="165" y="284"/>
                </a:lnTo>
                <a:lnTo>
                  <a:pt x="166" y="317"/>
                </a:lnTo>
                <a:lnTo>
                  <a:pt x="166" y="349"/>
                </a:lnTo>
                <a:lnTo>
                  <a:pt x="168" y="380"/>
                </a:lnTo>
                <a:lnTo>
                  <a:pt x="168" y="407"/>
                </a:lnTo>
                <a:lnTo>
                  <a:pt x="169" y="432"/>
                </a:lnTo>
                <a:lnTo>
                  <a:pt x="169" y="454"/>
                </a:lnTo>
                <a:lnTo>
                  <a:pt x="169" y="471"/>
                </a:lnTo>
                <a:lnTo>
                  <a:pt x="171" y="484"/>
                </a:lnTo>
                <a:lnTo>
                  <a:pt x="171" y="493"/>
                </a:lnTo>
                <a:lnTo>
                  <a:pt x="172" y="496"/>
                </a:lnTo>
                <a:lnTo>
                  <a:pt x="172" y="494"/>
                </a:lnTo>
                <a:lnTo>
                  <a:pt x="174" y="487"/>
                </a:lnTo>
                <a:lnTo>
                  <a:pt x="174" y="475"/>
                </a:lnTo>
                <a:lnTo>
                  <a:pt x="175" y="458"/>
                </a:lnTo>
                <a:lnTo>
                  <a:pt x="175" y="436"/>
                </a:lnTo>
                <a:lnTo>
                  <a:pt x="175" y="412"/>
                </a:lnTo>
                <a:lnTo>
                  <a:pt x="177" y="382"/>
                </a:lnTo>
                <a:lnTo>
                  <a:pt x="177" y="351"/>
                </a:lnTo>
                <a:lnTo>
                  <a:pt x="178" y="316"/>
                </a:lnTo>
                <a:lnTo>
                  <a:pt x="178" y="281"/>
                </a:lnTo>
                <a:lnTo>
                  <a:pt x="180" y="244"/>
                </a:lnTo>
                <a:lnTo>
                  <a:pt x="180" y="208"/>
                </a:lnTo>
                <a:lnTo>
                  <a:pt x="180" y="173"/>
                </a:lnTo>
                <a:lnTo>
                  <a:pt x="181" y="138"/>
                </a:lnTo>
                <a:lnTo>
                  <a:pt x="181" y="108"/>
                </a:lnTo>
                <a:lnTo>
                  <a:pt x="183" y="79"/>
                </a:lnTo>
                <a:lnTo>
                  <a:pt x="183" y="54"/>
                </a:lnTo>
                <a:lnTo>
                  <a:pt x="184" y="34"/>
                </a:lnTo>
                <a:lnTo>
                  <a:pt x="184" y="18"/>
                </a:lnTo>
                <a:lnTo>
                  <a:pt x="184" y="6"/>
                </a:lnTo>
                <a:lnTo>
                  <a:pt x="185" y="2"/>
                </a:lnTo>
                <a:lnTo>
                  <a:pt x="185" y="0"/>
                </a:lnTo>
                <a:lnTo>
                  <a:pt x="187" y="6"/>
                </a:lnTo>
                <a:lnTo>
                  <a:pt x="187" y="16"/>
                </a:lnTo>
                <a:lnTo>
                  <a:pt x="188" y="32"/>
                </a:lnTo>
                <a:lnTo>
                  <a:pt x="188" y="51"/>
                </a:lnTo>
                <a:lnTo>
                  <a:pt x="188" y="76"/>
                </a:lnTo>
                <a:lnTo>
                  <a:pt x="190" y="105"/>
                </a:lnTo>
                <a:lnTo>
                  <a:pt x="190" y="136"/>
                </a:lnTo>
                <a:lnTo>
                  <a:pt x="191" y="169"/>
                </a:lnTo>
                <a:lnTo>
                  <a:pt x="191" y="205"/>
                </a:lnTo>
                <a:lnTo>
                  <a:pt x="193" y="242"/>
                </a:lnTo>
                <a:lnTo>
                  <a:pt x="193" y="278"/>
                </a:lnTo>
                <a:lnTo>
                  <a:pt x="193" y="313"/>
                </a:lnTo>
                <a:lnTo>
                  <a:pt x="194" y="348"/>
                </a:lnTo>
                <a:lnTo>
                  <a:pt x="194" y="380"/>
                </a:lnTo>
                <a:lnTo>
                  <a:pt x="196" y="410"/>
                </a:lnTo>
                <a:lnTo>
                  <a:pt x="196" y="435"/>
                </a:lnTo>
                <a:lnTo>
                  <a:pt x="197" y="457"/>
                </a:lnTo>
                <a:lnTo>
                  <a:pt x="197" y="474"/>
                </a:lnTo>
                <a:lnTo>
                  <a:pt x="199" y="487"/>
                </a:lnTo>
                <a:lnTo>
                  <a:pt x="199" y="494"/>
                </a:lnTo>
                <a:lnTo>
                  <a:pt x="199" y="496"/>
                </a:lnTo>
                <a:lnTo>
                  <a:pt x="200" y="491"/>
                </a:lnTo>
                <a:lnTo>
                  <a:pt x="200" y="483"/>
                </a:lnTo>
                <a:lnTo>
                  <a:pt x="201" y="470"/>
                </a:lnTo>
                <a:lnTo>
                  <a:pt x="201" y="451"/>
                </a:lnTo>
                <a:lnTo>
                  <a:pt x="203" y="427"/>
                </a:lnTo>
                <a:lnTo>
                  <a:pt x="203" y="400"/>
                </a:lnTo>
                <a:lnTo>
                  <a:pt x="203" y="369"/>
                </a:lnTo>
                <a:lnTo>
                  <a:pt x="204" y="336"/>
                </a:lnTo>
                <a:lnTo>
                  <a:pt x="204" y="301"/>
                </a:lnTo>
                <a:lnTo>
                  <a:pt x="206" y="265"/>
                </a:lnTo>
                <a:lnTo>
                  <a:pt x="206" y="229"/>
                </a:lnTo>
                <a:lnTo>
                  <a:pt x="207" y="192"/>
                </a:lnTo>
                <a:lnTo>
                  <a:pt x="207" y="157"/>
                </a:lnTo>
                <a:lnTo>
                  <a:pt x="207" y="125"/>
                </a:lnTo>
                <a:lnTo>
                  <a:pt x="209" y="95"/>
                </a:lnTo>
                <a:lnTo>
                  <a:pt x="209" y="67"/>
                </a:lnTo>
                <a:lnTo>
                  <a:pt x="210" y="44"/>
                </a:lnTo>
                <a:lnTo>
                  <a:pt x="210" y="27"/>
                </a:lnTo>
                <a:lnTo>
                  <a:pt x="212" y="12"/>
                </a:lnTo>
                <a:lnTo>
                  <a:pt x="212" y="3"/>
                </a:lnTo>
                <a:lnTo>
                  <a:pt x="212" y="0"/>
                </a:lnTo>
                <a:lnTo>
                  <a:pt x="213" y="2"/>
                </a:lnTo>
                <a:lnTo>
                  <a:pt x="213" y="11"/>
                </a:lnTo>
                <a:lnTo>
                  <a:pt x="215" y="22"/>
                </a:lnTo>
                <a:lnTo>
                  <a:pt x="215" y="40"/>
                </a:lnTo>
                <a:lnTo>
                  <a:pt x="216" y="63"/>
                </a:lnTo>
                <a:lnTo>
                  <a:pt x="216" y="89"/>
                </a:lnTo>
                <a:lnTo>
                  <a:pt x="217" y="118"/>
                </a:lnTo>
                <a:lnTo>
                  <a:pt x="217" y="150"/>
                </a:lnTo>
                <a:lnTo>
                  <a:pt x="217" y="185"/>
                </a:lnTo>
                <a:lnTo>
                  <a:pt x="219" y="221"/>
                </a:lnTo>
                <a:lnTo>
                  <a:pt x="219" y="258"/>
                </a:lnTo>
                <a:lnTo>
                  <a:pt x="220" y="294"/>
                </a:lnTo>
                <a:lnTo>
                  <a:pt x="220" y="329"/>
                </a:lnTo>
                <a:lnTo>
                  <a:pt x="222" y="362"/>
                </a:lnTo>
                <a:lnTo>
                  <a:pt x="222" y="394"/>
                </a:lnTo>
                <a:lnTo>
                  <a:pt x="222" y="422"/>
                </a:lnTo>
                <a:lnTo>
                  <a:pt x="223" y="446"/>
                </a:lnTo>
                <a:lnTo>
                  <a:pt x="223" y="465"/>
                </a:lnTo>
                <a:lnTo>
                  <a:pt x="225" y="481"/>
                </a:lnTo>
                <a:lnTo>
                  <a:pt x="225" y="490"/>
                </a:lnTo>
                <a:lnTo>
                  <a:pt x="226" y="496"/>
                </a:lnTo>
                <a:lnTo>
                  <a:pt x="226" y="494"/>
                </a:lnTo>
                <a:lnTo>
                  <a:pt x="226" y="488"/>
                </a:lnTo>
                <a:lnTo>
                  <a:pt x="228" y="477"/>
                </a:lnTo>
                <a:lnTo>
                  <a:pt x="228" y="461"/>
                </a:lnTo>
                <a:lnTo>
                  <a:pt x="229" y="441"/>
                </a:lnTo>
                <a:lnTo>
                  <a:pt x="229" y="416"/>
                </a:lnTo>
                <a:lnTo>
                  <a:pt x="231" y="387"/>
                </a:lnTo>
                <a:lnTo>
                  <a:pt x="231" y="355"/>
                </a:lnTo>
                <a:lnTo>
                  <a:pt x="231" y="321"/>
                </a:lnTo>
                <a:lnTo>
                  <a:pt x="232" y="285"/>
                </a:lnTo>
                <a:lnTo>
                  <a:pt x="232" y="249"/>
                </a:lnTo>
                <a:lnTo>
                  <a:pt x="234" y="213"/>
                </a:lnTo>
                <a:lnTo>
                  <a:pt x="234" y="176"/>
                </a:lnTo>
                <a:lnTo>
                  <a:pt x="235" y="143"/>
                </a:lnTo>
                <a:lnTo>
                  <a:pt x="235" y="111"/>
                </a:lnTo>
                <a:lnTo>
                  <a:pt x="236" y="82"/>
                </a:lnTo>
                <a:lnTo>
                  <a:pt x="236" y="57"/>
                </a:lnTo>
                <a:lnTo>
                  <a:pt x="236" y="35"/>
                </a:lnTo>
                <a:lnTo>
                  <a:pt x="238" y="19"/>
                </a:lnTo>
                <a:lnTo>
                  <a:pt x="238" y="8"/>
                </a:lnTo>
                <a:lnTo>
                  <a:pt x="239" y="2"/>
                </a:lnTo>
                <a:lnTo>
                  <a:pt x="239" y="0"/>
                </a:lnTo>
                <a:lnTo>
                  <a:pt x="241" y="5"/>
                </a:lnTo>
                <a:lnTo>
                  <a:pt x="241" y="15"/>
                </a:lnTo>
                <a:lnTo>
                  <a:pt x="241" y="30"/>
                </a:lnTo>
                <a:lnTo>
                  <a:pt x="242" y="50"/>
                </a:lnTo>
                <a:lnTo>
                  <a:pt x="242" y="73"/>
                </a:lnTo>
                <a:lnTo>
                  <a:pt x="244" y="101"/>
                </a:lnTo>
                <a:lnTo>
                  <a:pt x="244" y="133"/>
                </a:lnTo>
                <a:lnTo>
                  <a:pt x="245" y="166"/>
                </a:lnTo>
                <a:lnTo>
                  <a:pt x="245" y="201"/>
                </a:lnTo>
                <a:lnTo>
                  <a:pt x="245" y="237"/>
                </a:lnTo>
                <a:lnTo>
                  <a:pt x="247" y="274"/>
                </a:lnTo>
                <a:lnTo>
                  <a:pt x="247" y="310"/>
                </a:lnTo>
                <a:lnTo>
                  <a:pt x="248" y="345"/>
                </a:lnTo>
                <a:lnTo>
                  <a:pt x="248" y="377"/>
                </a:lnTo>
                <a:lnTo>
                  <a:pt x="250" y="407"/>
                </a:lnTo>
                <a:lnTo>
                  <a:pt x="250" y="433"/>
                </a:lnTo>
                <a:lnTo>
                  <a:pt x="250" y="455"/>
                </a:lnTo>
                <a:lnTo>
                  <a:pt x="251" y="473"/>
                </a:lnTo>
                <a:lnTo>
                  <a:pt x="251" y="486"/>
                </a:lnTo>
                <a:lnTo>
                  <a:pt x="252" y="493"/>
                </a:lnTo>
                <a:lnTo>
                  <a:pt x="252" y="496"/>
                </a:lnTo>
                <a:lnTo>
                  <a:pt x="254" y="493"/>
                </a:lnTo>
                <a:lnTo>
                  <a:pt x="254" y="484"/>
                </a:lnTo>
                <a:lnTo>
                  <a:pt x="254" y="471"/>
                </a:lnTo>
                <a:lnTo>
                  <a:pt x="255" y="452"/>
                </a:lnTo>
                <a:lnTo>
                  <a:pt x="255" y="430"/>
                </a:lnTo>
                <a:lnTo>
                  <a:pt x="257" y="403"/>
                </a:lnTo>
                <a:lnTo>
                  <a:pt x="257" y="372"/>
                </a:lnTo>
                <a:lnTo>
                  <a:pt x="258" y="340"/>
                </a:lnTo>
                <a:lnTo>
                  <a:pt x="258" y="305"/>
                </a:lnTo>
                <a:lnTo>
                  <a:pt x="260" y="269"/>
                </a:lnTo>
                <a:lnTo>
                  <a:pt x="260" y="233"/>
                </a:lnTo>
                <a:lnTo>
                  <a:pt x="260" y="197"/>
                </a:lnTo>
                <a:lnTo>
                  <a:pt x="261" y="162"/>
                </a:lnTo>
                <a:lnTo>
                  <a:pt x="261" y="128"/>
                </a:lnTo>
                <a:lnTo>
                  <a:pt x="263" y="98"/>
                </a:lnTo>
                <a:lnTo>
                  <a:pt x="263" y="70"/>
                </a:lnTo>
                <a:lnTo>
                  <a:pt x="264" y="47"/>
                </a:lnTo>
                <a:lnTo>
                  <a:pt x="264" y="28"/>
                </a:lnTo>
                <a:lnTo>
                  <a:pt x="264" y="14"/>
                </a:lnTo>
                <a:lnTo>
                  <a:pt x="266" y="5"/>
                </a:lnTo>
                <a:lnTo>
                  <a:pt x="266" y="0"/>
                </a:lnTo>
                <a:lnTo>
                  <a:pt x="267" y="2"/>
                </a:lnTo>
                <a:lnTo>
                  <a:pt x="267" y="9"/>
                </a:lnTo>
                <a:lnTo>
                  <a:pt x="268" y="21"/>
                </a:lnTo>
                <a:lnTo>
                  <a:pt x="268" y="37"/>
                </a:lnTo>
                <a:lnTo>
                  <a:pt x="268" y="59"/>
                </a:lnTo>
                <a:lnTo>
                  <a:pt x="270" y="83"/>
                </a:lnTo>
                <a:lnTo>
                  <a:pt x="270" y="111"/>
                </a:lnTo>
                <a:lnTo>
                  <a:pt x="271" y="143"/>
                </a:lnTo>
                <a:lnTo>
                  <a:pt x="271" y="176"/>
                </a:lnTo>
                <a:lnTo>
                  <a:pt x="273" y="211"/>
                </a:lnTo>
                <a:lnTo>
                  <a:pt x="273" y="246"/>
                </a:lnTo>
                <a:lnTo>
                  <a:pt x="273" y="281"/>
                </a:lnTo>
                <a:lnTo>
                  <a:pt x="274" y="316"/>
                </a:lnTo>
                <a:lnTo>
                  <a:pt x="274" y="349"/>
                </a:lnTo>
                <a:lnTo>
                  <a:pt x="276" y="380"/>
                </a:lnTo>
                <a:lnTo>
                  <a:pt x="276" y="407"/>
                </a:lnTo>
                <a:lnTo>
                  <a:pt x="277" y="432"/>
                </a:lnTo>
                <a:lnTo>
                  <a:pt x="277" y="454"/>
                </a:lnTo>
                <a:lnTo>
                  <a:pt x="279" y="471"/>
                </a:lnTo>
                <a:lnTo>
                  <a:pt x="279" y="483"/>
                </a:lnTo>
                <a:lnTo>
                  <a:pt x="279" y="491"/>
                </a:lnTo>
                <a:lnTo>
                  <a:pt x="280" y="496"/>
                </a:lnTo>
                <a:lnTo>
                  <a:pt x="280" y="494"/>
                </a:lnTo>
                <a:lnTo>
                  <a:pt x="282" y="490"/>
                </a:lnTo>
                <a:lnTo>
                  <a:pt x="282" y="481"/>
                </a:lnTo>
                <a:lnTo>
                  <a:pt x="283" y="468"/>
                </a:lnTo>
                <a:lnTo>
                  <a:pt x="283" y="451"/>
                </a:lnTo>
                <a:lnTo>
                  <a:pt x="283" y="432"/>
                </a:lnTo>
                <a:lnTo>
                  <a:pt x="285" y="409"/>
                </a:lnTo>
                <a:lnTo>
                  <a:pt x="285" y="384"/>
                </a:lnTo>
                <a:lnTo>
                  <a:pt x="286" y="356"/>
                </a:lnTo>
                <a:lnTo>
                  <a:pt x="286" y="329"/>
                </a:lnTo>
                <a:lnTo>
                  <a:pt x="287" y="298"/>
                </a:lnTo>
                <a:lnTo>
                  <a:pt x="287" y="269"/>
                </a:lnTo>
                <a:lnTo>
                  <a:pt x="287" y="239"/>
                </a:lnTo>
                <a:lnTo>
                  <a:pt x="289" y="210"/>
                </a:lnTo>
                <a:lnTo>
                  <a:pt x="289" y="181"/>
                </a:lnTo>
                <a:lnTo>
                  <a:pt x="290" y="154"/>
                </a:lnTo>
                <a:lnTo>
                  <a:pt x="290" y="128"/>
                </a:lnTo>
                <a:lnTo>
                  <a:pt x="292" y="104"/>
                </a:lnTo>
                <a:lnTo>
                  <a:pt x="292" y="82"/>
                </a:lnTo>
                <a:lnTo>
                  <a:pt x="292" y="61"/>
                </a:lnTo>
                <a:lnTo>
                  <a:pt x="293" y="44"/>
                </a:lnTo>
                <a:lnTo>
                  <a:pt x="293" y="30"/>
                </a:lnTo>
                <a:lnTo>
                  <a:pt x="295" y="18"/>
                </a:lnTo>
                <a:lnTo>
                  <a:pt x="295" y="9"/>
                </a:lnTo>
                <a:lnTo>
                  <a:pt x="296" y="3"/>
                </a:lnTo>
                <a:lnTo>
                  <a:pt x="296" y="0"/>
                </a:lnTo>
                <a:lnTo>
                  <a:pt x="298" y="0"/>
                </a:lnTo>
                <a:lnTo>
                  <a:pt x="298" y="3"/>
                </a:lnTo>
                <a:lnTo>
                  <a:pt x="298" y="9"/>
                </a:lnTo>
                <a:lnTo>
                  <a:pt x="299" y="18"/>
                </a:lnTo>
                <a:lnTo>
                  <a:pt x="299" y="30"/>
                </a:lnTo>
                <a:lnTo>
                  <a:pt x="301" y="43"/>
                </a:lnTo>
                <a:lnTo>
                  <a:pt x="301" y="59"/>
                </a:lnTo>
                <a:lnTo>
                  <a:pt x="302" y="76"/>
                </a:lnTo>
                <a:lnTo>
                  <a:pt x="302" y="95"/>
                </a:lnTo>
                <a:lnTo>
                  <a:pt x="302" y="117"/>
                </a:lnTo>
                <a:lnTo>
                  <a:pt x="303" y="140"/>
                </a:lnTo>
                <a:lnTo>
                  <a:pt x="303" y="163"/>
                </a:lnTo>
                <a:lnTo>
                  <a:pt x="305" y="188"/>
                </a:lnTo>
                <a:lnTo>
                  <a:pt x="305" y="214"/>
                </a:lnTo>
                <a:lnTo>
                  <a:pt x="306" y="239"/>
                </a:lnTo>
                <a:lnTo>
                  <a:pt x="306" y="265"/>
                </a:lnTo>
                <a:lnTo>
                  <a:pt x="306" y="291"/>
                </a:lnTo>
                <a:lnTo>
                  <a:pt x="308" y="316"/>
                </a:lnTo>
                <a:lnTo>
                  <a:pt x="308" y="340"/>
                </a:lnTo>
                <a:lnTo>
                  <a:pt x="309" y="364"/>
                </a:lnTo>
                <a:lnTo>
                  <a:pt x="309" y="385"/>
                </a:lnTo>
                <a:lnTo>
                  <a:pt x="311" y="406"/>
                </a:lnTo>
                <a:lnTo>
                  <a:pt x="311" y="425"/>
                </a:lnTo>
                <a:lnTo>
                  <a:pt x="311" y="442"/>
                </a:lnTo>
                <a:lnTo>
                  <a:pt x="312" y="457"/>
                </a:lnTo>
                <a:lnTo>
                  <a:pt x="312" y="470"/>
                </a:lnTo>
                <a:lnTo>
                  <a:pt x="314" y="480"/>
                </a:lnTo>
                <a:lnTo>
                  <a:pt x="314" y="487"/>
                </a:lnTo>
                <a:lnTo>
                  <a:pt x="315" y="493"/>
                </a:lnTo>
                <a:lnTo>
                  <a:pt x="315" y="496"/>
                </a:lnTo>
                <a:lnTo>
                  <a:pt x="317" y="496"/>
                </a:lnTo>
                <a:lnTo>
                  <a:pt x="317" y="493"/>
                </a:lnTo>
                <a:lnTo>
                  <a:pt x="317" y="487"/>
                </a:lnTo>
                <a:lnTo>
                  <a:pt x="318" y="480"/>
                </a:lnTo>
                <a:lnTo>
                  <a:pt x="318" y="470"/>
                </a:lnTo>
                <a:lnTo>
                  <a:pt x="319" y="457"/>
                </a:lnTo>
                <a:lnTo>
                  <a:pt x="319" y="442"/>
                </a:lnTo>
                <a:lnTo>
                  <a:pt x="321" y="425"/>
                </a:lnTo>
                <a:lnTo>
                  <a:pt x="321" y="406"/>
                </a:lnTo>
                <a:lnTo>
                  <a:pt x="321" y="385"/>
                </a:lnTo>
                <a:lnTo>
                  <a:pt x="322" y="362"/>
                </a:lnTo>
                <a:lnTo>
                  <a:pt x="322" y="339"/>
                </a:lnTo>
                <a:lnTo>
                  <a:pt x="324" y="314"/>
                </a:lnTo>
                <a:lnTo>
                  <a:pt x="324" y="290"/>
                </a:lnTo>
                <a:lnTo>
                  <a:pt x="325" y="265"/>
                </a:lnTo>
                <a:lnTo>
                  <a:pt x="325" y="239"/>
                </a:lnTo>
                <a:lnTo>
                  <a:pt x="325" y="213"/>
                </a:lnTo>
                <a:lnTo>
                  <a:pt x="327" y="188"/>
                </a:lnTo>
                <a:lnTo>
                  <a:pt x="327" y="163"/>
                </a:lnTo>
                <a:lnTo>
                  <a:pt x="328" y="140"/>
                </a:lnTo>
                <a:lnTo>
                  <a:pt x="328" y="117"/>
                </a:lnTo>
                <a:lnTo>
                  <a:pt x="330" y="95"/>
                </a:lnTo>
                <a:lnTo>
                  <a:pt x="330" y="76"/>
                </a:lnTo>
                <a:lnTo>
                  <a:pt x="330" y="59"/>
                </a:lnTo>
                <a:lnTo>
                  <a:pt x="331" y="43"/>
                </a:lnTo>
                <a:lnTo>
                  <a:pt x="331" y="30"/>
                </a:lnTo>
                <a:lnTo>
                  <a:pt x="333" y="18"/>
                </a:lnTo>
                <a:lnTo>
                  <a:pt x="333" y="9"/>
                </a:lnTo>
                <a:lnTo>
                  <a:pt x="334" y="3"/>
                </a:lnTo>
                <a:lnTo>
                  <a:pt x="334" y="0"/>
                </a:lnTo>
                <a:lnTo>
                  <a:pt x="336" y="3"/>
                </a:lnTo>
                <a:lnTo>
                  <a:pt x="336" y="9"/>
                </a:lnTo>
                <a:lnTo>
                  <a:pt x="337" y="16"/>
                </a:lnTo>
                <a:lnTo>
                  <a:pt x="337" y="28"/>
                </a:lnTo>
                <a:lnTo>
                  <a:pt x="338" y="43"/>
                </a:lnTo>
                <a:lnTo>
                  <a:pt x="338" y="59"/>
                </a:lnTo>
                <a:lnTo>
                  <a:pt x="340" y="77"/>
                </a:lnTo>
                <a:lnTo>
                  <a:pt x="340" y="98"/>
                </a:lnTo>
                <a:lnTo>
                  <a:pt x="340" y="121"/>
                </a:lnTo>
                <a:lnTo>
                  <a:pt x="341" y="146"/>
                </a:lnTo>
                <a:lnTo>
                  <a:pt x="341" y="173"/>
                </a:lnTo>
                <a:lnTo>
                  <a:pt x="343" y="201"/>
                </a:lnTo>
                <a:lnTo>
                  <a:pt x="343" y="229"/>
                </a:lnTo>
                <a:lnTo>
                  <a:pt x="344" y="258"/>
                </a:lnTo>
                <a:lnTo>
                  <a:pt x="344" y="287"/>
                </a:lnTo>
                <a:lnTo>
                  <a:pt x="344" y="316"/>
                </a:lnTo>
                <a:lnTo>
                  <a:pt x="346" y="345"/>
                </a:lnTo>
                <a:lnTo>
                  <a:pt x="346" y="371"/>
                </a:lnTo>
                <a:lnTo>
                  <a:pt x="347" y="397"/>
                </a:lnTo>
                <a:lnTo>
                  <a:pt x="347" y="420"/>
                </a:lnTo>
                <a:lnTo>
                  <a:pt x="349" y="441"/>
                </a:lnTo>
                <a:lnTo>
                  <a:pt x="349" y="459"/>
                </a:lnTo>
                <a:lnTo>
                  <a:pt x="349" y="474"/>
                </a:lnTo>
                <a:lnTo>
                  <a:pt x="350" y="486"/>
                </a:lnTo>
                <a:lnTo>
                  <a:pt x="350" y="493"/>
                </a:lnTo>
                <a:lnTo>
                  <a:pt x="352" y="496"/>
                </a:lnTo>
                <a:lnTo>
                  <a:pt x="352" y="494"/>
                </a:lnTo>
                <a:lnTo>
                  <a:pt x="353" y="490"/>
                </a:lnTo>
                <a:lnTo>
                  <a:pt x="353" y="480"/>
                </a:lnTo>
                <a:lnTo>
                  <a:pt x="353" y="465"/>
                </a:lnTo>
                <a:lnTo>
                  <a:pt x="354" y="448"/>
                </a:lnTo>
                <a:lnTo>
                  <a:pt x="354" y="426"/>
                </a:lnTo>
                <a:lnTo>
                  <a:pt x="356" y="400"/>
                </a:lnTo>
                <a:lnTo>
                  <a:pt x="356" y="372"/>
                </a:lnTo>
                <a:lnTo>
                  <a:pt x="357" y="342"/>
                </a:lnTo>
                <a:lnTo>
                  <a:pt x="357" y="308"/>
                </a:lnTo>
                <a:lnTo>
                  <a:pt x="359" y="274"/>
                </a:lnTo>
                <a:lnTo>
                  <a:pt x="359" y="239"/>
                </a:lnTo>
                <a:lnTo>
                  <a:pt x="359" y="204"/>
                </a:lnTo>
                <a:lnTo>
                  <a:pt x="360" y="169"/>
                </a:lnTo>
                <a:lnTo>
                  <a:pt x="360" y="137"/>
                </a:lnTo>
                <a:lnTo>
                  <a:pt x="362" y="107"/>
                </a:lnTo>
                <a:lnTo>
                  <a:pt x="362" y="79"/>
                </a:lnTo>
                <a:lnTo>
                  <a:pt x="363" y="54"/>
                </a:lnTo>
                <a:lnTo>
                  <a:pt x="363" y="34"/>
                </a:lnTo>
                <a:lnTo>
                  <a:pt x="363" y="18"/>
                </a:lnTo>
                <a:lnTo>
                  <a:pt x="365" y="8"/>
                </a:lnTo>
                <a:lnTo>
                  <a:pt x="365" y="2"/>
                </a:lnTo>
                <a:lnTo>
                  <a:pt x="366" y="0"/>
                </a:lnTo>
                <a:lnTo>
                  <a:pt x="366" y="5"/>
                </a:lnTo>
                <a:lnTo>
                  <a:pt x="368" y="15"/>
                </a:lnTo>
                <a:lnTo>
                  <a:pt x="368" y="31"/>
                </a:lnTo>
                <a:lnTo>
                  <a:pt x="368" y="50"/>
                </a:lnTo>
                <a:lnTo>
                  <a:pt x="369" y="75"/>
                </a:lnTo>
                <a:lnTo>
                  <a:pt x="369" y="102"/>
                </a:lnTo>
                <a:lnTo>
                  <a:pt x="370" y="133"/>
                </a:lnTo>
                <a:lnTo>
                  <a:pt x="370" y="166"/>
                </a:lnTo>
                <a:lnTo>
                  <a:pt x="372" y="201"/>
                </a:lnTo>
                <a:lnTo>
                  <a:pt x="372" y="237"/>
                </a:lnTo>
                <a:lnTo>
                  <a:pt x="372" y="274"/>
                </a:lnTo>
                <a:lnTo>
                  <a:pt x="373" y="310"/>
                </a:lnTo>
                <a:lnTo>
                  <a:pt x="373" y="345"/>
                </a:lnTo>
                <a:lnTo>
                  <a:pt x="375" y="377"/>
                </a:lnTo>
                <a:lnTo>
                  <a:pt x="375" y="407"/>
                </a:lnTo>
                <a:lnTo>
                  <a:pt x="376" y="433"/>
                </a:lnTo>
                <a:lnTo>
                  <a:pt x="376" y="455"/>
                </a:lnTo>
                <a:lnTo>
                  <a:pt x="378" y="473"/>
                </a:lnTo>
                <a:lnTo>
                  <a:pt x="378" y="486"/>
                </a:lnTo>
                <a:lnTo>
                  <a:pt x="378" y="493"/>
                </a:lnTo>
                <a:lnTo>
                  <a:pt x="379" y="496"/>
                </a:lnTo>
                <a:lnTo>
                  <a:pt x="379" y="493"/>
                </a:lnTo>
                <a:lnTo>
                  <a:pt x="381" y="484"/>
                </a:lnTo>
                <a:lnTo>
                  <a:pt x="381" y="471"/>
                </a:lnTo>
                <a:lnTo>
                  <a:pt x="382" y="452"/>
                </a:lnTo>
                <a:lnTo>
                  <a:pt x="382" y="430"/>
                </a:lnTo>
                <a:lnTo>
                  <a:pt x="382" y="403"/>
                </a:lnTo>
                <a:lnTo>
                  <a:pt x="384" y="372"/>
                </a:lnTo>
                <a:lnTo>
                  <a:pt x="384" y="340"/>
                </a:lnTo>
                <a:lnTo>
                  <a:pt x="385" y="305"/>
                </a:lnTo>
                <a:lnTo>
                  <a:pt x="385" y="269"/>
                </a:lnTo>
                <a:lnTo>
                  <a:pt x="387" y="233"/>
                </a:lnTo>
                <a:lnTo>
                  <a:pt x="387" y="197"/>
                </a:lnTo>
                <a:lnTo>
                  <a:pt x="387" y="162"/>
                </a:lnTo>
                <a:lnTo>
                  <a:pt x="388" y="128"/>
                </a:lnTo>
                <a:lnTo>
                  <a:pt x="388" y="98"/>
                </a:lnTo>
                <a:lnTo>
                  <a:pt x="389" y="70"/>
                </a:lnTo>
                <a:lnTo>
                  <a:pt x="389" y="47"/>
                </a:lnTo>
                <a:lnTo>
                  <a:pt x="391" y="28"/>
                </a:lnTo>
                <a:lnTo>
                  <a:pt x="391" y="14"/>
                </a:lnTo>
                <a:lnTo>
                  <a:pt x="391" y="5"/>
                </a:lnTo>
                <a:lnTo>
                  <a:pt x="392" y="0"/>
                </a:lnTo>
                <a:lnTo>
                  <a:pt x="392" y="2"/>
                </a:lnTo>
                <a:lnTo>
                  <a:pt x="394" y="9"/>
                </a:lnTo>
                <a:lnTo>
                  <a:pt x="394" y="21"/>
                </a:lnTo>
                <a:lnTo>
                  <a:pt x="395" y="37"/>
                </a:lnTo>
                <a:lnTo>
                  <a:pt x="395" y="59"/>
                </a:lnTo>
                <a:lnTo>
                  <a:pt x="395" y="83"/>
                </a:lnTo>
                <a:lnTo>
                  <a:pt x="397" y="111"/>
                </a:lnTo>
                <a:lnTo>
                  <a:pt x="397" y="143"/>
                </a:lnTo>
                <a:lnTo>
                  <a:pt x="398" y="176"/>
                </a:lnTo>
                <a:lnTo>
                  <a:pt x="398" y="211"/>
                </a:lnTo>
                <a:lnTo>
                  <a:pt x="400" y="246"/>
                </a:lnTo>
                <a:lnTo>
                  <a:pt x="400" y="281"/>
                </a:lnTo>
                <a:lnTo>
                  <a:pt x="401" y="316"/>
                </a:lnTo>
                <a:lnTo>
                  <a:pt x="401" y="349"/>
                </a:lnTo>
                <a:lnTo>
                  <a:pt x="401" y="380"/>
                </a:lnTo>
                <a:lnTo>
                  <a:pt x="403" y="407"/>
                </a:lnTo>
                <a:lnTo>
                  <a:pt x="403" y="432"/>
                </a:lnTo>
                <a:lnTo>
                  <a:pt x="404" y="454"/>
                </a:lnTo>
                <a:lnTo>
                  <a:pt x="404" y="471"/>
                </a:lnTo>
                <a:lnTo>
                  <a:pt x="405" y="483"/>
                </a:lnTo>
                <a:lnTo>
                  <a:pt x="405" y="491"/>
                </a:lnTo>
                <a:lnTo>
                  <a:pt x="405" y="496"/>
                </a:lnTo>
                <a:lnTo>
                  <a:pt x="407" y="494"/>
                </a:lnTo>
                <a:lnTo>
                  <a:pt x="407" y="490"/>
                </a:lnTo>
                <a:lnTo>
                  <a:pt x="408" y="481"/>
                </a:lnTo>
                <a:lnTo>
                  <a:pt x="408" y="468"/>
                </a:lnTo>
                <a:lnTo>
                  <a:pt x="410" y="451"/>
                </a:lnTo>
                <a:lnTo>
                  <a:pt x="410" y="432"/>
                </a:lnTo>
                <a:lnTo>
                  <a:pt x="410" y="409"/>
                </a:lnTo>
                <a:lnTo>
                  <a:pt x="411" y="384"/>
                </a:lnTo>
                <a:lnTo>
                  <a:pt x="411" y="356"/>
                </a:lnTo>
                <a:lnTo>
                  <a:pt x="413" y="329"/>
                </a:lnTo>
                <a:lnTo>
                  <a:pt x="413" y="298"/>
                </a:lnTo>
                <a:lnTo>
                  <a:pt x="414" y="269"/>
                </a:lnTo>
                <a:lnTo>
                  <a:pt x="414" y="239"/>
                </a:lnTo>
                <a:lnTo>
                  <a:pt x="414" y="210"/>
                </a:lnTo>
                <a:lnTo>
                  <a:pt x="416" y="181"/>
                </a:lnTo>
                <a:lnTo>
                  <a:pt x="416" y="154"/>
                </a:lnTo>
                <a:lnTo>
                  <a:pt x="417" y="128"/>
                </a:lnTo>
                <a:lnTo>
                  <a:pt x="417" y="104"/>
                </a:lnTo>
                <a:lnTo>
                  <a:pt x="419" y="82"/>
                </a:lnTo>
                <a:lnTo>
                  <a:pt x="419" y="61"/>
                </a:lnTo>
                <a:lnTo>
                  <a:pt x="420" y="44"/>
                </a:lnTo>
                <a:lnTo>
                  <a:pt x="420" y="30"/>
                </a:lnTo>
                <a:lnTo>
                  <a:pt x="420" y="18"/>
                </a:lnTo>
                <a:lnTo>
                  <a:pt x="421" y="9"/>
                </a:lnTo>
                <a:lnTo>
                  <a:pt x="421" y="3"/>
                </a:lnTo>
                <a:lnTo>
                  <a:pt x="423" y="0"/>
                </a:lnTo>
                <a:lnTo>
                  <a:pt x="424" y="3"/>
                </a:lnTo>
                <a:lnTo>
                  <a:pt x="424" y="9"/>
                </a:lnTo>
                <a:lnTo>
                  <a:pt x="424" y="18"/>
                </a:lnTo>
                <a:lnTo>
                  <a:pt x="426" y="30"/>
                </a:lnTo>
                <a:lnTo>
                  <a:pt x="426" y="43"/>
                </a:lnTo>
                <a:lnTo>
                  <a:pt x="427" y="59"/>
                </a:lnTo>
                <a:lnTo>
                  <a:pt x="427" y="76"/>
                </a:lnTo>
                <a:lnTo>
                  <a:pt x="429" y="95"/>
                </a:lnTo>
                <a:lnTo>
                  <a:pt x="429" y="117"/>
                </a:lnTo>
                <a:lnTo>
                  <a:pt x="429" y="140"/>
                </a:lnTo>
                <a:lnTo>
                  <a:pt x="430" y="163"/>
                </a:lnTo>
                <a:lnTo>
                  <a:pt x="430" y="188"/>
                </a:lnTo>
                <a:lnTo>
                  <a:pt x="432" y="214"/>
                </a:lnTo>
                <a:lnTo>
                  <a:pt x="432" y="239"/>
                </a:lnTo>
                <a:lnTo>
                  <a:pt x="433" y="265"/>
                </a:lnTo>
                <a:lnTo>
                  <a:pt x="433" y="291"/>
                </a:lnTo>
                <a:lnTo>
                  <a:pt x="433" y="316"/>
                </a:lnTo>
                <a:lnTo>
                  <a:pt x="435" y="340"/>
                </a:lnTo>
                <a:lnTo>
                  <a:pt x="435" y="364"/>
                </a:lnTo>
                <a:lnTo>
                  <a:pt x="436" y="385"/>
                </a:lnTo>
                <a:lnTo>
                  <a:pt x="436" y="406"/>
                </a:lnTo>
                <a:lnTo>
                  <a:pt x="438" y="425"/>
                </a:lnTo>
                <a:lnTo>
                  <a:pt x="438" y="442"/>
                </a:lnTo>
                <a:lnTo>
                  <a:pt x="439" y="457"/>
                </a:lnTo>
                <a:lnTo>
                  <a:pt x="439" y="470"/>
                </a:lnTo>
                <a:lnTo>
                  <a:pt x="439" y="480"/>
                </a:lnTo>
                <a:lnTo>
                  <a:pt x="440" y="487"/>
                </a:lnTo>
                <a:lnTo>
                  <a:pt x="440" y="493"/>
                </a:lnTo>
                <a:lnTo>
                  <a:pt x="442" y="496"/>
                </a:lnTo>
                <a:lnTo>
                  <a:pt x="443" y="493"/>
                </a:lnTo>
                <a:lnTo>
                  <a:pt x="443" y="487"/>
                </a:lnTo>
                <a:lnTo>
                  <a:pt x="443" y="480"/>
                </a:lnTo>
                <a:lnTo>
                  <a:pt x="445" y="470"/>
                </a:lnTo>
                <a:lnTo>
                  <a:pt x="445" y="457"/>
                </a:lnTo>
                <a:lnTo>
                  <a:pt x="446" y="442"/>
                </a:lnTo>
                <a:lnTo>
                  <a:pt x="446" y="425"/>
                </a:lnTo>
                <a:lnTo>
                  <a:pt x="448" y="406"/>
                </a:lnTo>
                <a:lnTo>
                  <a:pt x="448" y="385"/>
                </a:lnTo>
                <a:lnTo>
                  <a:pt x="448" y="362"/>
                </a:lnTo>
                <a:lnTo>
                  <a:pt x="449" y="339"/>
                </a:lnTo>
                <a:lnTo>
                  <a:pt x="449" y="316"/>
                </a:lnTo>
                <a:lnTo>
                  <a:pt x="451" y="290"/>
                </a:lnTo>
                <a:lnTo>
                  <a:pt x="451" y="265"/>
                </a:lnTo>
                <a:lnTo>
                  <a:pt x="452" y="239"/>
                </a:lnTo>
                <a:lnTo>
                  <a:pt x="452" y="213"/>
                </a:lnTo>
                <a:lnTo>
                  <a:pt x="452" y="188"/>
                </a:lnTo>
                <a:lnTo>
                  <a:pt x="454" y="163"/>
                </a:lnTo>
                <a:lnTo>
                  <a:pt x="454" y="140"/>
                </a:lnTo>
                <a:lnTo>
                  <a:pt x="455" y="118"/>
                </a:lnTo>
                <a:lnTo>
                  <a:pt x="455" y="96"/>
                </a:lnTo>
                <a:lnTo>
                  <a:pt x="456" y="77"/>
                </a:lnTo>
                <a:lnTo>
                  <a:pt x="456" y="60"/>
                </a:lnTo>
                <a:lnTo>
                  <a:pt x="456" y="44"/>
                </a:lnTo>
                <a:lnTo>
                  <a:pt x="458" y="31"/>
                </a:lnTo>
                <a:lnTo>
                  <a:pt x="458" y="19"/>
                </a:lnTo>
                <a:lnTo>
                  <a:pt x="459" y="11"/>
                </a:lnTo>
                <a:lnTo>
                  <a:pt x="459" y="5"/>
                </a:lnTo>
                <a:lnTo>
                  <a:pt x="461" y="2"/>
                </a:lnTo>
                <a:lnTo>
                  <a:pt x="461" y="0"/>
                </a:lnTo>
                <a:lnTo>
                  <a:pt x="462" y="2"/>
                </a:lnTo>
                <a:lnTo>
                  <a:pt x="462" y="6"/>
                </a:lnTo>
                <a:lnTo>
                  <a:pt x="462" y="14"/>
                </a:lnTo>
                <a:lnTo>
                  <a:pt x="464" y="24"/>
                </a:lnTo>
                <a:lnTo>
                  <a:pt x="464" y="35"/>
                </a:lnTo>
                <a:lnTo>
                  <a:pt x="465" y="50"/>
                </a:lnTo>
                <a:lnTo>
                  <a:pt x="465" y="66"/>
                </a:lnTo>
                <a:lnTo>
                  <a:pt x="467" y="85"/>
                </a:lnTo>
                <a:lnTo>
                  <a:pt x="467" y="105"/>
                </a:lnTo>
                <a:lnTo>
                  <a:pt x="467" y="127"/>
                </a:lnTo>
                <a:lnTo>
                  <a:pt x="468" y="150"/>
                </a:lnTo>
                <a:lnTo>
                  <a:pt x="468" y="173"/>
                </a:lnTo>
                <a:lnTo>
                  <a:pt x="470" y="198"/>
                </a:lnTo>
                <a:lnTo>
                  <a:pt x="470" y="224"/>
                </a:lnTo>
                <a:lnTo>
                  <a:pt x="471" y="250"/>
                </a:lnTo>
                <a:lnTo>
                  <a:pt x="471" y="275"/>
                </a:lnTo>
                <a:lnTo>
                  <a:pt x="471" y="301"/>
                </a:lnTo>
                <a:lnTo>
                  <a:pt x="472" y="326"/>
                </a:lnTo>
                <a:lnTo>
                  <a:pt x="472" y="349"/>
                </a:lnTo>
                <a:lnTo>
                  <a:pt x="474" y="372"/>
                </a:lnTo>
                <a:lnTo>
                  <a:pt x="474" y="394"/>
                </a:lnTo>
                <a:lnTo>
                  <a:pt x="475" y="413"/>
                </a:lnTo>
                <a:lnTo>
                  <a:pt x="475" y="432"/>
                </a:lnTo>
                <a:lnTo>
                  <a:pt x="475" y="448"/>
                </a:lnTo>
                <a:lnTo>
                  <a:pt x="477" y="462"/>
                </a:lnTo>
                <a:lnTo>
                  <a:pt x="477" y="474"/>
                </a:lnTo>
                <a:lnTo>
                  <a:pt x="478" y="483"/>
                </a:lnTo>
                <a:lnTo>
                  <a:pt x="478" y="490"/>
                </a:lnTo>
                <a:lnTo>
                  <a:pt x="480" y="494"/>
                </a:lnTo>
                <a:lnTo>
                  <a:pt x="480" y="496"/>
                </a:lnTo>
                <a:lnTo>
                  <a:pt x="481" y="494"/>
                </a:lnTo>
                <a:lnTo>
                  <a:pt x="481" y="491"/>
                </a:lnTo>
                <a:lnTo>
                  <a:pt x="481" y="484"/>
                </a:lnTo>
                <a:lnTo>
                  <a:pt x="483" y="475"/>
                </a:lnTo>
                <a:lnTo>
                  <a:pt x="483" y="464"/>
                </a:lnTo>
                <a:lnTo>
                  <a:pt x="484" y="451"/>
                </a:lnTo>
                <a:lnTo>
                  <a:pt x="484" y="435"/>
                </a:lnTo>
                <a:lnTo>
                  <a:pt x="486" y="417"/>
                </a:lnTo>
                <a:lnTo>
                  <a:pt x="486" y="397"/>
                </a:lnTo>
                <a:lnTo>
                  <a:pt x="486" y="377"/>
                </a:lnTo>
                <a:lnTo>
                  <a:pt x="487" y="353"/>
                </a:lnTo>
                <a:lnTo>
                  <a:pt x="487" y="330"/>
                </a:lnTo>
                <a:lnTo>
                  <a:pt x="489" y="305"/>
                </a:lnTo>
                <a:lnTo>
                  <a:pt x="489" y="279"/>
                </a:lnTo>
                <a:lnTo>
                  <a:pt x="490" y="255"/>
                </a:lnTo>
                <a:lnTo>
                  <a:pt x="490" y="229"/>
                </a:lnTo>
                <a:lnTo>
                  <a:pt x="490" y="204"/>
                </a:lnTo>
                <a:lnTo>
                  <a:pt x="491" y="178"/>
                </a:lnTo>
                <a:lnTo>
                  <a:pt x="491" y="154"/>
                </a:lnTo>
                <a:lnTo>
                  <a:pt x="493" y="131"/>
                </a:lnTo>
                <a:lnTo>
                  <a:pt x="493" y="109"/>
                </a:lnTo>
                <a:lnTo>
                  <a:pt x="494" y="89"/>
                </a:lnTo>
                <a:lnTo>
                  <a:pt x="494" y="70"/>
                </a:lnTo>
                <a:lnTo>
                  <a:pt x="494" y="53"/>
                </a:lnTo>
                <a:lnTo>
                  <a:pt x="496" y="38"/>
                </a:lnTo>
                <a:lnTo>
                  <a:pt x="496" y="25"/>
                </a:lnTo>
                <a:lnTo>
                  <a:pt x="497" y="15"/>
                </a:lnTo>
                <a:lnTo>
                  <a:pt x="497" y="8"/>
                </a:lnTo>
                <a:lnTo>
                  <a:pt x="499" y="3"/>
                </a:lnTo>
                <a:lnTo>
                  <a:pt x="499" y="0"/>
                </a:lnTo>
                <a:lnTo>
                  <a:pt x="500" y="0"/>
                </a:lnTo>
                <a:lnTo>
                  <a:pt x="500" y="3"/>
                </a:lnTo>
                <a:lnTo>
                  <a:pt x="500" y="9"/>
                </a:lnTo>
                <a:lnTo>
                  <a:pt x="502" y="18"/>
                </a:lnTo>
                <a:lnTo>
                  <a:pt x="502" y="28"/>
                </a:lnTo>
                <a:lnTo>
                  <a:pt x="503" y="41"/>
                </a:lnTo>
                <a:lnTo>
                  <a:pt x="503" y="56"/>
                </a:lnTo>
                <a:lnTo>
                  <a:pt x="505" y="73"/>
                </a:lnTo>
                <a:lnTo>
                  <a:pt x="505" y="92"/>
                </a:lnTo>
                <a:lnTo>
                  <a:pt x="505" y="114"/>
                </a:lnTo>
                <a:lnTo>
                  <a:pt x="506" y="136"/>
                </a:lnTo>
                <a:lnTo>
                  <a:pt x="506" y="159"/>
                </a:lnTo>
                <a:lnTo>
                  <a:pt x="507" y="183"/>
                </a:lnTo>
                <a:lnTo>
                  <a:pt x="507" y="208"/>
                </a:lnTo>
                <a:lnTo>
                  <a:pt x="509" y="234"/>
                </a:lnTo>
                <a:lnTo>
                  <a:pt x="509" y="260"/>
                </a:lnTo>
                <a:lnTo>
                  <a:pt x="509" y="285"/>
                </a:lnTo>
                <a:lnTo>
                  <a:pt x="510" y="310"/>
                </a:lnTo>
                <a:lnTo>
                  <a:pt x="510" y="335"/>
                </a:lnTo>
                <a:lnTo>
                  <a:pt x="512" y="358"/>
                </a:lnTo>
                <a:lnTo>
                  <a:pt x="512" y="381"/>
                </a:lnTo>
                <a:lnTo>
                  <a:pt x="513" y="401"/>
                </a:lnTo>
                <a:lnTo>
                  <a:pt x="513" y="422"/>
                </a:lnTo>
                <a:lnTo>
                  <a:pt x="513" y="439"/>
                </a:lnTo>
                <a:lnTo>
                  <a:pt x="515" y="454"/>
                </a:lnTo>
                <a:lnTo>
                  <a:pt x="515" y="467"/>
                </a:lnTo>
                <a:lnTo>
                  <a:pt x="516" y="478"/>
                </a:lnTo>
                <a:lnTo>
                  <a:pt x="516" y="486"/>
                </a:lnTo>
                <a:lnTo>
                  <a:pt x="518" y="491"/>
                </a:lnTo>
                <a:lnTo>
                  <a:pt x="518" y="496"/>
                </a:lnTo>
                <a:lnTo>
                  <a:pt x="519" y="493"/>
                </a:lnTo>
                <a:lnTo>
                  <a:pt x="519" y="488"/>
                </a:lnTo>
                <a:lnTo>
                  <a:pt x="521" y="481"/>
                </a:lnTo>
                <a:lnTo>
                  <a:pt x="521" y="471"/>
                </a:lnTo>
                <a:lnTo>
                  <a:pt x="522" y="459"/>
                </a:lnTo>
                <a:lnTo>
                  <a:pt x="522" y="445"/>
                </a:lnTo>
                <a:lnTo>
                  <a:pt x="523" y="427"/>
                </a:lnTo>
                <a:lnTo>
                  <a:pt x="523" y="410"/>
                </a:lnTo>
                <a:lnTo>
                  <a:pt x="523" y="390"/>
                </a:lnTo>
                <a:lnTo>
                  <a:pt x="525" y="368"/>
                </a:lnTo>
                <a:lnTo>
                  <a:pt x="525" y="345"/>
                </a:lnTo>
                <a:lnTo>
                  <a:pt x="526" y="320"/>
                </a:lnTo>
                <a:lnTo>
                  <a:pt x="526" y="295"/>
                </a:lnTo>
                <a:lnTo>
                  <a:pt x="528" y="269"/>
                </a:lnTo>
                <a:lnTo>
                  <a:pt x="528" y="244"/>
                </a:lnTo>
                <a:lnTo>
                  <a:pt x="528" y="218"/>
                </a:lnTo>
                <a:lnTo>
                  <a:pt x="529" y="194"/>
                </a:lnTo>
                <a:lnTo>
                  <a:pt x="529" y="169"/>
                </a:lnTo>
                <a:lnTo>
                  <a:pt x="531" y="144"/>
                </a:lnTo>
                <a:lnTo>
                  <a:pt x="531" y="122"/>
                </a:lnTo>
                <a:lnTo>
                  <a:pt x="532" y="101"/>
                </a:lnTo>
                <a:lnTo>
                  <a:pt x="532" y="80"/>
                </a:lnTo>
                <a:lnTo>
                  <a:pt x="532" y="63"/>
                </a:lnTo>
                <a:lnTo>
                  <a:pt x="534" y="47"/>
                </a:lnTo>
                <a:lnTo>
                  <a:pt x="534" y="32"/>
                </a:lnTo>
                <a:lnTo>
                  <a:pt x="535" y="21"/>
                </a:lnTo>
                <a:lnTo>
                  <a:pt x="535" y="12"/>
                </a:lnTo>
                <a:lnTo>
                  <a:pt x="537" y="6"/>
                </a:lnTo>
                <a:lnTo>
                  <a:pt x="537" y="2"/>
                </a:lnTo>
                <a:lnTo>
                  <a:pt x="537" y="0"/>
                </a:lnTo>
                <a:lnTo>
                  <a:pt x="538" y="2"/>
                </a:lnTo>
                <a:lnTo>
                  <a:pt x="538" y="6"/>
                </a:lnTo>
                <a:lnTo>
                  <a:pt x="540" y="12"/>
                </a:lnTo>
                <a:lnTo>
                  <a:pt x="540" y="21"/>
                </a:lnTo>
                <a:lnTo>
                  <a:pt x="541" y="32"/>
                </a:lnTo>
                <a:lnTo>
                  <a:pt x="541" y="47"/>
                </a:lnTo>
                <a:lnTo>
                  <a:pt x="542" y="63"/>
                </a:lnTo>
                <a:lnTo>
                  <a:pt x="542" y="80"/>
                </a:lnTo>
                <a:lnTo>
                  <a:pt x="542" y="101"/>
                </a:lnTo>
                <a:lnTo>
                  <a:pt x="544" y="122"/>
                </a:lnTo>
                <a:lnTo>
                  <a:pt x="544" y="144"/>
                </a:lnTo>
                <a:lnTo>
                  <a:pt x="545" y="169"/>
                </a:lnTo>
                <a:lnTo>
                  <a:pt x="545" y="194"/>
                </a:lnTo>
                <a:lnTo>
                  <a:pt x="547" y="218"/>
                </a:lnTo>
                <a:lnTo>
                  <a:pt x="547" y="244"/>
                </a:lnTo>
                <a:lnTo>
                  <a:pt x="547" y="269"/>
                </a:lnTo>
                <a:lnTo>
                  <a:pt x="548" y="295"/>
                </a:lnTo>
                <a:lnTo>
                  <a:pt x="548" y="320"/>
                </a:lnTo>
                <a:lnTo>
                  <a:pt x="550" y="345"/>
                </a:lnTo>
                <a:lnTo>
                  <a:pt x="550" y="368"/>
                </a:lnTo>
                <a:lnTo>
                  <a:pt x="551" y="390"/>
                </a:lnTo>
                <a:lnTo>
                  <a:pt x="551" y="410"/>
                </a:lnTo>
                <a:lnTo>
                  <a:pt x="551" y="427"/>
                </a:lnTo>
                <a:lnTo>
                  <a:pt x="553" y="445"/>
                </a:lnTo>
                <a:lnTo>
                  <a:pt x="553" y="459"/>
                </a:lnTo>
                <a:lnTo>
                  <a:pt x="554" y="471"/>
                </a:lnTo>
                <a:lnTo>
                  <a:pt x="554" y="481"/>
                </a:lnTo>
                <a:lnTo>
                  <a:pt x="556" y="488"/>
                </a:lnTo>
                <a:lnTo>
                  <a:pt x="556" y="493"/>
                </a:lnTo>
                <a:lnTo>
                  <a:pt x="556" y="496"/>
                </a:lnTo>
                <a:lnTo>
                  <a:pt x="557" y="496"/>
                </a:lnTo>
                <a:lnTo>
                  <a:pt x="557" y="491"/>
                </a:lnTo>
                <a:lnTo>
                  <a:pt x="558" y="486"/>
                </a:lnTo>
                <a:lnTo>
                  <a:pt x="558" y="478"/>
                </a:lnTo>
                <a:lnTo>
                  <a:pt x="560" y="467"/>
                </a:lnTo>
                <a:lnTo>
                  <a:pt x="560" y="454"/>
                </a:lnTo>
                <a:lnTo>
                  <a:pt x="561" y="439"/>
                </a:lnTo>
                <a:lnTo>
                  <a:pt x="561" y="422"/>
                </a:lnTo>
                <a:lnTo>
                  <a:pt x="561" y="401"/>
                </a:lnTo>
                <a:lnTo>
                  <a:pt x="563" y="381"/>
                </a:lnTo>
                <a:lnTo>
                  <a:pt x="563" y="358"/>
                </a:lnTo>
                <a:lnTo>
                  <a:pt x="564" y="335"/>
                </a:lnTo>
                <a:lnTo>
                  <a:pt x="564" y="310"/>
                </a:lnTo>
                <a:lnTo>
                  <a:pt x="566" y="285"/>
                </a:lnTo>
                <a:lnTo>
                  <a:pt x="566" y="260"/>
                </a:lnTo>
                <a:lnTo>
                  <a:pt x="566" y="234"/>
                </a:lnTo>
                <a:lnTo>
                  <a:pt x="567" y="208"/>
                </a:lnTo>
                <a:lnTo>
                  <a:pt x="567" y="183"/>
                </a:lnTo>
                <a:lnTo>
                  <a:pt x="569" y="159"/>
                </a:lnTo>
                <a:lnTo>
                  <a:pt x="569" y="136"/>
                </a:lnTo>
              </a:path>
            </a:pathLst>
          </a:custGeom>
          <a:noFill/>
          <a:ln w="19050" cmpd="sng">
            <a:solidFill>
              <a:schemeClr val="accent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9826" name="AutoShape 18"/>
          <p:cNvSpPr>
            <a:spLocks noChangeArrowheads="1"/>
          </p:cNvSpPr>
          <p:nvPr/>
        </p:nvSpPr>
        <p:spPr bwMode="auto">
          <a:xfrm>
            <a:off x="3775075" y="2184513"/>
            <a:ext cx="519113" cy="609600"/>
          </a:xfrm>
          <a:custGeom>
            <a:avLst/>
            <a:gdLst>
              <a:gd name="G0" fmla="+- -336857 0 0"/>
              <a:gd name="G1" fmla="+- -4109403 0 0"/>
              <a:gd name="G2" fmla="+- -336857 0 -4109403"/>
              <a:gd name="G3" fmla="+- 10800 0 0"/>
              <a:gd name="G4" fmla="+- 0 0 -336857"/>
              <a:gd name="T0" fmla="*/ 360 256 1"/>
              <a:gd name="T1" fmla="*/ 0 256 1"/>
              <a:gd name="G5" fmla="+- G2 T0 T1"/>
              <a:gd name="G6" fmla="?: G2 G2 G5"/>
              <a:gd name="G7" fmla="+- 0 0 G6"/>
              <a:gd name="G8" fmla="+- 6864 0 0"/>
              <a:gd name="G9" fmla="+- 0 0 -4109403"/>
              <a:gd name="G10" fmla="+- 6864 0 2700"/>
              <a:gd name="G11" fmla="cos G10 -336857"/>
              <a:gd name="G12" fmla="sin G10 -336857"/>
              <a:gd name="G13" fmla="cos 13500 -336857"/>
              <a:gd name="G14" fmla="sin 13500 -336857"/>
              <a:gd name="G15" fmla="+- G11 10800 0"/>
              <a:gd name="G16" fmla="+- G12 10800 0"/>
              <a:gd name="G17" fmla="+- G13 10800 0"/>
              <a:gd name="G18" fmla="+- G14 10800 0"/>
              <a:gd name="G19" fmla="*/ 6864 1 2"/>
              <a:gd name="G20" fmla="+- G19 5400 0"/>
              <a:gd name="G21" fmla="cos G20 -336857"/>
              <a:gd name="G22" fmla="sin G20 -336857"/>
              <a:gd name="G23" fmla="+- G21 10800 0"/>
              <a:gd name="G24" fmla="+- G12 G23 G22"/>
              <a:gd name="G25" fmla="+- G22 G23 G11"/>
              <a:gd name="G26" fmla="cos 10800 -336857"/>
              <a:gd name="G27" fmla="sin 10800 -336857"/>
              <a:gd name="G28" fmla="cos 6864 -336857"/>
              <a:gd name="G29" fmla="sin 6864 -336857"/>
              <a:gd name="G30" fmla="+- G26 10800 0"/>
              <a:gd name="G31" fmla="+- G27 10800 0"/>
              <a:gd name="G32" fmla="+- G28 10800 0"/>
              <a:gd name="G33" fmla="+- G29 10800 0"/>
              <a:gd name="G34" fmla="+- G19 5400 0"/>
              <a:gd name="G35" fmla="cos G34 -4109403"/>
              <a:gd name="G36" fmla="sin G34 -4109403"/>
              <a:gd name="G37" fmla="+/ -4109403 -336857 2"/>
              <a:gd name="T2" fmla="*/ 180 256 1"/>
              <a:gd name="T3" fmla="*/ 0 256 1"/>
              <a:gd name="G38" fmla="+- G37 T2 T3"/>
              <a:gd name="G39" fmla="?: G2 G37 G38"/>
              <a:gd name="G40" fmla="cos 10800 G39"/>
              <a:gd name="G41" fmla="sin 10800 G39"/>
              <a:gd name="G42" fmla="cos 6864 G39"/>
              <a:gd name="G43" fmla="sin 6864 G39"/>
              <a:gd name="G44" fmla="+- G40 10800 0"/>
              <a:gd name="G45" fmla="+- G41 10800 0"/>
              <a:gd name="G46" fmla="+- G42 10800 0"/>
              <a:gd name="G47" fmla="+- G43 10800 0"/>
              <a:gd name="G48" fmla="+- G35 10800 0"/>
              <a:gd name="G49" fmla="+- G36 10800 0"/>
              <a:gd name="T4" fmla="*/ 19761 w 21600"/>
              <a:gd name="T5" fmla="*/ 4772 h 21600"/>
              <a:gd name="T6" fmla="*/ 14850 w 21600"/>
              <a:gd name="T7" fmla="*/ 2951 h 21600"/>
              <a:gd name="T8" fmla="*/ 16495 w 21600"/>
              <a:gd name="T9" fmla="*/ 6969 h 21600"/>
              <a:gd name="T10" fmla="*/ 24245 w 21600"/>
              <a:gd name="T11" fmla="*/ 9590 h 21600"/>
              <a:gd name="T12" fmla="*/ 20014 w 21600"/>
              <a:gd name="T13" fmla="*/ 14657 h 21600"/>
              <a:gd name="T14" fmla="*/ 14947 w 21600"/>
              <a:gd name="T15" fmla="*/ 10426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17636" y="10185"/>
                </a:moveTo>
                <a:cubicBezTo>
                  <a:pt x="17426" y="7846"/>
                  <a:pt x="16034" y="5777"/>
                  <a:pt x="13947" y="4700"/>
                </a:cubicBezTo>
                <a:lnTo>
                  <a:pt x="15752" y="1202"/>
                </a:lnTo>
                <a:cubicBezTo>
                  <a:pt x="19036" y="2896"/>
                  <a:pt x="21225" y="6152"/>
                  <a:pt x="21556" y="9832"/>
                </a:cubicBezTo>
                <a:lnTo>
                  <a:pt x="24245" y="9590"/>
                </a:lnTo>
                <a:lnTo>
                  <a:pt x="20014" y="14657"/>
                </a:lnTo>
                <a:lnTo>
                  <a:pt x="14947" y="10426"/>
                </a:lnTo>
                <a:lnTo>
                  <a:pt x="17636" y="10185"/>
                </a:lnTo>
                <a:close/>
              </a:path>
            </a:pathLst>
          </a:custGeom>
          <a:solidFill>
            <a:schemeClr val="bg2"/>
          </a:solidFill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9827" name="AutoShape 19"/>
          <p:cNvSpPr>
            <a:spLocks noChangeArrowheads="1"/>
          </p:cNvSpPr>
          <p:nvPr/>
        </p:nvSpPr>
        <p:spPr bwMode="auto">
          <a:xfrm>
            <a:off x="4918075" y="2184513"/>
            <a:ext cx="519113" cy="609600"/>
          </a:xfrm>
          <a:custGeom>
            <a:avLst/>
            <a:gdLst>
              <a:gd name="G0" fmla="+- -336857 0 0"/>
              <a:gd name="G1" fmla="+- -4109403 0 0"/>
              <a:gd name="G2" fmla="+- -336857 0 -4109403"/>
              <a:gd name="G3" fmla="+- 10800 0 0"/>
              <a:gd name="G4" fmla="+- 0 0 -336857"/>
              <a:gd name="T0" fmla="*/ 360 256 1"/>
              <a:gd name="T1" fmla="*/ 0 256 1"/>
              <a:gd name="G5" fmla="+- G2 T0 T1"/>
              <a:gd name="G6" fmla="?: G2 G2 G5"/>
              <a:gd name="G7" fmla="+- 0 0 G6"/>
              <a:gd name="G8" fmla="+- 6864 0 0"/>
              <a:gd name="G9" fmla="+- 0 0 -4109403"/>
              <a:gd name="G10" fmla="+- 6864 0 2700"/>
              <a:gd name="G11" fmla="cos G10 -336857"/>
              <a:gd name="G12" fmla="sin G10 -336857"/>
              <a:gd name="G13" fmla="cos 13500 -336857"/>
              <a:gd name="G14" fmla="sin 13500 -336857"/>
              <a:gd name="G15" fmla="+- G11 10800 0"/>
              <a:gd name="G16" fmla="+- G12 10800 0"/>
              <a:gd name="G17" fmla="+- G13 10800 0"/>
              <a:gd name="G18" fmla="+- G14 10800 0"/>
              <a:gd name="G19" fmla="*/ 6864 1 2"/>
              <a:gd name="G20" fmla="+- G19 5400 0"/>
              <a:gd name="G21" fmla="cos G20 -336857"/>
              <a:gd name="G22" fmla="sin G20 -336857"/>
              <a:gd name="G23" fmla="+- G21 10800 0"/>
              <a:gd name="G24" fmla="+- G12 G23 G22"/>
              <a:gd name="G25" fmla="+- G22 G23 G11"/>
              <a:gd name="G26" fmla="cos 10800 -336857"/>
              <a:gd name="G27" fmla="sin 10800 -336857"/>
              <a:gd name="G28" fmla="cos 6864 -336857"/>
              <a:gd name="G29" fmla="sin 6864 -336857"/>
              <a:gd name="G30" fmla="+- G26 10800 0"/>
              <a:gd name="G31" fmla="+- G27 10800 0"/>
              <a:gd name="G32" fmla="+- G28 10800 0"/>
              <a:gd name="G33" fmla="+- G29 10800 0"/>
              <a:gd name="G34" fmla="+- G19 5400 0"/>
              <a:gd name="G35" fmla="cos G34 -4109403"/>
              <a:gd name="G36" fmla="sin G34 -4109403"/>
              <a:gd name="G37" fmla="+/ -4109403 -336857 2"/>
              <a:gd name="T2" fmla="*/ 180 256 1"/>
              <a:gd name="T3" fmla="*/ 0 256 1"/>
              <a:gd name="G38" fmla="+- G37 T2 T3"/>
              <a:gd name="G39" fmla="?: G2 G37 G38"/>
              <a:gd name="G40" fmla="cos 10800 G39"/>
              <a:gd name="G41" fmla="sin 10800 G39"/>
              <a:gd name="G42" fmla="cos 6864 G39"/>
              <a:gd name="G43" fmla="sin 6864 G39"/>
              <a:gd name="G44" fmla="+- G40 10800 0"/>
              <a:gd name="G45" fmla="+- G41 10800 0"/>
              <a:gd name="G46" fmla="+- G42 10800 0"/>
              <a:gd name="G47" fmla="+- G43 10800 0"/>
              <a:gd name="G48" fmla="+- G35 10800 0"/>
              <a:gd name="G49" fmla="+- G36 10800 0"/>
              <a:gd name="T4" fmla="*/ 19761 w 21600"/>
              <a:gd name="T5" fmla="*/ 4772 h 21600"/>
              <a:gd name="T6" fmla="*/ 14850 w 21600"/>
              <a:gd name="T7" fmla="*/ 2951 h 21600"/>
              <a:gd name="T8" fmla="*/ 16495 w 21600"/>
              <a:gd name="T9" fmla="*/ 6969 h 21600"/>
              <a:gd name="T10" fmla="*/ 24245 w 21600"/>
              <a:gd name="T11" fmla="*/ 9590 h 21600"/>
              <a:gd name="T12" fmla="*/ 20014 w 21600"/>
              <a:gd name="T13" fmla="*/ 14657 h 21600"/>
              <a:gd name="T14" fmla="*/ 14947 w 21600"/>
              <a:gd name="T15" fmla="*/ 10426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17636" y="10185"/>
                </a:moveTo>
                <a:cubicBezTo>
                  <a:pt x="17426" y="7846"/>
                  <a:pt x="16034" y="5777"/>
                  <a:pt x="13947" y="4700"/>
                </a:cubicBezTo>
                <a:lnTo>
                  <a:pt x="15752" y="1202"/>
                </a:lnTo>
                <a:cubicBezTo>
                  <a:pt x="19036" y="2896"/>
                  <a:pt x="21225" y="6152"/>
                  <a:pt x="21556" y="9832"/>
                </a:cubicBezTo>
                <a:lnTo>
                  <a:pt x="24245" y="9590"/>
                </a:lnTo>
                <a:lnTo>
                  <a:pt x="20014" y="14657"/>
                </a:lnTo>
                <a:lnTo>
                  <a:pt x="14947" y="10426"/>
                </a:lnTo>
                <a:lnTo>
                  <a:pt x="17636" y="10185"/>
                </a:lnTo>
                <a:close/>
              </a:path>
            </a:pathLst>
          </a:custGeom>
          <a:solidFill>
            <a:schemeClr val="bg2"/>
          </a:solidFill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9828" name="AutoShape 20"/>
          <p:cNvSpPr>
            <a:spLocks noChangeArrowheads="1"/>
          </p:cNvSpPr>
          <p:nvPr/>
        </p:nvSpPr>
        <p:spPr bwMode="auto">
          <a:xfrm>
            <a:off x="6213475" y="2184513"/>
            <a:ext cx="519113" cy="609600"/>
          </a:xfrm>
          <a:custGeom>
            <a:avLst/>
            <a:gdLst>
              <a:gd name="G0" fmla="+- -336857 0 0"/>
              <a:gd name="G1" fmla="+- -4109403 0 0"/>
              <a:gd name="G2" fmla="+- -336857 0 -4109403"/>
              <a:gd name="G3" fmla="+- 10800 0 0"/>
              <a:gd name="G4" fmla="+- 0 0 -336857"/>
              <a:gd name="T0" fmla="*/ 360 256 1"/>
              <a:gd name="T1" fmla="*/ 0 256 1"/>
              <a:gd name="G5" fmla="+- G2 T0 T1"/>
              <a:gd name="G6" fmla="?: G2 G2 G5"/>
              <a:gd name="G7" fmla="+- 0 0 G6"/>
              <a:gd name="G8" fmla="+- 6864 0 0"/>
              <a:gd name="G9" fmla="+- 0 0 -4109403"/>
              <a:gd name="G10" fmla="+- 6864 0 2700"/>
              <a:gd name="G11" fmla="cos G10 -336857"/>
              <a:gd name="G12" fmla="sin G10 -336857"/>
              <a:gd name="G13" fmla="cos 13500 -336857"/>
              <a:gd name="G14" fmla="sin 13500 -336857"/>
              <a:gd name="G15" fmla="+- G11 10800 0"/>
              <a:gd name="G16" fmla="+- G12 10800 0"/>
              <a:gd name="G17" fmla="+- G13 10800 0"/>
              <a:gd name="G18" fmla="+- G14 10800 0"/>
              <a:gd name="G19" fmla="*/ 6864 1 2"/>
              <a:gd name="G20" fmla="+- G19 5400 0"/>
              <a:gd name="G21" fmla="cos G20 -336857"/>
              <a:gd name="G22" fmla="sin G20 -336857"/>
              <a:gd name="G23" fmla="+- G21 10800 0"/>
              <a:gd name="G24" fmla="+- G12 G23 G22"/>
              <a:gd name="G25" fmla="+- G22 G23 G11"/>
              <a:gd name="G26" fmla="cos 10800 -336857"/>
              <a:gd name="G27" fmla="sin 10800 -336857"/>
              <a:gd name="G28" fmla="cos 6864 -336857"/>
              <a:gd name="G29" fmla="sin 6864 -336857"/>
              <a:gd name="G30" fmla="+- G26 10800 0"/>
              <a:gd name="G31" fmla="+- G27 10800 0"/>
              <a:gd name="G32" fmla="+- G28 10800 0"/>
              <a:gd name="G33" fmla="+- G29 10800 0"/>
              <a:gd name="G34" fmla="+- G19 5400 0"/>
              <a:gd name="G35" fmla="cos G34 -4109403"/>
              <a:gd name="G36" fmla="sin G34 -4109403"/>
              <a:gd name="G37" fmla="+/ -4109403 -336857 2"/>
              <a:gd name="T2" fmla="*/ 180 256 1"/>
              <a:gd name="T3" fmla="*/ 0 256 1"/>
              <a:gd name="G38" fmla="+- G37 T2 T3"/>
              <a:gd name="G39" fmla="?: G2 G37 G38"/>
              <a:gd name="G40" fmla="cos 10800 G39"/>
              <a:gd name="G41" fmla="sin 10800 G39"/>
              <a:gd name="G42" fmla="cos 6864 G39"/>
              <a:gd name="G43" fmla="sin 6864 G39"/>
              <a:gd name="G44" fmla="+- G40 10800 0"/>
              <a:gd name="G45" fmla="+- G41 10800 0"/>
              <a:gd name="G46" fmla="+- G42 10800 0"/>
              <a:gd name="G47" fmla="+- G43 10800 0"/>
              <a:gd name="G48" fmla="+- G35 10800 0"/>
              <a:gd name="G49" fmla="+- G36 10800 0"/>
              <a:gd name="T4" fmla="*/ 19761 w 21600"/>
              <a:gd name="T5" fmla="*/ 4772 h 21600"/>
              <a:gd name="T6" fmla="*/ 14850 w 21600"/>
              <a:gd name="T7" fmla="*/ 2951 h 21600"/>
              <a:gd name="T8" fmla="*/ 16495 w 21600"/>
              <a:gd name="T9" fmla="*/ 6969 h 21600"/>
              <a:gd name="T10" fmla="*/ 24245 w 21600"/>
              <a:gd name="T11" fmla="*/ 9590 h 21600"/>
              <a:gd name="T12" fmla="*/ 20014 w 21600"/>
              <a:gd name="T13" fmla="*/ 14657 h 21600"/>
              <a:gd name="T14" fmla="*/ 14947 w 21600"/>
              <a:gd name="T15" fmla="*/ 10426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17636" y="10185"/>
                </a:moveTo>
                <a:cubicBezTo>
                  <a:pt x="17426" y="7846"/>
                  <a:pt x="16034" y="5777"/>
                  <a:pt x="13947" y="4700"/>
                </a:cubicBezTo>
                <a:lnTo>
                  <a:pt x="15752" y="1202"/>
                </a:lnTo>
                <a:cubicBezTo>
                  <a:pt x="19036" y="2896"/>
                  <a:pt x="21225" y="6152"/>
                  <a:pt x="21556" y="9832"/>
                </a:cubicBezTo>
                <a:lnTo>
                  <a:pt x="24245" y="9590"/>
                </a:lnTo>
                <a:lnTo>
                  <a:pt x="20014" y="14657"/>
                </a:lnTo>
                <a:lnTo>
                  <a:pt x="14947" y="10426"/>
                </a:lnTo>
                <a:lnTo>
                  <a:pt x="17636" y="10185"/>
                </a:lnTo>
                <a:close/>
              </a:path>
            </a:pathLst>
          </a:custGeom>
          <a:solidFill>
            <a:schemeClr val="bg2"/>
          </a:solidFill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9830" name="Text Box 22"/>
          <p:cNvSpPr txBox="1">
            <a:spLocks noChangeArrowheads="1"/>
          </p:cNvSpPr>
          <p:nvPr/>
        </p:nvSpPr>
        <p:spPr bwMode="auto">
          <a:xfrm>
            <a:off x="5222875" y="4507027"/>
            <a:ext cx="3657599" cy="646331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 eaLnBrk="0" hangingPunct="0">
              <a:defRPr/>
            </a:pPr>
            <a:r>
              <a:rPr lang="en-US" sz="1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frequency is the time-derivative of the phase</a:t>
            </a:r>
            <a:endParaRPr lang="en-US" sz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 eaLnBrk="0" hangingPunct="0">
              <a:defRPr/>
            </a:pPr>
            <a:r>
              <a:rPr lang="en-US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since the phase is proportional to the integral of </a:t>
            </a:r>
            <a:r>
              <a:rPr lang="en-US" sz="12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r>
              <a:rPr lang="en-US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sz="12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US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), the frequency is proportional to </a:t>
            </a:r>
            <a:r>
              <a:rPr lang="en-US" sz="12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r>
              <a:rPr lang="en-US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sz="12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US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).</a:t>
            </a:r>
          </a:p>
        </p:txBody>
      </p:sp>
      <p:sp>
        <p:nvSpPr>
          <p:cNvPr id="119831" name="Freeform 23"/>
          <p:cNvSpPr>
            <a:spLocks/>
          </p:cNvSpPr>
          <p:nvPr/>
        </p:nvSpPr>
        <p:spPr bwMode="auto">
          <a:xfrm flipH="1" flipV="1">
            <a:off x="4765674" y="4775313"/>
            <a:ext cx="381000" cy="101600"/>
          </a:xfrm>
          <a:custGeom>
            <a:avLst/>
            <a:gdLst>
              <a:gd name="T0" fmla="*/ 0 w 240"/>
              <a:gd name="T1" fmla="*/ 8 h 64"/>
              <a:gd name="T2" fmla="*/ 144 w 240"/>
              <a:gd name="T3" fmla="*/ 8 h 64"/>
              <a:gd name="T4" fmla="*/ 96 w 240"/>
              <a:gd name="T5" fmla="*/ 56 h 64"/>
              <a:gd name="T6" fmla="*/ 240 w 240"/>
              <a:gd name="T7" fmla="*/ 56 h 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40" h="64">
                <a:moveTo>
                  <a:pt x="0" y="8"/>
                </a:moveTo>
                <a:cubicBezTo>
                  <a:pt x="64" y="4"/>
                  <a:pt x="128" y="0"/>
                  <a:pt x="144" y="8"/>
                </a:cubicBezTo>
                <a:cubicBezTo>
                  <a:pt x="160" y="16"/>
                  <a:pt x="80" y="48"/>
                  <a:pt x="96" y="56"/>
                </a:cubicBezTo>
                <a:cubicBezTo>
                  <a:pt x="112" y="64"/>
                  <a:pt x="176" y="60"/>
                  <a:pt x="240" y="56"/>
                </a:cubicBezTo>
              </a:path>
            </a:pathLst>
          </a:custGeom>
          <a:noFill/>
          <a:ln w="9525" cap="flat" cmpd="sng">
            <a:solidFill>
              <a:schemeClr val="accent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11639" name="Object 2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55681611"/>
              </p:ext>
            </p:extLst>
          </p:nvPr>
        </p:nvGraphicFramePr>
        <p:xfrm>
          <a:off x="5222875" y="2794114"/>
          <a:ext cx="315913" cy="201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317500" imgH="203200" progId="Equation.3">
                  <p:embed/>
                </p:oleObj>
              </mc:Choice>
              <mc:Fallback>
                <p:oleObj name="Equation" r:id="rId3" imgW="317500" imgH="203200" progId="Equation.3">
                  <p:embed/>
                  <p:pic>
                    <p:nvPicPr>
                      <p:cNvPr id="111639" name="Object 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22875" y="2794114"/>
                        <a:ext cx="315913" cy="2016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1640" name="Object 2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71884298"/>
              </p:ext>
            </p:extLst>
          </p:nvPr>
        </p:nvGraphicFramePr>
        <p:xfrm>
          <a:off x="6975474" y="2641714"/>
          <a:ext cx="279400" cy="201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279400" imgH="203200" progId="Equation.3">
                  <p:embed/>
                </p:oleObj>
              </mc:Choice>
              <mc:Fallback>
                <p:oleObj name="Equation" r:id="rId5" imgW="279400" imgH="203200" progId="Equation.3">
                  <p:embed/>
                  <p:pic>
                    <p:nvPicPr>
                      <p:cNvPr id="111640" name="Object 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75474" y="2641714"/>
                        <a:ext cx="279400" cy="2016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1641" name="Object 2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00560988"/>
              </p:ext>
            </p:extLst>
          </p:nvPr>
        </p:nvGraphicFramePr>
        <p:xfrm>
          <a:off x="5146674" y="3327513"/>
          <a:ext cx="1549400" cy="228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1549400" imgH="228600" progId="Equation.3">
                  <p:embed/>
                </p:oleObj>
              </mc:Choice>
              <mc:Fallback>
                <p:oleObj name="Equation" r:id="rId7" imgW="1549400" imgH="228600" progId="Equation.3">
                  <p:embed/>
                  <p:pic>
                    <p:nvPicPr>
                      <p:cNvPr id="111641" name="Object 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46674" y="3327513"/>
                        <a:ext cx="1549400" cy="228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9835" name="Line 27"/>
          <p:cNvSpPr>
            <a:spLocks noChangeShapeType="1"/>
          </p:cNvSpPr>
          <p:nvPr/>
        </p:nvSpPr>
        <p:spPr bwMode="auto">
          <a:xfrm flipH="1">
            <a:off x="3581400" y="3556112"/>
            <a:ext cx="2936874" cy="1107773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200" dirty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9836" name="Text Box 28"/>
          <p:cNvSpPr txBox="1">
            <a:spLocks noChangeArrowheads="1"/>
          </p:cNvSpPr>
          <p:nvPr/>
        </p:nvSpPr>
        <p:spPr bwMode="auto">
          <a:xfrm>
            <a:off x="5227515" y="3993027"/>
            <a:ext cx="1263487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 eaLnBrk="0" hangingPunct="0">
              <a:defRPr/>
            </a:pPr>
            <a:r>
              <a:rPr lang="en-US" sz="10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time-varying phase</a:t>
            </a:r>
          </a:p>
        </p:txBody>
      </p:sp>
      <p:sp>
        <p:nvSpPr>
          <p:cNvPr id="119837" name="Text Box 29"/>
          <p:cNvSpPr txBox="1">
            <a:spLocks noChangeArrowheads="1"/>
          </p:cNvSpPr>
          <p:nvPr/>
        </p:nvSpPr>
        <p:spPr bwMode="auto">
          <a:xfrm>
            <a:off x="2865438" y="5613513"/>
            <a:ext cx="5143500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defRPr/>
            </a:pPr>
            <a:r>
              <a:rPr lang="en-US" sz="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Figure from " Quadrature Modulation for Aeronautical Telemetry</a:t>
            </a:r>
            <a:r>
              <a:rPr lang="ja-JP" altLang="en-US" sz="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  <a:r>
              <a:rPr lang="en-US" sz="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by Michael Rice, BYU and Robert Jefferis, Tybrin Corp, ITC 2001.  Reprinted by permission of the authors.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7E87281-1B85-FCAF-063B-8BE33CC5AECA}"/>
              </a:ext>
            </a:extLst>
          </p:cNvPr>
          <p:cNvSpPr/>
          <p:nvPr/>
        </p:nvSpPr>
        <p:spPr>
          <a:xfrm>
            <a:off x="2971800" y="1371600"/>
            <a:ext cx="6248400" cy="4114800"/>
          </a:xfrm>
          <a:prstGeom prst="rect">
            <a:avLst/>
          </a:prstGeom>
          <a:noFill/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aphicFrame>
        <p:nvGraphicFramePr>
          <p:cNvPr id="2" name="Object 21">
            <a:extLst>
              <a:ext uri="{FF2B5EF4-FFF2-40B4-BE49-F238E27FC236}">
                <a16:creationId xmlns:a16="http://schemas.microsoft.com/office/drawing/2014/main" id="{E2B2B602-51AE-068F-6BD8-7FAE4E56251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4254131"/>
              </p:ext>
            </p:extLst>
          </p:nvPr>
        </p:nvGraphicFramePr>
        <p:xfrm>
          <a:off x="3355973" y="4540363"/>
          <a:ext cx="1333500" cy="469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1333500" imgH="469900" progId="Equation.3">
                  <p:embed/>
                </p:oleObj>
              </mc:Choice>
              <mc:Fallback>
                <p:oleObj name="Equation" r:id="rId9" imgW="1333500" imgH="469900" progId="Equation.3">
                  <p:embed/>
                  <p:pic>
                    <p:nvPicPr>
                      <p:cNvPr id="2" name="Object 21">
                        <a:extLst>
                          <a:ext uri="{FF2B5EF4-FFF2-40B4-BE49-F238E27FC236}">
                            <a16:creationId xmlns:a16="http://schemas.microsoft.com/office/drawing/2014/main" id="{E2B2B602-51AE-068F-6BD8-7FAE4E56251F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55973" y="4540363"/>
                        <a:ext cx="1333500" cy="469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D50AE3E-79A6-F46D-C52E-BCE82A020BD3}"/>
              </a:ext>
            </a:extLst>
          </p:cNvPr>
          <p:cNvSpPr/>
          <p:nvPr/>
        </p:nvSpPr>
        <p:spPr>
          <a:xfrm>
            <a:off x="0" y="1341576"/>
            <a:ext cx="12192000" cy="1905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23298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>
                <a:cs typeface="+mj-cs"/>
              </a:rPr>
              <a:t>Tier 0 in CPM Notation</a:t>
            </a:r>
          </a:p>
        </p:txBody>
      </p:sp>
      <p:sp>
        <p:nvSpPr>
          <p:cNvPr id="823300" name="Rectangle 1028"/>
          <p:cNvSpPr>
            <a:spLocks noChangeArrowheads="1"/>
          </p:cNvSpPr>
          <p:nvPr/>
        </p:nvSpPr>
        <p:spPr bwMode="auto">
          <a:xfrm>
            <a:off x="7086600" y="2209800"/>
            <a:ext cx="19050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tabLst>
                <a:tab pos="457200" algn="r"/>
                <a:tab pos="2743200" algn="ctr"/>
                <a:tab pos="5486400" algn="r"/>
              </a:tabLst>
              <a:defRPr/>
            </a:pPr>
            <a:r>
              <a:rPr lang="en-US" sz="1200" dirty="0">
                <a:solidFill>
                  <a:schemeClr val="tx1"/>
                </a:solidFill>
                <a:latin typeface="Times" charset="0"/>
                <a:cs typeface="Times New Roman" charset="0"/>
              </a:rPr>
              <a:t> </a:t>
            </a:r>
          </a:p>
          <a:p>
            <a:pPr algn="l" eaLnBrk="0" hangingPunct="0">
              <a:tabLst>
                <a:tab pos="457200" algn="r"/>
                <a:tab pos="2743200" algn="ctr"/>
                <a:tab pos="5486400" algn="r"/>
              </a:tabLst>
              <a:defRPr/>
            </a:pPr>
            <a:r>
              <a:rPr lang="en-US" dirty="0">
                <a:solidFill>
                  <a:schemeClr val="tx1"/>
                </a:solidFill>
                <a:latin typeface="Times" charset="0"/>
                <a:cs typeface="Times New Roman" charset="0"/>
              </a:rPr>
              <a:t> -</a:t>
            </a:r>
            <a:r>
              <a:rPr lang="en-US" dirty="0">
                <a:solidFill>
                  <a:schemeClr val="tx1"/>
                </a:solidFill>
                <a:cs typeface="Times New Roman" charset="0"/>
                <a:sym typeface="Symbol" charset="0"/>
              </a:rPr>
              <a:t></a:t>
            </a:r>
            <a:r>
              <a:rPr lang="en-US" dirty="0">
                <a:solidFill>
                  <a:schemeClr val="tx1"/>
                </a:solidFill>
                <a:latin typeface="Times" charset="0"/>
                <a:cs typeface="Times New Roman" charset="0"/>
              </a:rPr>
              <a:t>&lt; t &lt;+</a:t>
            </a:r>
            <a:r>
              <a:rPr lang="en-US" dirty="0">
                <a:solidFill>
                  <a:schemeClr val="tx1"/>
                </a:solidFill>
                <a:cs typeface="Times New Roman" charset="0"/>
                <a:sym typeface="Symbol" charset="0"/>
              </a:rPr>
              <a:t></a:t>
            </a:r>
            <a:endParaRPr lang="en-US" dirty="0">
              <a:solidFill>
                <a:schemeClr val="tx1"/>
              </a:solidFill>
              <a:latin typeface="Times" charset="0"/>
              <a:cs typeface="Times New Roman" charset="0"/>
            </a:endParaRPr>
          </a:p>
          <a:p>
            <a:pPr algn="l" eaLnBrk="0" hangingPunct="0">
              <a:tabLst>
                <a:tab pos="457200" algn="r"/>
                <a:tab pos="2743200" algn="ctr"/>
                <a:tab pos="5486400" algn="r"/>
              </a:tabLst>
              <a:defRPr/>
            </a:pPr>
            <a:endParaRPr lang="en-US" sz="1800" dirty="0">
              <a:solidFill>
                <a:schemeClr val="tx1"/>
              </a:solidFill>
              <a:cs typeface="Times New Roman" charset="0"/>
              <a:sym typeface="Symbol" charset="0"/>
            </a:endParaRPr>
          </a:p>
        </p:txBody>
      </p:sp>
      <p:graphicFrame>
        <p:nvGraphicFramePr>
          <p:cNvPr id="113668" name="Object 102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79769628"/>
              </p:ext>
            </p:extLst>
          </p:nvPr>
        </p:nvGraphicFramePr>
        <p:xfrm>
          <a:off x="3048000" y="1447800"/>
          <a:ext cx="5181600" cy="561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2374900" imgH="254000" progId="Equation.3">
                  <p:embed/>
                </p:oleObj>
              </mc:Choice>
              <mc:Fallback>
                <p:oleObj name="Equation" r:id="rId3" imgW="2374900" imgH="254000" progId="Equation.3">
                  <p:embed/>
                  <p:pic>
                    <p:nvPicPr>
                      <p:cNvPr id="113668" name="Object 102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0" y="1447800"/>
                        <a:ext cx="5181600" cy="561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1027">
            <a:extLst>
              <a:ext uri="{FF2B5EF4-FFF2-40B4-BE49-F238E27FC236}">
                <a16:creationId xmlns:a16="http://schemas.microsoft.com/office/drawing/2014/main" id="{FA4D78E7-DD65-4829-6BF0-E405B3A21533}"/>
              </a:ext>
            </a:extLst>
          </p:cNvPr>
          <p:cNvSpPr>
            <a:spLocks noGrp="1" noChangeArrowheads="1"/>
          </p:cNvSpPr>
          <p:nvPr>
            <p:ph sz="half" idx="1"/>
          </p:nvPr>
        </p:nvSpPr>
        <p:spPr>
          <a:xfrm>
            <a:off x="838200" y="3611425"/>
            <a:ext cx="3352800" cy="2565538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dirty="0">
                <a:cs typeface="+mn-cs"/>
              </a:rPr>
              <a:t>M = 2 (binary)</a:t>
            </a:r>
            <a:br>
              <a:rPr lang="en-US" dirty="0">
                <a:cs typeface="+mn-cs"/>
              </a:rPr>
            </a:br>
            <a:endParaRPr lang="en-US" dirty="0">
              <a:cs typeface="+mn-cs"/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en-US" dirty="0">
                <a:latin typeface="Symbol" charset="0"/>
                <a:cs typeface="+mn-cs"/>
                <a:sym typeface="Symbol" charset="0"/>
              </a:rPr>
              <a:t></a:t>
            </a:r>
            <a:r>
              <a:rPr lang="en-US" baseline="-25000" dirty="0">
                <a:cs typeface="+mn-cs"/>
              </a:rPr>
              <a:t>i </a:t>
            </a:r>
            <a:r>
              <a:rPr lang="en-US" dirty="0">
                <a:cs typeface="+mn-cs"/>
              </a:rPr>
              <a:t>= 2d</a:t>
            </a:r>
            <a:r>
              <a:rPr lang="en-US" baseline="-25000" dirty="0">
                <a:cs typeface="+mn-cs"/>
              </a:rPr>
              <a:t>i </a:t>
            </a:r>
            <a:r>
              <a:rPr lang="en-US" dirty="0">
                <a:cs typeface="+mn-cs"/>
              </a:rPr>
              <a:t>- 1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dirty="0"/>
              <a:t>d</a:t>
            </a:r>
            <a:r>
              <a:rPr lang="en-US" baseline="-25000" dirty="0"/>
              <a:t>i</a:t>
            </a:r>
            <a:r>
              <a:rPr lang="en-US" dirty="0"/>
              <a:t> = {0, 1}, </a:t>
            </a:r>
            <a:r>
              <a:rPr lang="en-US" dirty="0">
                <a:latin typeface="Symbol" charset="0"/>
                <a:sym typeface="Symbol" charset="0"/>
              </a:rPr>
              <a:t></a:t>
            </a:r>
            <a:r>
              <a:rPr lang="en-US" baseline="-25000" dirty="0"/>
              <a:t>i</a:t>
            </a:r>
            <a:r>
              <a:rPr lang="en-US" dirty="0"/>
              <a:t> = {-1, +1}</a:t>
            </a:r>
            <a:br>
              <a:rPr lang="en-US" dirty="0"/>
            </a:br>
            <a:endParaRPr lang="en-US" dirty="0"/>
          </a:p>
          <a:p>
            <a:pPr eaLnBrk="1" hangingPunct="1">
              <a:lnSpc>
                <a:spcPct val="90000"/>
              </a:lnSpc>
              <a:defRPr/>
            </a:pPr>
            <a:r>
              <a:rPr lang="en-US" dirty="0">
                <a:cs typeface="+mn-cs"/>
              </a:rPr>
              <a:t>h = 0.7</a:t>
            </a:r>
          </a:p>
        </p:txBody>
      </p:sp>
      <p:sp>
        <p:nvSpPr>
          <p:cNvPr id="7" name="Rectangle 1027">
            <a:extLst>
              <a:ext uri="{FF2B5EF4-FFF2-40B4-BE49-F238E27FC236}">
                <a16:creationId xmlns:a16="http://schemas.microsoft.com/office/drawing/2014/main" id="{97230DA5-A5CC-8C1A-6525-15CF236DC336}"/>
              </a:ext>
            </a:extLst>
          </p:cNvPr>
          <p:cNvSpPr txBox="1">
            <a:spLocks noChangeArrowheads="1"/>
          </p:cNvSpPr>
          <p:nvPr/>
        </p:nvSpPr>
        <p:spPr>
          <a:xfrm>
            <a:off x="4419600" y="3611425"/>
            <a:ext cx="6934200" cy="2565538"/>
          </a:xfrm>
          <a:prstGeom prst="rect">
            <a:avLst/>
          </a:prstGeom>
        </p:spPr>
        <p:txBody>
          <a:bodyPr vert="horz" lIns="91440" tIns="45720" rIns="91440" bIns="45720" numCol="1" spcCol="45720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68313" indent="-2349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744538" indent="-276225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035050" indent="-290513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270000" indent="-2349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lang="en-US" dirty="0">
                <a:cs typeface="+mn-cs"/>
              </a:rPr>
              <a:t>g(t) is the normalized impulse response of a high order Bessel filter with 3 dB bandwidth = 0.7 * bit rate</a:t>
            </a:r>
          </a:p>
          <a:p>
            <a:pPr lvl="1" fontAlgn="auto">
              <a:spcAft>
                <a:spcPts val="0"/>
              </a:spcAft>
              <a:defRPr/>
            </a:pPr>
            <a:r>
              <a:rPr lang="en-US" dirty="0"/>
              <a:t>Normalized such that the integral over all time = 1/2</a:t>
            </a:r>
          </a:p>
        </p:txBody>
      </p:sp>
      <p:graphicFrame>
        <p:nvGraphicFramePr>
          <p:cNvPr id="3" name="Object 1030">
            <a:extLst>
              <a:ext uri="{FF2B5EF4-FFF2-40B4-BE49-F238E27FC236}">
                <a16:creationId xmlns:a16="http://schemas.microsoft.com/office/drawing/2014/main" id="{FC8B79E2-B9CC-E065-C69A-B34702D2E97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47754640"/>
              </p:ext>
            </p:extLst>
          </p:nvPr>
        </p:nvGraphicFramePr>
        <p:xfrm>
          <a:off x="2971801" y="2138362"/>
          <a:ext cx="4267200" cy="9858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2019300" imgH="469900" progId="Equation.3">
                  <p:embed/>
                </p:oleObj>
              </mc:Choice>
              <mc:Fallback>
                <p:oleObj name="Equation" r:id="rId5" imgW="2019300" imgH="469900" progId="Equation.3">
                  <p:embed/>
                  <p:pic>
                    <p:nvPicPr>
                      <p:cNvPr id="3" name="Object 1030">
                        <a:extLst>
                          <a:ext uri="{FF2B5EF4-FFF2-40B4-BE49-F238E27FC236}">
                            <a16:creationId xmlns:a16="http://schemas.microsoft.com/office/drawing/2014/main" id="{FC8B79E2-B9CC-E065-C69A-B34702D2E977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71801" y="2138362"/>
                        <a:ext cx="4267200" cy="9858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>
                <a:cs typeface="+mj-cs"/>
              </a:rPr>
              <a:t>PCM/FM as a Phase Modulation</a:t>
            </a:r>
          </a:p>
        </p:txBody>
      </p:sp>
      <p:pic>
        <p:nvPicPr>
          <p:cNvPr id="11571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2514601"/>
            <a:ext cx="4038600" cy="303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4">
            <a:extLst>
              <a:ext uri="{FF2B5EF4-FFF2-40B4-BE49-F238E27FC236}">
                <a16:creationId xmlns:a16="http://schemas.microsoft.com/office/drawing/2014/main" id="{16DE612C-3E9A-0875-6CAB-429CEE36922D}"/>
              </a:ext>
            </a:extLst>
          </p:cNvPr>
          <p:cNvPicPr>
            <a:picLocks noGrp="1" noChangeAspect="1" noChangeArrowheads="1"/>
          </p:cNvPicPr>
          <p:nvPr>
            <p:ph type="pic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61" r="4761"/>
          <a:stretch>
            <a:fillRect/>
          </a:stretch>
        </p:blipFill>
        <p:spPr bwMode="auto"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6">
            <a:extLst>
              <a:ext uri="{FF2B5EF4-FFF2-40B4-BE49-F238E27FC236}">
                <a16:creationId xmlns:a16="http://schemas.microsoft.com/office/drawing/2014/main" id="{E0064E80-47C2-A040-A5A6-DE4ADEFABEE0}"/>
              </a:ext>
            </a:extLst>
          </p:cNvPr>
          <p:cNvPicPr>
            <a:picLocks noGrp="1" noChangeAspect="1" noChangeArrowheads="1"/>
          </p:cNvPicPr>
          <p:nvPr>
            <p:ph type="pic" idx="1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61" r="4761"/>
          <a:stretch>
            <a:fillRect/>
          </a:stretch>
        </p:blipFill>
        <p:spPr bwMode="auto"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>
                <a:cs typeface="+mj-cs"/>
              </a:rPr>
              <a:t>Power Spectral Density (PSD)</a:t>
            </a:r>
          </a:p>
        </p:txBody>
      </p:sp>
      <p:pic>
        <p:nvPicPr>
          <p:cNvPr id="124933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blackWhite">
          <a:xfrm>
            <a:off x="2465389" y="1301750"/>
            <a:ext cx="7259637" cy="4870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10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>
                <a:cs typeface="+mj-cs"/>
              </a:rPr>
              <a:t>Fractional Out-of-band Power</a:t>
            </a:r>
          </a:p>
        </p:txBody>
      </p:sp>
      <p:sp>
        <p:nvSpPr>
          <p:cNvPr id="601091" name="Text Box 3"/>
          <p:cNvSpPr txBox="1">
            <a:spLocks noChangeArrowheads="1"/>
          </p:cNvSpPr>
          <p:nvPr/>
        </p:nvSpPr>
        <p:spPr bwMode="auto">
          <a:xfrm>
            <a:off x="3962401" y="4800600"/>
            <a:ext cx="11842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>
              <a:defRPr/>
            </a:pPr>
            <a:r>
              <a:rPr lang="en-US" dirty="0">
                <a:latin typeface="Arial" charset="0"/>
                <a:cs typeface="+mn-cs"/>
              </a:rPr>
              <a:t>5 Mbps</a:t>
            </a:r>
          </a:p>
        </p:txBody>
      </p:sp>
      <p:pic>
        <p:nvPicPr>
          <p:cNvPr id="601093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blackWhite">
          <a:xfrm>
            <a:off x="2447926" y="1371600"/>
            <a:ext cx="7294563" cy="487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119812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447926" y="1371600"/>
            <a:ext cx="7010400" cy="4686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A65C4D-F81F-9B3F-9FFD-3549C518CF7D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838200" y="1506070"/>
            <a:ext cx="4343400" cy="4368003"/>
          </a:xfrm>
        </p:spPr>
        <p:txBody>
          <a:bodyPr anchor="ctr"/>
          <a:lstStyle/>
          <a:p>
            <a:pPr eaLnBrk="1" hangingPunct="1">
              <a:defRPr/>
            </a:pPr>
            <a:r>
              <a:rPr lang="en-US" dirty="0">
                <a:cs typeface="+mn-cs"/>
              </a:rPr>
              <a:t>Legacy waveform</a:t>
            </a:r>
          </a:p>
          <a:p>
            <a:pPr lvl="1" eaLnBrk="1" hangingPunct="1">
              <a:defRPr/>
            </a:pPr>
            <a:r>
              <a:rPr lang="en-US" dirty="0"/>
              <a:t>Equipment is ubiquitous</a:t>
            </a:r>
            <a:br>
              <a:rPr lang="en-US" dirty="0"/>
            </a:br>
            <a:endParaRPr lang="en-US" dirty="0"/>
          </a:p>
          <a:p>
            <a:pPr eaLnBrk="1" hangingPunct="1">
              <a:defRPr/>
            </a:pPr>
            <a:r>
              <a:rPr lang="en-US" dirty="0">
                <a:cs typeface="+mn-cs"/>
              </a:rPr>
              <a:t>Constant envelope</a:t>
            </a:r>
            <a:br>
              <a:rPr lang="en-US" dirty="0">
                <a:cs typeface="+mn-cs"/>
              </a:rPr>
            </a:br>
            <a:endParaRPr lang="en-US" dirty="0">
              <a:cs typeface="+mn-cs"/>
            </a:endParaRPr>
          </a:p>
          <a:p>
            <a:pPr eaLnBrk="1" hangingPunct="1">
              <a:defRPr/>
            </a:pPr>
            <a:r>
              <a:rPr lang="en-US" dirty="0">
                <a:cs typeface="+mn-cs"/>
              </a:rPr>
              <a:t>Several practical implementations</a:t>
            </a:r>
            <a:br>
              <a:rPr lang="en-US" dirty="0">
                <a:cs typeface="+mn-cs"/>
              </a:rPr>
            </a:br>
            <a:endParaRPr lang="en-US" dirty="0">
              <a:cs typeface="+mn-cs"/>
            </a:endParaRPr>
          </a:p>
          <a:p>
            <a:pPr eaLnBrk="1" hangingPunct="1">
              <a:defRPr/>
            </a:pPr>
            <a:r>
              <a:rPr lang="en-US" dirty="0">
                <a:cs typeface="+mn-cs"/>
              </a:rPr>
              <a:t>99.9% bandwidth: 2.03 times bit rate</a:t>
            </a:r>
          </a:p>
          <a:p>
            <a:endParaRPr lang="en-US" dirty="0"/>
          </a:p>
        </p:txBody>
      </p:sp>
      <p:sp>
        <p:nvSpPr>
          <p:cNvPr id="1290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>
                <a:cs typeface="+mj-cs"/>
              </a:rPr>
              <a:t>PCM/FM Summary</a:t>
            </a:r>
          </a:p>
        </p:txBody>
      </p:sp>
      <p:graphicFrame>
        <p:nvGraphicFramePr>
          <p:cNvPr id="2" name="Table 9">
            <a:extLst>
              <a:ext uri="{FF2B5EF4-FFF2-40B4-BE49-F238E27FC236}">
                <a16:creationId xmlns:a16="http://schemas.microsoft.com/office/drawing/2014/main" id="{55610345-9B10-9D9A-4BD9-026B6C8EF72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51713435"/>
              </p:ext>
            </p:extLst>
          </p:nvPr>
        </p:nvGraphicFramePr>
        <p:xfrm>
          <a:off x="5984872" y="2457345"/>
          <a:ext cx="5368927" cy="19433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34974">
                  <a:extLst>
                    <a:ext uri="{9D8B030D-6E8A-4147-A177-3AD203B41FA5}">
                      <a16:colId xmlns:a16="http://schemas.microsoft.com/office/drawing/2014/main" val="1342180801"/>
                    </a:ext>
                  </a:extLst>
                </a:gridCol>
                <a:gridCol w="1034974">
                  <a:extLst>
                    <a:ext uri="{9D8B030D-6E8A-4147-A177-3AD203B41FA5}">
                      <a16:colId xmlns:a16="http://schemas.microsoft.com/office/drawing/2014/main" val="1718324058"/>
                    </a:ext>
                  </a:extLst>
                </a:gridCol>
                <a:gridCol w="1034974">
                  <a:extLst>
                    <a:ext uri="{9D8B030D-6E8A-4147-A177-3AD203B41FA5}">
                      <a16:colId xmlns:a16="http://schemas.microsoft.com/office/drawing/2014/main" val="3294169940"/>
                    </a:ext>
                  </a:extLst>
                </a:gridCol>
                <a:gridCol w="2264005">
                  <a:extLst>
                    <a:ext uri="{9D8B030D-6E8A-4147-A177-3AD203B41FA5}">
                      <a16:colId xmlns:a16="http://schemas.microsoft.com/office/drawing/2014/main" val="509583817"/>
                    </a:ext>
                  </a:extLst>
                </a:gridCol>
              </a:tblGrid>
              <a:tr h="2577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 2" charset="0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M</a:t>
                      </a:r>
                    </a:p>
                  </a:txBody>
                  <a:tcPr marT="45703" marB="45703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 2" charset="0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Symbol" charset="0"/>
                          <a:ea typeface="ＭＳ Ｐゴシック" charset="0"/>
                          <a:sym typeface="Symbol" charset="0"/>
                        </a:rPr>
                        <a:t></a:t>
                      </a:r>
                      <a:r>
                        <a:rPr kumimoji="0" lang="en-US" sz="1800" b="1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i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marT="45703" marB="45703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 2" charset="0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h</a:t>
                      </a:r>
                    </a:p>
                  </a:txBody>
                  <a:tcPr marT="45703" marB="45703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 2" charset="0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g(t)</a:t>
                      </a:r>
                    </a:p>
                  </a:txBody>
                  <a:tcPr marT="45703" marB="45703" horzOverflow="overflow"/>
                </a:tc>
                <a:extLst>
                  <a:ext uri="{0D108BD9-81ED-4DB2-BD59-A6C34878D82A}">
                    <a16:rowId xmlns:a16="http://schemas.microsoft.com/office/drawing/2014/main" val="1135570795"/>
                  </a:ext>
                </a:extLst>
              </a:tr>
              <a:tr h="157758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 2" charset="0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2</a:t>
                      </a:r>
                    </a:p>
                  </a:txBody>
                  <a:tcPr marT="45703" marB="45703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 2" charset="0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{-1, +1}</a:t>
                      </a:r>
                    </a:p>
                  </a:txBody>
                  <a:tcPr marT="45703" marB="45703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 2" charset="0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0.7</a:t>
                      </a:r>
                    </a:p>
                  </a:txBody>
                  <a:tcPr marT="45703" marB="45703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 2" charset="0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Normalized impulse response of a high order Bessel filter with 3 dB bandwidth = 0.7 * bit rate</a:t>
                      </a:r>
                    </a:p>
                  </a:txBody>
                  <a:tcPr marT="45703" marB="45703" horzOverflow="overflow"/>
                </a:tc>
                <a:extLst>
                  <a:ext uri="{0D108BD9-81ED-4DB2-BD59-A6C34878D82A}">
                    <a16:rowId xmlns:a16="http://schemas.microsoft.com/office/drawing/2014/main" val="202923213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1A6E184-EC4F-5AE6-3EB9-F8987AE18B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ARTM Tier I</a:t>
            </a:r>
            <a:br>
              <a:rPr lang="en-US" dirty="0"/>
            </a:br>
            <a:r>
              <a:rPr lang="en-US" dirty="0"/>
              <a:t>(SOQPSK-TG)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A9A3EC5-8811-38EF-D83E-DA52CBC9AC3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The way things are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604988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9" name="Rectangle 3"/>
          <p:cNvSpPr>
            <a:spLocks noGrp="1" noChangeArrowheads="1"/>
          </p:cNvSpPr>
          <p:nvPr>
            <p:ph idx="1"/>
          </p:nvPr>
        </p:nvSpPr>
        <p:spPr>
          <a:xfrm>
            <a:off x="8191767" y="1506070"/>
            <a:ext cx="3162032" cy="4384481"/>
          </a:xfrm>
        </p:spPr>
        <p:txBody>
          <a:bodyPr anchor="t">
            <a:normAutofit/>
          </a:bodyPr>
          <a:lstStyle/>
          <a:p>
            <a:pPr marL="0" indent="0" eaLnBrk="1" hangingPunct="1">
              <a:buNone/>
              <a:defRPr/>
            </a:pPr>
            <a:r>
              <a:rPr lang="en-US" sz="2400" dirty="0">
                <a:cs typeface="+mn-cs"/>
              </a:rPr>
              <a:t>FQPSK</a:t>
            </a:r>
          </a:p>
          <a:p>
            <a:pPr>
              <a:defRPr/>
            </a:pPr>
            <a:r>
              <a:rPr lang="en-US" sz="1800" dirty="0"/>
              <a:t>Patented by K. Feher</a:t>
            </a:r>
          </a:p>
          <a:p>
            <a:pPr>
              <a:defRPr/>
            </a:pPr>
            <a:r>
              <a:rPr lang="en-US" sz="1800" dirty="0"/>
              <a:t>Defined by I and Q components</a:t>
            </a:r>
          </a:p>
          <a:p>
            <a:pPr>
              <a:defRPr/>
            </a:pPr>
            <a:r>
              <a:rPr lang="en-US" sz="1800" dirty="0"/>
              <a:t>Non-constant envelope</a:t>
            </a:r>
          </a:p>
          <a:p>
            <a:pPr>
              <a:defRPr/>
            </a:pPr>
            <a:r>
              <a:rPr lang="en-US" sz="1800" dirty="0"/>
              <a:t>Details are proprietary, contact Digcom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9E47355D-A64A-1DF4-EAE8-EAFCA24E4841}"/>
              </a:ext>
            </a:extLst>
          </p:cNvPr>
          <p:cNvSpPr>
            <a:spLocks noGrp="1"/>
          </p:cNvSpPr>
          <p:nvPr>
            <p:ph idx="13"/>
          </p:nvPr>
        </p:nvSpPr>
        <p:spPr/>
        <p:txBody>
          <a:bodyPr/>
          <a:lstStyle/>
          <a:p>
            <a:pPr marL="0" indent="0" eaLnBrk="1" hangingPunct="1">
              <a:buNone/>
              <a:defRPr/>
            </a:pPr>
            <a:r>
              <a:rPr lang="en-US" sz="2400" dirty="0">
                <a:solidFill>
                  <a:schemeClr val="accent1"/>
                </a:solidFill>
                <a:cs typeface="+mn-cs"/>
              </a:rPr>
              <a:t>Shaped OQPSK (SOQPSK)</a:t>
            </a:r>
          </a:p>
          <a:p>
            <a:pPr>
              <a:defRPr/>
            </a:pPr>
            <a:r>
              <a:rPr lang="en-US" sz="1800" dirty="0"/>
              <a:t>Constant envelope modulation(s) introduced by Hill (ITC 2000)</a:t>
            </a:r>
          </a:p>
          <a:p>
            <a:pPr>
              <a:defRPr/>
            </a:pPr>
            <a:r>
              <a:rPr lang="en-US" sz="1800" dirty="0"/>
              <a:t>Defined by 4 parameters ( </a:t>
            </a:r>
            <a:r>
              <a:rPr lang="en-US" sz="1800" dirty="0">
                <a:latin typeface="Symbol" charset="0"/>
              </a:rPr>
              <a:t>r</a:t>
            </a:r>
            <a:r>
              <a:rPr lang="en-US" sz="1800" dirty="0"/>
              <a:t>, B, T</a:t>
            </a:r>
            <a:r>
              <a:rPr lang="en-US" sz="1800" baseline="-25000" dirty="0"/>
              <a:t>1</a:t>
            </a:r>
            <a:r>
              <a:rPr lang="en-US" sz="1800" dirty="0"/>
              <a:t>, T</a:t>
            </a:r>
            <a:r>
              <a:rPr lang="en-US" sz="1800" baseline="-25000" dirty="0"/>
              <a:t>2 </a:t>
            </a:r>
            <a:r>
              <a:rPr lang="en-US" sz="1800" dirty="0"/>
              <a:t>)</a:t>
            </a:r>
          </a:p>
          <a:p>
            <a:pPr>
              <a:defRPr/>
            </a:pPr>
            <a:r>
              <a:rPr lang="en-US" sz="1800" dirty="0"/>
              <a:t>Compatible with existing efficient non-linear class C power amplifier</a:t>
            </a:r>
          </a:p>
          <a:p>
            <a:pPr>
              <a:defRPr/>
            </a:pPr>
            <a:r>
              <a:rPr lang="en-US" sz="1800" dirty="0"/>
              <a:t>Non-proprietary waveform</a:t>
            </a:r>
          </a:p>
          <a:p>
            <a:pPr>
              <a:defRPr/>
            </a:pPr>
            <a:r>
              <a:rPr lang="en-US" sz="1800" dirty="0"/>
              <a:t>Comparable in performance and interoperable with FQPSK</a:t>
            </a:r>
          </a:p>
          <a:p>
            <a:endParaRPr lang="en-US" dirty="0"/>
          </a:p>
        </p:txBody>
      </p:sp>
      <p:sp>
        <p:nvSpPr>
          <p:cNvPr id="132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>
                <a:cs typeface="+mj-cs"/>
              </a:rPr>
              <a:t>Tier I Overview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>
            <a:extLst>
              <a:ext uri="{FF2B5EF4-FFF2-40B4-BE49-F238E27FC236}">
                <a16:creationId xmlns:a16="http://schemas.microsoft.com/office/drawing/2014/main" id="{C08726CB-8D47-9A54-6401-9AACA62B1887}"/>
              </a:ext>
            </a:extLst>
          </p:cNvPr>
          <p:cNvSpPr txBox="1">
            <a:spLocks noChangeArrowheads="1"/>
          </p:cNvSpPr>
          <p:nvPr/>
        </p:nvSpPr>
        <p:spPr>
          <a:xfrm>
            <a:off x="838200" y="3611425"/>
            <a:ext cx="5029200" cy="2789375"/>
          </a:xfrm>
          <a:prstGeom prst="rect">
            <a:avLst/>
          </a:prstGeom>
        </p:spPr>
        <p:txBody>
          <a:bodyPr vert="horz" wrap="square" lIns="90487" tIns="44450" rIns="90487" bIns="44450" numCol="1" rtlCol="0" anchor="t" anchorCtr="0" compatLnSpc="1">
            <a:prstTxWarp prst="textNoShape">
              <a:avLst/>
            </a:prstTxWarp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68313" indent="-2349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744538" indent="-276225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035050" indent="-290513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270000" indent="-2349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lang="en-US" dirty="0"/>
              <a:t>M = 3 (ternary)</a:t>
            </a:r>
          </a:p>
          <a:p>
            <a:pPr lvl="4" fontAlgn="auto">
              <a:spcAft>
                <a:spcPts val="0"/>
              </a:spcAft>
              <a:defRPr/>
            </a:pPr>
            <a:endParaRPr lang="en-US" sz="1800" dirty="0"/>
          </a:p>
          <a:p>
            <a:pPr fontAlgn="auto">
              <a:spcAft>
                <a:spcPts val="0"/>
              </a:spcAft>
              <a:defRPr/>
            </a:pPr>
            <a:r>
              <a:rPr lang="en-US" dirty="0"/>
              <a:t>			</a:t>
            </a:r>
            <a:r>
              <a:rPr lang="en-US" dirty="0">
                <a:sym typeface="Symbol" charset="0"/>
              </a:rPr>
              <a:t></a:t>
            </a:r>
            <a:r>
              <a:rPr lang="en-US" baseline="-25000" dirty="0"/>
              <a:t>i</a:t>
            </a:r>
            <a:r>
              <a:rPr lang="en-US" dirty="0"/>
              <a:t> = {-1, 0, +1}</a:t>
            </a:r>
          </a:p>
          <a:p>
            <a:pPr lvl="4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/>
          </a:p>
          <a:p>
            <a:pPr lvl="1" fontAlgn="auto">
              <a:spcAft>
                <a:spcPts val="0"/>
              </a:spcAft>
              <a:defRPr/>
            </a:pPr>
            <a:r>
              <a:rPr lang="en-US" dirty="0"/>
              <a:t> a</a:t>
            </a:r>
            <a:r>
              <a:rPr lang="en-US" baseline="-25000" dirty="0"/>
              <a:t>i</a:t>
            </a:r>
            <a:r>
              <a:rPr lang="en-US" dirty="0"/>
              <a:t> = 2d</a:t>
            </a:r>
            <a:r>
              <a:rPr lang="en-US" baseline="-25000" dirty="0"/>
              <a:t>i</a:t>
            </a:r>
            <a:r>
              <a:rPr lang="en-US" dirty="0"/>
              <a:t> - 1</a:t>
            </a:r>
          </a:p>
          <a:p>
            <a:pPr lvl="1" fontAlgn="auto">
              <a:spcAft>
                <a:spcPts val="0"/>
              </a:spcAft>
              <a:defRPr/>
            </a:pPr>
            <a:r>
              <a:rPr lang="en-US" dirty="0"/>
              <a:t> a</a:t>
            </a:r>
            <a:r>
              <a:rPr lang="en-US" baseline="-25000" dirty="0"/>
              <a:t>i</a:t>
            </a:r>
            <a:r>
              <a:rPr lang="en-US" dirty="0"/>
              <a:t> = {-1, +1}, d</a:t>
            </a:r>
            <a:r>
              <a:rPr lang="en-US" baseline="-25000" dirty="0"/>
              <a:t>i</a:t>
            </a:r>
            <a:r>
              <a:rPr lang="en-US" dirty="0"/>
              <a:t> = {0, 1}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C68A3A4-0B0D-BDC5-67BB-6F332AACEA95}"/>
              </a:ext>
            </a:extLst>
          </p:cNvPr>
          <p:cNvSpPr/>
          <p:nvPr/>
        </p:nvSpPr>
        <p:spPr>
          <a:xfrm>
            <a:off x="0" y="1341576"/>
            <a:ext cx="12192000" cy="1905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3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>
                <a:cs typeface="+mj-cs"/>
              </a:rPr>
              <a:t>SOQPSK in CPM Notation</a:t>
            </a:r>
          </a:p>
        </p:txBody>
      </p:sp>
      <p:sp>
        <p:nvSpPr>
          <p:cNvPr id="133124" name="Rectangle 4"/>
          <p:cNvSpPr>
            <a:spLocks noChangeArrowheads="1"/>
          </p:cNvSpPr>
          <p:nvPr/>
        </p:nvSpPr>
        <p:spPr bwMode="auto">
          <a:xfrm>
            <a:off x="7493000" y="2205038"/>
            <a:ext cx="19050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tabLst>
                <a:tab pos="457200" algn="r"/>
                <a:tab pos="2743200" algn="ctr"/>
                <a:tab pos="5486400" algn="r"/>
              </a:tabLst>
              <a:defRPr/>
            </a:pPr>
            <a:r>
              <a:rPr lang="en-US" sz="1200" dirty="0">
                <a:solidFill>
                  <a:schemeClr val="tx1"/>
                </a:solidFill>
                <a:latin typeface="Times" charset="0"/>
                <a:cs typeface="Times New Roman" charset="0"/>
              </a:rPr>
              <a:t> </a:t>
            </a:r>
          </a:p>
          <a:p>
            <a:pPr algn="l" eaLnBrk="0" hangingPunct="0">
              <a:tabLst>
                <a:tab pos="457200" algn="r"/>
                <a:tab pos="2743200" algn="ctr"/>
                <a:tab pos="5486400" algn="r"/>
              </a:tabLst>
              <a:defRPr/>
            </a:pPr>
            <a:r>
              <a:rPr lang="en-US" dirty="0">
                <a:solidFill>
                  <a:schemeClr val="tx1"/>
                </a:solidFill>
                <a:latin typeface="Times" charset="0"/>
                <a:cs typeface="Times New Roman" charset="0"/>
              </a:rPr>
              <a:t> -</a:t>
            </a:r>
            <a:r>
              <a:rPr lang="en-US" dirty="0">
                <a:solidFill>
                  <a:schemeClr val="tx1"/>
                </a:solidFill>
                <a:cs typeface="Times New Roman" charset="0"/>
                <a:sym typeface="Symbol" charset="0"/>
              </a:rPr>
              <a:t></a:t>
            </a:r>
            <a:r>
              <a:rPr lang="en-US" dirty="0">
                <a:solidFill>
                  <a:schemeClr val="tx1"/>
                </a:solidFill>
                <a:latin typeface="Times" charset="0"/>
                <a:cs typeface="Times New Roman" charset="0"/>
              </a:rPr>
              <a:t>&lt; t &lt;+</a:t>
            </a:r>
            <a:r>
              <a:rPr lang="en-US" dirty="0">
                <a:solidFill>
                  <a:schemeClr val="tx1"/>
                </a:solidFill>
                <a:cs typeface="Times New Roman" charset="0"/>
                <a:sym typeface="Symbol" charset="0"/>
              </a:rPr>
              <a:t></a:t>
            </a:r>
            <a:endParaRPr lang="en-US" dirty="0">
              <a:solidFill>
                <a:schemeClr val="tx1"/>
              </a:solidFill>
              <a:latin typeface="Times" charset="0"/>
              <a:cs typeface="Times New Roman" charset="0"/>
            </a:endParaRPr>
          </a:p>
          <a:p>
            <a:pPr algn="l" eaLnBrk="0" hangingPunct="0">
              <a:tabLst>
                <a:tab pos="457200" algn="r"/>
                <a:tab pos="2743200" algn="ctr"/>
                <a:tab pos="5486400" algn="r"/>
              </a:tabLst>
              <a:defRPr/>
            </a:pPr>
            <a:endParaRPr lang="en-US" sz="1800" dirty="0">
              <a:solidFill>
                <a:schemeClr val="tx1"/>
              </a:solidFill>
              <a:cs typeface="Times New Roman" charset="0"/>
              <a:sym typeface="Symbol" charset="0"/>
            </a:endParaRPr>
          </a:p>
        </p:txBody>
      </p:sp>
      <p:graphicFrame>
        <p:nvGraphicFramePr>
          <p:cNvPr id="128004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97861766"/>
              </p:ext>
            </p:extLst>
          </p:nvPr>
        </p:nvGraphicFramePr>
        <p:xfrm>
          <a:off x="3276600" y="1495425"/>
          <a:ext cx="5181600" cy="561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2374900" imgH="254000" progId="Equation.3">
                  <p:embed/>
                </p:oleObj>
              </mc:Choice>
              <mc:Fallback>
                <p:oleObj name="Equation" r:id="rId3" imgW="2374900" imgH="254000" progId="Equation.3">
                  <p:embed/>
                  <p:pic>
                    <p:nvPicPr>
                      <p:cNvPr id="128004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76600" y="1495425"/>
                        <a:ext cx="5181600" cy="561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8006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21502051"/>
              </p:ext>
            </p:extLst>
          </p:nvPr>
        </p:nvGraphicFramePr>
        <p:xfrm>
          <a:off x="1143000" y="4245293"/>
          <a:ext cx="2438400" cy="5791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549400" imgH="368300" progId="Equation.3">
                  <p:embed/>
                </p:oleObj>
              </mc:Choice>
              <mc:Fallback>
                <p:oleObj name="Equation" r:id="rId5" imgW="1549400" imgH="368300" progId="Equation.3">
                  <p:embed/>
                  <p:pic>
                    <p:nvPicPr>
                      <p:cNvPr id="128006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blackWhite">
                      <a:xfrm>
                        <a:off x="1143000" y="4245293"/>
                        <a:ext cx="2438400" cy="57912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3">
            <a:extLst>
              <a:ext uri="{FF2B5EF4-FFF2-40B4-BE49-F238E27FC236}">
                <a16:creationId xmlns:a16="http://schemas.microsoft.com/office/drawing/2014/main" id="{5AAD3F49-3ED6-6800-B3B8-C28C760F33A7}"/>
              </a:ext>
            </a:extLst>
          </p:cNvPr>
          <p:cNvSpPr txBox="1">
            <a:spLocks noChangeArrowheads="1"/>
          </p:cNvSpPr>
          <p:nvPr/>
        </p:nvSpPr>
        <p:spPr>
          <a:xfrm>
            <a:off x="6324602" y="3611425"/>
            <a:ext cx="5029198" cy="2789375"/>
          </a:xfrm>
          <a:prstGeom prst="rect">
            <a:avLst/>
          </a:prstGeom>
        </p:spPr>
        <p:txBody>
          <a:bodyPr vert="horz" wrap="square" lIns="90487" tIns="44450" rIns="90487" bIns="44450" numCol="1" rtlCol="0" anchor="t" anchorCtr="0" compatLnSpc="1">
            <a:prstTxWarp prst="textNoShape">
              <a:avLst/>
            </a:prstTxWarp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68313" indent="-2349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744538" indent="-276225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035050" indent="-290513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270000" indent="-2349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lang="en-US" dirty="0">
                <a:cs typeface="+mn-cs"/>
              </a:rPr>
              <a:t>h = 0.5</a:t>
            </a:r>
            <a:br>
              <a:rPr lang="en-US" dirty="0">
                <a:cs typeface="+mn-cs"/>
              </a:rPr>
            </a:br>
            <a:endParaRPr lang="en-US" dirty="0">
              <a:cs typeface="+mn-cs"/>
            </a:endParaRPr>
          </a:p>
          <a:p>
            <a:pPr fontAlgn="auto">
              <a:spcAft>
                <a:spcPts val="0"/>
              </a:spcAft>
              <a:defRPr/>
            </a:pPr>
            <a:r>
              <a:rPr lang="en-US" dirty="0">
                <a:cs typeface="+mn-cs"/>
              </a:rPr>
              <a:t>g(t) = windowed impulse response of spectral raised cosine</a:t>
            </a:r>
          </a:p>
          <a:p>
            <a:pPr lvl="1" fontAlgn="auto">
              <a:spcAft>
                <a:spcPts val="0"/>
              </a:spcAft>
              <a:defRPr/>
            </a:pPr>
            <a:r>
              <a:rPr lang="en-US" dirty="0"/>
              <a:t>Normalized such that the integral over all time = 1/2</a:t>
            </a:r>
          </a:p>
        </p:txBody>
      </p:sp>
      <p:graphicFrame>
        <p:nvGraphicFramePr>
          <p:cNvPr id="3" name="Object 6">
            <a:extLst>
              <a:ext uri="{FF2B5EF4-FFF2-40B4-BE49-F238E27FC236}">
                <a16:creationId xmlns:a16="http://schemas.microsoft.com/office/drawing/2014/main" id="{7188F3B6-1EAF-119A-CD19-922E907CB49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41857098"/>
              </p:ext>
            </p:extLst>
          </p:nvPr>
        </p:nvGraphicFramePr>
        <p:xfrm>
          <a:off x="3373120" y="2133600"/>
          <a:ext cx="4267200" cy="9858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2019300" imgH="469900" progId="Equation.3">
                  <p:embed/>
                </p:oleObj>
              </mc:Choice>
              <mc:Fallback>
                <p:oleObj name="Equation" r:id="rId7" imgW="2019300" imgH="469900" progId="Equation.3">
                  <p:embed/>
                  <p:pic>
                    <p:nvPicPr>
                      <p:cNvPr id="3" name="Object 6">
                        <a:extLst>
                          <a:ext uri="{FF2B5EF4-FFF2-40B4-BE49-F238E27FC236}">
                            <a16:creationId xmlns:a16="http://schemas.microsoft.com/office/drawing/2014/main" id="{7188F3B6-1EAF-119A-CD19-922E907CB490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73120" y="2133600"/>
                        <a:ext cx="4267200" cy="9858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>
                <a:cs typeface="+mj-cs"/>
              </a:rPr>
              <a:t>Definition of SOQPSK Pulse</a:t>
            </a:r>
          </a:p>
        </p:txBody>
      </p:sp>
      <p:graphicFrame>
        <p:nvGraphicFramePr>
          <p:cNvPr id="130050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72183825"/>
              </p:ext>
            </p:extLst>
          </p:nvPr>
        </p:nvGraphicFramePr>
        <p:xfrm>
          <a:off x="2819401" y="1852612"/>
          <a:ext cx="5375275" cy="422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3" imgW="5486400" imgH="215900" progId="Word.Document.8">
                  <p:embed/>
                </p:oleObj>
              </mc:Choice>
              <mc:Fallback>
                <p:oleObj name="Document" r:id="rId3" imgW="5486400" imgH="215900" progId="Word.Document.8">
                  <p:embed/>
                  <p:pic>
                    <p:nvPicPr>
                      <p:cNvPr id="13005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r="50000"/>
                      <a:stretch>
                        <a:fillRect/>
                      </a:stretch>
                    </p:blipFill>
                    <p:spPr bwMode="auto">
                      <a:xfrm>
                        <a:off x="2819401" y="1852612"/>
                        <a:ext cx="5375275" cy="422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0051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22278253"/>
              </p:ext>
            </p:extLst>
          </p:nvPr>
        </p:nvGraphicFramePr>
        <p:xfrm>
          <a:off x="2819401" y="2767011"/>
          <a:ext cx="4424363" cy="788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2209800" imgH="393700" progId="Equation.3">
                  <p:embed/>
                </p:oleObj>
              </mc:Choice>
              <mc:Fallback>
                <p:oleObj name="Equation" r:id="rId5" imgW="2209800" imgH="393700" progId="Equation.3">
                  <p:embed/>
                  <p:pic>
                    <p:nvPicPr>
                      <p:cNvPr id="130051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19401" y="2767011"/>
                        <a:ext cx="4424363" cy="7889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0052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50587136"/>
              </p:ext>
            </p:extLst>
          </p:nvPr>
        </p:nvGraphicFramePr>
        <p:xfrm>
          <a:off x="2868614" y="3810000"/>
          <a:ext cx="6840537" cy="1716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3441700" imgH="863600" progId="Equation.3">
                  <p:embed/>
                </p:oleObj>
              </mc:Choice>
              <mc:Fallback>
                <p:oleObj name="Equation" r:id="rId7" imgW="3441700" imgH="863600" progId="Equation.3">
                  <p:embed/>
                  <p:pic>
                    <p:nvPicPr>
                      <p:cNvPr id="130052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68614" y="3810000"/>
                        <a:ext cx="6840537" cy="17160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dirty="0">
                <a:cs typeface="+mj-cs"/>
              </a:rPr>
              <a:t>Frequency Pulse Shape, g(t)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DC95B792-CF3A-AC5B-D570-769B7E5A20D5}"/>
              </a:ext>
            </a:extLst>
          </p:cNvPr>
          <p:cNvGrpSpPr/>
          <p:nvPr/>
        </p:nvGrpSpPr>
        <p:grpSpPr>
          <a:xfrm>
            <a:off x="6324600" y="1553135"/>
            <a:ext cx="4688669" cy="3751730"/>
            <a:chOff x="6207931" y="1506070"/>
            <a:chExt cx="4688669" cy="3751730"/>
          </a:xfrm>
          <a:effectLst>
            <a:outerShdw blurRad="309735" dist="38100" dir="8100000" sx="100464" sy="100464" algn="tr" rotWithShape="0">
              <a:prstClr val="black">
                <a:alpha val="5000"/>
              </a:prstClr>
            </a:outerShdw>
          </a:effectLst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21DD2C16-E5A3-35E7-FED9-3B9E015C4FC2}"/>
                </a:ext>
              </a:extLst>
            </p:cNvPr>
            <p:cNvSpPr/>
            <p:nvPr/>
          </p:nvSpPr>
          <p:spPr>
            <a:xfrm>
              <a:off x="6207931" y="1506070"/>
              <a:ext cx="4688669" cy="375173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138244" name="Picture 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07931" y="1506070"/>
              <a:ext cx="4470400" cy="36591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pic>
      </p:grpSp>
      <p:graphicFrame>
        <p:nvGraphicFramePr>
          <p:cNvPr id="11" name="Table 9">
            <a:extLst>
              <a:ext uri="{FF2B5EF4-FFF2-40B4-BE49-F238E27FC236}">
                <a16:creationId xmlns:a16="http://schemas.microsoft.com/office/drawing/2014/main" id="{9294E2D2-74D5-76EC-8821-9F579123272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94493513"/>
              </p:ext>
            </p:extLst>
          </p:nvPr>
        </p:nvGraphicFramePr>
        <p:xfrm>
          <a:off x="975120" y="2514617"/>
          <a:ext cx="4739880" cy="18287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79960">
                  <a:extLst>
                    <a:ext uri="{9D8B030D-6E8A-4147-A177-3AD203B41FA5}">
                      <a16:colId xmlns:a16="http://schemas.microsoft.com/office/drawing/2014/main" val="1342180801"/>
                    </a:ext>
                  </a:extLst>
                </a:gridCol>
                <a:gridCol w="1579960">
                  <a:extLst>
                    <a:ext uri="{9D8B030D-6E8A-4147-A177-3AD203B41FA5}">
                      <a16:colId xmlns:a16="http://schemas.microsoft.com/office/drawing/2014/main" val="1718324058"/>
                    </a:ext>
                  </a:extLst>
                </a:gridCol>
                <a:gridCol w="1579960">
                  <a:extLst>
                    <a:ext uri="{9D8B030D-6E8A-4147-A177-3AD203B41FA5}">
                      <a16:colId xmlns:a16="http://schemas.microsoft.com/office/drawing/2014/main" val="3294169940"/>
                    </a:ext>
                  </a:extLst>
                </a:gridCol>
              </a:tblGrid>
              <a:tr h="2577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 2" charset="0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Parameter</a:t>
                      </a:r>
                    </a:p>
                  </a:txBody>
                  <a:tcPr marT="45703" marB="45703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 2" charset="0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ＭＳ Ｐゴシック" charset="0"/>
                          <a:cs typeface="Arial" panose="020B0604020202020204" pitchFamily="34" charset="0"/>
                        </a:rPr>
                        <a:t>SOQPSK-A</a:t>
                      </a:r>
                    </a:p>
                  </a:txBody>
                  <a:tcPr marT="45703" marB="45703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 2" charset="0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ＭＳ Ｐゴシック" charset="0"/>
                          <a:cs typeface="Arial" panose="020B0604020202020204" pitchFamily="34" charset="0"/>
                        </a:rPr>
                        <a:t>SOQPSK-B</a:t>
                      </a:r>
                    </a:p>
                  </a:txBody>
                  <a:tcPr marT="45703" marB="45703" horzOverflow="overflow"/>
                </a:tc>
                <a:extLst>
                  <a:ext uri="{0D108BD9-81ED-4DB2-BD59-A6C34878D82A}">
                    <a16:rowId xmlns:a16="http://schemas.microsoft.com/office/drawing/2014/main" val="1135570795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 2" charset="0"/>
                        <a:buNone/>
                        <a:tabLst/>
                      </a:pPr>
                      <a:r>
                        <a:rPr kumimoji="0" lang="el-GR" sz="16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ymbol" pitchFamily="2" charset="2"/>
                          <a:ea typeface="ＭＳ Ｐゴシック" charset="0"/>
                        </a:rPr>
                        <a:t>ρ</a:t>
                      </a:r>
                      <a:endParaRPr kumimoji="0" lang="en-US" sz="16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ymbol" pitchFamily="2" charset="2"/>
                        <a:ea typeface="ＭＳ Ｐゴシック" charset="0"/>
                      </a:endParaRPr>
                    </a:p>
                  </a:txBody>
                  <a:tcPr marT="45703" marB="45703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 2" charset="0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1.0</a:t>
                      </a:r>
                    </a:p>
                  </a:txBody>
                  <a:tcPr marT="45703" marB="45703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 2" charset="0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0.5</a:t>
                      </a:r>
                    </a:p>
                  </a:txBody>
                  <a:tcPr marT="45703" marB="45703" horzOverflow="overflow"/>
                </a:tc>
                <a:extLst>
                  <a:ext uri="{0D108BD9-81ED-4DB2-BD59-A6C34878D82A}">
                    <a16:rowId xmlns:a16="http://schemas.microsoft.com/office/drawing/2014/main" val="2029232137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 2" charset="0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B</a:t>
                      </a:r>
                    </a:p>
                  </a:txBody>
                  <a:tcPr marT="45703" marB="45703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 2" charset="0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1.35</a:t>
                      </a:r>
                    </a:p>
                  </a:txBody>
                  <a:tcPr marT="45703" marB="45703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 2" charset="0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1.45</a:t>
                      </a:r>
                    </a:p>
                  </a:txBody>
                  <a:tcPr marT="45703" marB="45703" horzOverflow="overflow"/>
                </a:tc>
                <a:extLst>
                  <a:ext uri="{0D108BD9-81ED-4DB2-BD59-A6C34878D82A}">
                    <a16:rowId xmlns:a16="http://schemas.microsoft.com/office/drawing/2014/main" val="4194483796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 2" charset="0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T</a:t>
                      </a:r>
                      <a:r>
                        <a:rPr kumimoji="0" lang="en-US" sz="1600" b="0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1</a:t>
                      </a:r>
                    </a:p>
                  </a:txBody>
                  <a:tcPr marT="45703" marB="45703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 2" charset="0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1.4</a:t>
                      </a:r>
                    </a:p>
                  </a:txBody>
                  <a:tcPr marT="45703" marB="45703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 2" charset="0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2.8</a:t>
                      </a:r>
                    </a:p>
                  </a:txBody>
                  <a:tcPr marT="45703" marB="45703" horzOverflow="overflow"/>
                </a:tc>
                <a:extLst>
                  <a:ext uri="{0D108BD9-81ED-4DB2-BD59-A6C34878D82A}">
                    <a16:rowId xmlns:a16="http://schemas.microsoft.com/office/drawing/2014/main" val="4270240923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 2" charset="0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T</a:t>
                      </a:r>
                      <a:r>
                        <a:rPr kumimoji="0" lang="en-US" sz="1600" b="0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2</a:t>
                      </a:r>
                    </a:p>
                  </a:txBody>
                  <a:tcPr marT="45703" marB="45703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 2" charset="0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0.6</a:t>
                      </a:r>
                    </a:p>
                  </a:txBody>
                  <a:tcPr marT="45703" marB="45703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 2" charset="0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1.2</a:t>
                      </a:r>
                    </a:p>
                  </a:txBody>
                  <a:tcPr marT="45703" marB="45703" horzOverflow="overflow"/>
                </a:tc>
                <a:extLst>
                  <a:ext uri="{0D108BD9-81ED-4DB2-BD59-A6C34878D82A}">
                    <a16:rowId xmlns:a16="http://schemas.microsoft.com/office/drawing/2014/main" val="2997840138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>
                <a:cs typeface="+mj-cs"/>
              </a:rPr>
              <a:t>SOQPSK Variants</a:t>
            </a:r>
          </a:p>
        </p:txBody>
      </p:sp>
      <p:pic>
        <p:nvPicPr>
          <p:cNvPr id="134146" name="Picture 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00400" y="1219200"/>
            <a:ext cx="6019800" cy="4938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4680" name="Rectangle 8"/>
          <p:cNvSpPr>
            <a:spLocks noChangeArrowheads="1"/>
          </p:cNvSpPr>
          <p:nvPr/>
        </p:nvSpPr>
        <p:spPr bwMode="auto">
          <a:xfrm rot="-5400000">
            <a:off x="2535239" y="3505199"/>
            <a:ext cx="2154238" cy="366713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>
              <a:defRPr/>
            </a:pPr>
            <a:r>
              <a:rPr lang="en-US" sz="1800" dirty="0">
                <a:solidFill>
                  <a:schemeClr val="tx1"/>
                </a:solidFill>
                <a:latin typeface="Arial" charset="0"/>
                <a:cs typeface="+mn-cs"/>
              </a:rPr>
              <a:t> 99.99% Bandwidth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>
                <a:cs typeface="+mj-cs"/>
              </a:rPr>
              <a:t>Optimal SOQPSK Variants</a:t>
            </a:r>
          </a:p>
        </p:txBody>
      </p:sp>
      <p:pic>
        <p:nvPicPr>
          <p:cNvPr id="4" name="Picture 5">
            <a:extLst>
              <a:ext uri="{FF2B5EF4-FFF2-40B4-BE49-F238E27FC236}">
                <a16:creationId xmlns:a16="http://schemas.microsoft.com/office/drawing/2014/main" id="{FAFA39A9-3C2E-9B5F-1AE1-69D9667756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62" b="7443"/>
          <a:stretch>
            <a:fillRect/>
          </a:stretch>
        </p:blipFill>
        <p:spPr>
          <a:xfrm>
            <a:off x="2743200" y="1098164"/>
            <a:ext cx="6469063" cy="4938712"/>
          </a:xfrm>
          <a:prstGeom prst="rect">
            <a:avLst/>
          </a:prstGeom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80808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2CEBBCE2-3A02-81B4-ED67-9FFBDDFBEB52}"/>
              </a:ext>
            </a:extLst>
          </p:cNvPr>
          <p:cNvSpPr>
            <a:spLocks noChangeArrowheads="1"/>
          </p:cNvSpPr>
          <p:nvPr/>
        </p:nvSpPr>
        <p:spPr bwMode="auto">
          <a:xfrm rot="-5400000">
            <a:off x="2103438" y="3234938"/>
            <a:ext cx="2154238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>
              <a:defRPr/>
            </a:pPr>
            <a:r>
              <a:rPr lang="en-US" sz="1800">
                <a:solidFill>
                  <a:schemeClr val="tx1"/>
                </a:solidFill>
                <a:latin typeface="Arial" charset="0"/>
                <a:cs typeface="+mn-cs"/>
              </a:rPr>
              <a:t> 99.99% Bandwidth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>
                <a:cs typeface="+mj-cs"/>
              </a:rPr>
              <a:t>Unshaped Offset QPSK</a:t>
            </a:r>
          </a:p>
        </p:txBody>
      </p:sp>
      <p:pic>
        <p:nvPicPr>
          <p:cNvPr id="138243" name="Picture 5" descr="soqpsk - 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65414" y="1525589"/>
            <a:ext cx="7056437" cy="4567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>
                <a:cs typeface="+mj-cs"/>
              </a:rPr>
              <a:t>Slightly Shaped OQPSK</a:t>
            </a:r>
          </a:p>
        </p:txBody>
      </p:sp>
      <p:pic>
        <p:nvPicPr>
          <p:cNvPr id="140291" name="Picture 4" descr="soqpsk -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65414" y="1525589"/>
            <a:ext cx="7056437" cy="4567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290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>
                <a:cs typeface="+mj-cs"/>
              </a:rPr>
              <a:t>MIL-STD SOQSPK</a:t>
            </a:r>
          </a:p>
        </p:txBody>
      </p:sp>
      <p:pic>
        <p:nvPicPr>
          <p:cNvPr id="142339" name="Picture 1028" descr="soqpsk -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65414" y="1525589"/>
            <a:ext cx="7056437" cy="4567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31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>
                <a:cs typeface="+mj-cs"/>
              </a:rPr>
              <a:t>SOQPSK-TG</a:t>
            </a:r>
          </a:p>
        </p:txBody>
      </p:sp>
      <p:pic>
        <p:nvPicPr>
          <p:cNvPr id="144387" name="Picture 1028" descr="soqpsk -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65414" y="1525589"/>
            <a:ext cx="7056437" cy="4567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8322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>
                <a:cs typeface="+mj-cs"/>
              </a:rPr>
              <a:t>SOQPSK-TG Phase Tree</a:t>
            </a:r>
          </a:p>
        </p:txBody>
      </p:sp>
      <p:pic>
        <p:nvPicPr>
          <p:cNvPr id="568326" name="Picture 103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blackWhite">
          <a:xfrm>
            <a:off x="1828800" y="954088"/>
            <a:ext cx="8604250" cy="5294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568327" name="Picture 103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blackWhite">
          <a:xfrm>
            <a:off x="1828800" y="954088"/>
            <a:ext cx="8604250" cy="5294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568328" name="Picture 103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blackWhite">
          <a:xfrm>
            <a:off x="1828800" y="954088"/>
            <a:ext cx="8604250" cy="5294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568329" name="Picture 103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blackWhite">
          <a:xfrm>
            <a:off x="1828800" y="954088"/>
            <a:ext cx="8604250" cy="5294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568330" name="Picture 103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blackWhite">
          <a:xfrm>
            <a:off x="1828800" y="954088"/>
            <a:ext cx="8604250" cy="5294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568331" name="Picture 1035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blackWhite">
          <a:xfrm>
            <a:off x="1828800" y="954088"/>
            <a:ext cx="8604250" cy="5294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568332" name="Picture 1036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blackWhite">
          <a:xfrm>
            <a:off x="1828800" y="954088"/>
            <a:ext cx="8604250" cy="5294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568333" name="Picture 1037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blackWhite">
          <a:xfrm>
            <a:off x="1828800" y="954088"/>
            <a:ext cx="8604250" cy="5294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8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8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8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8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8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8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8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>
                <a:cs typeface="+mj-cs"/>
              </a:rPr>
              <a:t>Power Spectral Density</a:t>
            </a:r>
          </a:p>
        </p:txBody>
      </p:sp>
      <p:pic>
        <p:nvPicPr>
          <p:cNvPr id="39833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1" y="1524001"/>
            <a:ext cx="8226425" cy="4640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>
                <a:cs typeface="+mj-cs"/>
              </a:rPr>
              <a:t>SOQPSK-TG Eye Patterns</a:t>
            </a:r>
          </a:p>
        </p:txBody>
      </p:sp>
      <p:sp>
        <p:nvSpPr>
          <p:cNvPr id="303108" name="Rectangle 4"/>
          <p:cNvSpPr>
            <a:spLocks noGrp="1" noChangeArrowheads="1"/>
          </p:cNvSpPr>
          <p:nvPr>
            <p:ph sz="half" idx="1"/>
          </p:nvPr>
        </p:nvSpPr>
        <p:spPr>
          <a:xfrm>
            <a:off x="838200" y="1470213"/>
            <a:ext cx="10515600" cy="663388"/>
          </a:xfrm>
        </p:spPr>
        <p:txBody>
          <a:bodyPr>
            <a:normAutofit/>
          </a:bodyPr>
          <a:lstStyle/>
          <a:p>
            <a:pPr marL="0" indent="0" eaLnBrk="1" hangingPunct="1">
              <a:buNone/>
              <a:defRPr/>
            </a:pPr>
            <a:r>
              <a:rPr lang="en-US" dirty="0">
                <a:solidFill>
                  <a:schemeClr val="accent1"/>
                </a:solidFill>
                <a:cs typeface="+mn-cs"/>
              </a:rPr>
              <a:t>Single-symbol detection is sub-optimal, but practical</a:t>
            </a:r>
          </a:p>
        </p:txBody>
      </p:sp>
      <p:pic>
        <p:nvPicPr>
          <p:cNvPr id="2" name="Picture 1" descr="SOQPSK I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6612" y="2502742"/>
            <a:ext cx="5064546" cy="2885045"/>
          </a:xfrm>
          <a:prstGeom prst="rect">
            <a:avLst/>
          </a:prstGeom>
        </p:spPr>
      </p:pic>
      <p:pic>
        <p:nvPicPr>
          <p:cNvPr id="3" name="Picture 2" descr="SOQPSK Q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85098" y="2496647"/>
            <a:ext cx="5064546" cy="2892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963750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1970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>
                <a:cs typeface="+mj-cs"/>
              </a:rPr>
              <a:t>SOQPSK Constellations</a:t>
            </a:r>
          </a:p>
        </p:txBody>
      </p:sp>
      <p:pic>
        <p:nvPicPr>
          <p:cNvPr id="851975" name="Picture 1031" descr="SOQPSK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58058" y="3733800"/>
            <a:ext cx="2633544" cy="251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9923" name="Picture 1032" descr="SOQPSK 1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200400" y="1143000"/>
            <a:ext cx="2633544" cy="251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51977" name="Picture 1033" descr="SOQPSK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58058" y="1143000"/>
            <a:ext cx="2633544" cy="251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51978" name="Picture 1034" descr="SOQPSK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00400" y="3733800"/>
            <a:ext cx="2633544" cy="251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259872" y="2135681"/>
            <a:ext cx="2514600" cy="523220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  <a:latin typeface="+mn-lt"/>
              </a:rPr>
              <a:t>Wait! I thought SOQPSK </a:t>
            </a:r>
            <a:br>
              <a:rPr lang="en-US" sz="1400" dirty="0">
                <a:solidFill>
                  <a:schemeClr val="bg1"/>
                </a:solidFill>
                <a:latin typeface="+mn-lt"/>
              </a:rPr>
            </a:br>
            <a:r>
              <a:rPr lang="en-US" sz="1400" dirty="0">
                <a:solidFill>
                  <a:schemeClr val="bg1"/>
                </a:solidFill>
                <a:latin typeface="+mn-lt"/>
              </a:rPr>
              <a:t>was constant envelope…</a:t>
            </a:r>
          </a:p>
        </p:txBody>
      </p:sp>
    </p:spTree>
    <p:extLst>
      <p:ext uri="{BB962C8B-B14F-4D97-AF65-F5344CB8AC3E}">
        <p14:creationId xmlns:p14="http://schemas.microsoft.com/office/powerpoint/2010/main" val="31613107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19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19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19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>
                <a:cs typeface="+mj-cs"/>
              </a:rPr>
              <a:t>Measured PSD (Tier 0 &amp; 1)</a:t>
            </a:r>
          </a:p>
        </p:txBody>
      </p:sp>
      <p:pic>
        <p:nvPicPr>
          <p:cNvPr id="14950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blackWhite">
          <a:xfrm>
            <a:off x="2631818" y="1371600"/>
            <a:ext cx="6928363" cy="464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31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>
                <a:cs typeface="+mj-cs"/>
              </a:rPr>
              <a:t>Fractional Out-of-band Power</a:t>
            </a:r>
          </a:p>
        </p:txBody>
      </p:sp>
      <p:sp>
        <p:nvSpPr>
          <p:cNvPr id="603139" name="Text Box 3"/>
          <p:cNvSpPr txBox="1">
            <a:spLocks noChangeArrowheads="1"/>
          </p:cNvSpPr>
          <p:nvPr/>
        </p:nvSpPr>
        <p:spPr bwMode="auto">
          <a:xfrm>
            <a:off x="3962401" y="4800600"/>
            <a:ext cx="11842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>
              <a:defRPr/>
            </a:pPr>
            <a:r>
              <a:rPr lang="en-US" dirty="0">
                <a:latin typeface="Arial" charset="0"/>
                <a:cs typeface="+mn-cs"/>
              </a:rPr>
              <a:t>5 Mbps</a:t>
            </a:r>
          </a:p>
        </p:txBody>
      </p:sp>
      <p:pic>
        <p:nvPicPr>
          <p:cNvPr id="603141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blackWhite">
          <a:xfrm>
            <a:off x="2447926" y="1219200"/>
            <a:ext cx="7294563" cy="487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162820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61450" y="1319687"/>
            <a:ext cx="7067513" cy="47243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" name="Straight Arrow Connector 2"/>
          <p:cNvCxnSpPr/>
          <p:nvPr/>
        </p:nvCxnSpPr>
        <p:spPr bwMode="auto">
          <a:xfrm>
            <a:off x="5486400" y="4419600"/>
            <a:ext cx="2133600" cy="0"/>
          </a:xfrm>
          <a:prstGeom prst="straightConnector1">
            <a:avLst/>
          </a:prstGeom>
          <a:solidFill>
            <a:schemeClr val="accent1"/>
          </a:solidFill>
          <a:ln w="31750" cap="flat" cmpd="sng" algn="ctr">
            <a:solidFill>
              <a:schemeClr val="tx1"/>
            </a:solidFill>
            <a:prstDash val="solid"/>
            <a:round/>
            <a:headEnd type="arrow"/>
            <a:tailEnd type="arrow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8" name="TextBox 7"/>
          <p:cNvSpPr txBox="1"/>
          <p:nvPr/>
        </p:nvSpPr>
        <p:spPr>
          <a:xfrm>
            <a:off x="5715000" y="4648201"/>
            <a:ext cx="1981200" cy="276999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000000"/>
                </a:solidFill>
                <a:latin typeface="+mn-lt"/>
              </a:rPr>
              <a:t>Often-cited factor of two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E586F55-34A1-D937-07FF-D70D74668E35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838200" y="1506070"/>
            <a:ext cx="4648200" cy="4368003"/>
          </a:xfrm>
        </p:spPr>
        <p:txBody>
          <a:bodyPr anchor="ctr"/>
          <a:lstStyle/>
          <a:p>
            <a:r>
              <a:rPr lang="en-US" dirty="0"/>
              <a:t>Constant envelope, CPM waveform</a:t>
            </a:r>
          </a:p>
          <a:p>
            <a:r>
              <a:rPr lang="en-US" dirty="0"/>
              <a:t>Adjustable shaping factor for BW and detection efficiency trade-off</a:t>
            </a:r>
          </a:p>
          <a:p>
            <a:r>
              <a:rPr lang="en-US" dirty="0"/>
              <a:t>Improved spectral containment over OQPSK</a:t>
            </a:r>
          </a:p>
          <a:p>
            <a:r>
              <a:rPr lang="en-US" dirty="0"/>
              <a:t>Compatible with standard OQPSK receivers and demodulators</a:t>
            </a:r>
          </a:p>
          <a:p>
            <a:r>
              <a:rPr lang="en-US" dirty="0"/>
              <a:t>Adopted as an ARTM Tier I waveform</a:t>
            </a:r>
          </a:p>
          <a:p>
            <a:r>
              <a:rPr lang="en-US" dirty="0"/>
              <a:t>99.9% bandwidth: 0.98 times bit rate</a:t>
            </a:r>
          </a:p>
          <a:p>
            <a:r>
              <a:rPr lang="en-US" dirty="0"/>
              <a:t>Interoperable with FQPSK</a:t>
            </a:r>
          </a:p>
          <a:p>
            <a:endParaRPr lang="en-US" dirty="0"/>
          </a:p>
        </p:txBody>
      </p:sp>
      <p:sp>
        <p:nvSpPr>
          <p:cNvPr id="158722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365125"/>
            <a:ext cx="6248400" cy="733039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dirty="0">
                <a:cs typeface="+mj-cs"/>
              </a:rPr>
              <a:t>Shaped Offset QPSK Summary</a:t>
            </a:r>
          </a:p>
        </p:txBody>
      </p:sp>
      <p:graphicFrame>
        <p:nvGraphicFramePr>
          <p:cNvPr id="3" name="Table 9">
            <a:extLst>
              <a:ext uri="{FF2B5EF4-FFF2-40B4-BE49-F238E27FC236}">
                <a16:creationId xmlns:a16="http://schemas.microsoft.com/office/drawing/2014/main" id="{DA749BE5-3A0B-4B59-C3BF-8949997C2D9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63536697"/>
              </p:ext>
            </p:extLst>
          </p:nvPr>
        </p:nvGraphicFramePr>
        <p:xfrm>
          <a:off x="5984872" y="2666163"/>
          <a:ext cx="5368927" cy="15256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96928">
                  <a:extLst>
                    <a:ext uri="{9D8B030D-6E8A-4147-A177-3AD203B41FA5}">
                      <a16:colId xmlns:a16="http://schemas.microsoft.com/office/drawing/2014/main" val="1342180801"/>
                    </a:ext>
                  </a:extLst>
                </a:gridCol>
                <a:gridCol w="1273020">
                  <a:extLst>
                    <a:ext uri="{9D8B030D-6E8A-4147-A177-3AD203B41FA5}">
                      <a16:colId xmlns:a16="http://schemas.microsoft.com/office/drawing/2014/main" val="1718324058"/>
                    </a:ext>
                  </a:extLst>
                </a:gridCol>
                <a:gridCol w="1034974">
                  <a:extLst>
                    <a:ext uri="{9D8B030D-6E8A-4147-A177-3AD203B41FA5}">
                      <a16:colId xmlns:a16="http://schemas.microsoft.com/office/drawing/2014/main" val="3294169940"/>
                    </a:ext>
                  </a:extLst>
                </a:gridCol>
                <a:gridCol w="2264005">
                  <a:extLst>
                    <a:ext uri="{9D8B030D-6E8A-4147-A177-3AD203B41FA5}">
                      <a16:colId xmlns:a16="http://schemas.microsoft.com/office/drawing/2014/main" val="509583817"/>
                    </a:ext>
                  </a:extLst>
                </a:gridCol>
              </a:tblGrid>
              <a:tr h="26890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 2" charset="0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M</a:t>
                      </a:r>
                    </a:p>
                  </a:txBody>
                  <a:tcPr marT="45703" marB="45703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 2" charset="0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Symbol" charset="0"/>
                          <a:ea typeface="ＭＳ Ｐゴシック" charset="0"/>
                          <a:sym typeface="Symbol" charset="0"/>
                        </a:rPr>
                        <a:t></a:t>
                      </a:r>
                      <a:r>
                        <a:rPr kumimoji="0" lang="en-US" sz="1800" b="1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i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marT="45703" marB="45703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 2" charset="0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h</a:t>
                      </a:r>
                    </a:p>
                  </a:txBody>
                  <a:tcPr marT="45703" marB="45703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 2" charset="0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g(t)</a:t>
                      </a:r>
                    </a:p>
                  </a:txBody>
                  <a:tcPr marT="45703" marB="45703" horzOverflow="overflow"/>
                </a:tc>
                <a:extLst>
                  <a:ext uri="{0D108BD9-81ED-4DB2-BD59-A6C34878D82A}">
                    <a16:rowId xmlns:a16="http://schemas.microsoft.com/office/drawing/2014/main" val="1135570795"/>
                  </a:ext>
                </a:extLst>
              </a:tr>
              <a:tr h="115994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 2" charset="0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3</a:t>
                      </a:r>
                    </a:p>
                  </a:txBody>
                  <a:tcPr marT="45703" marB="45703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 2" charset="0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{-1, 0, +1}</a:t>
                      </a:r>
                    </a:p>
                  </a:txBody>
                  <a:tcPr marT="45703" marB="45703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 2" charset="0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0.50</a:t>
                      </a:r>
                    </a:p>
                  </a:txBody>
                  <a:tcPr marT="45703" marB="45703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 2" charset="0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Normalized windowed impulse response of a spectral raised cosine</a:t>
                      </a:r>
                    </a:p>
                  </a:txBody>
                  <a:tcPr marT="45703" marB="45703" horzOverflow="overflow"/>
                </a:tc>
                <a:extLst>
                  <a:ext uri="{0D108BD9-81ED-4DB2-BD59-A6C34878D82A}">
                    <a16:rowId xmlns:a16="http://schemas.microsoft.com/office/drawing/2014/main" val="202923213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7AAFEC6-7951-BD69-AC49-D2CF44D790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ARTM Tier II</a:t>
            </a:r>
            <a:br>
              <a:rPr lang="en-US" dirty="0"/>
            </a:br>
            <a:r>
              <a:rPr lang="en-US" dirty="0"/>
              <a:t>(ARTM CPM)</a:t>
            </a:r>
            <a:br>
              <a:rPr lang="en-US" dirty="0"/>
            </a:br>
            <a:r>
              <a:rPr lang="en-US" dirty="0"/>
              <a:t>(Multi-h CPM)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42B5323-8723-987E-3003-4455E2E3213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The way things can be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6049885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>
                <a:cs typeface="+mj-cs"/>
              </a:rPr>
              <a:t>Tier II Overview</a:t>
            </a:r>
          </a:p>
        </p:txBody>
      </p:sp>
      <p:sp>
        <p:nvSpPr>
          <p:cNvPr id="160771" name="Rectangle 3"/>
          <p:cNvSpPr>
            <a:spLocks noGrp="1" noChangeArrowheads="1"/>
          </p:cNvSpPr>
          <p:nvPr>
            <p:ph sz="half"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  <a:defRPr/>
            </a:pPr>
            <a:r>
              <a:rPr lang="en-US" sz="2400" dirty="0">
                <a:solidFill>
                  <a:schemeClr val="accent1"/>
                </a:solidFill>
                <a:cs typeface="+mn-cs"/>
              </a:rPr>
              <a:t>Multi-h CPM characteristics</a:t>
            </a:r>
          </a:p>
          <a:p>
            <a:pPr>
              <a:defRPr/>
            </a:pPr>
            <a:r>
              <a:rPr lang="en-US" dirty="0"/>
              <a:t>Easy to trade off bandwidth and detection efficiency.</a:t>
            </a:r>
            <a:br>
              <a:rPr lang="en-US" dirty="0"/>
            </a:br>
            <a:endParaRPr lang="en-US" dirty="0"/>
          </a:p>
          <a:p>
            <a:pPr>
              <a:defRPr/>
            </a:pPr>
            <a:r>
              <a:rPr lang="en-US" dirty="0"/>
              <a:t>Constant envelope is ideal for high efficiency non-linear power amplifiers.</a:t>
            </a:r>
            <a:br>
              <a:rPr lang="en-US" dirty="0"/>
            </a:br>
            <a:endParaRPr lang="en-US" dirty="0"/>
          </a:p>
          <a:p>
            <a:pPr>
              <a:defRPr/>
            </a:pPr>
            <a:r>
              <a:rPr lang="en-US" dirty="0"/>
              <a:t>Detection efficiency is enhanced by periodically varying the modulation index (h). </a:t>
            </a:r>
          </a:p>
          <a:p>
            <a:pPr lvl="1">
              <a:defRPr/>
            </a:pPr>
            <a:r>
              <a:rPr lang="en-US" dirty="0"/>
              <a:t>Extends the point at which competing paths remerge thereby increasing the minimum distance and decreasing the probability of symbol error.</a:t>
            </a:r>
            <a:br>
              <a:rPr lang="en-US" dirty="0"/>
            </a:br>
            <a:endParaRPr lang="en-US" dirty="0"/>
          </a:p>
          <a:p>
            <a:pPr>
              <a:defRPr/>
            </a:pPr>
            <a:r>
              <a:rPr lang="en-US" dirty="0"/>
              <a:t>Nearly 2.5x improvement over PCM/FM in spectral efficiency with similar detection efficiency.</a:t>
            </a:r>
          </a:p>
          <a:p>
            <a:pPr lvl="2" eaLnBrk="1" hangingPunct="1">
              <a:lnSpc>
                <a:spcPct val="90000"/>
              </a:lnSpc>
              <a:defRPr/>
            </a:pPr>
            <a:endParaRPr lang="en-US" dirty="0"/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7B8F4DB-8478-9850-2FBB-9ACAFFE254D1}"/>
              </a:ext>
            </a:extLst>
          </p:cNvPr>
          <p:cNvSpPr/>
          <p:nvPr/>
        </p:nvSpPr>
        <p:spPr>
          <a:xfrm>
            <a:off x="0" y="1341576"/>
            <a:ext cx="12192000" cy="1905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26370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>
                <a:cs typeface="+mj-cs"/>
              </a:rPr>
              <a:t>ARTM Tier II in CPM Notation</a:t>
            </a:r>
          </a:p>
        </p:txBody>
      </p:sp>
      <p:sp>
        <p:nvSpPr>
          <p:cNvPr id="826372" name="Rectangle 1028"/>
          <p:cNvSpPr>
            <a:spLocks noChangeArrowheads="1"/>
          </p:cNvSpPr>
          <p:nvPr/>
        </p:nvSpPr>
        <p:spPr bwMode="auto">
          <a:xfrm>
            <a:off x="7340600" y="2294554"/>
            <a:ext cx="19050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tabLst>
                <a:tab pos="457200" algn="r"/>
                <a:tab pos="2743200" algn="ctr"/>
                <a:tab pos="5486400" algn="r"/>
              </a:tabLst>
              <a:defRPr/>
            </a:pPr>
            <a:r>
              <a:rPr lang="en-US" sz="1200" dirty="0">
                <a:solidFill>
                  <a:schemeClr val="tx1"/>
                </a:solidFill>
                <a:latin typeface="Times" charset="0"/>
                <a:cs typeface="Times New Roman" charset="0"/>
              </a:rPr>
              <a:t> </a:t>
            </a:r>
          </a:p>
          <a:p>
            <a:pPr algn="l" eaLnBrk="0" hangingPunct="0">
              <a:tabLst>
                <a:tab pos="457200" algn="r"/>
                <a:tab pos="2743200" algn="ctr"/>
                <a:tab pos="5486400" algn="r"/>
              </a:tabLst>
              <a:defRPr/>
            </a:pPr>
            <a:r>
              <a:rPr lang="en-US" dirty="0">
                <a:solidFill>
                  <a:schemeClr val="tx1"/>
                </a:solidFill>
                <a:latin typeface="Times" charset="0"/>
                <a:cs typeface="Times New Roman" charset="0"/>
              </a:rPr>
              <a:t> -</a:t>
            </a:r>
            <a:r>
              <a:rPr lang="en-US" dirty="0">
                <a:solidFill>
                  <a:schemeClr val="tx1"/>
                </a:solidFill>
                <a:cs typeface="Times New Roman" charset="0"/>
                <a:sym typeface="Symbol" charset="0"/>
              </a:rPr>
              <a:t></a:t>
            </a:r>
            <a:r>
              <a:rPr lang="en-US" dirty="0">
                <a:solidFill>
                  <a:schemeClr val="tx1"/>
                </a:solidFill>
                <a:latin typeface="Times" charset="0"/>
                <a:cs typeface="Times New Roman" charset="0"/>
              </a:rPr>
              <a:t>&lt; t &lt;+</a:t>
            </a:r>
            <a:r>
              <a:rPr lang="en-US" dirty="0">
                <a:solidFill>
                  <a:schemeClr val="tx1"/>
                </a:solidFill>
                <a:cs typeface="Times New Roman" charset="0"/>
                <a:sym typeface="Symbol" charset="0"/>
              </a:rPr>
              <a:t></a:t>
            </a:r>
            <a:endParaRPr lang="en-US" dirty="0">
              <a:solidFill>
                <a:schemeClr val="tx1"/>
              </a:solidFill>
              <a:latin typeface="Times" charset="0"/>
              <a:cs typeface="Times New Roman" charset="0"/>
            </a:endParaRPr>
          </a:p>
          <a:p>
            <a:pPr algn="l" eaLnBrk="0" hangingPunct="0">
              <a:tabLst>
                <a:tab pos="457200" algn="r"/>
                <a:tab pos="2743200" algn="ctr"/>
                <a:tab pos="5486400" algn="r"/>
              </a:tabLst>
              <a:defRPr/>
            </a:pPr>
            <a:endParaRPr lang="en-US" sz="1800" dirty="0">
              <a:solidFill>
                <a:schemeClr val="tx1"/>
              </a:solidFill>
              <a:cs typeface="Times New Roman" charset="0"/>
              <a:sym typeface="Symbol" charset="0"/>
            </a:endParaRPr>
          </a:p>
        </p:txBody>
      </p:sp>
      <p:graphicFrame>
        <p:nvGraphicFramePr>
          <p:cNvPr id="171012" name="Object 102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35246036"/>
              </p:ext>
            </p:extLst>
          </p:nvPr>
        </p:nvGraphicFramePr>
        <p:xfrm>
          <a:off x="3124200" y="1456355"/>
          <a:ext cx="5181600" cy="561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2374900" imgH="254000" progId="Equation.3">
                  <p:embed/>
                </p:oleObj>
              </mc:Choice>
              <mc:Fallback>
                <p:oleObj name="Equation" r:id="rId3" imgW="2374900" imgH="254000" progId="Equation.3">
                  <p:embed/>
                  <p:pic>
                    <p:nvPicPr>
                      <p:cNvPr id="171012" name="Object 102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24200" y="1456355"/>
                        <a:ext cx="5181600" cy="561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1013" name="Object 103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54948921"/>
              </p:ext>
            </p:extLst>
          </p:nvPr>
        </p:nvGraphicFramePr>
        <p:xfrm>
          <a:off x="3048000" y="2167554"/>
          <a:ext cx="4267200" cy="9858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2019300" imgH="469900" progId="Equation.3">
                  <p:embed/>
                </p:oleObj>
              </mc:Choice>
              <mc:Fallback>
                <p:oleObj name="Equation" r:id="rId5" imgW="2019300" imgH="469900" progId="Equation.3">
                  <p:embed/>
                  <p:pic>
                    <p:nvPicPr>
                      <p:cNvPr id="171013" name="Object 103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0" y="2167554"/>
                        <a:ext cx="4267200" cy="9858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1027">
            <a:extLst>
              <a:ext uri="{FF2B5EF4-FFF2-40B4-BE49-F238E27FC236}">
                <a16:creationId xmlns:a16="http://schemas.microsoft.com/office/drawing/2014/main" id="{DF65F275-1266-8977-7410-74B07C615BF5}"/>
              </a:ext>
            </a:extLst>
          </p:cNvPr>
          <p:cNvSpPr>
            <a:spLocks noGrp="1" noChangeArrowheads="1"/>
          </p:cNvSpPr>
          <p:nvPr>
            <p:ph sz="half" idx="1"/>
          </p:nvPr>
        </p:nvSpPr>
        <p:spPr>
          <a:xfrm>
            <a:off x="838200" y="3611425"/>
            <a:ext cx="4038600" cy="2565538"/>
          </a:xfrm>
        </p:spPr>
        <p:txBody>
          <a:bodyPr vert="horz" wrap="square" lIns="90487" tIns="44450" rIns="90487" bIns="44450" numCol="1" anchor="t" anchorCtr="0" compatLnSpc="1">
            <a:prstTxWarp prst="textNoShape">
              <a:avLst/>
            </a:prstTxWarp>
            <a:normAutofit/>
          </a:bodyPr>
          <a:lstStyle/>
          <a:p>
            <a:pPr eaLnBrk="1" hangingPunct="1">
              <a:lnSpc>
                <a:spcPct val="90000"/>
              </a:lnSpc>
              <a:defRPr/>
            </a:pPr>
            <a:r>
              <a:rPr lang="en-US" dirty="0">
                <a:cs typeface="+mn-cs"/>
              </a:rPr>
              <a:t>M = 4 (quaternary)</a:t>
            </a:r>
          </a:p>
          <a:p>
            <a:pPr lvl="4" eaLnBrk="1" hangingPunct="1">
              <a:lnSpc>
                <a:spcPct val="90000"/>
              </a:lnSpc>
              <a:defRPr/>
            </a:pPr>
            <a:endParaRPr lang="en-US" sz="1800" dirty="0"/>
          </a:p>
          <a:p>
            <a:pPr eaLnBrk="1" hangingPunct="1">
              <a:lnSpc>
                <a:spcPct val="90000"/>
              </a:lnSpc>
              <a:defRPr/>
            </a:pPr>
            <a:r>
              <a:rPr lang="en-US" dirty="0">
                <a:latin typeface="Symbol" charset="0"/>
                <a:cs typeface="+mn-cs"/>
                <a:sym typeface="Symbol" charset="0"/>
              </a:rPr>
              <a:t></a:t>
            </a:r>
            <a:r>
              <a:rPr lang="en-US" baseline="-25000" dirty="0">
                <a:cs typeface="+mn-cs"/>
              </a:rPr>
              <a:t>i</a:t>
            </a:r>
            <a:r>
              <a:rPr lang="en-US" dirty="0">
                <a:cs typeface="+mn-cs"/>
              </a:rPr>
              <a:t> = 2 [2d</a:t>
            </a:r>
            <a:r>
              <a:rPr lang="en-US" baseline="-25000" dirty="0">
                <a:cs typeface="+mn-cs"/>
              </a:rPr>
              <a:t>1i</a:t>
            </a:r>
            <a:r>
              <a:rPr lang="en-US" dirty="0">
                <a:cs typeface="+mn-cs"/>
              </a:rPr>
              <a:t> + d</a:t>
            </a:r>
            <a:r>
              <a:rPr lang="en-US" baseline="-25000" dirty="0">
                <a:cs typeface="+mn-cs"/>
              </a:rPr>
              <a:t>0i</a:t>
            </a:r>
            <a:r>
              <a:rPr lang="en-US" dirty="0">
                <a:cs typeface="+mn-cs"/>
              </a:rPr>
              <a:t>] - 3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dirty="0">
                <a:latin typeface="Symbol" charset="0"/>
                <a:sym typeface="Symbol" charset="0"/>
              </a:rPr>
              <a:t></a:t>
            </a:r>
            <a:r>
              <a:rPr lang="en-US" baseline="-25000" dirty="0"/>
              <a:t>i</a:t>
            </a:r>
            <a:r>
              <a:rPr lang="en-US" dirty="0"/>
              <a:t> = {-3, -1, +1, +3}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dirty="0"/>
              <a:t>d</a:t>
            </a:r>
            <a:r>
              <a:rPr lang="en-US" baseline="-25000" dirty="0"/>
              <a:t>i</a:t>
            </a:r>
            <a:r>
              <a:rPr lang="en-US" dirty="0"/>
              <a:t> = {0, 1}</a:t>
            </a:r>
          </a:p>
        </p:txBody>
      </p:sp>
      <p:sp>
        <p:nvSpPr>
          <p:cNvPr id="7" name="Rectangle 1027">
            <a:extLst>
              <a:ext uri="{FF2B5EF4-FFF2-40B4-BE49-F238E27FC236}">
                <a16:creationId xmlns:a16="http://schemas.microsoft.com/office/drawing/2014/main" id="{2B3B9516-FB93-5E4B-41EA-5B2E44ED9C92}"/>
              </a:ext>
            </a:extLst>
          </p:cNvPr>
          <p:cNvSpPr txBox="1">
            <a:spLocks noChangeArrowheads="1"/>
          </p:cNvSpPr>
          <p:nvPr/>
        </p:nvSpPr>
        <p:spPr>
          <a:xfrm>
            <a:off x="3886200" y="3611425"/>
            <a:ext cx="7467600" cy="2565538"/>
          </a:xfrm>
          <a:prstGeom prst="rect">
            <a:avLst/>
          </a:prstGeom>
        </p:spPr>
        <p:txBody>
          <a:bodyPr vert="horz" wrap="square" lIns="90487" tIns="44450" rIns="90487" bIns="44450" numCol="1" spcCol="457200" rtlCol="0" anchor="t" anchorCtr="0" compatLnSpc="1">
            <a:prstTxWarp prst="textNoShape">
              <a:avLst/>
            </a:prstTxWarp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68313" indent="-2349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744538" indent="-276225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035050" indent="-290513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270000" indent="-2349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lang="en-US" sz="2000" dirty="0">
                <a:cs typeface="+mn-cs"/>
              </a:rPr>
              <a:t>h = {4/16, 5/16}, alternating</a:t>
            </a:r>
          </a:p>
          <a:p>
            <a:pPr fontAlgn="auto">
              <a:spcAft>
                <a:spcPts val="0"/>
              </a:spcAft>
              <a:defRPr/>
            </a:pPr>
            <a:endParaRPr lang="en-US" sz="2000" dirty="0">
              <a:cs typeface="+mn-cs"/>
            </a:endParaRPr>
          </a:p>
          <a:p>
            <a:pPr fontAlgn="auto">
              <a:spcAft>
                <a:spcPts val="0"/>
              </a:spcAft>
              <a:defRPr/>
            </a:pPr>
            <a:r>
              <a:rPr lang="en-US" sz="2000" dirty="0">
                <a:cs typeface="+mn-cs"/>
              </a:rPr>
              <a:t>g(t) = raised cosine, 3 symbols (6 bits) in duration</a:t>
            </a:r>
          </a:p>
          <a:p>
            <a:pPr lvl="1" fontAlgn="auto">
              <a:spcAft>
                <a:spcPts val="0"/>
              </a:spcAft>
              <a:defRPr/>
            </a:pPr>
            <a:r>
              <a:rPr lang="en-US" sz="2000" dirty="0"/>
              <a:t>Normalized such that the integral over all time = 1/2</a:t>
            </a:r>
            <a:endParaRPr lang="en-US" dirty="0"/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>
                <a:cs typeface="+mj-cs"/>
              </a:rPr>
              <a:t>Frequency Pulse &amp; Phase Tree</a:t>
            </a:r>
          </a:p>
        </p:txBody>
      </p:sp>
      <p:pic>
        <p:nvPicPr>
          <p:cNvPr id="173058" name="Picture 6" descr="rc3_phsfreq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1119" y="1743639"/>
            <a:ext cx="4742481" cy="39520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48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0" y="1752600"/>
            <a:ext cx="5181600" cy="38843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>
                <a:cs typeface="+mj-cs"/>
              </a:rPr>
              <a:t>PSD (Tier 0, I, &amp; II)</a:t>
            </a:r>
          </a:p>
        </p:txBody>
      </p:sp>
      <p:pic>
        <p:nvPicPr>
          <p:cNvPr id="166917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blackWhite">
          <a:xfrm>
            <a:off x="2579760" y="1371600"/>
            <a:ext cx="7032479" cy="4718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5186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>
                <a:cs typeface="+mj-cs"/>
              </a:rPr>
              <a:t>Fractional Out-of-band Power</a:t>
            </a:r>
          </a:p>
        </p:txBody>
      </p:sp>
      <p:sp>
        <p:nvSpPr>
          <p:cNvPr id="605187" name="Text Box 1027"/>
          <p:cNvSpPr txBox="1">
            <a:spLocks noChangeArrowheads="1"/>
          </p:cNvSpPr>
          <p:nvPr/>
        </p:nvSpPr>
        <p:spPr bwMode="auto">
          <a:xfrm>
            <a:off x="3962401" y="4800600"/>
            <a:ext cx="11842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>
              <a:defRPr/>
            </a:pPr>
            <a:r>
              <a:rPr lang="en-US" dirty="0">
                <a:latin typeface="Arial" charset="0"/>
                <a:cs typeface="+mn-cs"/>
              </a:rPr>
              <a:t>5 Mbps</a:t>
            </a:r>
          </a:p>
        </p:txBody>
      </p:sp>
      <p:pic>
        <p:nvPicPr>
          <p:cNvPr id="605188" name="Picture 102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blackWhite">
          <a:xfrm>
            <a:off x="2447926" y="1219200"/>
            <a:ext cx="7294563" cy="487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177156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447926" y="1391404"/>
            <a:ext cx="6781800" cy="45323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238EA5E-A019-68CC-05BB-3507D5576BEF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838200" y="1506070"/>
            <a:ext cx="4800600" cy="4368003"/>
          </a:xfrm>
        </p:spPr>
        <p:txBody>
          <a:bodyPr anchor="ctr"/>
          <a:lstStyle/>
          <a:p>
            <a:pPr eaLnBrk="1" hangingPunct="1">
              <a:defRPr/>
            </a:pPr>
            <a:r>
              <a:rPr lang="en-US" sz="1800" dirty="0">
                <a:cs typeface="+mn-cs"/>
              </a:rPr>
              <a:t>Similar detection efficiency to PCM/FM.</a:t>
            </a:r>
            <a:br>
              <a:rPr lang="en-US" sz="1800" dirty="0">
                <a:cs typeface="+mn-cs"/>
              </a:rPr>
            </a:br>
            <a:endParaRPr lang="en-US" sz="1800" dirty="0">
              <a:cs typeface="+mn-cs"/>
            </a:endParaRPr>
          </a:p>
          <a:p>
            <a:pPr eaLnBrk="1" hangingPunct="1">
              <a:defRPr/>
            </a:pPr>
            <a:r>
              <a:rPr lang="en-US" sz="1800" dirty="0">
                <a:cs typeface="+mn-cs"/>
              </a:rPr>
              <a:t>Constant envelope waveform is ideal for efficient non-linear PA</a:t>
            </a:r>
            <a:r>
              <a:rPr lang="ja-JP" altLang="en-US" sz="1800">
                <a:latin typeface="Arial"/>
                <a:cs typeface="+mn-cs"/>
              </a:rPr>
              <a:t>’</a:t>
            </a:r>
            <a:r>
              <a:rPr lang="en-US" sz="1800" dirty="0">
                <a:cs typeface="+mn-cs"/>
              </a:rPr>
              <a:t>s.</a:t>
            </a:r>
            <a:br>
              <a:rPr lang="en-US" sz="1800" dirty="0">
                <a:cs typeface="+mn-cs"/>
              </a:rPr>
            </a:br>
            <a:endParaRPr lang="en-US" sz="1800" dirty="0">
              <a:cs typeface="+mn-cs"/>
            </a:endParaRPr>
          </a:p>
          <a:p>
            <a:pPr eaLnBrk="1" hangingPunct="1">
              <a:defRPr/>
            </a:pPr>
            <a:r>
              <a:rPr lang="en-US" sz="1800" dirty="0">
                <a:cs typeface="+mn-cs"/>
              </a:rPr>
              <a:t>Enhanced performance gained by increasing demodulator complexity.</a:t>
            </a:r>
            <a:br>
              <a:rPr lang="en-US" sz="1800" dirty="0">
                <a:cs typeface="+mn-cs"/>
              </a:rPr>
            </a:br>
            <a:endParaRPr lang="en-US" sz="1800" dirty="0">
              <a:cs typeface="+mn-cs"/>
            </a:endParaRPr>
          </a:p>
          <a:p>
            <a:pPr eaLnBrk="1" hangingPunct="1">
              <a:defRPr/>
            </a:pPr>
            <a:r>
              <a:rPr lang="en-US" sz="1800" dirty="0">
                <a:cs typeface="+mn-cs"/>
              </a:rPr>
              <a:t>99.9% bandwidth: 0.75 times bit rate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16896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dirty="0">
                <a:cs typeface="+mj-cs"/>
              </a:rPr>
              <a:t>Tier II Multi-h CPM Summary</a:t>
            </a:r>
          </a:p>
        </p:txBody>
      </p:sp>
      <p:graphicFrame>
        <p:nvGraphicFramePr>
          <p:cNvPr id="3" name="Table 9">
            <a:extLst>
              <a:ext uri="{FF2B5EF4-FFF2-40B4-BE49-F238E27FC236}">
                <a16:creationId xmlns:a16="http://schemas.microsoft.com/office/drawing/2014/main" id="{C0163F57-4846-37B0-70E8-5E89A3D29D0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56383459"/>
              </p:ext>
            </p:extLst>
          </p:nvPr>
        </p:nvGraphicFramePr>
        <p:xfrm>
          <a:off x="5984872" y="2590381"/>
          <a:ext cx="5368927" cy="1677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4528">
                  <a:extLst>
                    <a:ext uri="{9D8B030D-6E8A-4147-A177-3AD203B41FA5}">
                      <a16:colId xmlns:a16="http://schemas.microsoft.com/office/drawing/2014/main" val="1342180801"/>
                    </a:ext>
                  </a:extLst>
                </a:gridCol>
                <a:gridCol w="1676400">
                  <a:extLst>
                    <a:ext uri="{9D8B030D-6E8A-4147-A177-3AD203B41FA5}">
                      <a16:colId xmlns:a16="http://schemas.microsoft.com/office/drawing/2014/main" val="1718324058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3294169940"/>
                    </a:ext>
                  </a:extLst>
                </a:gridCol>
                <a:gridCol w="1676399">
                  <a:extLst>
                    <a:ext uri="{9D8B030D-6E8A-4147-A177-3AD203B41FA5}">
                      <a16:colId xmlns:a16="http://schemas.microsoft.com/office/drawing/2014/main" val="509583817"/>
                    </a:ext>
                  </a:extLst>
                </a:gridCol>
              </a:tblGrid>
              <a:tr h="40205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 2" charset="0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M</a:t>
                      </a:r>
                    </a:p>
                  </a:txBody>
                  <a:tcPr marT="45703" marB="45703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 2" charset="0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Symbol" charset="0"/>
                          <a:ea typeface="ＭＳ Ｐゴシック" charset="0"/>
                          <a:sym typeface="Symbol" charset="0"/>
                        </a:rPr>
                        <a:t></a:t>
                      </a:r>
                      <a:r>
                        <a:rPr kumimoji="0" lang="en-US" sz="1800" b="1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i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marT="45703" marB="45703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 2" charset="0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h</a:t>
                      </a:r>
                    </a:p>
                  </a:txBody>
                  <a:tcPr marT="45703" marB="45703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 2" charset="0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g(t)</a:t>
                      </a:r>
                    </a:p>
                  </a:txBody>
                  <a:tcPr marT="45703" marB="45703" horzOverflow="overflow"/>
                </a:tc>
                <a:extLst>
                  <a:ext uri="{0D108BD9-81ED-4DB2-BD59-A6C34878D82A}">
                    <a16:rowId xmlns:a16="http://schemas.microsoft.com/office/drawing/2014/main" val="1135570795"/>
                  </a:ext>
                </a:extLst>
              </a:tr>
              <a:tr h="1275179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4</a:t>
                      </a:r>
                    </a:p>
                  </a:txBody>
                  <a:tcPr marT="45684" marB="45684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{-3, -1, +1, +3}</a:t>
                      </a:r>
                    </a:p>
                  </a:txBody>
                  <a:tcPr marT="45684" marB="45684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{4/16, 5/16}</a:t>
                      </a:r>
                    </a:p>
                  </a:txBody>
                  <a:tcPr marT="45684" marB="45684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Normalized raised cosine, 3 symbols </a:t>
                      </a:r>
                      <a:br>
                        <a:rPr kumimoji="0" lang="en-US" sz="17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</a:br>
                      <a:r>
                        <a:rPr kumimoji="0" lang="en-US" sz="17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(6 bits) long</a:t>
                      </a:r>
                    </a:p>
                  </a:txBody>
                  <a:tcPr marT="45684" marB="45684" horzOverflow="overflow"/>
                </a:tc>
                <a:extLst>
                  <a:ext uri="{0D108BD9-81ED-4DB2-BD59-A6C34878D82A}">
                    <a16:rowId xmlns:a16="http://schemas.microsoft.com/office/drawing/2014/main" val="202923213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5346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>
                <a:cs typeface="+mj-cs"/>
              </a:rPr>
              <a:t>Side by Side Summary</a:t>
            </a:r>
          </a:p>
        </p:txBody>
      </p:sp>
      <p:pic>
        <p:nvPicPr>
          <p:cNvPr id="825471" name="Picture 1151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0" r="1426" b="3507"/>
          <a:stretch/>
        </p:blipFill>
        <p:spPr bwMode="blackWhite">
          <a:xfrm>
            <a:off x="7772150" y="1022075"/>
            <a:ext cx="3581649" cy="23682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181284" name="Picture 6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631" t="1301" r="967" b="2346"/>
          <a:stretch/>
        </p:blipFill>
        <p:spPr bwMode="auto">
          <a:xfrm>
            <a:off x="7772151" y="3505200"/>
            <a:ext cx="3581649" cy="23682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6" name="Table 9">
            <a:extLst>
              <a:ext uri="{FF2B5EF4-FFF2-40B4-BE49-F238E27FC236}">
                <a16:creationId xmlns:a16="http://schemas.microsoft.com/office/drawing/2014/main" id="{B0E23927-EC7C-5230-C3FF-6CE89C8A929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21389707"/>
              </p:ext>
            </p:extLst>
          </p:nvPr>
        </p:nvGraphicFramePr>
        <p:xfrm>
          <a:off x="871483" y="1443632"/>
          <a:ext cx="5943600" cy="42976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0080">
                  <a:extLst>
                    <a:ext uri="{9D8B030D-6E8A-4147-A177-3AD203B41FA5}">
                      <a16:colId xmlns:a16="http://schemas.microsoft.com/office/drawing/2014/main" val="2958709975"/>
                    </a:ext>
                  </a:extLst>
                </a:gridCol>
                <a:gridCol w="640080">
                  <a:extLst>
                    <a:ext uri="{9D8B030D-6E8A-4147-A177-3AD203B41FA5}">
                      <a16:colId xmlns:a16="http://schemas.microsoft.com/office/drawing/2014/main" val="1342180801"/>
                    </a:ext>
                  </a:extLst>
                </a:gridCol>
                <a:gridCol w="1188720">
                  <a:extLst>
                    <a:ext uri="{9D8B030D-6E8A-4147-A177-3AD203B41FA5}">
                      <a16:colId xmlns:a16="http://schemas.microsoft.com/office/drawing/2014/main" val="1718324058"/>
                    </a:ext>
                  </a:extLst>
                </a:gridCol>
                <a:gridCol w="1188720">
                  <a:extLst>
                    <a:ext uri="{9D8B030D-6E8A-4147-A177-3AD203B41FA5}">
                      <a16:colId xmlns:a16="http://schemas.microsoft.com/office/drawing/2014/main" val="3294169940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509583817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885159599"/>
                    </a:ext>
                  </a:extLst>
                </a:gridCol>
              </a:tblGrid>
              <a:tr h="40205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 2" charset="0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Tier</a:t>
                      </a:r>
                    </a:p>
                  </a:txBody>
                  <a:tcPr marT="45703" marB="45703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 2" charset="0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M</a:t>
                      </a:r>
                    </a:p>
                  </a:txBody>
                  <a:tcPr marT="45703" marB="45703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 2" charset="0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Symbol" charset="0"/>
                          <a:ea typeface="ＭＳ Ｐゴシック" charset="0"/>
                          <a:sym typeface="Symbol" charset="0"/>
                        </a:rPr>
                        <a:t></a:t>
                      </a:r>
                      <a:r>
                        <a:rPr kumimoji="0" lang="en-US" sz="1800" b="1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i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marT="45703" marB="45703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 2" charset="0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h</a:t>
                      </a:r>
                    </a:p>
                  </a:txBody>
                  <a:tcPr marT="45703" marB="45703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 2" charset="0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g(t)</a:t>
                      </a:r>
                    </a:p>
                  </a:txBody>
                  <a:tcPr marT="45703" marB="45703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 2" charset="0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99.9% BW</a:t>
                      </a:r>
                    </a:p>
                  </a:txBody>
                  <a:tcPr marT="45703" marB="45703" horzOverflow="overflow"/>
                </a:tc>
                <a:extLst>
                  <a:ext uri="{0D108BD9-81ED-4DB2-BD59-A6C34878D82A}">
                    <a16:rowId xmlns:a16="http://schemas.microsoft.com/office/drawing/2014/main" val="1135570795"/>
                  </a:ext>
                </a:extLst>
              </a:tr>
              <a:tr h="914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 2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0</a:t>
                      </a:r>
                    </a:p>
                  </a:txBody>
                  <a:tcPr marT="45727" marB="45727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 2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2</a:t>
                      </a:r>
                    </a:p>
                  </a:txBody>
                  <a:tcPr marT="45727" marB="45727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 2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{-1, +1}</a:t>
                      </a:r>
                    </a:p>
                  </a:txBody>
                  <a:tcPr marT="45727" marB="45727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 2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0.7</a:t>
                      </a:r>
                    </a:p>
                  </a:txBody>
                  <a:tcPr marT="45727" marB="45727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 2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Normalized impulse response of a high order Bessel filter with 3 dB bandwidth = 0.7 * bit rate</a:t>
                      </a:r>
                    </a:p>
                  </a:txBody>
                  <a:tcPr marT="45727" marB="45727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 2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2.03</a:t>
                      </a:r>
                    </a:p>
                  </a:txBody>
                  <a:tcPr marT="45727" marB="45727" horzOverflow="overflow"/>
                </a:tc>
                <a:extLst>
                  <a:ext uri="{0D108BD9-81ED-4DB2-BD59-A6C34878D82A}">
                    <a16:rowId xmlns:a16="http://schemas.microsoft.com/office/drawing/2014/main" val="2029232137"/>
                  </a:ext>
                </a:extLst>
              </a:tr>
              <a:tr h="914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 2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I</a:t>
                      </a:r>
                    </a:p>
                  </a:txBody>
                  <a:tcPr marT="45727" marB="45727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 2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3</a:t>
                      </a:r>
                    </a:p>
                  </a:txBody>
                  <a:tcPr marT="45727" marB="45727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 2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{-1, 0, +1}</a:t>
                      </a:r>
                    </a:p>
                  </a:txBody>
                  <a:tcPr marT="45727" marB="45727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 2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0.5</a:t>
                      </a:r>
                    </a:p>
                  </a:txBody>
                  <a:tcPr marT="45727" marB="45727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 2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Normalized windowed impulse response of a spectral raised cosine, 8 bits long</a:t>
                      </a:r>
                    </a:p>
                  </a:txBody>
                  <a:tcPr marT="45727" marB="45727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 2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0.98</a:t>
                      </a:r>
                    </a:p>
                  </a:txBody>
                  <a:tcPr marT="45727" marB="45727" horzOverflow="overflow"/>
                </a:tc>
                <a:extLst>
                  <a:ext uri="{0D108BD9-81ED-4DB2-BD59-A6C34878D82A}">
                    <a16:rowId xmlns:a16="http://schemas.microsoft.com/office/drawing/2014/main" val="4052802328"/>
                  </a:ext>
                </a:extLst>
              </a:tr>
              <a:tr h="914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 2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II</a:t>
                      </a:r>
                    </a:p>
                  </a:txBody>
                  <a:tcPr marT="45727" marB="45727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 2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4</a:t>
                      </a:r>
                    </a:p>
                  </a:txBody>
                  <a:tcPr marT="45727" marB="45727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 2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{-3, -1, +1, +3}</a:t>
                      </a:r>
                    </a:p>
                  </a:txBody>
                  <a:tcPr marT="45727" marB="45727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 2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{4/16, 5/16}</a:t>
                      </a:r>
                    </a:p>
                  </a:txBody>
                  <a:tcPr marT="45727" marB="45727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 2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Normalized raised cosine, 3 symbols (6 bits) long</a:t>
                      </a:r>
                    </a:p>
                  </a:txBody>
                  <a:tcPr marT="45727" marB="45727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 2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0.75</a:t>
                      </a:r>
                    </a:p>
                  </a:txBody>
                  <a:tcPr marT="45727" marB="45727" horzOverflow="overflow"/>
                </a:tc>
                <a:extLst>
                  <a:ext uri="{0D108BD9-81ED-4DB2-BD59-A6C34878D82A}">
                    <a16:rowId xmlns:a16="http://schemas.microsoft.com/office/drawing/2014/main" val="3877328978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6AB2DC4-155D-8812-5FDD-A4B065B5C2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Amplitude/Phase Shift Keying</a:t>
            </a:r>
            <a:br>
              <a:rPr lang="en-US" dirty="0"/>
            </a:br>
            <a:r>
              <a:rPr lang="en-US" dirty="0"/>
              <a:t>(APSK)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247F29A-67D2-8717-49EC-28381EAF344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Things to come?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1053058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010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>
                <a:cs typeface="+mj-cs"/>
              </a:rPr>
              <a:t>16-APSK Constellation - Ideal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9DDA244-A66F-808C-3DC1-4A71A9BC57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9800" y="762001"/>
            <a:ext cx="7772400" cy="60059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6720906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010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>
                <a:cs typeface="+mj-cs"/>
              </a:rPr>
              <a:t>16-APSK Spectrum - Ideal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B601B3E-26F7-0157-DEE4-F314BA018D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9800" y="762001"/>
            <a:ext cx="7772400" cy="60059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6301920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010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>
                <a:cs typeface="+mj-cs"/>
              </a:rPr>
              <a:t>16-APSK Transmitter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8423666-5B0A-A88F-E66E-9A41E28C27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9800" y="759924"/>
            <a:ext cx="7772400" cy="60059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4655245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010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>
                <a:cs typeface="+mj-cs"/>
              </a:rPr>
              <a:t>16-APSK TX Output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80E87F9-E347-0E58-6C28-DBA6E17B59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9800" y="750498"/>
            <a:ext cx="7772400" cy="60059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5046714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010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>
                <a:cs typeface="+mj-cs"/>
              </a:rPr>
              <a:t>16-APSK BER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665B29F-0F3B-6022-7B15-5CFD502D52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9800" y="763067"/>
            <a:ext cx="7772400" cy="60059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8335204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010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>
                <a:cs typeface="+mj-cs"/>
              </a:rPr>
              <a:t>16-APSK Spectrum @ 1 Watt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05C0D5B-71EC-534B-C21D-254E6F3218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9800" y="762000"/>
            <a:ext cx="7772400" cy="60059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8750178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010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>
                <a:cs typeface="+mj-cs"/>
              </a:rPr>
              <a:t>16-APSK Spectrum @ 6 Watts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EF07585-81E6-00B4-50D4-7A914F283F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9800" y="731644"/>
            <a:ext cx="7772400" cy="60059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6427812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BD15C9E8-327F-CF62-D95D-53B5E8086463}"/>
              </a:ext>
            </a:extLst>
          </p:cNvPr>
          <p:cNvSpPr/>
          <p:nvPr/>
        </p:nvSpPr>
        <p:spPr>
          <a:xfrm>
            <a:off x="838200" y="2578891"/>
            <a:ext cx="3292736" cy="16764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B01B0EA-04F3-1CB7-A1E0-37D6CE2222BA}"/>
              </a:ext>
            </a:extLst>
          </p:cNvPr>
          <p:cNvSpPr/>
          <p:nvPr/>
        </p:nvSpPr>
        <p:spPr>
          <a:xfrm>
            <a:off x="8056581" y="2578891"/>
            <a:ext cx="3292736" cy="16764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20C55F5-0600-5529-FB31-C0BCCF56DBAB}"/>
              </a:ext>
            </a:extLst>
          </p:cNvPr>
          <p:cNvSpPr/>
          <p:nvPr/>
        </p:nvSpPr>
        <p:spPr>
          <a:xfrm>
            <a:off x="4406498" y="2578891"/>
            <a:ext cx="3292736" cy="1676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427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>
                <a:cs typeface="+mj-cs"/>
              </a:rPr>
              <a:t>16-APSK Conclusions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EA07561-B6DF-2406-3898-F23BD180B6DB}"/>
              </a:ext>
            </a:extLst>
          </p:cNvPr>
          <p:cNvSpPr>
            <a:spLocks noGrp="1"/>
          </p:cNvSpPr>
          <p:nvPr>
            <p:ph sz="half" idx="15"/>
          </p:nvPr>
        </p:nvSpPr>
        <p:spPr>
          <a:xfrm>
            <a:off x="8332143" y="2602708"/>
            <a:ext cx="2741612" cy="1652584"/>
          </a:xfrm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en-US" dirty="0"/>
              <a:t>Smart people are working hard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0E35D856-25C0-636F-6998-1E9F2BD2ACBB}"/>
              </a:ext>
            </a:extLst>
          </p:cNvPr>
          <p:cNvSpPr>
            <a:spLocks noGrp="1"/>
          </p:cNvSpPr>
          <p:nvPr>
            <p:ph sz="half" idx="18"/>
          </p:nvPr>
        </p:nvSpPr>
        <p:spPr>
          <a:xfrm>
            <a:off x="4682060" y="2602708"/>
            <a:ext cx="2741612" cy="1652583"/>
          </a:xfrm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en-US" dirty="0"/>
              <a:t>The circuits need work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37790A4-45FA-4778-B0A4-4DD5B5A02A01}"/>
              </a:ext>
            </a:extLst>
          </p:cNvPr>
          <p:cNvSpPr txBox="1"/>
          <p:nvPr/>
        </p:nvSpPr>
        <p:spPr>
          <a:xfrm>
            <a:off x="2895600" y="4813172"/>
            <a:ext cx="609985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More to come!</a:t>
            </a: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6D3A64A8-5E93-0827-8121-C1A9A5D4C27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13762" y="2602708"/>
            <a:ext cx="2741612" cy="1652583"/>
          </a:xfrm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en-US" dirty="0">
                <a:solidFill>
                  <a:schemeClr val="tx1"/>
                </a:solidFill>
              </a:rPr>
              <a:t>The math is willing</a:t>
            </a:r>
          </a:p>
        </p:txBody>
      </p:sp>
    </p:spTree>
    <p:extLst>
      <p:ext uri="{BB962C8B-B14F-4D97-AF65-F5344CB8AC3E}">
        <p14:creationId xmlns:p14="http://schemas.microsoft.com/office/powerpoint/2010/main" val="2951139363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59CEB09-81EC-58C6-6DF7-FBA919C366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Demodulation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FA82639-87C5-2830-AB5E-DFBA73D2B58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Short Break</a:t>
            </a:r>
          </a:p>
          <a:p>
            <a:endParaRPr lang="en-US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7583659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010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>
                <a:cs typeface="+mj-cs"/>
              </a:rPr>
              <a:t>Demodulation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DE0996-3C05-D36E-05BA-5FA6DDEFD176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As the shop manual says, “Installation is reverse of removal.”</a:t>
            </a:r>
            <a:br>
              <a:rPr lang="en-US" dirty="0"/>
            </a:br>
            <a:endParaRPr lang="en-US" dirty="0"/>
          </a:p>
          <a:p>
            <a:r>
              <a:rPr lang="en-US" dirty="0"/>
              <a:t>Demodulation is intrinsically more difficult</a:t>
            </a:r>
          </a:p>
          <a:p>
            <a:pPr lvl="1"/>
            <a:r>
              <a:rPr lang="en-US" dirty="0"/>
              <a:t>Unknown carrier frequency</a:t>
            </a:r>
          </a:p>
          <a:p>
            <a:pPr lvl="1"/>
            <a:r>
              <a:rPr lang="en-US" dirty="0"/>
              <a:t>Unknown carrier phase</a:t>
            </a:r>
          </a:p>
          <a:p>
            <a:pPr lvl="1"/>
            <a:r>
              <a:rPr lang="en-US" dirty="0"/>
              <a:t>Unknown clock frequency and phase</a:t>
            </a:r>
          </a:p>
          <a:p>
            <a:pPr lvl="1"/>
            <a:r>
              <a:rPr lang="en-US" dirty="0"/>
              <a:t>Signal corruption</a:t>
            </a:r>
          </a:p>
          <a:p>
            <a:pPr lvl="2"/>
            <a:r>
              <a:rPr lang="en-US" dirty="0"/>
              <a:t>Noise </a:t>
            </a:r>
          </a:p>
          <a:p>
            <a:pPr lvl="2"/>
            <a:r>
              <a:rPr lang="en-US" dirty="0"/>
              <a:t>Interference</a:t>
            </a:r>
          </a:p>
          <a:p>
            <a:pPr lvl="2"/>
            <a:r>
              <a:rPr lang="en-US" dirty="0"/>
              <a:t>Multipath</a:t>
            </a:r>
          </a:p>
          <a:p>
            <a:pPr lvl="2"/>
            <a:r>
              <a:rPr lang="en-US" dirty="0"/>
              <a:t>Doppler shift</a:t>
            </a:r>
            <a:br>
              <a:rPr lang="en-US" dirty="0"/>
            </a:br>
            <a:endParaRPr lang="en-US" dirty="0"/>
          </a:p>
          <a:p>
            <a:r>
              <a:rPr lang="en-US" dirty="0"/>
              <a:t>Multiple techniques can be applied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00BED0E0-7CE1-B585-3FC6-F751493FA003}"/>
              </a:ext>
            </a:extLst>
          </p:cNvPr>
          <p:cNvSpPr/>
          <p:nvPr/>
        </p:nvSpPr>
        <p:spPr>
          <a:xfrm>
            <a:off x="838200" y="1592132"/>
            <a:ext cx="3292736" cy="417396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02C18D3-2E99-8D14-1825-1A8C5A0A0DE4}"/>
              </a:ext>
            </a:extLst>
          </p:cNvPr>
          <p:cNvSpPr/>
          <p:nvPr/>
        </p:nvSpPr>
        <p:spPr>
          <a:xfrm>
            <a:off x="8056581" y="1592132"/>
            <a:ext cx="3292736" cy="417396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4EA154A-ED15-50FD-C494-1F753EF1AB28}"/>
              </a:ext>
            </a:extLst>
          </p:cNvPr>
          <p:cNvSpPr/>
          <p:nvPr/>
        </p:nvSpPr>
        <p:spPr>
          <a:xfrm>
            <a:off x="4406498" y="1592132"/>
            <a:ext cx="3292736" cy="417396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FB40300-EF42-C3C5-4451-5FD700089DF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2400" dirty="0">
                <a:solidFill>
                  <a:schemeClr val="tx1"/>
                </a:solidFill>
              </a:rPr>
              <a:t>Tier 0</a:t>
            </a:r>
          </a:p>
        </p:txBody>
      </p:sp>
      <p:sp>
        <p:nvSpPr>
          <p:cNvPr id="8427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>
                <a:cs typeface="+mj-cs"/>
              </a:rPr>
              <a:t>Single-Symbol Demodulation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B19C72-35C0-0C5C-23B7-75A4236D15DC}"/>
              </a:ext>
            </a:extLst>
          </p:cNvPr>
          <p:cNvSpPr>
            <a:spLocks noGrp="1"/>
          </p:cNvSpPr>
          <p:nvPr>
            <p:ph type="body" idx="14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Tier II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E614987-62D7-BD89-9D3D-78703F95D654}"/>
              </a:ext>
            </a:extLst>
          </p:cNvPr>
          <p:cNvSpPr>
            <a:spLocks noGrp="1"/>
          </p:cNvSpPr>
          <p:nvPr>
            <p:ph sz="half" idx="15"/>
          </p:nvPr>
        </p:nvSpPr>
        <p:spPr/>
        <p:txBody>
          <a:bodyPr/>
          <a:lstStyle/>
          <a:p>
            <a:r>
              <a:rPr lang="en-US" sz="1800" dirty="0"/>
              <a:t>No practical single-symbol detectors</a:t>
            </a:r>
          </a:p>
          <a:p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59458B97-4A62-241D-ED0D-353F10049F4C}"/>
              </a:ext>
            </a:extLst>
          </p:cNvPr>
          <p:cNvSpPr>
            <a:spLocks noGrp="1"/>
          </p:cNvSpPr>
          <p:nvPr>
            <p:ph type="body" idx="17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Tier I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BFB06464-72D2-38B8-D175-F0213E409595}"/>
              </a:ext>
            </a:extLst>
          </p:cNvPr>
          <p:cNvSpPr>
            <a:spLocks noGrp="1"/>
          </p:cNvSpPr>
          <p:nvPr>
            <p:ph sz="half" idx="18"/>
          </p:nvPr>
        </p:nvSpPr>
        <p:spPr/>
        <p:txBody>
          <a:bodyPr>
            <a:normAutofit/>
          </a:bodyPr>
          <a:lstStyle/>
          <a:p>
            <a:r>
              <a:rPr lang="en-US" dirty="0"/>
              <a:t>Requires optimization for SOQPSK</a:t>
            </a:r>
          </a:p>
          <a:p>
            <a:r>
              <a:rPr lang="en-US" dirty="0"/>
              <a:t>Weakly synchronized</a:t>
            </a:r>
          </a:p>
          <a:p>
            <a:r>
              <a:rPr lang="en-US" dirty="0"/>
              <a:t>Requires high SNR for acquisition</a:t>
            </a:r>
          </a:p>
          <a:p>
            <a:r>
              <a:rPr lang="en-US" dirty="0"/>
              <a:t>~1.0 to 1.5 dB short of theoretical limit</a:t>
            </a: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C06FBC2B-B346-7842-1C89-36B9A0E89267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Simple to build</a:t>
            </a:r>
          </a:p>
          <a:p>
            <a:r>
              <a:rPr lang="en-US" dirty="0">
                <a:solidFill>
                  <a:schemeClr val="tx1"/>
                </a:solidFill>
              </a:rPr>
              <a:t>Robust to signal defects and channel impairments</a:t>
            </a:r>
          </a:p>
          <a:p>
            <a:r>
              <a:rPr lang="en-US" dirty="0">
                <a:solidFill>
                  <a:schemeClr val="tx1"/>
                </a:solidFill>
              </a:rPr>
              <a:t>~3.5 to 5 dB short of theoretical limit</a:t>
            </a:r>
          </a:p>
          <a:p>
            <a:endParaRPr 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3A28E4B-4159-03E8-B758-8B002AD1DCEE}"/>
              </a:ext>
            </a:extLst>
          </p:cNvPr>
          <p:cNvSpPr/>
          <p:nvPr/>
        </p:nvSpPr>
        <p:spPr>
          <a:xfrm>
            <a:off x="0" y="1341576"/>
            <a:ext cx="12192000" cy="1905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68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>
                <a:cs typeface="+mj-cs"/>
              </a:rPr>
              <a:t>Tier 0 Single-Symbol Detection</a:t>
            </a:r>
          </a:p>
        </p:txBody>
      </p:sp>
      <p:graphicFrame>
        <p:nvGraphicFramePr>
          <p:cNvPr id="189443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05955889"/>
              </p:ext>
            </p:extLst>
          </p:nvPr>
        </p:nvGraphicFramePr>
        <p:xfrm>
          <a:off x="3276600" y="1493562"/>
          <a:ext cx="5181600" cy="561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2374900" imgH="254000" progId="Equation.3">
                  <p:embed/>
                </p:oleObj>
              </mc:Choice>
              <mc:Fallback>
                <p:oleObj name="Equation" r:id="rId3" imgW="2374900" imgH="254000" progId="Equation.3">
                  <p:embed/>
                  <p:pic>
                    <p:nvPicPr>
                      <p:cNvPr id="189443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76600" y="1493562"/>
                        <a:ext cx="5181600" cy="561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9444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62203873"/>
              </p:ext>
            </p:extLst>
          </p:nvPr>
        </p:nvGraphicFramePr>
        <p:xfrm>
          <a:off x="3200400" y="2204761"/>
          <a:ext cx="4267200" cy="9858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2019300" imgH="469900" progId="Equation.3">
                  <p:embed/>
                </p:oleObj>
              </mc:Choice>
              <mc:Fallback>
                <p:oleObj name="Equation" r:id="rId5" imgW="2019300" imgH="469900" progId="Equation.3">
                  <p:embed/>
                  <p:pic>
                    <p:nvPicPr>
                      <p:cNvPr id="189444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00400" y="2204761"/>
                        <a:ext cx="4267200" cy="9858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5">
            <a:extLst>
              <a:ext uri="{FF2B5EF4-FFF2-40B4-BE49-F238E27FC236}">
                <a16:creationId xmlns:a16="http://schemas.microsoft.com/office/drawing/2014/main" id="{11285B79-DE3A-3CC7-C06A-EB1862720550}"/>
              </a:ext>
            </a:extLst>
          </p:cNvPr>
          <p:cNvSpPr txBox="1">
            <a:spLocks noChangeArrowheads="1"/>
          </p:cNvSpPr>
          <p:nvPr/>
        </p:nvSpPr>
        <p:spPr>
          <a:xfrm>
            <a:off x="914400" y="3611425"/>
            <a:ext cx="4038600" cy="2438400"/>
          </a:xfrm>
          <a:prstGeom prst="rect">
            <a:avLst/>
          </a:prstGeom>
        </p:spPr>
        <p:txBody>
          <a:bodyPr vert="horz" lIns="91440" tIns="45720" rIns="91440" bIns="45720" numCol="1" spcCol="45720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68313" indent="-2349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744538" indent="-276225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035050" indent="-290513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270000" indent="-2349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lang="en-US" dirty="0">
                <a:cs typeface="+mn-cs"/>
              </a:rPr>
              <a:t>Differentiate the phase to get frequency</a:t>
            </a:r>
          </a:p>
          <a:p>
            <a:pPr lvl="1" fontAlgn="auto">
              <a:spcAft>
                <a:spcPts val="0"/>
              </a:spcAft>
              <a:defRPr/>
            </a:pPr>
            <a:r>
              <a:rPr lang="en-US" dirty="0"/>
              <a:t>Limiter-discriminator</a:t>
            </a:r>
          </a:p>
          <a:p>
            <a:pPr lvl="1" fontAlgn="auto">
              <a:spcAft>
                <a:spcPts val="0"/>
              </a:spcAft>
              <a:defRPr/>
            </a:pPr>
            <a:r>
              <a:rPr lang="en-US" dirty="0"/>
              <a:t>Phase locked loop</a:t>
            </a:r>
          </a:p>
          <a:p>
            <a:pPr lvl="1" fontAlgn="auto">
              <a:spcAft>
                <a:spcPts val="0"/>
              </a:spcAft>
              <a:defRPr/>
            </a:pPr>
            <a:r>
              <a:rPr lang="en-US" dirty="0"/>
              <a:t>Digital processing</a:t>
            </a:r>
          </a:p>
        </p:txBody>
      </p:sp>
      <p:sp>
        <p:nvSpPr>
          <p:cNvPr id="10" name="Rectangle 5">
            <a:extLst>
              <a:ext uri="{FF2B5EF4-FFF2-40B4-BE49-F238E27FC236}">
                <a16:creationId xmlns:a16="http://schemas.microsoft.com/office/drawing/2014/main" id="{56137FCB-220C-5226-359B-18B0771B3D9F}"/>
              </a:ext>
            </a:extLst>
          </p:cNvPr>
          <p:cNvSpPr txBox="1">
            <a:spLocks noChangeArrowheads="1"/>
          </p:cNvSpPr>
          <p:nvPr/>
        </p:nvSpPr>
        <p:spPr>
          <a:xfrm>
            <a:off x="4953000" y="3611425"/>
            <a:ext cx="6324599" cy="2438400"/>
          </a:xfrm>
          <a:prstGeom prst="rect">
            <a:avLst/>
          </a:prstGeom>
        </p:spPr>
        <p:txBody>
          <a:bodyPr vert="horz" lIns="91440" tIns="45720" rIns="91440" bIns="45720" numCol="1" spcCol="45720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68313" indent="-2349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744538" indent="-276225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035050" indent="-290513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270000" indent="-2349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lang="en-US" dirty="0">
                <a:cs typeface="+mn-cs"/>
              </a:rPr>
              <a:t>If the frequency in this symbol &gt; 0, data = 1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dirty="0">
                <a:cs typeface="+mn-cs"/>
              </a:rPr>
              <a:t>If the frequency in this symbol &lt; 0, data = 0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4802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3200" dirty="0">
                <a:cs typeface="+mj-cs"/>
              </a:rPr>
              <a:t>Tier 0 Frequency Detection</a:t>
            </a:r>
          </a:p>
        </p:txBody>
      </p:sp>
      <p:pic>
        <p:nvPicPr>
          <p:cNvPr id="191490" name="Picture 1028" descr="Ey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362201" y="1524000"/>
            <a:ext cx="3757613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44805" name="Picture 1029" descr="Ey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77001" y="1524000"/>
            <a:ext cx="3757613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44806" name="Picture 1030" descr="Ey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362201" y="3886200"/>
            <a:ext cx="3757613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44807" name="Picture 1031" descr="Ey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77001" y="3886200"/>
            <a:ext cx="3757613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48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48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48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6B250A1-5E60-3BA9-0DC4-628D70F2FC04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838200" y="1506070"/>
            <a:ext cx="4648200" cy="4368003"/>
          </a:xfrm>
        </p:spPr>
        <p:txBody>
          <a:bodyPr anchor="ctr"/>
          <a:lstStyle/>
          <a:p>
            <a:pPr eaLnBrk="1" hangingPunct="1">
              <a:defRPr/>
            </a:pPr>
            <a:r>
              <a:rPr lang="en-US" sz="1800" dirty="0">
                <a:cs typeface="+mn-cs"/>
              </a:rPr>
              <a:t>Single-symbol detection ignores memory inherent in waveform</a:t>
            </a:r>
            <a:br>
              <a:rPr lang="en-US" sz="1800" dirty="0">
                <a:cs typeface="+mn-cs"/>
              </a:rPr>
            </a:br>
            <a:endParaRPr lang="en-US" sz="1800" dirty="0">
              <a:cs typeface="+mn-cs"/>
            </a:endParaRPr>
          </a:p>
          <a:p>
            <a:pPr eaLnBrk="1" hangingPunct="1">
              <a:defRPr/>
            </a:pPr>
            <a:r>
              <a:rPr lang="en-US" sz="1800" dirty="0">
                <a:cs typeface="+mn-cs"/>
              </a:rPr>
              <a:t>Can be detected by conventional </a:t>
            </a:r>
            <a:br>
              <a:rPr lang="en-US" sz="1800" dirty="0">
                <a:cs typeface="+mn-cs"/>
              </a:rPr>
            </a:br>
            <a:r>
              <a:rPr lang="en-US" sz="1800" dirty="0">
                <a:cs typeface="+mn-cs"/>
              </a:rPr>
              <a:t>(non-shaped) offset QPSK demod</a:t>
            </a:r>
            <a:br>
              <a:rPr lang="en-US" sz="1800" dirty="0">
                <a:cs typeface="+mn-cs"/>
              </a:rPr>
            </a:br>
            <a:endParaRPr lang="en-US" sz="1800" dirty="0">
              <a:cs typeface="+mn-cs"/>
            </a:endParaRPr>
          </a:p>
          <a:p>
            <a:pPr eaLnBrk="1" hangingPunct="1">
              <a:defRPr/>
            </a:pPr>
            <a:r>
              <a:rPr lang="en-US" sz="1800" dirty="0">
                <a:cs typeface="+mn-cs"/>
              </a:rPr>
              <a:t>I&amp;D detector endures additional loss due to waveform mismatch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30310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dirty="0">
                <a:cs typeface="+mj-cs"/>
              </a:rPr>
              <a:t>SOQPSK-TG Eye Patterns</a:t>
            </a:r>
          </a:p>
        </p:txBody>
      </p:sp>
      <p:pic>
        <p:nvPicPr>
          <p:cNvPr id="2" name="Picture 1" descr="SOQPSK I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00800" y="1163330"/>
            <a:ext cx="3977266" cy="2265670"/>
          </a:xfrm>
          <a:prstGeom prst="rect">
            <a:avLst/>
          </a:prstGeom>
          <a:effectLst>
            <a:outerShdw blurRad="406400" dist="38100" dir="8100000" algn="tr" rotWithShape="0">
              <a:prstClr val="black">
                <a:alpha val="5000"/>
              </a:prstClr>
            </a:outerShdw>
          </a:effectLst>
        </p:spPr>
      </p:pic>
      <p:pic>
        <p:nvPicPr>
          <p:cNvPr id="3" name="Picture 2" descr="SOQPSK Q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00800" y="3605671"/>
            <a:ext cx="3977266" cy="2271156"/>
          </a:xfrm>
          <a:prstGeom prst="rect">
            <a:avLst/>
          </a:prstGeom>
          <a:effectLst>
            <a:outerShdw blurRad="406400" dist="38100" dir="8100000" algn="tr" rotWithShape="0">
              <a:prstClr val="black">
                <a:alpha val="5000"/>
              </a:prstClr>
            </a:outerShdw>
          </a:effectLst>
        </p:spPr>
      </p:pic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1970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>
                <a:cs typeface="+mj-cs"/>
              </a:rPr>
              <a:t>SOQPSK Constellations</a:t>
            </a:r>
          </a:p>
        </p:txBody>
      </p:sp>
      <p:pic>
        <p:nvPicPr>
          <p:cNvPr id="851975" name="Picture 1031" descr="SOQPSK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00800" y="3661622"/>
            <a:ext cx="2590800" cy="24737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9923" name="Picture 1032" descr="SOQPSK 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05199" y="1143000"/>
            <a:ext cx="2590800" cy="24737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51977" name="Picture 1033" descr="SOQPSK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00800" y="1143000"/>
            <a:ext cx="2590800" cy="24737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51978" name="Picture 1034" descr="SOQPSK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05199" y="3661622"/>
            <a:ext cx="2590800" cy="24737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19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19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19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9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>
                <a:cs typeface="+mj-cs"/>
              </a:rPr>
              <a:t>Waveform Comparison</a:t>
            </a:r>
          </a:p>
        </p:txBody>
      </p:sp>
      <p:pic>
        <p:nvPicPr>
          <p:cNvPr id="210952" name="Picture 8"/>
          <p:cNvPicPr>
            <a:picLocks noGrp="1" noChangeAspect="1" noChangeArrowheads="1"/>
          </p:cNvPicPr>
          <p:nvPr>
            <p:ph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76300" y="4114800"/>
            <a:ext cx="2743200" cy="2057400"/>
          </a:xfrm>
          <a:extLst>
            <a:ext uri="{91240B29-F687-4f45-9708-019B960494DF}">
              <a14:hiddenLine xmlns="" xmlns:a14="http://schemas.microsoft.com/office/drawing/2010/main" w="12700" cap="flat" cmpd="sng">
                <a:solidFill>
                  <a:schemeClr val="tx1"/>
                </a:solidFill>
                <a:prstDash val="solid"/>
                <a:miter lim="800000"/>
                <a:headEnd type="none" w="sm" len="sm"/>
                <a:tailEnd type="none" w="sm" len="sm"/>
              </a14:hiddenLine>
            </a:ext>
          </a:extLst>
        </p:spPr>
      </p:pic>
      <p:sp>
        <p:nvSpPr>
          <p:cNvPr id="210947" name="Rectangle 3"/>
          <p:cNvSpPr>
            <a:spLocks noChangeArrowheads="1"/>
          </p:cNvSpPr>
          <p:nvPr/>
        </p:nvSpPr>
        <p:spPr bwMode="auto">
          <a:xfrm>
            <a:off x="22860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0487" tIns="44450" rIns="90487" bIns="44450" anchor="ctr"/>
          <a:lstStyle/>
          <a:p>
            <a:pPr eaLnBrk="0" hangingPunct="0">
              <a:defRPr/>
            </a:pPr>
            <a:endParaRPr lang="en-US" sz="4400" dirty="0">
              <a:latin typeface="Times" charset="0"/>
              <a:cs typeface="+mn-cs"/>
            </a:endParaRPr>
          </a:p>
        </p:txBody>
      </p:sp>
      <p:sp>
        <p:nvSpPr>
          <p:cNvPr id="210948" name="Rectangle 4"/>
          <p:cNvSpPr>
            <a:spLocks noChangeArrowheads="1"/>
          </p:cNvSpPr>
          <p:nvPr/>
        </p:nvSpPr>
        <p:spPr bwMode="auto">
          <a:xfrm>
            <a:off x="685800" y="1314179"/>
            <a:ext cx="30480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0487" tIns="44450" rIns="90487" bIns="44450"/>
          <a:lstStyle/>
          <a:p>
            <a:pPr marL="342900" indent="-342900" eaLnBrk="0" hangingPunct="0">
              <a:spcBef>
                <a:spcPct val="20000"/>
              </a:spcBef>
              <a:defRPr/>
            </a:pPr>
            <a:r>
              <a:rPr lang="en-US" sz="18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PCM/FM (1x)</a:t>
            </a:r>
          </a:p>
        </p:txBody>
      </p:sp>
      <p:pic>
        <p:nvPicPr>
          <p:cNvPr id="394244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24511" y="1834970"/>
            <a:ext cx="2667000" cy="2081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4245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00" y="1842114"/>
            <a:ext cx="2590800" cy="2066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4246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0406" y="1835764"/>
            <a:ext cx="2667000" cy="2079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0953" name="Picture 9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3450" y="4057650"/>
            <a:ext cx="2819400" cy="2114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210954" name="Picture 10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86800" y="4114800"/>
            <a:ext cx="2743200" cy="2057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2" name="Rectangle 4">
            <a:extLst>
              <a:ext uri="{FF2B5EF4-FFF2-40B4-BE49-F238E27FC236}">
                <a16:creationId xmlns:a16="http://schemas.microsoft.com/office/drawing/2014/main" id="{6A9D0F7C-93C6-26CA-17AC-53775BA587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14950" y="1314179"/>
            <a:ext cx="167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0487" tIns="44450" rIns="90487" bIns="44450"/>
          <a:lstStyle/>
          <a:p>
            <a:pPr marL="342900" indent="-342900" eaLnBrk="0" hangingPunct="0">
              <a:spcBef>
                <a:spcPct val="20000"/>
              </a:spcBef>
              <a:defRPr/>
            </a:pPr>
            <a:r>
              <a:rPr lang="en-US" sz="18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SOQPSK (2x)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FA10373B-5CC2-0398-604A-3613465090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96720" y="1314179"/>
            <a:ext cx="2122582" cy="2267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0487" tIns="44450" rIns="90487" bIns="44450"/>
          <a:lstStyle/>
          <a:p>
            <a:pPr marL="342900" indent="-342900" eaLnBrk="0" hangingPunct="0">
              <a:spcBef>
                <a:spcPct val="20000"/>
              </a:spcBef>
              <a:defRPr/>
            </a:pPr>
            <a:r>
              <a:rPr lang="en-US" sz="18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Multi-h CPM (2.5x)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528669A9-10BC-691B-A3F1-10DF5A1A7C30}"/>
              </a:ext>
            </a:extLst>
          </p:cNvPr>
          <p:cNvCxnSpPr>
            <a:cxnSpLocks/>
          </p:cNvCxnSpPr>
          <p:nvPr/>
        </p:nvCxnSpPr>
        <p:spPr>
          <a:xfrm>
            <a:off x="4267200" y="1390379"/>
            <a:ext cx="0" cy="4629421"/>
          </a:xfrm>
          <a:prstGeom prst="line">
            <a:avLst/>
          </a:prstGeom>
          <a:ln w="127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2BF6DE26-9600-E8B0-8FE4-004D9EFB9D63}"/>
              </a:ext>
            </a:extLst>
          </p:cNvPr>
          <p:cNvCxnSpPr>
            <a:cxnSpLocks/>
          </p:cNvCxnSpPr>
          <p:nvPr/>
        </p:nvCxnSpPr>
        <p:spPr>
          <a:xfrm>
            <a:off x="8167171" y="1390379"/>
            <a:ext cx="0" cy="4629421"/>
          </a:xfrm>
          <a:prstGeom prst="line">
            <a:avLst/>
          </a:prstGeom>
          <a:ln w="127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48679644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095A3C5D-D57A-228F-0ED3-3EBB994035F8}"/>
              </a:ext>
            </a:extLst>
          </p:cNvPr>
          <p:cNvSpPr/>
          <p:nvPr/>
        </p:nvSpPr>
        <p:spPr>
          <a:xfrm>
            <a:off x="7057362" y="1592132"/>
            <a:ext cx="4296438" cy="207386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792E627-74CE-9A9F-32CE-9B576D81F63D}"/>
              </a:ext>
            </a:extLst>
          </p:cNvPr>
          <p:cNvSpPr/>
          <p:nvPr/>
        </p:nvSpPr>
        <p:spPr>
          <a:xfrm>
            <a:off x="7057362" y="3804063"/>
            <a:ext cx="4296438" cy="213953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F9285CF-BABD-91C3-9D2A-A06432EF3540}"/>
              </a:ext>
            </a:extLst>
          </p:cNvPr>
          <p:cNvSpPr/>
          <p:nvPr/>
        </p:nvSpPr>
        <p:spPr>
          <a:xfrm>
            <a:off x="838200" y="1592132"/>
            <a:ext cx="6096000" cy="435146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AE71531-B995-16B4-1F56-6E44273B91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13762" y="1852339"/>
            <a:ext cx="2741612" cy="634120"/>
          </a:xfrm>
        </p:spPr>
        <p:txBody>
          <a:bodyPr>
            <a:normAutofit/>
          </a:bodyPr>
          <a:lstStyle/>
          <a:p>
            <a:r>
              <a:rPr lang="en-US" sz="2400" dirty="0">
                <a:solidFill>
                  <a:schemeClr val="tx1"/>
                </a:solidFill>
              </a:rPr>
              <a:t>Tier 0</a:t>
            </a:r>
          </a:p>
        </p:txBody>
      </p:sp>
      <p:sp>
        <p:nvSpPr>
          <p:cNvPr id="8427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>
                <a:cs typeface="+mj-cs"/>
              </a:rPr>
              <a:t>Trellis Demodulation Overview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96EA23-992F-AF0C-4882-BF343FD7474D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7420637" y="4128587"/>
            <a:ext cx="3148955" cy="634120"/>
          </a:xfrm>
        </p:spPr>
        <p:txBody>
          <a:bodyPr>
            <a:normAutofit/>
          </a:bodyPr>
          <a:lstStyle/>
          <a:p>
            <a:r>
              <a:rPr lang="en-US" sz="2400" dirty="0"/>
              <a:t>Tier II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7096520-D588-8F0F-02C4-FBFC54876856}"/>
              </a:ext>
            </a:extLst>
          </p:cNvPr>
          <p:cNvSpPr>
            <a:spLocks noGrp="1"/>
          </p:cNvSpPr>
          <p:nvPr>
            <p:ph sz="half" idx="15"/>
          </p:nvPr>
        </p:nvSpPr>
        <p:spPr>
          <a:xfrm>
            <a:off x="7344438" y="4753367"/>
            <a:ext cx="3148955" cy="2493473"/>
          </a:xfrm>
        </p:spPr>
        <p:txBody>
          <a:bodyPr/>
          <a:lstStyle/>
          <a:p>
            <a:r>
              <a:rPr lang="en-US" dirty="0"/>
              <a:t>Mandatory for practical implementation</a:t>
            </a:r>
          </a:p>
          <a:p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8A17104-D0D8-6386-D84C-134ABE0235B6}"/>
              </a:ext>
            </a:extLst>
          </p:cNvPr>
          <p:cNvSpPr>
            <a:spLocks noGrp="1"/>
          </p:cNvSpPr>
          <p:nvPr>
            <p:ph type="body" idx="17"/>
          </p:nvPr>
        </p:nvSpPr>
        <p:spPr>
          <a:xfrm>
            <a:off x="7420637" y="1852339"/>
            <a:ext cx="3729317" cy="634120"/>
          </a:xfrm>
        </p:spPr>
        <p:txBody>
          <a:bodyPr>
            <a:normAutofit/>
          </a:bodyPr>
          <a:lstStyle/>
          <a:p>
            <a:r>
              <a:rPr lang="en-US" sz="2400" dirty="0"/>
              <a:t>Tier I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C0090D3-52E2-788C-1BDB-FE5A360DA8FE}"/>
              </a:ext>
            </a:extLst>
          </p:cNvPr>
          <p:cNvSpPr>
            <a:spLocks noGrp="1"/>
          </p:cNvSpPr>
          <p:nvPr>
            <p:ph sz="half" idx="18"/>
          </p:nvPr>
        </p:nvSpPr>
        <p:spPr>
          <a:xfrm>
            <a:off x="7420637" y="2438400"/>
            <a:ext cx="3729317" cy="2493473"/>
          </a:xfrm>
        </p:spPr>
        <p:txBody>
          <a:bodyPr/>
          <a:lstStyle/>
          <a:p>
            <a:r>
              <a:rPr lang="en-US" dirty="0"/>
              <a:t>Strong, rapid synchronization</a:t>
            </a:r>
          </a:p>
          <a:p>
            <a:r>
              <a:rPr lang="en-US" dirty="0"/>
              <a:t>Operates within 0.2 dB of theoretical limit</a:t>
            </a:r>
          </a:p>
          <a:p>
            <a:endParaRPr lang="en-US" dirty="0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9BAB3604-3B35-89F0-D11D-011FA981304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13762" y="2438400"/>
            <a:ext cx="5439438" cy="2871784"/>
          </a:xfrm>
        </p:spPr>
        <p:txBody>
          <a:bodyPr>
            <a:no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Invented in 1974, introduced in 2001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Osborne &amp; Luntz, “Coherent and Noncoherent Detection of CPFSK”, IEEE T-COM, August 1974</a:t>
            </a:r>
          </a:p>
          <a:p>
            <a:r>
              <a:rPr lang="en-US" dirty="0">
                <a:solidFill>
                  <a:schemeClr val="tx1"/>
                </a:solidFill>
              </a:rPr>
              <a:t>Requires significant signal processing power</a:t>
            </a:r>
          </a:p>
          <a:p>
            <a:r>
              <a:rPr lang="en-US" dirty="0">
                <a:solidFill>
                  <a:schemeClr val="tx1"/>
                </a:solidFill>
              </a:rPr>
              <a:t>Signal defects and channel impairments require attention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DSP techniques can be applied to solve these issues</a:t>
            </a:r>
          </a:p>
          <a:p>
            <a:r>
              <a:rPr lang="en-US" dirty="0">
                <a:solidFill>
                  <a:schemeClr val="tx1"/>
                </a:solidFill>
              </a:rPr>
              <a:t>Operates within 0.2 dB of theoretical limit</a:t>
            </a:r>
          </a:p>
        </p:txBody>
      </p:sp>
    </p:spTree>
    <p:extLst>
      <p:ext uri="{BB962C8B-B14F-4D97-AF65-F5344CB8AC3E}">
        <p14:creationId xmlns:p14="http://schemas.microsoft.com/office/powerpoint/2010/main" val="3442154191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6066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>
                <a:cs typeface="+mj-cs"/>
              </a:rPr>
              <a:t>Tier 0 Phase Tree</a:t>
            </a:r>
          </a:p>
        </p:txBody>
      </p:sp>
      <p:grpSp>
        <p:nvGrpSpPr>
          <p:cNvPr id="193538" name="Group 1039"/>
          <p:cNvGrpSpPr>
            <a:grpSpLocks/>
          </p:cNvGrpSpPr>
          <p:nvPr/>
        </p:nvGrpSpPr>
        <p:grpSpPr bwMode="auto">
          <a:xfrm>
            <a:off x="1828800" y="914400"/>
            <a:ext cx="8720138" cy="5449888"/>
            <a:chOff x="192" y="576"/>
            <a:chExt cx="5493" cy="3433"/>
          </a:xfrm>
        </p:grpSpPr>
        <p:pic>
          <p:nvPicPr>
            <p:cNvPr id="856080" name="Picture 1040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blackWhite">
            <a:xfrm>
              <a:off x="192" y="576"/>
              <a:ext cx="5493" cy="34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pic>
        <p:sp>
          <p:nvSpPr>
            <p:cNvPr id="856081" name="Text Box 1041"/>
            <p:cNvSpPr txBox="1">
              <a:spLocks noChangeArrowheads="1"/>
            </p:cNvSpPr>
            <p:nvPr/>
          </p:nvSpPr>
          <p:spPr bwMode="blackWhite">
            <a:xfrm>
              <a:off x="1632" y="1056"/>
              <a:ext cx="528" cy="1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>
                <a:defRPr/>
              </a:pPr>
              <a:r>
                <a:rPr lang="en-US" sz="1400" dirty="0">
                  <a:solidFill>
                    <a:schemeClr val="bg1"/>
                  </a:solidFill>
                  <a:latin typeface="Arial" charset="0"/>
                  <a:cs typeface="+mn-cs"/>
                </a:rPr>
                <a:t>h = 0.7</a:t>
              </a:r>
            </a:p>
          </p:txBody>
        </p:sp>
        <p:sp>
          <p:nvSpPr>
            <p:cNvPr id="856082" name="Line 1042"/>
            <p:cNvSpPr>
              <a:spLocks noChangeShapeType="1"/>
            </p:cNvSpPr>
            <p:nvPr/>
          </p:nvSpPr>
          <p:spPr bwMode="blackWhite">
            <a:xfrm>
              <a:off x="2064" y="1248"/>
              <a:ext cx="528" cy="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</p:grpSp>
      <p:sp>
        <p:nvSpPr>
          <p:cNvPr id="7" name="TextBox 6"/>
          <p:cNvSpPr txBox="1"/>
          <p:nvPr/>
        </p:nvSpPr>
        <p:spPr>
          <a:xfrm>
            <a:off x="2438400" y="5029200"/>
            <a:ext cx="5791200" cy="646331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en-US" sz="1800" dirty="0">
                <a:solidFill>
                  <a:schemeClr val="tx1"/>
                </a:solidFill>
                <a:latin typeface="+mn-lt"/>
              </a:rPr>
              <a:t>A multi-symbol detector finds the data </a:t>
            </a:r>
            <a:r>
              <a:rPr lang="en-US" sz="1800" b="1" i="1" dirty="0">
                <a:solidFill>
                  <a:schemeClr val="tx1"/>
                </a:solidFill>
                <a:latin typeface="+mn-lt"/>
              </a:rPr>
              <a:t>sequence</a:t>
            </a:r>
            <a:r>
              <a:rPr lang="en-US" sz="1800" dirty="0">
                <a:solidFill>
                  <a:schemeClr val="tx1"/>
                </a:solidFill>
                <a:latin typeface="+mn-lt"/>
              </a:rPr>
              <a:t> that best fits the observed phase trajectory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0034" name="Rectangle 2"/>
          <p:cNvSpPr>
            <a:spLocks noGrp="1" noChangeArrowheads="1"/>
          </p:cNvSpPr>
          <p:nvPr>
            <p:ph type="title"/>
          </p:nvPr>
        </p:nvSpPr>
        <p:spPr bwMode="blackWhite"/>
        <p:txBody>
          <a:bodyPr/>
          <a:lstStyle/>
          <a:p>
            <a:pPr eaLnBrk="1" hangingPunct="1">
              <a:defRPr/>
            </a:pPr>
            <a:r>
              <a:rPr lang="en-US" dirty="0">
                <a:cs typeface="+mj-cs"/>
              </a:rPr>
              <a:t>Why Does It Matter?</a:t>
            </a:r>
          </a:p>
        </p:txBody>
      </p:sp>
      <p:pic>
        <p:nvPicPr>
          <p:cNvPr id="94003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blackWhite">
          <a:xfrm>
            <a:off x="2220913" y="1417638"/>
            <a:ext cx="7573962" cy="47482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940036" name="Text Box 4"/>
          <p:cNvSpPr txBox="1">
            <a:spLocks noChangeArrowheads="1"/>
          </p:cNvSpPr>
          <p:nvPr/>
        </p:nvSpPr>
        <p:spPr bwMode="blackWhite">
          <a:xfrm>
            <a:off x="3397251" y="2248843"/>
            <a:ext cx="2644775" cy="461665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>
              <a:defRPr/>
            </a:pPr>
            <a:r>
              <a:rPr lang="en-US" sz="1200" dirty="0">
                <a:solidFill>
                  <a:schemeClr val="tx1"/>
                </a:solidFill>
                <a:latin typeface="Arial" charset="0"/>
                <a:cs typeface="+mn-cs"/>
              </a:rPr>
              <a:t>If this bit is different, the phase trajectory is forever shifted…</a:t>
            </a:r>
          </a:p>
        </p:txBody>
      </p:sp>
      <p:sp>
        <p:nvSpPr>
          <p:cNvPr id="940037" name="Text Box 5"/>
          <p:cNvSpPr txBox="1">
            <a:spLocks noChangeArrowheads="1"/>
          </p:cNvSpPr>
          <p:nvPr/>
        </p:nvSpPr>
        <p:spPr bwMode="blackWhite">
          <a:xfrm>
            <a:off x="5884863" y="4168130"/>
            <a:ext cx="3090862" cy="46166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>
              <a:defRPr/>
            </a:pPr>
            <a:r>
              <a:rPr lang="en-US" sz="1200" dirty="0">
                <a:solidFill>
                  <a:schemeClr val="bg1"/>
                </a:solidFill>
                <a:latin typeface="Arial" charset="0"/>
                <a:cs typeface="+mn-cs"/>
              </a:rPr>
              <a:t>Therefore, later bits can help make decisions about earlier bits.</a:t>
            </a:r>
          </a:p>
        </p:txBody>
      </p:sp>
      <p:sp>
        <p:nvSpPr>
          <p:cNvPr id="940038" name="Line 6"/>
          <p:cNvSpPr>
            <a:spLocks noChangeShapeType="1"/>
          </p:cNvSpPr>
          <p:nvPr/>
        </p:nvSpPr>
        <p:spPr bwMode="blackWhite">
          <a:xfrm flipH="1">
            <a:off x="5191125" y="2743201"/>
            <a:ext cx="219075" cy="8556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853B5B45-4AFA-4B90-3D30-515245A25B44}"/>
              </a:ext>
            </a:extLst>
          </p:cNvPr>
          <p:cNvGrpSpPr/>
          <p:nvPr/>
        </p:nvGrpSpPr>
        <p:grpSpPr>
          <a:xfrm>
            <a:off x="2958170" y="2774395"/>
            <a:ext cx="6435268" cy="1966268"/>
            <a:chOff x="2958170" y="2774395"/>
            <a:chExt cx="6435268" cy="1966268"/>
          </a:xfrm>
        </p:grpSpPr>
        <p:sp>
          <p:nvSpPr>
            <p:cNvPr id="2" name="Freeform 1"/>
            <p:cNvSpPr/>
            <p:nvPr/>
          </p:nvSpPr>
          <p:spPr>
            <a:xfrm>
              <a:off x="2958170" y="2774395"/>
              <a:ext cx="6435268" cy="1246021"/>
            </a:xfrm>
            <a:custGeom>
              <a:avLst/>
              <a:gdLst>
                <a:gd name="connsiteX0" fmla="*/ 0 w 1821378"/>
                <a:gd name="connsiteY0" fmla="*/ 440439 h 503278"/>
                <a:gd name="connsiteX1" fmla="*/ 491839 w 1821378"/>
                <a:gd name="connsiteY1" fmla="*/ 491824 h 503278"/>
                <a:gd name="connsiteX2" fmla="*/ 939634 w 1821378"/>
                <a:gd name="connsiteY2" fmla="*/ 491824 h 503278"/>
                <a:gd name="connsiteX3" fmla="*/ 1277315 w 1821378"/>
                <a:gd name="connsiteY3" fmla="*/ 367032 h 503278"/>
                <a:gd name="connsiteX4" fmla="*/ 1659041 w 1821378"/>
                <a:gd name="connsiteY4" fmla="*/ 0 h 503278"/>
                <a:gd name="connsiteX0" fmla="*/ 0 w 2427633"/>
                <a:gd name="connsiteY0" fmla="*/ 814812 h 877651"/>
                <a:gd name="connsiteX1" fmla="*/ 491839 w 2427633"/>
                <a:gd name="connsiteY1" fmla="*/ 866197 h 877651"/>
                <a:gd name="connsiteX2" fmla="*/ 939634 w 2427633"/>
                <a:gd name="connsiteY2" fmla="*/ 866197 h 877651"/>
                <a:gd name="connsiteX3" fmla="*/ 1277315 w 2427633"/>
                <a:gd name="connsiteY3" fmla="*/ 741405 h 877651"/>
                <a:gd name="connsiteX4" fmla="*/ 2319721 w 2427633"/>
                <a:gd name="connsiteY4" fmla="*/ 0 h 877651"/>
                <a:gd name="connsiteX0" fmla="*/ 0 w 2319721"/>
                <a:gd name="connsiteY0" fmla="*/ 814812 h 877651"/>
                <a:gd name="connsiteX1" fmla="*/ 491839 w 2319721"/>
                <a:gd name="connsiteY1" fmla="*/ 866197 h 877651"/>
                <a:gd name="connsiteX2" fmla="*/ 939634 w 2319721"/>
                <a:gd name="connsiteY2" fmla="*/ 866197 h 877651"/>
                <a:gd name="connsiteX3" fmla="*/ 1277315 w 2319721"/>
                <a:gd name="connsiteY3" fmla="*/ 741405 h 877651"/>
                <a:gd name="connsiteX4" fmla="*/ 2319721 w 2319721"/>
                <a:gd name="connsiteY4" fmla="*/ 0 h 877651"/>
                <a:gd name="connsiteX0" fmla="*/ 0 w 2319721"/>
                <a:gd name="connsiteY0" fmla="*/ 814812 h 901803"/>
                <a:gd name="connsiteX1" fmla="*/ 491839 w 2319721"/>
                <a:gd name="connsiteY1" fmla="*/ 866197 h 901803"/>
                <a:gd name="connsiteX2" fmla="*/ 954316 w 2319721"/>
                <a:gd name="connsiteY2" fmla="*/ 895559 h 901803"/>
                <a:gd name="connsiteX3" fmla="*/ 1277315 w 2319721"/>
                <a:gd name="connsiteY3" fmla="*/ 741405 h 901803"/>
                <a:gd name="connsiteX4" fmla="*/ 2319721 w 2319721"/>
                <a:gd name="connsiteY4" fmla="*/ 0 h 901803"/>
                <a:gd name="connsiteX0" fmla="*/ 0 w 2319721"/>
                <a:gd name="connsiteY0" fmla="*/ 814812 h 908494"/>
                <a:gd name="connsiteX1" fmla="*/ 491839 w 2319721"/>
                <a:gd name="connsiteY1" fmla="*/ 866197 h 908494"/>
                <a:gd name="connsiteX2" fmla="*/ 939634 w 2319721"/>
                <a:gd name="connsiteY2" fmla="*/ 902900 h 908494"/>
                <a:gd name="connsiteX3" fmla="*/ 1277315 w 2319721"/>
                <a:gd name="connsiteY3" fmla="*/ 741405 h 908494"/>
                <a:gd name="connsiteX4" fmla="*/ 2319721 w 2319721"/>
                <a:gd name="connsiteY4" fmla="*/ 0 h 908494"/>
                <a:gd name="connsiteX0" fmla="*/ 0 w 3721832"/>
                <a:gd name="connsiteY0" fmla="*/ 638636 h 732318"/>
                <a:gd name="connsiteX1" fmla="*/ 491839 w 3721832"/>
                <a:gd name="connsiteY1" fmla="*/ 690021 h 732318"/>
                <a:gd name="connsiteX2" fmla="*/ 939634 w 3721832"/>
                <a:gd name="connsiteY2" fmla="*/ 726724 h 732318"/>
                <a:gd name="connsiteX3" fmla="*/ 1277315 w 3721832"/>
                <a:gd name="connsiteY3" fmla="*/ 565229 h 732318"/>
                <a:gd name="connsiteX4" fmla="*/ 3721832 w 3721832"/>
                <a:gd name="connsiteY4" fmla="*/ 0 h 732318"/>
                <a:gd name="connsiteX0" fmla="*/ 0 w 3721832"/>
                <a:gd name="connsiteY0" fmla="*/ 712232 h 805914"/>
                <a:gd name="connsiteX1" fmla="*/ 491839 w 3721832"/>
                <a:gd name="connsiteY1" fmla="*/ 763617 h 805914"/>
                <a:gd name="connsiteX2" fmla="*/ 939634 w 3721832"/>
                <a:gd name="connsiteY2" fmla="*/ 800320 h 805914"/>
                <a:gd name="connsiteX3" fmla="*/ 1277315 w 3721832"/>
                <a:gd name="connsiteY3" fmla="*/ 638825 h 805914"/>
                <a:gd name="connsiteX4" fmla="*/ 3721832 w 3721832"/>
                <a:gd name="connsiteY4" fmla="*/ 73596 h 805914"/>
                <a:gd name="connsiteX0" fmla="*/ 0 w 3721832"/>
                <a:gd name="connsiteY0" fmla="*/ 722945 h 816627"/>
                <a:gd name="connsiteX1" fmla="*/ 491839 w 3721832"/>
                <a:gd name="connsiteY1" fmla="*/ 774330 h 816627"/>
                <a:gd name="connsiteX2" fmla="*/ 939634 w 3721832"/>
                <a:gd name="connsiteY2" fmla="*/ 811033 h 816627"/>
                <a:gd name="connsiteX3" fmla="*/ 1277315 w 3721832"/>
                <a:gd name="connsiteY3" fmla="*/ 649538 h 816627"/>
                <a:gd name="connsiteX4" fmla="*/ 2929015 w 3721832"/>
                <a:gd name="connsiteY4" fmla="*/ 32924 h 816627"/>
                <a:gd name="connsiteX5" fmla="*/ 3721832 w 3721832"/>
                <a:gd name="connsiteY5" fmla="*/ 84309 h 816627"/>
                <a:gd name="connsiteX0" fmla="*/ 0 w 3721832"/>
                <a:gd name="connsiteY0" fmla="*/ 968598 h 1062280"/>
                <a:gd name="connsiteX1" fmla="*/ 491839 w 3721832"/>
                <a:gd name="connsiteY1" fmla="*/ 1019983 h 1062280"/>
                <a:gd name="connsiteX2" fmla="*/ 939634 w 3721832"/>
                <a:gd name="connsiteY2" fmla="*/ 1056686 h 1062280"/>
                <a:gd name="connsiteX3" fmla="*/ 1277315 w 3721832"/>
                <a:gd name="connsiteY3" fmla="*/ 895191 h 1062280"/>
                <a:gd name="connsiteX4" fmla="*/ 2855606 w 3721832"/>
                <a:gd name="connsiteY4" fmla="*/ 14314 h 1062280"/>
                <a:gd name="connsiteX5" fmla="*/ 3721832 w 3721832"/>
                <a:gd name="connsiteY5" fmla="*/ 329962 h 1062280"/>
                <a:gd name="connsiteX0" fmla="*/ 0 w 3721832"/>
                <a:gd name="connsiteY0" fmla="*/ 954284 h 1047966"/>
                <a:gd name="connsiteX1" fmla="*/ 491839 w 3721832"/>
                <a:gd name="connsiteY1" fmla="*/ 1005669 h 1047966"/>
                <a:gd name="connsiteX2" fmla="*/ 939634 w 3721832"/>
                <a:gd name="connsiteY2" fmla="*/ 1042372 h 1047966"/>
                <a:gd name="connsiteX3" fmla="*/ 1277315 w 3721832"/>
                <a:gd name="connsiteY3" fmla="*/ 880877 h 1047966"/>
                <a:gd name="connsiteX4" fmla="*/ 2855606 w 3721832"/>
                <a:gd name="connsiteY4" fmla="*/ 0 h 1047966"/>
                <a:gd name="connsiteX5" fmla="*/ 3721832 w 3721832"/>
                <a:gd name="connsiteY5" fmla="*/ 315648 h 1047966"/>
                <a:gd name="connsiteX0" fmla="*/ 0 w 3721832"/>
                <a:gd name="connsiteY0" fmla="*/ 954349 h 1048031"/>
                <a:gd name="connsiteX1" fmla="*/ 491839 w 3721832"/>
                <a:gd name="connsiteY1" fmla="*/ 1005734 h 1048031"/>
                <a:gd name="connsiteX2" fmla="*/ 939634 w 3721832"/>
                <a:gd name="connsiteY2" fmla="*/ 1042437 h 1048031"/>
                <a:gd name="connsiteX3" fmla="*/ 1277315 w 3721832"/>
                <a:gd name="connsiteY3" fmla="*/ 880942 h 1048031"/>
                <a:gd name="connsiteX4" fmla="*/ 2209607 w 3721832"/>
                <a:gd name="connsiteY4" fmla="*/ 293692 h 1048031"/>
                <a:gd name="connsiteX5" fmla="*/ 2855606 w 3721832"/>
                <a:gd name="connsiteY5" fmla="*/ 65 h 1048031"/>
                <a:gd name="connsiteX6" fmla="*/ 3721832 w 3721832"/>
                <a:gd name="connsiteY6" fmla="*/ 315713 h 1048031"/>
                <a:gd name="connsiteX0" fmla="*/ 0 w 3721832"/>
                <a:gd name="connsiteY0" fmla="*/ 954382 h 1048064"/>
                <a:gd name="connsiteX1" fmla="*/ 491839 w 3721832"/>
                <a:gd name="connsiteY1" fmla="*/ 1005767 h 1048064"/>
                <a:gd name="connsiteX2" fmla="*/ 939634 w 3721832"/>
                <a:gd name="connsiteY2" fmla="*/ 1042470 h 1048064"/>
                <a:gd name="connsiteX3" fmla="*/ 1277315 w 3721832"/>
                <a:gd name="connsiteY3" fmla="*/ 880975 h 1048064"/>
                <a:gd name="connsiteX4" fmla="*/ 2128858 w 3721832"/>
                <a:gd name="connsiteY4" fmla="*/ 242340 h 1048064"/>
                <a:gd name="connsiteX5" fmla="*/ 2855606 w 3721832"/>
                <a:gd name="connsiteY5" fmla="*/ 98 h 1048064"/>
                <a:gd name="connsiteX6" fmla="*/ 3721832 w 3721832"/>
                <a:gd name="connsiteY6" fmla="*/ 315746 h 1048064"/>
                <a:gd name="connsiteX0" fmla="*/ 0 w 3721832"/>
                <a:gd name="connsiteY0" fmla="*/ 954382 h 1044400"/>
                <a:gd name="connsiteX1" fmla="*/ 491839 w 3721832"/>
                <a:gd name="connsiteY1" fmla="*/ 969063 h 1044400"/>
                <a:gd name="connsiteX2" fmla="*/ 939634 w 3721832"/>
                <a:gd name="connsiteY2" fmla="*/ 1042470 h 1044400"/>
                <a:gd name="connsiteX3" fmla="*/ 1277315 w 3721832"/>
                <a:gd name="connsiteY3" fmla="*/ 880975 h 1044400"/>
                <a:gd name="connsiteX4" fmla="*/ 2128858 w 3721832"/>
                <a:gd name="connsiteY4" fmla="*/ 242340 h 1044400"/>
                <a:gd name="connsiteX5" fmla="*/ 2855606 w 3721832"/>
                <a:gd name="connsiteY5" fmla="*/ 98 h 1044400"/>
                <a:gd name="connsiteX6" fmla="*/ 3721832 w 3721832"/>
                <a:gd name="connsiteY6" fmla="*/ 315746 h 1044400"/>
                <a:gd name="connsiteX0" fmla="*/ 0 w 4610080"/>
                <a:gd name="connsiteY0" fmla="*/ 954382 h 1044400"/>
                <a:gd name="connsiteX1" fmla="*/ 491839 w 4610080"/>
                <a:gd name="connsiteY1" fmla="*/ 969063 h 1044400"/>
                <a:gd name="connsiteX2" fmla="*/ 939634 w 4610080"/>
                <a:gd name="connsiteY2" fmla="*/ 1042470 h 1044400"/>
                <a:gd name="connsiteX3" fmla="*/ 1277315 w 4610080"/>
                <a:gd name="connsiteY3" fmla="*/ 880975 h 1044400"/>
                <a:gd name="connsiteX4" fmla="*/ 2128858 w 4610080"/>
                <a:gd name="connsiteY4" fmla="*/ 242340 h 1044400"/>
                <a:gd name="connsiteX5" fmla="*/ 2855606 w 4610080"/>
                <a:gd name="connsiteY5" fmla="*/ 98 h 1044400"/>
                <a:gd name="connsiteX6" fmla="*/ 4610080 w 4610080"/>
                <a:gd name="connsiteY6" fmla="*/ 609372 h 1044400"/>
                <a:gd name="connsiteX0" fmla="*/ 0 w 4610080"/>
                <a:gd name="connsiteY0" fmla="*/ 954653 h 1044671"/>
                <a:gd name="connsiteX1" fmla="*/ 491839 w 4610080"/>
                <a:gd name="connsiteY1" fmla="*/ 969334 h 1044671"/>
                <a:gd name="connsiteX2" fmla="*/ 939634 w 4610080"/>
                <a:gd name="connsiteY2" fmla="*/ 1042741 h 1044671"/>
                <a:gd name="connsiteX3" fmla="*/ 1277315 w 4610080"/>
                <a:gd name="connsiteY3" fmla="*/ 881246 h 1044671"/>
                <a:gd name="connsiteX4" fmla="*/ 2128858 w 4610080"/>
                <a:gd name="connsiteY4" fmla="*/ 242611 h 1044671"/>
                <a:gd name="connsiteX5" fmla="*/ 2855606 w 4610080"/>
                <a:gd name="connsiteY5" fmla="*/ 369 h 1044671"/>
                <a:gd name="connsiteX6" fmla="*/ 3714490 w 4610080"/>
                <a:gd name="connsiteY6" fmla="*/ 286656 h 1044671"/>
                <a:gd name="connsiteX7" fmla="*/ 4610080 w 4610080"/>
                <a:gd name="connsiteY7" fmla="*/ 609643 h 1044671"/>
                <a:gd name="connsiteX0" fmla="*/ 0 w 4610080"/>
                <a:gd name="connsiteY0" fmla="*/ 954653 h 1044671"/>
                <a:gd name="connsiteX1" fmla="*/ 491839 w 4610080"/>
                <a:gd name="connsiteY1" fmla="*/ 969334 h 1044671"/>
                <a:gd name="connsiteX2" fmla="*/ 939634 w 4610080"/>
                <a:gd name="connsiteY2" fmla="*/ 1042741 h 1044671"/>
                <a:gd name="connsiteX3" fmla="*/ 1277315 w 4610080"/>
                <a:gd name="connsiteY3" fmla="*/ 881246 h 1044671"/>
                <a:gd name="connsiteX4" fmla="*/ 2128858 w 4610080"/>
                <a:gd name="connsiteY4" fmla="*/ 242611 h 1044671"/>
                <a:gd name="connsiteX5" fmla="*/ 2855606 w 4610080"/>
                <a:gd name="connsiteY5" fmla="*/ 369 h 1044671"/>
                <a:gd name="connsiteX6" fmla="*/ 3699808 w 4610080"/>
                <a:gd name="connsiteY6" fmla="*/ 323359 h 1044671"/>
                <a:gd name="connsiteX7" fmla="*/ 4610080 w 4610080"/>
                <a:gd name="connsiteY7" fmla="*/ 609643 h 1044671"/>
                <a:gd name="connsiteX0" fmla="*/ 0 w 6435268"/>
                <a:gd name="connsiteY0" fmla="*/ 962258 h 1044643"/>
                <a:gd name="connsiteX1" fmla="*/ 2317027 w 6435268"/>
                <a:gd name="connsiteY1" fmla="*/ 969334 h 1044643"/>
                <a:gd name="connsiteX2" fmla="*/ 2764822 w 6435268"/>
                <a:gd name="connsiteY2" fmla="*/ 1042741 h 1044643"/>
                <a:gd name="connsiteX3" fmla="*/ 3102503 w 6435268"/>
                <a:gd name="connsiteY3" fmla="*/ 881246 h 1044643"/>
                <a:gd name="connsiteX4" fmla="*/ 3954046 w 6435268"/>
                <a:gd name="connsiteY4" fmla="*/ 242611 h 1044643"/>
                <a:gd name="connsiteX5" fmla="*/ 4680794 w 6435268"/>
                <a:gd name="connsiteY5" fmla="*/ 369 h 1044643"/>
                <a:gd name="connsiteX6" fmla="*/ 5524996 w 6435268"/>
                <a:gd name="connsiteY6" fmla="*/ 323359 h 1044643"/>
                <a:gd name="connsiteX7" fmla="*/ 6435268 w 6435268"/>
                <a:gd name="connsiteY7" fmla="*/ 609643 h 1044643"/>
                <a:gd name="connsiteX0" fmla="*/ 0 w 6435268"/>
                <a:gd name="connsiteY0" fmla="*/ 962258 h 1044625"/>
                <a:gd name="connsiteX1" fmla="*/ 771265 w 6435268"/>
                <a:gd name="connsiteY1" fmla="*/ 967371 h 1044625"/>
                <a:gd name="connsiteX2" fmla="*/ 2317027 w 6435268"/>
                <a:gd name="connsiteY2" fmla="*/ 969334 h 1044625"/>
                <a:gd name="connsiteX3" fmla="*/ 2764822 w 6435268"/>
                <a:gd name="connsiteY3" fmla="*/ 1042741 h 1044625"/>
                <a:gd name="connsiteX4" fmla="*/ 3102503 w 6435268"/>
                <a:gd name="connsiteY4" fmla="*/ 881246 h 1044625"/>
                <a:gd name="connsiteX5" fmla="*/ 3954046 w 6435268"/>
                <a:gd name="connsiteY5" fmla="*/ 242611 h 1044625"/>
                <a:gd name="connsiteX6" fmla="*/ 4680794 w 6435268"/>
                <a:gd name="connsiteY6" fmla="*/ 369 h 1044625"/>
                <a:gd name="connsiteX7" fmla="*/ 5524996 w 6435268"/>
                <a:gd name="connsiteY7" fmla="*/ 323359 h 1044625"/>
                <a:gd name="connsiteX8" fmla="*/ 6435268 w 6435268"/>
                <a:gd name="connsiteY8" fmla="*/ 609643 h 1044625"/>
                <a:gd name="connsiteX0" fmla="*/ 0 w 6435268"/>
                <a:gd name="connsiteY0" fmla="*/ 962258 h 1187922"/>
                <a:gd name="connsiteX1" fmla="*/ 634376 w 6435268"/>
                <a:gd name="connsiteY1" fmla="*/ 1187922 h 1187922"/>
                <a:gd name="connsiteX2" fmla="*/ 2317027 w 6435268"/>
                <a:gd name="connsiteY2" fmla="*/ 969334 h 1187922"/>
                <a:gd name="connsiteX3" fmla="*/ 2764822 w 6435268"/>
                <a:gd name="connsiteY3" fmla="*/ 1042741 h 1187922"/>
                <a:gd name="connsiteX4" fmla="*/ 3102503 w 6435268"/>
                <a:gd name="connsiteY4" fmla="*/ 881246 h 1187922"/>
                <a:gd name="connsiteX5" fmla="*/ 3954046 w 6435268"/>
                <a:gd name="connsiteY5" fmla="*/ 242611 h 1187922"/>
                <a:gd name="connsiteX6" fmla="*/ 4680794 w 6435268"/>
                <a:gd name="connsiteY6" fmla="*/ 369 h 1187922"/>
                <a:gd name="connsiteX7" fmla="*/ 5524996 w 6435268"/>
                <a:gd name="connsiteY7" fmla="*/ 323359 h 1187922"/>
                <a:gd name="connsiteX8" fmla="*/ 6435268 w 6435268"/>
                <a:gd name="connsiteY8" fmla="*/ 609643 h 1187922"/>
                <a:gd name="connsiteX0" fmla="*/ 0 w 6435268"/>
                <a:gd name="connsiteY0" fmla="*/ 962258 h 1198573"/>
                <a:gd name="connsiteX1" fmla="*/ 634376 w 6435268"/>
                <a:gd name="connsiteY1" fmla="*/ 1187922 h 1198573"/>
                <a:gd name="connsiteX2" fmla="*/ 961389 w 6435268"/>
                <a:gd name="connsiteY2" fmla="*/ 1142290 h 1198573"/>
                <a:gd name="connsiteX3" fmla="*/ 2317027 w 6435268"/>
                <a:gd name="connsiteY3" fmla="*/ 969334 h 1198573"/>
                <a:gd name="connsiteX4" fmla="*/ 2764822 w 6435268"/>
                <a:gd name="connsiteY4" fmla="*/ 1042741 h 1198573"/>
                <a:gd name="connsiteX5" fmla="*/ 3102503 w 6435268"/>
                <a:gd name="connsiteY5" fmla="*/ 881246 h 1198573"/>
                <a:gd name="connsiteX6" fmla="*/ 3954046 w 6435268"/>
                <a:gd name="connsiteY6" fmla="*/ 242611 h 1198573"/>
                <a:gd name="connsiteX7" fmla="*/ 4680794 w 6435268"/>
                <a:gd name="connsiteY7" fmla="*/ 369 h 1198573"/>
                <a:gd name="connsiteX8" fmla="*/ 5524996 w 6435268"/>
                <a:gd name="connsiteY8" fmla="*/ 323359 h 1198573"/>
                <a:gd name="connsiteX9" fmla="*/ 6435268 w 6435268"/>
                <a:gd name="connsiteY9" fmla="*/ 609643 h 1198573"/>
                <a:gd name="connsiteX0" fmla="*/ 0 w 6435268"/>
                <a:gd name="connsiteY0" fmla="*/ 962258 h 1246021"/>
                <a:gd name="connsiteX1" fmla="*/ 634376 w 6435268"/>
                <a:gd name="connsiteY1" fmla="*/ 1187922 h 1246021"/>
                <a:gd name="connsiteX2" fmla="*/ 1067858 w 6435268"/>
                <a:gd name="connsiteY2" fmla="*/ 1233553 h 1246021"/>
                <a:gd name="connsiteX3" fmla="*/ 2317027 w 6435268"/>
                <a:gd name="connsiteY3" fmla="*/ 969334 h 1246021"/>
                <a:gd name="connsiteX4" fmla="*/ 2764822 w 6435268"/>
                <a:gd name="connsiteY4" fmla="*/ 1042741 h 1246021"/>
                <a:gd name="connsiteX5" fmla="*/ 3102503 w 6435268"/>
                <a:gd name="connsiteY5" fmla="*/ 881246 h 1246021"/>
                <a:gd name="connsiteX6" fmla="*/ 3954046 w 6435268"/>
                <a:gd name="connsiteY6" fmla="*/ 242611 h 1246021"/>
                <a:gd name="connsiteX7" fmla="*/ 4680794 w 6435268"/>
                <a:gd name="connsiteY7" fmla="*/ 369 h 1246021"/>
                <a:gd name="connsiteX8" fmla="*/ 5524996 w 6435268"/>
                <a:gd name="connsiteY8" fmla="*/ 323359 h 1246021"/>
                <a:gd name="connsiteX9" fmla="*/ 6435268 w 6435268"/>
                <a:gd name="connsiteY9" fmla="*/ 609643 h 1246021"/>
                <a:gd name="connsiteX0" fmla="*/ 0 w 6435268"/>
                <a:gd name="connsiteY0" fmla="*/ 962258 h 1246021"/>
                <a:gd name="connsiteX1" fmla="*/ 634376 w 6435268"/>
                <a:gd name="connsiteY1" fmla="*/ 1187922 h 1246021"/>
                <a:gd name="connsiteX2" fmla="*/ 1067858 w 6435268"/>
                <a:gd name="connsiteY2" fmla="*/ 1233553 h 1246021"/>
                <a:gd name="connsiteX3" fmla="*/ 2317027 w 6435268"/>
                <a:gd name="connsiteY3" fmla="*/ 969334 h 1246021"/>
                <a:gd name="connsiteX4" fmla="*/ 2764822 w 6435268"/>
                <a:gd name="connsiteY4" fmla="*/ 1042741 h 1246021"/>
                <a:gd name="connsiteX5" fmla="*/ 3102503 w 6435268"/>
                <a:gd name="connsiteY5" fmla="*/ 881246 h 1246021"/>
                <a:gd name="connsiteX6" fmla="*/ 3954046 w 6435268"/>
                <a:gd name="connsiteY6" fmla="*/ 242611 h 1246021"/>
                <a:gd name="connsiteX7" fmla="*/ 4680794 w 6435268"/>
                <a:gd name="connsiteY7" fmla="*/ 369 h 1246021"/>
                <a:gd name="connsiteX8" fmla="*/ 5524996 w 6435268"/>
                <a:gd name="connsiteY8" fmla="*/ 323359 h 1246021"/>
                <a:gd name="connsiteX9" fmla="*/ 6435268 w 6435268"/>
                <a:gd name="connsiteY9" fmla="*/ 609643 h 1246021"/>
                <a:gd name="connsiteX0" fmla="*/ 0 w 6435268"/>
                <a:gd name="connsiteY0" fmla="*/ 962258 h 1246021"/>
                <a:gd name="connsiteX1" fmla="*/ 634376 w 6435268"/>
                <a:gd name="connsiteY1" fmla="*/ 1187922 h 1246021"/>
                <a:gd name="connsiteX2" fmla="*/ 1067858 w 6435268"/>
                <a:gd name="connsiteY2" fmla="*/ 1233553 h 1246021"/>
                <a:gd name="connsiteX3" fmla="*/ 1668649 w 6435268"/>
                <a:gd name="connsiteY3" fmla="*/ 1058633 h 1246021"/>
                <a:gd name="connsiteX4" fmla="*/ 2317027 w 6435268"/>
                <a:gd name="connsiteY4" fmla="*/ 969334 h 1246021"/>
                <a:gd name="connsiteX5" fmla="*/ 2764822 w 6435268"/>
                <a:gd name="connsiteY5" fmla="*/ 1042741 h 1246021"/>
                <a:gd name="connsiteX6" fmla="*/ 3102503 w 6435268"/>
                <a:gd name="connsiteY6" fmla="*/ 881246 h 1246021"/>
                <a:gd name="connsiteX7" fmla="*/ 3954046 w 6435268"/>
                <a:gd name="connsiteY7" fmla="*/ 242611 h 1246021"/>
                <a:gd name="connsiteX8" fmla="*/ 4680794 w 6435268"/>
                <a:gd name="connsiteY8" fmla="*/ 369 h 1246021"/>
                <a:gd name="connsiteX9" fmla="*/ 5524996 w 6435268"/>
                <a:gd name="connsiteY9" fmla="*/ 323359 h 1246021"/>
                <a:gd name="connsiteX10" fmla="*/ 6435268 w 6435268"/>
                <a:gd name="connsiteY10" fmla="*/ 609643 h 1246021"/>
                <a:gd name="connsiteX0" fmla="*/ 0 w 6435268"/>
                <a:gd name="connsiteY0" fmla="*/ 962258 h 1246021"/>
                <a:gd name="connsiteX1" fmla="*/ 634376 w 6435268"/>
                <a:gd name="connsiteY1" fmla="*/ 1187922 h 1246021"/>
                <a:gd name="connsiteX2" fmla="*/ 1067858 w 6435268"/>
                <a:gd name="connsiteY2" fmla="*/ 1233553 h 1246021"/>
                <a:gd name="connsiteX3" fmla="*/ 1661044 w 6435268"/>
                <a:gd name="connsiteY3" fmla="*/ 1005396 h 1246021"/>
                <a:gd name="connsiteX4" fmla="*/ 2317027 w 6435268"/>
                <a:gd name="connsiteY4" fmla="*/ 969334 h 1246021"/>
                <a:gd name="connsiteX5" fmla="*/ 2764822 w 6435268"/>
                <a:gd name="connsiteY5" fmla="*/ 1042741 h 1246021"/>
                <a:gd name="connsiteX6" fmla="*/ 3102503 w 6435268"/>
                <a:gd name="connsiteY6" fmla="*/ 881246 h 1246021"/>
                <a:gd name="connsiteX7" fmla="*/ 3954046 w 6435268"/>
                <a:gd name="connsiteY7" fmla="*/ 242611 h 1246021"/>
                <a:gd name="connsiteX8" fmla="*/ 4680794 w 6435268"/>
                <a:gd name="connsiteY8" fmla="*/ 369 h 1246021"/>
                <a:gd name="connsiteX9" fmla="*/ 5524996 w 6435268"/>
                <a:gd name="connsiteY9" fmla="*/ 323359 h 1246021"/>
                <a:gd name="connsiteX10" fmla="*/ 6435268 w 6435268"/>
                <a:gd name="connsiteY10" fmla="*/ 609643 h 1246021"/>
                <a:gd name="connsiteX0" fmla="*/ 0 w 6435268"/>
                <a:gd name="connsiteY0" fmla="*/ 962258 h 1246021"/>
                <a:gd name="connsiteX1" fmla="*/ 634376 w 6435268"/>
                <a:gd name="connsiteY1" fmla="*/ 1187922 h 1246021"/>
                <a:gd name="connsiteX2" fmla="*/ 1067858 w 6435268"/>
                <a:gd name="connsiteY2" fmla="*/ 1233553 h 1246021"/>
                <a:gd name="connsiteX3" fmla="*/ 1661044 w 6435268"/>
                <a:gd name="connsiteY3" fmla="*/ 1005396 h 1246021"/>
                <a:gd name="connsiteX4" fmla="*/ 2317027 w 6435268"/>
                <a:gd name="connsiteY4" fmla="*/ 969334 h 1246021"/>
                <a:gd name="connsiteX5" fmla="*/ 2764822 w 6435268"/>
                <a:gd name="connsiteY5" fmla="*/ 1042741 h 1246021"/>
                <a:gd name="connsiteX6" fmla="*/ 3102503 w 6435268"/>
                <a:gd name="connsiteY6" fmla="*/ 881246 h 1246021"/>
                <a:gd name="connsiteX7" fmla="*/ 3954046 w 6435268"/>
                <a:gd name="connsiteY7" fmla="*/ 242611 h 1246021"/>
                <a:gd name="connsiteX8" fmla="*/ 4680794 w 6435268"/>
                <a:gd name="connsiteY8" fmla="*/ 369 h 1246021"/>
                <a:gd name="connsiteX9" fmla="*/ 5524996 w 6435268"/>
                <a:gd name="connsiteY9" fmla="*/ 323359 h 1246021"/>
                <a:gd name="connsiteX10" fmla="*/ 6435268 w 6435268"/>
                <a:gd name="connsiteY10" fmla="*/ 609643 h 1246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435268" h="1246021">
                  <a:moveTo>
                    <a:pt x="0" y="962258"/>
                  </a:moveTo>
                  <a:cubicBezTo>
                    <a:pt x="234274" y="999453"/>
                    <a:pt x="422917" y="1112701"/>
                    <a:pt x="634376" y="1187922"/>
                  </a:cubicBezTo>
                  <a:cubicBezTo>
                    <a:pt x="794608" y="1217927"/>
                    <a:pt x="787416" y="1269984"/>
                    <a:pt x="1067858" y="1233553"/>
                  </a:cubicBezTo>
                  <a:cubicBezTo>
                    <a:pt x="1240237" y="1212005"/>
                    <a:pt x="1452849" y="1049433"/>
                    <a:pt x="1661044" y="1005396"/>
                  </a:cubicBezTo>
                  <a:cubicBezTo>
                    <a:pt x="1869239" y="961360"/>
                    <a:pt x="2133064" y="963110"/>
                    <a:pt x="2317027" y="969334"/>
                  </a:cubicBezTo>
                  <a:cubicBezTo>
                    <a:pt x="2500990" y="975558"/>
                    <a:pt x="2633909" y="1057422"/>
                    <a:pt x="2764822" y="1042741"/>
                  </a:cubicBezTo>
                  <a:cubicBezTo>
                    <a:pt x="2895735" y="1028060"/>
                    <a:pt x="2904299" y="1014601"/>
                    <a:pt x="3102503" y="881246"/>
                  </a:cubicBezTo>
                  <a:cubicBezTo>
                    <a:pt x="3300707" y="747891"/>
                    <a:pt x="3690998" y="389424"/>
                    <a:pt x="3954046" y="242611"/>
                  </a:cubicBezTo>
                  <a:cubicBezTo>
                    <a:pt x="4217095" y="95798"/>
                    <a:pt x="4416522" y="-6972"/>
                    <a:pt x="4680794" y="369"/>
                  </a:cubicBezTo>
                  <a:cubicBezTo>
                    <a:pt x="4945066" y="7710"/>
                    <a:pt x="5232584" y="221813"/>
                    <a:pt x="5524996" y="323359"/>
                  </a:cubicBezTo>
                  <a:cubicBezTo>
                    <a:pt x="5817408" y="424905"/>
                    <a:pt x="6286003" y="555812"/>
                    <a:pt x="6435268" y="609643"/>
                  </a:cubicBezTo>
                </a:path>
              </a:pathLst>
            </a:custGeom>
            <a:ln w="19050">
              <a:solidFill>
                <a:srgbClr val="008000"/>
              </a:solidFill>
            </a:ln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endParaRPr lang="en-US" sz="600" dirty="0">
                <a:solidFill>
                  <a:srgbClr val="000000"/>
                </a:solidFill>
              </a:endParaRPr>
            </a:p>
          </p:txBody>
        </p:sp>
        <p:sp>
          <p:nvSpPr>
            <p:cNvPr id="9" name="Line 6"/>
            <p:cNvSpPr>
              <a:spLocks noChangeShapeType="1"/>
            </p:cNvSpPr>
            <p:nvPr/>
          </p:nvSpPr>
          <p:spPr bwMode="blackWhite">
            <a:xfrm flipV="1">
              <a:off x="4343400" y="3751263"/>
              <a:ext cx="1000125" cy="74453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8" name="Text Box 4"/>
            <p:cNvSpPr txBox="1">
              <a:spLocks noChangeArrowheads="1"/>
            </p:cNvSpPr>
            <p:nvPr/>
          </p:nvSpPr>
          <p:spPr bwMode="blackWhite">
            <a:xfrm>
              <a:off x="3048001" y="4463664"/>
              <a:ext cx="1981200" cy="276999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square" anchor="ctr">
              <a:spAutoFit/>
            </a:bodyPr>
            <a:lstStyle/>
            <a:p>
              <a:pPr>
                <a:defRPr/>
              </a:pPr>
              <a:r>
                <a:rPr lang="en-US" sz="1200" dirty="0">
                  <a:solidFill>
                    <a:schemeClr val="tx1"/>
                  </a:solidFill>
                  <a:latin typeface="Arial" charset="0"/>
                  <a:cs typeface="+mn-cs"/>
                </a:rPr>
                <a:t>Noise-corrupted trajectory</a:t>
              </a:r>
            </a:p>
          </p:txBody>
        </p:sp>
      </p:grpSp>
      <p:sp>
        <p:nvSpPr>
          <p:cNvPr id="3" name="Oval 2"/>
          <p:cNvSpPr/>
          <p:nvPr/>
        </p:nvSpPr>
        <p:spPr bwMode="auto">
          <a:xfrm>
            <a:off x="5638801" y="3733800"/>
            <a:ext cx="152400" cy="152400"/>
          </a:xfrm>
          <a:prstGeom prst="ellipse">
            <a:avLst/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endParaRPr lang="en-US" sz="600" dirty="0">
              <a:solidFill>
                <a:srgbClr val="000000"/>
              </a:solidFill>
            </a:endParaRPr>
          </a:p>
        </p:txBody>
      </p:sp>
      <p:sp>
        <p:nvSpPr>
          <p:cNvPr id="11" name="Line 6"/>
          <p:cNvSpPr>
            <a:spLocks noChangeShapeType="1"/>
          </p:cNvSpPr>
          <p:nvPr/>
        </p:nvSpPr>
        <p:spPr bwMode="blackWhite">
          <a:xfrm flipV="1">
            <a:off x="5105401" y="3886200"/>
            <a:ext cx="609600" cy="121919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12" name="Text Box 4"/>
          <p:cNvSpPr txBox="1">
            <a:spLocks noChangeArrowheads="1"/>
          </p:cNvSpPr>
          <p:nvPr/>
        </p:nvSpPr>
        <p:spPr bwMode="blackWhite">
          <a:xfrm>
            <a:off x="3962401" y="5059977"/>
            <a:ext cx="2209799" cy="461665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>
              <a:defRPr/>
            </a:pPr>
            <a:r>
              <a:rPr lang="en-US" sz="1200" dirty="0">
                <a:solidFill>
                  <a:schemeClr val="tx1"/>
                </a:solidFill>
                <a:latin typeface="Arial" charset="0"/>
                <a:cs typeface="+mn-cs"/>
              </a:rPr>
              <a:t>Single-symbol detector decides “zero”</a:t>
            </a:r>
          </a:p>
        </p:txBody>
      </p:sp>
      <p:sp>
        <p:nvSpPr>
          <p:cNvPr id="15" name="Oval 14"/>
          <p:cNvSpPr/>
          <p:nvPr/>
        </p:nvSpPr>
        <p:spPr bwMode="auto">
          <a:xfrm>
            <a:off x="5638801" y="3338118"/>
            <a:ext cx="152400" cy="152400"/>
          </a:xfrm>
          <a:prstGeom prst="ellipse">
            <a:avLst/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endParaRPr lang="en-US" sz="600" dirty="0">
              <a:solidFill>
                <a:srgbClr val="000000"/>
              </a:solidFill>
            </a:endParaRPr>
          </a:p>
        </p:txBody>
      </p:sp>
      <p:sp>
        <p:nvSpPr>
          <p:cNvPr id="16" name="Line 6"/>
          <p:cNvSpPr>
            <a:spLocks noChangeShapeType="1"/>
          </p:cNvSpPr>
          <p:nvPr/>
        </p:nvSpPr>
        <p:spPr bwMode="blackWhite">
          <a:xfrm flipH="1">
            <a:off x="5715001" y="1890317"/>
            <a:ext cx="1676400" cy="1447799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17" name="Text Box 4"/>
          <p:cNvSpPr txBox="1">
            <a:spLocks noChangeArrowheads="1"/>
          </p:cNvSpPr>
          <p:nvPr/>
        </p:nvSpPr>
        <p:spPr bwMode="blackWhite">
          <a:xfrm>
            <a:off x="7239001" y="1463895"/>
            <a:ext cx="2209799" cy="461665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>
              <a:defRPr/>
            </a:pPr>
            <a:r>
              <a:rPr lang="en-US" sz="1200" dirty="0">
                <a:solidFill>
                  <a:schemeClr val="tx1"/>
                </a:solidFill>
                <a:latin typeface="Arial" charset="0"/>
                <a:cs typeface="+mn-cs"/>
              </a:rPr>
              <a:t>Multi-symbol detector decides “one” – correcting the error</a:t>
            </a:r>
          </a:p>
        </p:txBody>
      </p:sp>
      <p:sp>
        <p:nvSpPr>
          <p:cNvPr id="19" name="Line 6"/>
          <p:cNvSpPr>
            <a:spLocks noChangeShapeType="1"/>
          </p:cNvSpPr>
          <p:nvPr/>
        </p:nvSpPr>
        <p:spPr bwMode="blackWhite">
          <a:xfrm flipH="1">
            <a:off x="5410200" y="2743201"/>
            <a:ext cx="1" cy="121919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147383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0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40037" grpId="0" animBg="1"/>
      <p:bldP spid="3" grpId="0" animBg="1"/>
      <p:bldP spid="11" grpId="0" animBg="1"/>
      <p:bldP spid="12" grpId="0" animBg="1"/>
      <p:bldP spid="15" grpId="0" animBg="1"/>
      <p:bldP spid="16" grpId="0" animBg="1"/>
      <p:bldP spid="17" grpId="0" animBg="1"/>
    </p:bld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7634" name="Object 3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78003531"/>
              </p:ext>
            </p:extLst>
          </p:nvPr>
        </p:nvGraphicFramePr>
        <p:xfrm>
          <a:off x="720530" y="2091458"/>
          <a:ext cx="6467669" cy="3197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VISIO" r:id="rId3" imgW="6731000" imgH="3327400" progId="Visio.Drawing.6">
                  <p:embed/>
                </p:oleObj>
              </mc:Choice>
              <mc:Fallback>
                <p:oleObj name="VISIO" r:id="rId3" imgW="6731000" imgH="3327400" progId="Visio.Drawing.6">
                  <p:embed/>
                  <p:pic>
                    <p:nvPicPr>
                      <p:cNvPr id="197634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0530" y="2091458"/>
                        <a:ext cx="6467669" cy="31972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FCC86AB-477E-6033-040F-0B5BF63FEAE3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8001002" y="1506070"/>
            <a:ext cx="3352798" cy="4368003"/>
          </a:xfrm>
        </p:spPr>
        <p:txBody>
          <a:bodyPr anchor="ctr"/>
          <a:lstStyle/>
          <a:p>
            <a:pPr marL="0" indent="0">
              <a:buNone/>
            </a:pPr>
            <a:r>
              <a:rPr lang="en-US" sz="1800" dirty="0">
                <a:solidFill>
                  <a:schemeClr val="bg1"/>
                </a:solidFill>
                <a:latin typeface="Arial" charset="0"/>
                <a:cs typeface="+mn-cs"/>
              </a:rPr>
              <a:t>Brute force approach – yields performance gain, but leads to extreme hardware complexity</a:t>
            </a:r>
          </a:p>
          <a:p>
            <a:pPr marL="0" indent="0">
              <a:buNone/>
            </a:pP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69314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365125"/>
            <a:ext cx="6096000" cy="733039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dirty="0">
                <a:cs typeface="+mj-cs"/>
              </a:rPr>
              <a:t>Multi-Symbol Detector Example</a:t>
            </a:r>
          </a:p>
        </p:txBody>
      </p:sp>
    </p:spTree>
    <p:extLst>
      <p:ext uri="{BB962C8B-B14F-4D97-AF65-F5344CB8AC3E}">
        <p14:creationId xmlns:p14="http://schemas.microsoft.com/office/powerpoint/2010/main" val="2503041259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1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>
                <a:cs typeface="+mj-cs"/>
              </a:rPr>
              <a:t>Generic Trellis Demodulator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2C76B4-BEC3-3848-94E4-FA6EA31E4BF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470213"/>
            <a:ext cx="10515600" cy="815788"/>
          </a:xfrm>
        </p:spPr>
        <p:txBody>
          <a:bodyPr/>
          <a:lstStyle/>
          <a:p>
            <a:pPr marL="0" indent="0">
              <a:lnSpc>
                <a:spcPct val="100000"/>
              </a:lnSpc>
              <a:buNone/>
            </a:pPr>
            <a:r>
              <a:rPr lang="en-US" sz="1800" dirty="0">
                <a:solidFill>
                  <a:schemeClr val="accent1"/>
                </a:solidFill>
                <a:latin typeface="Arial" charset="0"/>
                <a:cs typeface="+mn-cs"/>
              </a:rPr>
              <a:t>Brains over brawn – </a:t>
            </a:r>
            <a:br>
              <a:rPr lang="en-US" sz="1800" dirty="0">
                <a:latin typeface="Arial" charset="0"/>
                <a:cs typeface="+mn-cs"/>
              </a:rPr>
            </a:br>
            <a:r>
              <a:rPr lang="en-US" sz="1800" dirty="0">
                <a:latin typeface="Arial" charset="0"/>
                <a:cs typeface="+mn-cs"/>
              </a:rPr>
              <a:t>Efficient computation yields the same performance as the brute force approach, with far less hardware</a:t>
            </a:r>
          </a:p>
          <a:p>
            <a:pPr marL="0" indent="0">
              <a:lnSpc>
                <a:spcPct val="100000"/>
              </a:lnSpc>
              <a:buNone/>
            </a:pPr>
            <a:endParaRPr lang="en-US" dirty="0"/>
          </a:p>
        </p:txBody>
      </p:sp>
      <p:pic>
        <p:nvPicPr>
          <p:cNvPr id="235522" name="Picture 103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2667000"/>
            <a:ext cx="10287000" cy="30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>
                <a:cs typeface="+mj-cs"/>
              </a:rPr>
              <a:t>Tier 0 BER Performance</a:t>
            </a:r>
          </a:p>
        </p:txBody>
      </p:sp>
      <p:pic>
        <p:nvPicPr>
          <p:cNvPr id="270341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blackWhite">
          <a:xfrm>
            <a:off x="2514600" y="1295401"/>
            <a:ext cx="7113588" cy="4879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7538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>
                <a:cs typeface="+mj-cs"/>
              </a:rPr>
              <a:t>Legacy PCM/FM Transmitters</a:t>
            </a:r>
          </a:p>
        </p:txBody>
      </p:sp>
      <p:grpSp>
        <p:nvGrpSpPr>
          <p:cNvPr id="577554" name="Group 1042"/>
          <p:cNvGrpSpPr>
            <a:grpSpLocks/>
          </p:cNvGrpSpPr>
          <p:nvPr/>
        </p:nvGrpSpPr>
        <p:grpSpPr bwMode="auto">
          <a:xfrm>
            <a:off x="1828800" y="914400"/>
            <a:ext cx="8720138" cy="5449888"/>
            <a:chOff x="192" y="576"/>
            <a:chExt cx="5493" cy="3433"/>
          </a:xfrm>
        </p:grpSpPr>
        <p:pic>
          <p:nvPicPr>
            <p:cNvPr id="577550" name="Picture 103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blackWhite">
            <a:xfrm>
              <a:off x="192" y="576"/>
              <a:ext cx="5493" cy="34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pic>
        <p:sp>
          <p:nvSpPr>
            <p:cNvPr id="577543" name="Text Box 1031"/>
            <p:cNvSpPr txBox="1">
              <a:spLocks noChangeArrowheads="1"/>
            </p:cNvSpPr>
            <p:nvPr/>
          </p:nvSpPr>
          <p:spPr bwMode="blackWhite">
            <a:xfrm>
              <a:off x="2208" y="1056"/>
              <a:ext cx="528" cy="192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>
                <a:defRPr/>
              </a:pPr>
              <a:r>
                <a:rPr lang="en-US" sz="1400">
                  <a:solidFill>
                    <a:schemeClr val="bg1"/>
                  </a:solidFill>
                  <a:latin typeface="Arial" charset="0"/>
                  <a:cs typeface="+mn-cs"/>
                </a:rPr>
                <a:t>h = 0.6</a:t>
              </a:r>
            </a:p>
          </p:txBody>
        </p:sp>
        <p:sp>
          <p:nvSpPr>
            <p:cNvPr id="577546" name="Line 1034"/>
            <p:cNvSpPr>
              <a:spLocks noChangeShapeType="1"/>
            </p:cNvSpPr>
            <p:nvPr/>
          </p:nvSpPr>
          <p:spPr bwMode="blackWhite">
            <a:xfrm>
              <a:off x="2640" y="1248"/>
              <a:ext cx="432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schemeClr val="bg1"/>
                </a:solidFill>
                <a:cs typeface="+mn-cs"/>
              </a:endParaRPr>
            </a:p>
          </p:txBody>
        </p:sp>
      </p:grpSp>
      <p:grpSp>
        <p:nvGrpSpPr>
          <p:cNvPr id="201731" name="Group 1041"/>
          <p:cNvGrpSpPr>
            <a:grpSpLocks/>
          </p:cNvGrpSpPr>
          <p:nvPr/>
        </p:nvGrpSpPr>
        <p:grpSpPr bwMode="auto">
          <a:xfrm>
            <a:off x="1828800" y="914400"/>
            <a:ext cx="8720138" cy="5449888"/>
            <a:chOff x="192" y="576"/>
            <a:chExt cx="5493" cy="3433"/>
          </a:xfrm>
        </p:grpSpPr>
        <p:pic>
          <p:nvPicPr>
            <p:cNvPr id="577541" name="Picture 1029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blackWhite">
            <a:xfrm>
              <a:off x="192" y="576"/>
              <a:ext cx="5493" cy="34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pic>
        <p:sp>
          <p:nvSpPr>
            <p:cNvPr id="577544" name="Text Box 1032"/>
            <p:cNvSpPr txBox="1">
              <a:spLocks noChangeArrowheads="1"/>
            </p:cNvSpPr>
            <p:nvPr/>
          </p:nvSpPr>
          <p:spPr bwMode="blackWhite">
            <a:xfrm>
              <a:off x="1632" y="1056"/>
              <a:ext cx="528" cy="192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>
                <a:defRPr/>
              </a:pPr>
              <a:r>
                <a:rPr lang="en-US" sz="1400">
                  <a:solidFill>
                    <a:schemeClr val="bg1"/>
                  </a:solidFill>
                  <a:latin typeface="Arial" charset="0"/>
                  <a:cs typeface="+mn-cs"/>
                </a:rPr>
                <a:t>h = 0.7</a:t>
              </a:r>
            </a:p>
          </p:txBody>
        </p:sp>
        <p:sp>
          <p:nvSpPr>
            <p:cNvPr id="577547" name="Line 1035"/>
            <p:cNvSpPr>
              <a:spLocks noChangeShapeType="1"/>
            </p:cNvSpPr>
            <p:nvPr/>
          </p:nvSpPr>
          <p:spPr bwMode="blackWhite">
            <a:xfrm>
              <a:off x="2064" y="1248"/>
              <a:ext cx="528" cy="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schemeClr val="bg1"/>
                </a:solidFill>
                <a:cs typeface="+mn-cs"/>
              </a:endParaRPr>
            </a:p>
          </p:txBody>
        </p:sp>
      </p:grpSp>
      <p:grpSp>
        <p:nvGrpSpPr>
          <p:cNvPr id="577552" name="Group 1040"/>
          <p:cNvGrpSpPr>
            <a:grpSpLocks/>
          </p:cNvGrpSpPr>
          <p:nvPr/>
        </p:nvGrpSpPr>
        <p:grpSpPr bwMode="auto">
          <a:xfrm>
            <a:off x="1828800" y="914400"/>
            <a:ext cx="8720138" cy="5449888"/>
            <a:chOff x="192" y="576"/>
            <a:chExt cx="5493" cy="3433"/>
          </a:xfrm>
        </p:grpSpPr>
        <p:sp>
          <p:nvSpPr>
            <p:cNvPr id="577545" name="Text Box 1033"/>
            <p:cNvSpPr txBox="1">
              <a:spLocks noChangeArrowheads="1"/>
            </p:cNvSpPr>
            <p:nvPr/>
          </p:nvSpPr>
          <p:spPr bwMode="blackWhite">
            <a:xfrm>
              <a:off x="1056" y="1056"/>
              <a:ext cx="528" cy="192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>
                <a:defRPr/>
              </a:pPr>
              <a:r>
                <a:rPr lang="en-US" sz="1400">
                  <a:solidFill>
                    <a:schemeClr val="bg1"/>
                  </a:solidFill>
                  <a:latin typeface="Arial" charset="0"/>
                  <a:cs typeface="+mn-cs"/>
                </a:rPr>
                <a:t>h = 0.8</a:t>
              </a:r>
            </a:p>
          </p:txBody>
        </p:sp>
        <p:pic>
          <p:nvPicPr>
            <p:cNvPr id="577549" name="Picture 1037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blackWhite">
            <a:xfrm>
              <a:off x="192" y="576"/>
              <a:ext cx="5493" cy="34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pic>
        <p:sp>
          <p:nvSpPr>
            <p:cNvPr id="577548" name="Line 1036"/>
            <p:cNvSpPr>
              <a:spLocks noChangeShapeType="1"/>
            </p:cNvSpPr>
            <p:nvPr/>
          </p:nvSpPr>
          <p:spPr bwMode="blackWhite">
            <a:xfrm>
              <a:off x="1440" y="1248"/>
              <a:ext cx="624" cy="38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schemeClr val="bg1"/>
                </a:solidFill>
                <a:cs typeface="+mn-cs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7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75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651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>
                <a:cs typeface="+mj-cs"/>
              </a:rPr>
              <a:t>Effect of TX Deviation Error</a:t>
            </a:r>
          </a:p>
        </p:txBody>
      </p:sp>
      <p:pic>
        <p:nvPicPr>
          <p:cNvPr id="576516" name="Picture 102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blackWhite">
          <a:xfrm>
            <a:off x="1981200" y="1395414"/>
            <a:ext cx="7951788" cy="4700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02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>
                <a:cs typeface="+mj-cs"/>
              </a:rPr>
              <a:t>What About Phase Noise?</a:t>
            </a:r>
          </a:p>
        </p:txBody>
      </p:sp>
      <p:pic>
        <p:nvPicPr>
          <p:cNvPr id="95027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blackWhite">
          <a:xfrm>
            <a:off x="2363788" y="1365250"/>
            <a:ext cx="3656012" cy="2289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950277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blackWhite">
          <a:xfrm>
            <a:off x="6178858" y="1365250"/>
            <a:ext cx="3656012" cy="2289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950278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blackWhite">
          <a:xfrm>
            <a:off x="2363788" y="3657600"/>
            <a:ext cx="3656012" cy="2289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950279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blackWhite">
          <a:xfrm>
            <a:off x="6178858" y="3657600"/>
            <a:ext cx="3656012" cy="2289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21511" name="TextBox 1"/>
          <p:cNvSpPr txBox="1">
            <a:spLocks noChangeArrowheads="1"/>
          </p:cNvSpPr>
          <p:nvPr/>
        </p:nvSpPr>
        <p:spPr bwMode="auto">
          <a:xfrm>
            <a:off x="889795" y="2032782"/>
            <a:ext cx="1437482" cy="10207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2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l" eaLnBrk="1" hangingPunct="1"/>
            <a:r>
              <a:rPr lang="en-US" sz="14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 phase noise:</a:t>
            </a:r>
          </a:p>
          <a:p>
            <a:pPr algn="l" eaLnBrk="1" hangingPunct="1">
              <a:spcBef>
                <a:spcPts val="1000"/>
              </a:spcBef>
            </a:pPr>
            <a:r>
              <a:rPr lang="en-US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entire trellis is helpful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12CCCDC-38A8-3ABE-F0E5-74359BC73D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9795" y="4217411"/>
            <a:ext cx="1320005" cy="10207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2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l" eaLnBrk="1" hangingPunct="1"/>
            <a:r>
              <a:rPr lang="en-US" sz="14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Significant phase noise:</a:t>
            </a:r>
          </a:p>
          <a:p>
            <a:pPr algn="l" eaLnBrk="1" hangingPunct="1">
              <a:spcBef>
                <a:spcPts val="1000"/>
              </a:spcBef>
            </a:pPr>
            <a:r>
              <a:rPr lang="en-US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few bits of the trellis are helpful</a:t>
            </a:r>
          </a:p>
        </p:txBody>
      </p:sp>
      <p:sp>
        <p:nvSpPr>
          <p:cNvPr id="3" name="TextBox 1">
            <a:extLst>
              <a:ext uri="{FF2B5EF4-FFF2-40B4-BE49-F238E27FC236}">
                <a16:creationId xmlns:a16="http://schemas.microsoft.com/office/drawing/2014/main" id="{EE2D6FD7-46CF-AC1A-C035-07AC17B57D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55191" y="1925061"/>
            <a:ext cx="1433197" cy="10207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2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l" eaLnBrk="1" hangingPunct="1"/>
            <a:r>
              <a:rPr lang="en-US" sz="14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Minimal phase noise:</a:t>
            </a:r>
          </a:p>
          <a:p>
            <a:pPr algn="l" eaLnBrk="1" hangingPunct="1">
              <a:spcBef>
                <a:spcPts val="1000"/>
              </a:spcBef>
            </a:pPr>
            <a:r>
              <a:rPr lang="en-US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Several bits of the trellis are helpful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F9C5525-53AA-C3FA-755A-A12767A1BA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55190" y="4217411"/>
            <a:ext cx="1433197" cy="12054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2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l" eaLnBrk="1" hangingPunct="1"/>
            <a:r>
              <a:rPr lang="en-US" sz="14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Severe phase noise:</a:t>
            </a:r>
          </a:p>
          <a:p>
            <a:pPr algn="l" eaLnBrk="1" hangingPunct="1">
              <a:spcBef>
                <a:spcPts val="1000"/>
              </a:spcBef>
            </a:pPr>
            <a:r>
              <a:rPr lang="en-US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Not a candidate for trellis demodulation</a:t>
            </a:r>
          </a:p>
        </p:txBody>
      </p:sp>
    </p:spTree>
    <p:extLst>
      <p:ext uri="{BB962C8B-B14F-4D97-AF65-F5344CB8AC3E}">
        <p14:creationId xmlns:p14="http://schemas.microsoft.com/office/powerpoint/2010/main" val="31608295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0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0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0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5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>
                <a:cs typeface="+mj-cs"/>
              </a:rPr>
              <a:t>Phase Noise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230364-C301-058A-580C-AD05C68001D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1800" dirty="0">
                <a:cs typeface="+mn-cs"/>
              </a:rPr>
              <a:t>Trellis demodulation is based on the assumption that the signal is following a predictable path through the trellis.</a:t>
            </a:r>
            <a:br>
              <a:rPr lang="en-US" sz="1800" dirty="0">
                <a:cs typeface="+mn-cs"/>
              </a:rPr>
            </a:br>
            <a:endParaRPr lang="en-US" sz="1800" dirty="0">
              <a:cs typeface="+mn-cs"/>
            </a:endParaRPr>
          </a:p>
          <a:p>
            <a:pPr eaLnBrk="1" hangingPunct="1">
              <a:defRPr/>
            </a:pPr>
            <a:r>
              <a:rPr lang="en-US" sz="1800" dirty="0">
                <a:cs typeface="+mn-cs"/>
              </a:rPr>
              <a:t>If this is not true (due to high phase noise), then a trellis demodulator may not provide the expected performance gain</a:t>
            </a:r>
            <a:br>
              <a:rPr lang="en-US" sz="1800" dirty="0">
                <a:cs typeface="+mn-cs"/>
              </a:rPr>
            </a:br>
            <a:endParaRPr lang="en-US" sz="1800" dirty="0">
              <a:cs typeface="+mn-cs"/>
            </a:endParaRPr>
          </a:p>
          <a:p>
            <a:pPr eaLnBrk="1" hangingPunct="1">
              <a:defRPr/>
            </a:pPr>
            <a:r>
              <a:rPr lang="en-US" sz="1800" dirty="0">
                <a:cs typeface="+mn-cs"/>
              </a:rPr>
              <a:t>Most often an issue at low bit rates</a:t>
            </a:r>
            <a:br>
              <a:rPr lang="en-US" sz="1800" dirty="0">
                <a:cs typeface="+mn-cs"/>
              </a:rPr>
            </a:br>
            <a:endParaRPr lang="en-US" sz="1800" dirty="0">
              <a:cs typeface="+mn-cs"/>
            </a:endParaRPr>
          </a:p>
          <a:p>
            <a:pPr eaLnBrk="1" hangingPunct="1">
              <a:defRPr/>
            </a:pPr>
            <a:r>
              <a:rPr lang="en-US" sz="1800" dirty="0">
                <a:cs typeface="+mn-cs"/>
              </a:rPr>
              <a:t>Some trellis demods handle this case by modifying the trellis calculations.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0264258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0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>
                <a:cs typeface="+mj-cs"/>
              </a:rPr>
              <a:t>SOQPSK Detection</a:t>
            </a:r>
          </a:p>
        </p:txBody>
      </p:sp>
      <p:sp>
        <p:nvSpPr>
          <p:cNvPr id="301059" name="Rectangle 3"/>
          <p:cNvSpPr>
            <a:spLocks noGrp="1" noChangeArrowheads="1"/>
          </p:cNvSpPr>
          <p:nvPr>
            <p:ph sz="half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>
                <a:cs typeface="+mn-cs"/>
              </a:rPr>
              <a:t>Can be detected by conventional (non-shaped) offset QPSK demod</a:t>
            </a:r>
            <a:br>
              <a:rPr lang="en-US" dirty="0">
                <a:cs typeface="+mn-cs"/>
              </a:rPr>
            </a:br>
            <a:endParaRPr lang="en-US" dirty="0">
              <a:cs typeface="+mn-cs"/>
            </a:endParaRPr>
          </a:p>
          <a:p>
            <a:pPr eaLnBrk="1" hangingPunct="1">
              <a:defRPr/>
            </a:pPr>
            <a:r>
              <a:rPr lang="en-US" dirty="0">
                <a:cs typeface="+mn-cs"/>
              </a:rPr>
              <a:t>Non-matched filtering loss of about 2 dB</a:t>
            </a:r>
            <a:br>
              <a:rPr lang="en-US" dirty="0">
                <a:cs typeface="+mn-cs"/>
              </a:rPr>
            </a:br>
            <a:endParaRPr lang="en-US" dirty="0">
              <a:cs typeface="+mn-cs"/>
            </a:endParaRPr>
          </a:p>
          <a:p>
            <a:pPr eaLnBrk="1" hangingPunct="1">
              <a:defRPr/>
            </a:pPr>
            <a:r>
              <a:rPr lang="en-US" dirty="0">
                <a:cs typeface="+mn-cs"/>
              </a:rPr>
              <a:t>Butterworth lowpass filter is reasonable approximation to matched filter</a:t>
            </a:r>
            <a:br>
              <a:rPr lang="en-US" dirty="0">
                <a:cs typeface="+mn-cs"/>
              </a:rPr>
            </a:br>
            <a:endParaRPr lang="en-US" dirty="0">
              <a:cs typeface="+mn-cs"/>
            </a:endParaRPr>
          </a:p>
          <a:p>
            <a:pPr eaLnBrk="1" hangingPunct="1">
              <a:defRPr/>
            </a:pPr>
            <a:r>
              <a:rPr lang="en-US" dirty="0">
                <a:cs typeface="+mn-cs"/>
              </a:rPr>
              <a:t>Trellis detection is optimum, but more complex</a:t>
            </a: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4018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>
                <a:cs typeface="+mj-cs"/>
              </a:rPr>
              <a:t>SOQPSK-TG Phase Tree</a:t>
            </a:r>
          </a:p>
        </p:txBody>
      </p:sp>
      <p:pic>
        <p:nvPicPr>
          <p:cNvPr id="854019" name="Picture 102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blackWhite">
          <a:xfrm>
            <a:off x="1828800" y="954088"/>
            <a:ext cx="8604250" cy="5294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854020" name="Picture 102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blackWhite">
          <a:xfrm>
            <a:off x="1828800" y="954088"/>
            <a:ext cx="8604250" cy="5294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854021" name="Picture 102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blackWhite">
          <a:xfrm>
            <a:off x="1828800" y="954088"/>
            <a:ext cx="8604250" cy="5294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854022" name="Picture 1030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blackWhite">
          <a:xfrm>
            <a:off x="1828800" y="954088"/>
            <a:ext cx="8604250" cy="5294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854023" name="Picture 1031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blackWhite">
          <a:xfrm>
            <a:off x="1828800" y="954088"/>
            <a:ext cx="8604250" cy="5294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854024" name="Picture 103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blackWhite">
          <a:xfrm>
            <a:off x="1828800" y="954088"/>
            <a:ext cx="8604250" cy="5294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854025" name="Picture 1033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blackWhite">
          <a:xfrm>
            <a:off x="1828800" y="954088"/>
            <a:ext cx="8604250" cy="5294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854026" name="Picture 1034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blackWhite">
          <a:xfrm>
            <a:off x="1828800" y="954088"/>
            <a:ext cx="8604250" cy="5294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40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40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40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4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40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4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40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>
                <a:cs typeface="+mj-cs"/>
              </a:rPr>
              <a:t>SOQPSK Detection Efficiency</a:t>
            </a:r>
            <a:endParaRPr lang="en-US" sz="2400" dirty="0">
              <a:cs typeface="+mj-cs"/>
            </a:endParaRPr>
          </a:p>
        </p:txBody>
      </p:sp>
      <p:pic>
        <p:nvPicPr>
          <p:cNvPr id="3" name="Picture 3">
            <a:extLst>
              <a:ext uri="{FF2B5EF4-FFF2-40B4-BE49-F238E27FC236}">
                <a16:creationId xmlns:a16="http://schemas.microsoft.com/office/drawing/2014/main" id="{9E4C84B3-6BC3-48C1-136B-6D59DE82AD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70" b="8017"/>
          <a:stretch>
            <a:fillRect/>
          </a:stretch>
        </p:blipFill>
        <p:spPr>
          <a:xfrm>
            <a:off x="1905000" y="1449388"/>
            <a:ext cx="8267700" cy="4686300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xmlns="" w="12700" cap="flat" cmpd="sng">
                <a:solidFill>
                  <a:schemeClr val="tx1"/>
                </a:solidFill>
                <a:prstDash val="solid"/>
                <a:miter lim="800000"/>
                <a:headEnd type="none" w="sm" len="sm"/>
                <a:tailEnd type="none" w="sm" len="sm"/>
              </a14:hiddenLine>
            </a:ext>
          </a:extLst>
        </p:spPr>
      </p:pic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C99F1E6D-25FE-4DB8-C620-5CE25D8C7BFF}"/>
              </a:ext>
            </a:extLst>
          </p:cNvPr>
          <p:cNvCxnSpPr/>
          <p:nvPr/>
        </p:nvCxnSpPr>
        <p:spPr bwMode="auto">
          <a:xfrm flipV="1">
            <a:off x="5410200" y="4953000"/>
            <a:ext cx="1600200" cy="533400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F96C98B4-F800-FCCA-2F83-2CA33AC2A78C}"/>
              </a:ext>
            </a:extLst>
          </p:cNvPr>
          <p:cNvCxnSpPr/>
          <p:nvPr/>
        </p:nvCxnSpPr>
        <p:spPr bwMode="auto">
          <a:xfrm flipV="1">
            <a:off x="5410200" y="4114800"/>
            <a:ext cx="1447800" cy="1371600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912BB3CA-EED2-AE5E-0D4D-3FC11746ABA9}"/>
              </a:ext>
            </a:extLst>
          </p:cNvPr>
          <p:cNvCxnSpPr/>
          <p:nvPr/>
        </p:nvCxnSpPr>
        <p:spPr bwMode="auto">
          <a:xfrm flipV="1">
            <a:off x="5410200" y="3505200"/>
            <a:ext cx="838200" cy="1981200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AFF98554-12F0-4ED8-FD0E-5FC4F6AAAE04}"/>
              </a:ext>
            </a:extLst>
          </p:cNvPr>
          <p:cNvSpPr txBox="1"/>
          <p:nvPr/>
        </p:nvSpPr>
        <p:spPr>
          <a:xfrm>
            <a:off x="3581401" y="5334000"/>
            <a:ext cx="1828799" cy="400110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tx1"/>
                </a:solidFill>
                <a:latin typeface="+mn-lt"/>
              </a:rPr>
              <a:t>SOQPSK-TG</a:t>
            </a:r>
          </a:p>
        </p:txBody>
      </p:sp>
    </p:spTree>
    <p:extLst>
      <p:ext uri="{BB962C8B-B14F-4D97-AF65-F5344CB8AC3E}">
        <p14:creationId xmlns:p14="http://schemas.microsoft.com/office/powerpoint/2010/main" val="814813103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F50A1310-0243-266D-7113-71344A892320}"/>
              </a:ext>
            </a:extLst>
          </p:cNvPr>
          <p:cNvSpPr/>
          <p:nvPr/>
        </p:nvSpPr>
        <p:spPr>
          <a:xfrm>
            <a:off x="838200" y="2133600"/>
            <a:ext cx="3292736" cy="282746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8C207CB-87E5-5851-07CC-17D9DFEF60D7}"/>
              </a:ext>
            </a:extLst>
          </p:cNvPr>
          <p:cNvSpPr/>
          <p:nvPr/>
        </p:nvSpPr>
        <p:spPr>
          <a:xfrm>
            <a:off x="8056581" y="2133600"/>
            <a:ext cx="3292736" cy="282746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D1CA785-C8EF-A74C-E772-C0735FD1DB81}"/>
              </a:ext>
            </a:extLst>
          </p:cNvPr>
          <p:cNvSpPr/>
          <p:nvPr/>
        </p:nvSpPr>
        <p:spPr>
          <a:xfrm rot="10800000">
            <a:off x="4406498" y="2133600"/>
            <a:ext cx="3292736" cy="282746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06178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>
                <a:cs typeface="+mj-cs"/>
              </a:rPr>
              <a:t>Multi-h CPM Detection</a:t>
            </a:r>
          </a:p>
        </p:txBody>
      </p:sp>
      <p:sp>
        <p:nvSpPr>
          <p:cNvPr id="13" name="Content Placeholder 4">
            <a:extLst>
              <a:ext uri="{FF2B5EF4-FFF2-40B4-BE49-F238E27FC236}">
                <a16:creationId xmlns:a16="http://schemas.microsoft.com/office/drawing/2014/main" id="{6153E31E-BF32-82D7-9302-E9A914D40B37}"/>
              </a:ext>
            </a:extLst>
          </p:cNvPr>
          <p:cNvSpPr>
            <a:spLocks noGrp="1"/>
          </p:cNvSpPr>
          <p:nvPr>
            <p:ph sz="half" idx="15"/>
          </p:nvPr>
        </p:nvSpPr>
        <p:spPr>
          <a:xfrm>
            <a:off x="8332143" y="3177672"/>
            <a:ext cx="2741612" cy="2052917"/>
          </a:xfrm>
        </p:spPr>
        <p:txBody>
          <a:bodyPr/>
          <a:lstStyle/>
          <a:p>
            <a:r>
              <a:rPr lang="en-US" dirty="0"/>
              <a:t>Trellis detection is required</a:t>
            </a:r>
          </a:p>
          <a:p>
            <a:endParaRPr lang="en-US" dirty="0"/>
          </a:p>
        </p:txBody>
      </p:sp>
      <p:sp>
        <p:nvSpPr>
          <p:cNvPr id="14" name="Content Placeholder 6">
            <a:extLst>
              <a:ext uri="{FF2B5EF4-FFF2-40B4-BE49-F238E27FC236}">
                <a16:creationId xmlns:a16="http://schemas.microsoft.com/office/drawing/2014/main" id="{4A1B6599-AE52-7F4F-78DE-0D25A44C8711}"/>
              </a:ext>
            </a:extLst>
          </p:cNvPr>
          <p:cNvSpPr>
            <a:spLocks noGrp="1"/>
          </p:cNvSpPr>
          <p:nvPr>
            <p:ph sz="half" idx="18"/>
          </p:nvPr>
        </p:nvSpPr>
        <p:spPr>
          <a:xfrm>
            <a:off x="4682060" y="3177672"/>
            <a:ext cx="2741612" cy="2052917"/>
          </a:xfrm>
        </p:spPr>
        <p:txBody>
          <a:bodyPr/>
          <a:lstStyle/>
          <a:p>
            <a:r>
              <a:rPr lang="en-US" dirty="0">
                <a:cs typeface="+mn-cs"/>
              </a:rPr>
              <a:t>Symbol-by-symbol detection is essentially useless</a:t>
            </a:r>
          </a:p>
          <a:p>
            <a:endParaRPr lang="en-US" dirty="0"/>
          </a:p>
        </p:txBody>
      </p:sp>
      <p:sp>
        <p:nvSpPr>
          <p:cNvPr id="20" name="Content Placeholder 19">
            <a:extLst>
              <a:ext uri="{FF2B5EF4-FFF2-40B4-BE49-F238E27FC236}">
                <a16:creationId xmlns:a16="http://schemas.microsoft.com/office/drawing/2014/main" id="{22F36A38-4842-124F-1B8C-9DB9E3E16D0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13762" y="3177671"/>
            <a:ext cx="2741612" cy="2052917"/>
          </a:xfrm>
        </p:spPr>
        <p:txBody>
          <a:bodyPr/>
          <a:lstStyle/>
          <a:p>
            <a:r>
              <a:rPr lang="en-US" dirty="0"/>
              <a:t>Modulator intentionally creates severe inter-symbol interference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3-symbol RC premod filter</a:t>
            </a:r>
          </a:p>
          <a:p>
            <a:endParaRPr lang="en-US" dirty="0"/>
          </a:p>
        </p:txBody>
      </p:sp>
      <p:pic>
        <p:nvPicPr>
          <p:cNvPr id="21" name="Picture Placeholder 20">
            <a:extLst>
              <a:ext uri="{FF2B5EF4-FFF2-40B4-BE49-F238E27FC236}">
                <a16:creationId xmlns:a16="http://schemas.microsoft.com/office/drawing/2014/main" id="{64118B65-65D0-9BA8-A7B7-7EE197801BDB}"/>
              </a:ext>
            </a:extLst>
          </p:cNvPr>
          <p:cNvPicPr>
            <a:picLocks noGrp="1" noChangeAspect="1"/>
          </p:cNvPicPr>
          <p:nvPr>
            <p:ph type="pic" sz="quarter" idx="20"/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8332143" y="2574906"/>
            <a:ext cx="410433" cy="409300"/>
          </a:xfrm>
          <a:prstGeom prst="rect">
            <a:avLst/>
          </a:prstGeom>
        </p:spPr>
      </p:pic>
      <p:pic>
        <p:nvPicPr>
          <p:cNvPr id="22" name="Picture Placeholder 21">
            <a:extLst>
              <a:ext uri="{FF2B5EF4-FFF2-40B4-BE49-F238E27FC236}">
                <a16:creationId xmlns:a16="http://schemas.microsoft.com/office/drawing/2014/main" id="{112C9AA3-30F3-5A79-2AAB-4CA2FEFB507A}"/>
              </a:ext>
            </a:extLst>
          </p:cNvPr>
          <p:cNvPicPr>
            <a:picLocks noGrp="1" noChangeAspect="1"/>
          </p:cNvPicPr>
          <p:nvPr>
            <p:ph type="pic" sz="quarter" idx="19"/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t="193" b="193"/>
          <a:stretch/>
        </p:blipFill>
        <p:spPr>
          <a:xfrm rot="10800000">
            <a:off x="4685301" y="2574906"/>
            <a:ext cx="410433" cy="409300"/>
          </a:xfrm>
          <a:prstGeom prst="rect">
            <a:avLst/>
          </a:prstGeom>
        </p:spPr>
      </p:pic>
      <p:pic>
        <p:nvPicPr>
          <p:cNvPr id="23" name="Picture Placeholder 22">
            <a:extLst>
              <a:ext uri="{FF2B5EF4-FFF2-40B4-BE49-F238E27FC236}">
                <a16:creationId xmlns:a16="http://schemas.microsoft.com/office/drawing/2014/main" id="{B2C9BE86-9542-324C-33DC-CAC51C9E84D3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113762" y="2574906"/>
            <a:ext cx="410433" cy="409300"/>
          </a:xfrm>
          <a:prstGeom prst="rect">
            <a:avLst/>
          </a:prstGeom>
        </p:spPr>
      </p:pic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>
                <a:cs typeface="+mj-cs"/>
              </a:rPr>
              <a:t>BER Performance Comparison</a:t>
            </a:r>
          </a:p>
        </p:txBody>
      </p:sp>
      <p:pic>
        <p:nvPicPr>
          <p:cNvPr id="2" name="Picture 1" descr="BER Summary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083" t="1534" r="2083" b="1851"/>
          <a:stretch/>
        </p:blipFill>
        <p:spPr>
          <a:xfrm>
            <a:off x="2590800" y="1219200"/>
            <a:ext cx="7010400" cy="48006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97CFBAC-917B-A668-C446-F7139A3E9D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Synchronization</a:t>
            </a:r>
          </a:p>
        </p:txBody>
      </p:sp>
    </p:spTree>
    <p:extLst>
      <p:ext uri="{BB962C8B-B14F-4D97-AF65-F5344CB8AC3E}">
        <p14:creationId xmlns:p14="http://schemas.microsoft.com/office/powerpoint/2010/main" val="1777451263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6E65658-323A-74F3-9800-20D0F37B27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39201" y="1098164"/>
            <a:ext cx="2514598" cy="4945062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Synchronization is important!</a:t>
            </a:r>
          </a:p>
        </p:txBody>
      </p:sp>
      <p:sp>
        <p:nvSpPr>
          <p:cNvPr id="859138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2800" dirty="0">
                <a:cs typeface="+mj-cs"/>
              </a:rPr>
              <a:t>Telemetry Channels are Bursty</a:t>
            </a:r>
          </a:p>
        </p:txBody>
      </p:sp>
      <p:graphicFrame>
        <p:nvGraphicFramePr>
          <p:cNvPr id="219138" name="Object 102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83055998"/>
              </p:ext>
            </p:extLst>
          </p:nvPr>
        </p:nvGraphicFramePr>
        <p:xfrm>
          <a:off x="685800" y="1098164"/>
          <a:ext cx="7772400" cy="49450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art" r:id="rId3" imgW="11811000" imgH="7315200" progId="Excel.Chart.8">
                  <p:embed/>
                </p:oleObj>
              </mc:Choice>
              <mc:Fallback>
                <p:oleObj name="Chart" r:id="rId3" imgW="11811000" imgH="7315200" progId="Excel.Chart.8">
                  <p:embed/>
                  <p:pic>
                    <p:nvPicPr>
                      <p:cNvPr id="219138" name="Object 102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1098164"/>
                        <a:ext cx="7772400" cy="4945062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="" xmlns:a14="http://schemas.microsoft.com/office/drawing/2010/main" w="1587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59140" name="Text Box 1028"/>
          <p:cNvSpPr txBox="1">
            <a:spLocks noChangeArrowheads="1"/>
          </p:cNvSpPr>
          <p:nvPr/>
        </p:nvSpPr>
        <p:spPr bwMode="auto">
          <a:xfrm>
            <a:off x="8839200" y="4099352"/>
            <a:ext cx="2133600" cy="55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l" eaLnBrk="0" hangingPunct="0">
              <a:defRPr/>
            </a:pPr>
            <a:r>
              <a:rPr lang="en-US" sz="1000" dirty="0">
                <a:solidFill>
                  <a:schemeClr val="bg1"/>
                </a:solidFill>
                <a:latin typeface="Arial" charset="0"/>
                <a:cs typeface="+mn-cs"/>
              </a:rPr>
              <a:t>Figure from Robert Jefferis, Tybrin, Edwards AFB.  Reprinted by permission of the author.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676401" y="2255778"/>
            <a:ext cx="3428999" cy="523220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  <a:latin typeface="+mn-lt"/>
              </a:rPr>
              <a:t>In a typical flight test, the vast majority of bit errors occur at dropouts</a:t>
            </a:r>
          </a:p>
        </p:txBody>
      </p:sp>
      <p:cxnSp>
        <p:nvCxnSpPr>
          <p:cNvPr id="5" name="Straight Arrow Connector 4"/>
          <p:cNvCxnSpPr/>
          <p:nvPr/>
        </p:nvCxnSpPr>
        <p:spPr bwMode="auto">
          <a:xfrm flipH="1">
            <a:off x="2743200" y="2852351"/>
            <a:ext cx="228600" cy="1524000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accent2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" name="Straight Arrow Connector 8"/>
          <p:cNvCxnSpPr/>
          <p:nvPr/>
        </p:nvCxnSpPr>
        <p:spPr bwMode="auto">
          <a:xfrm>
            <a:off x="2971800" y="2852351"/>
            <a:ext cx="457200" cy="1371600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accent2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" name="Straight Arrow Connector 9"/>
          <p:cNvCxnSpPr/>
          <p:nvPr/>
        </p:nvCxnSpPr>
        <p:spPr bwMode="auto">
          <a:xfrm>
            <a:off x="2971800" y="2852351"/>
            <a:ext cx="1371600" cy="1066800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accent2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13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>
                <a:cs typeface="+mj-cs"/>
              </a:rPr>
              <a:t>Synchronization Test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2057400" y="2895600"/>
            <a:ext cx="7772400" cy="3276600"/>
            <a:chOff x="533400" y="2590800"/>
            <a:chExt cx="8229600" cy="3581400"/>
          </a:xfrm>
        </p:grpSpPr>
        <p:sp>
          <p:nvSpPr>
            <p:cNvPr id="611332" name="Rectangle 4"/>
            <p:cNvSpPr>
              <a:spLocks noChangeArrowheads="1"/>
            </p:cNvSpPr>
            <p:nvPr/>
          </p:nvSpPr>
          <p:spPr bwMode="blackWhite">
            <a:xfrm>
              <a:off x="533400" y="3581400"/>
              <a:ext cx="1143000" cy="609600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r>
                <a:rPr lang="en-US" sz="1200" dirty="0">
                  <a:solidFill>
                    <a:schemeClr val="tx1"/>
                  </a:solidFill>
                  <a:latin typeface="Arial" charset="0"/>
                  <a:cs typeface="+mn-cs"/>
                </a:rPr>
                <a:t>IRIG </a:t>
              </a:r>
            </a:p>
            <a:p>
              <a:pPr>
                <a:defRPr/>
              </a:pPr>
              <a:r>
                <a:rPr lang="en-US" sz="1200" dirty="0">
                  <a:solidFill>
                    <a:schemeClr val="tx1"/>
                  </a:solidFill>
                  <a:latin typeface="Arial" charset="0"/>
                  <a:cs typeface="+mn-cs"/>
                </a:rPr>
                <a:t>Randomizer</a:t>
              </a:r>
            </a:p>
          </p:txBody>
        </p:sp>
        <p:sp>
          <p:nvSpPr>
            <p:cNvPr id="611333" name="Rectangle 5"/>
            <p:cNvSpPr>
              <a:spLocks noChangeArrowheads="1"/>
            </p:cNvSpPr>
            <p:nvPr/>
          </p:nvSpPr>
          <p:spPr bwMode="blackWhite">
            <a:xfrm>
              <a:off x="2286000" y="3581400"/>
              <a:ext cx="1143000" cy="609600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r>
                <a:rPr lang="en-US" sz="1200" dirty="0">
                  <a:solidFill>
                    <a:schemeClr val="tx1"/>
                  </a:solidFill>
                  <a:latin typeface="Arial" charset="0"/>
                  <a:cs typeface="+mn-cs"/>
                </a:rPr>
                <a:t>Modulator</a:t>
              </a:r>
            </a:p>
          </p:txBody>
        </p:sp>
        <p:sp>
          <p:nvSpPr>
            <p:cNvPr id="611334" name="Rectangle 6"/>
            <p:cNvSpPr>
              <a:spLocks noChangeArrowheads="1"/>
            </p:cNvSpPr>
            <p:nvPr/>
          </p:nvSpPr>
          <p:spPr bwMode="blackWhite">
            <a:xfrm>
              <a:off x="3962400" y="3581400"/>
              <a:ext cx="1143000" cy="609600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r>
                <a:rPr lang="en-US" sz="1200" dirty="0">
                  <a:solidFill>
                    <a:schemeClr val="tx1"/>
                  </a:solidFill>
                  <a:latin typeface="Arial" charset="0"/>
                  <a:cs typeface="+mn-cs"/>
                </a:rPr>
                <a:t>Add Noise</a:t>
              </a:r>
            </a:p>
          </p:txBody>
        </p:sp>
        <p:cxnSp>
          <p:nvCxnSpPr>
            <p:cNvPr id="611335" name="AutoShape 7"/>
            <p:cNvCxnSpPr>
              <a:cxnSpLocks noChangeShapeType="1"/>
              <a:stCxn id="611342" idx="2"/>
              <a:endCxn id="611332" idx="0"/>
            </p:cNvCxnSpPr>
            <p:nvPr/>
          </p:nvCxnSpPr>
          <p:spPr bwMode="blackWhite">
            <a:xfrm>
              <a:off x="1104900" y="3200400"/>
              <a:ext cx="0" cy="38100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611336" name="AutoShape 8"/>
            <p:cNvCxnSpPr>
              <a:cxnSpLocks noChangeShapeType="1"/>
              <a:stCxn id="611332" idx="3"/>
              <a:endCxn id="611333" idx="1"/>
            </p:cNvCxnSpPr>
            <p:nvPr/>
          </p:nvCxnSpPr>
          <p:spPr bwMode="blackWhite">
            <a:xfrm>
              <a:off x="1676400" y="3886200"/>
              <a:ext cx="609600" cy="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sp>
          <p:nvSpPr>
            <p:cNvPr id="611337" name="Rectangle 9"/>
            <p:cNvSpPr>
              <a:spLocks noChangeArrowheads="1"/>
            </p:cNvSpPr>
            <p:nvPr/>
          </p:nvSpPr>
          <p:spPr bwMode="blackWhite">
            <a:xfrm>
              <a:off x="5791200" y="2590800"/>
              <a:ext cx="1143000" cy="609600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r>
                <a:rPr lang="en-US" sz="1200" dirty="0">
                  <a:solidFill>
                    <a:schemeClr val="tx1"/>
                  </a:solidFill>
                  <a:latin typeface="Arial" charset="0"/>
                  <a:cs typeface="+mn-cs"/>
                </a:rPr>
                <a:t>Noise</a:t>
              </a:r>
            </a:p>
          </p:txBody>
        </p:sp>
        <p:sp>
          <p:nvSpPr>
            <p:cNvPr id="611338" name="Rectangle 10"/>
            <p:cNvSpPr>
              <a:spLocks noChangeArrowheads="1"/>
            </p:cNvSpPr>
            <p:nvPr/>
          </p:nvSpPr>
          <p:spPr bwMode="blackWhite">
            <a:xfrm>
              <a:off x="5791200" y="3581400"/>
              <a:ext cx="1143000" cy="6096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r>
                <a:rPr lang="en-US" sz="1200" dirty="0">
                  <a:solidFill>
                    <a:schemeClr val="bg1"/>
                  </a:solidFill>
                  <a:latin typeface="Arial" charset="0"/>
                  <a:cs typeface="+mn-cs"/>
                </a:rPr>
                <a:t>Switch</a:t>
              </a:r>
            </a:p>
          </p:txBody>
        </p:sp>
        <p:sp>
          <p:nvSpPr>
            <p:cNvPr id="611339" name="Rectangle 11"/>
            <p:cNvSpPr>
              <a:spLocks noChangeArrowheads="1"/>
            </p:cNvSpPr>
            <p:nvPr/>
          </p:nvSpPr>
          <p:spPr bwMode="blackWhite">
            <a:xfrm>
              <a:off x="7391400" y="4572000"/>
              <a:ext cx="1371600" cy="762000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r>
                <a:rPr lang="en-US" sz="1200" dirty="0">
                  <a:solidFill>
                    <a:schemeClr val="tx1"/>
                  </a:solidFill>
                  <a:latin typeface="Arial" charset="0"/>
                  <a:cs typeface="+mn-cs"/>
                </a:rPr>
                <a:t>Demod</a:t>
              </a:r>
            </a:p>
            <a:p>
              <a:pPr>
                <a:defRPr/>
              </a:pPr>
              <a:r>
                <a:rPr lang="en-US" sz="1200" dirty="0">
                  <a:solidFill>
                    <a:schemeClr val="tx1"/>
                  </a:solidFill>
                  <a:latin typeface="Arial" charset="0"/>
                  <a:cs typeface="+mn-cs"/>
                </a:rPr>
                <a:t>with</a:t>
              </a:r>
            </a:p>
            <a:p>
              <a:pPr>
                <a:defRPr/>
              </a:pPr>
              <a:r>
                <a:rPr lang="en-US" sz="1200" dirty="0">
                  <a:solidFill>
                    <a:schemeClr val="tx1"/>
                  </a:solidFill>
                  <a:latin typeface="Arial" charset="0"/>
                  <a:cs typeface="+mn-cs"/>
                </a:rPr>
                <a:t>Derandomizer</a:t>
              </a:r>
            </a:p>
          </p:txBody>
        </p:sp>
        <p:sp>
          <p:nvSpPr>
            <p:cNvPr id="611340" name="Rectangle 12"/>
            <p:cNvSpPr>
              <a:spLocks noChangeArrowheads="1"/>
            </p:cNvSpPr>
            <p:nvPr/>
          </p:nvSpPr>
          <p:spPr bwMode="blackWhite">
            <a:xfrm>
              <a:off x="3962400" y="4648200"/>
              <a:ext cx="1143000" cy="609600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r>
                <a:rPr lang="en-US" sz="1200" dirty="0">
                  <a:solidFill>
                    <a:schemeClr val="bg1"/>
                  </a:solidFill>
                  <a:latin typeface="Arial" charset="0"/>
                  <a:cs typeface="+mn-cs"/>
                </a:rPr>
                <a:t>Timer</a:t>
              </a:r>
            </a:p>
          </p:txBody>
        </p:sp>
        <p:sp>
          <p:nvSpPr>
            <p:cNvPr id="611341" name="Rectangle 13"/>
            <p:cNvSpPr>
              <a:spLocks noChangeArrowheads="1"/>
            </p:cNvSpPr>
            <p:nvPr/>
          </p:nvSpPr>
          <p:spPr bwMode="blackWhite">
            <a:xfrm>
              <a:off x="5791200" y="5562600"/>
              <a:ext cx="1143000" cy="609600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r>
                <a:rPr lang="en-US" sz="1200" dirty="0">
                  <a:solidFill>
                    <a:schemeClr val="tx1"/>
                  </a:solidFill>
                  <a:latin typeface="Arial" charset="0"/>
                  <a:cs typeface="+mn-cs"/>
                </a:rPr>
                <a:t>Ones</a:t>
              </a:r>
            </a:p>
            <a:p>
              <a:pPr>
                <a:defRPr/>
              </a:pPr>
              <a:r>
                <a:rPr lang="en-US" sz="1200" dirty="0">
                  <a:solidFill>
                    <a:schemeClr val="tx1"/>
                  </a:solidFill>
                  <a:latin typeface="Arial" charset="0"/>
                  <a:cs typeface="+mn-cs"/>
                </a:rPr>
                <a:t>Detector</a:t>
              </a:r>
            </a:p>
          </p:txBody>
        </p:sp>
        <p:sp>
          <p:nvSpPr>
            <p:cNvPr id="611342" name="Rectangle 14"/>
            <p:cNvSpPr>
              <a:spLocks noChangeArrowheads="1"/>
            </p:cNvSpPr>
            <p:nvPr/>
          </p:nvSpPr>
          <p:spPr bwMode="blackWhite">
            <a:xfrm>
              <a:off x="533400" y="2590800"/>
              <a:ext cx="1143000" cy="609600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r>
                <a:rPr lang="en-US" sz="1200" dirty="0">
                  <a:solidFill>
                    <a:schemeClr val="tx1"/>
                  </a:solidFill>
                  <a:latin typeface="Arial" charset="0"/>
                  <a:cs typeface="+mn-cs"/>
                </a:rPr>
                <a:t>All ones</a:t>
              </a:r>
            </a:p>
          </p:txBody>
        </p:sp>
        <p:cxnSp>
          <p:nvCxnSpPr>
            <p:cNvPr id="611343" name="AutoShape 15"/>
            <p:cNvCxnSpPr>
              <a:cxnSpLocks noChangeShapeType="1"/>
              <a:stCxn id="611333" idx="3"/>
              <a:endCxn id="611334" idx="1"/>
            </p:cNvCxnSpPr>
            <p:nvPr/>
          </p:nvCxnSpPr>
          <p:spPr bwMode="blackWhite">
            <a:xfrm>
              <a:off x="3429000" y="3886200"/>
              <a:ext cx="533400" cy="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611344" name="AutoShape 16"/>
            <p:cNvCxnSpPr>
              <a:cxnSpLocks noChangeShapeType="1"/>
              <a:stCxn id="611334" idx="3"/>
              <a:endCxn id="611338" idx="1"/>
            </p:cNvCxnSpPr>
            <p:nvPr/>
          </p:nvCxnSpPr>
          <p:spPr bwMode="blackWhite">
            <a:xfrm>
              <a:off x="5105400" y="3886200"/>
              <a:ext cx="685800" cy="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611345" name="AutoShape 17"/>
            <p:cNvCxnSpPr>
              <a:cxnSpLocks noChangeShapeType="1"/>
              <a:stCxn id="611337" idx="2"/>
              <a:endCxn id="611338" idx="0"/>
            </p:cNvCxnSpPr>
            <p:nvPr/>
          </p:nvCxnSpPr>
          <p:spPr bwMode="blackWhite">
            <a:xfrm>
              <a:off x="6362700" y="3200400"/>
              <a:ext cx="0" cy="38100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611347" name="AutoShape 19"/>
            <p:cNvCxnSpPr>
              <a:cxnSpLocks noChangeShapeType="1"/>
              <a:stCxn id="611338" idx="3"/>
              <a:endCxn id="611339" idx="0"/>
            </p:cNvCxnSpPr>
            <p:nvPr/>
          </p:nvCxnSpPr>
          <p:spPr bwMode="blackWhite">
            <a:xfrm>
              <a:off x="6934200" y="3886200"/>
              <a:ext cx="1143000" cy="685800"/>
            </a:xfrm>
            <a:prstGeom prst="bentConnector2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611349" name="AutoShape 21"/>
            <p:cNvCxnSpPr>
              <a:cxnSpLocks noChangeShapeType="1"/>
              <a:stCxn id="611341" idx="1"/>
              <a:endCxn id="611340" idx="2"/>
            </p:cNvCxnSpPr>
            <p:nvPr/>
          </p:nvCxnSpPr>
          <p:spPr bwMode="blackWhite">
            <a:xfrm rot="10800000">
              <a:off x="4533900" y="5257800"/>
              <a:ext cx="1257300" cy="609600"/>
            </a:xfrm>
            <a:prstGeom prst="bentConnector2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sp>
          <p:nvSpPr>
            <p:cNvPr id="611350" name="Rectangle 22"/>
            <p:cNvSpPr>
              <a:spLocks noChangeArrowheads="1"/>
            </p:cNvSpPr>
            <p:nvPr/>
          </p:nvSpPr>
          <p:spPr bwMode="blackWhite">
            <a:xfrm>
              <a:off x="5791200" y="4648200"/>
              <a:ext cx="1143000" cy="609600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r>
                <a:rPr lang="en-US" sz="1200" dirty="0">
                  <a:solidFill>
                    <a:schemeClr val="tx1"/>
                  </a:solidFill>
                  <a:latin typeface="Arial" charset="0"/>
                  <a:cs typeface="+mn-cs"/>
                </a:rPr>
                <a:t>Controller</a:t>
              </a:r>
            </a:p>
          </p:txBody>
        </p:sp>
        <p:cxnSp>
          <p:nvCxnSpPr>
            <p:cNvPr id="611351" name="AutoShape 23"/>
            <p:cNvCxnSpPr>
              <a:cxnSpLocks noChangeShapeType="1"/>
              <a:stCxn id="611350" idx="0"/>
              <a:endCxn id="611338" idx="2"/>
            </p:cNvCxnSpPr>
            <p:nvPr/>
          </p:nvCxnSpPr>
          <p:spPr bwMode="blackWhite">
            <a:xfrm flipV="1">
              <a:off x="6362700" y="4191000"/>
              <a:ext cx="0" cy="45720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611352" name="AutoShape 24"/>
            <p:cNvCxnSpPr>
              <a:cxnSpLocks noChangeShapeType="1"/>
              <a:stCxn id="611350" idx="0"/>
              <a:endCxn id="611340" idx="0"/>
            </p:cNvCxnSpPr>
            <p:nvPr/>
          </p:nvCxnSpPr>
          <p:spPr bwMode="blackWhite">
            <a:xfrm rot="16200000" flipH="1" flipV="1">
              <a:off x="5447506" y="3734594"/>
              <a:ext cx="1588" cy="1828800"/>
            </a:xfrm>
            <a:prstGeom prst="bentConnector3">
              <a:avLst>
                <a:gd name="adj1" fmla="val -14400000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611353" name="AutoShape 25"/>
            <p:cNvCxnSpPr>
              <a:cxnSpLocks noChangeShapeType="1"/>
              <a:stCxn id="611339" idx="2"/>
              <a:endCxn id="611341" idx="3"/>
            </p:cNvCxnSpPr>
            <p:nvPr/>
          </p:nvCxnSpPr>
          <p:spPr bwMode="blackWhite">
            <a:xfrm rot="5400000">
              <a:off x="7239000" y="5029200"/>
              <a:ext cx="533400" cy="1143000"/>
            </a:xfrm>
            <a:prstGeom prst="bentConnector2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sp>
          <p:nvSpPr>
            <p:cNvPr id="611354" name="Text Box 26"/>
            <p:cNvSpPr txBox="1">
              <a:spLocks noChangeArrowheads="1"/>
            </p:cNvSpPr>
            <p:nvPr/>
          </p:nvSpPr>
          <p:spPr bwMode="blackWhite">
            <a:xfrm>
              <a:off x="3994780" y="4390454"/>
              <a:ext cx="540080" cy="3027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pPr>
                <a:defRPr/>
              </a:pPr>
              <a:r>
                <a:rPr lang="en-US" sz="1200" dirty="0">
                  <a:solidFill>
                    <a:schemeClr val="tx1"/>
                  </a:solidFill>
                  <a:latin typeface="Arial" charset="0"/>
                  <a:cs typeface="+mn-cs"/>
                </a:rPr>
                <a:t>Start</a:t>
              </a:r>
            </a:p>
          </p:txBody>
        </p:sp>
        <p:sp>
          <p:nvSpPr>
            <p:cNvPr id="611355" name="Text Box 27"/>
            <p:cNvSpPr txBox="1">
              <a:spLocks noChangeArrowheads="1"/>
            </p:cNvSpPr>
            <p:nvPr/>
          </p:nvSpPr>
          <p:spPr bwMode="blackWhite">
            <a:xfrm>
              <a:off x="3996696" y="5304854"/>
              <a:ext cx="529897" cy="3027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pPr>
                <a:defRPr/>
              </a:pPr>
              <a:r>
                <a:rPr lang="en-US" sz="1200" dirty="0">
                  <a:solidFill>
                    <a:schemeClr val="tx1"/>
                  </a:solidFill>
                  <a:latin typeface="Arial" charset="0"/>
                  <a:cs typeface="+mn-cs"/>
                </a:rPr>
                <a:t>Stop</a:t>
              </a:r>
            </a:p>
          </p:txBody>
        </p:sp>
      </p:grp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018395A-5A6F-1EEE-673A-99F980E0927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470213"/>
            <a:ext cx="10515600" cy="1227520"/>
          </a:xfrm>
        </p:spPr>
        <p:txBody>
          <a:bodyPr/>
          <a:lstStyle/>
          <a:p>
            <a:r>
              <a:rPr lang="en-US" dirty="0"/>
              <a:t>IRIG 118-12, Procedure 7.4 (Flat Fade Recovery Test)</a:t>
            </a:r>
          </a:p>
          <a:p>
            <a:r>
              <a:rPr lang="en-US" dirty="0"/>
              <a:t>Transmit randomized ones pattern</a:t>
            </a:r>
          </a:p>
          <a:p>
            <a:r>
              <a:rPr lang="en-US" dirty="0"/>
              <a:t>Measure time at which output becomes “all (or mostly) ones”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13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>
                <a:cs typeface="+mj-cs"/>
              </a:rPr>
              <a:t>Synchronization Parameters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92A528B-A8F3-2F24-720B-99FDA15BE80D}"/>
              </a:ext>
            </a:extLst>
          </p:cNvPr>
          <p:cNvSpPr>
            <a:spLocks noGrp="1"/>
          </p:cNvSpPr>
          <p:nvPr>
            <p:ph sz="half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400" dirty="0">
                <a:solidFill>
                  <a:schemeClr val="accent1"/>
                </a:solidFill>
              </a:rPr>
              <a:t>Signal to noise ratio</a:t>
            </a:r>
          </a:p>
          <a:p>
            <a:pPr marL="0" indent="0">
              <a:buNone/>
            </a:pPr>
            <a:r>
              <a:rPr lang="en-US" dirty="0"/>
              <a:t>Sync times will be longer at low SNR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sz="2400" dirty="0">
                <a:solidFill>
                  <a:schemeClr val="accent1"/>
                </a:solidFill>
              </a:rPr>
              <a:t>Synchronization threshold</a:t>
            </a:r>
          </a:p>
          <a:p>
            <a:pPr marL="0" indent="0">
              <a:buNone/>
            </a:pPr>
            <a:r>
              <a:rPr lang="en-US" dirty="0"/>
              <a:t>SNR at which the demodulator can acquire sync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sz="2400" dirty="0">
                <a:solidFill>
                  <a:schemeClr val="accent1"/>
                </a:solidFill>
              </a:rPr>
              <a:t>Sync loss threshold</a:t>
            </a:r>
          </a:p>
          <a:p>
            <a:pPr marL="0" indent="0">
              <a:buNone/>
            </a:pPr>
            <a:r>
              <a:rPr lang="en-US" dirty="0"/>
              <a:t>SNR at which a synchronized demodulator will drop sync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FC1CB3B-293A-9651-5B04-3E15F277F436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400" dirty="0">
                <a:solidFill>
                  <a:schemeClr val="accent1"/>
                </a:solidFill>
              </a:rPr>
              <a:t>Modulation technique</a:t>
            </a:r>
          </a:p>
          <a:p>
            <a:r>
              <a:rPr lang="en-US" dirty="0"/>
              <a:t>Tier 0 uses more bandwidth – easier to synchronize to</a:t>
            </a:r>
          </a:p>
          <a:p>
            <a:r>
              <a:rPr lang="en-US" dirty="0"/>
              <a:t>Tier I is spectrally compact, making it slippery – synchronization is more difficult</a:t>
            </a:r>
          </a:p>
          <a:p>
            <a:pPr lvl="1"/>
            <a:r>
              <a:rPr lang="en-US" dirty="0"/>
              <a:t>Trellis demodulation helps achieve sync</a:t>
            </a:r>
          </a:p>
          <a:p>
            <a:r>
              <a:rPr lang="en-US" dirty="0"/>
              <a:t>Tier II is even more compact – synchronization takes longer</a:t>
            </a:r>
            <a:br>
              <a:rPr lang="en-US" dirty="0"/>
            </a:br>
            <a:endParaRPr lang="en-US" dirty="0"/>
          </a:p>
          <a:p>
            <a:pPr marL="0" indent="0">
              <a:buNone/>
            </a:pPr>
            <a:r>
              <a:rPr lang="en-US" sz="2400" dirty="0">
                <a:solidFill>
                  <a:schemeClr val="accent1"/>
                </a:solidFill>
              </a:rPr>
              <a:t>Bit rate</a:t>
            </a:r>
          </a:p>
          <a:p>
            <a:pPr marL="0" indent="0">
              <a:buNone/>
            </a:pPr>
            <a:r>
              <a:rPr lang="en-US" dirty="0"/>
              <a:t>Fixed-duration tasks amount to more bits at high bit rates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3389312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03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3200" dirty="0">
                <a:cs typeface="+mj-cs"/>
              </a:rPr>
              <a:t>Tier 0 Synchronization, BER = 1e-5</a:t>
            </a:r>
          </a:p>
        </p:txBody>
      </p:sp>
      <p:pic>
        <p:nvPicPr>
          <p:cNvPr id="2" name="Picture 1" descr="Tier 0 SyncHist 1e-5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62200" y="1981200"/>
            <a:ext cx="7424928" cy="3572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0524199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3234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24000" y="1581150"/>
            <a:ext cx="9144000" cy="428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00E1EFE4-8998-3293-AC94-A9D6487BE5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SOQPSK Synchronization, No Noise</a:t>
            </a:r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23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>
                <a:cs typeface="+mj-cs"/>
              </a:rPr>
              <a:t>SOQPSK Synchronization, 6 dB</a:t>
            </a:r>
          </a:p>
        </p:txBody>
      </p:sp>
      <p:pic>
        <p:nvPicPr>
          <p:cNvPr id="61235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blackWhite">
          <a:xfrm>
            <a:off x="1524001" y="1552576"/>
            <a:ext cx="9140825" cy="428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33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>
                <a:cs typeface="+mj-cs"/>
              </a:rPr>
              <a:t>SOQPSK Synchronization, 3 dB</a:t>
            </a:r>
          </a:p>
        </p:txBody>
      </p:sp>
      <p:pic>
        <p:nvPicPr>
          <p:cNvPr id="61338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blackWhite">
          <a:xfrm>
            <a:off x="1524001" y="1552576"/>
            <a:ext cx="9140825" cy="428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>
                <a:cs typeface="+mj-cs"/>
              </a:rPr>
              <a:t>SOQPSK Synchronization, 1 dB</a:t>
            </a:r>
          </a:p>
        </p:txBody>
      </p:sp>
      <p:pic>
        <p:nvPicPr>
          <p:cNvPr id="61440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blackWhite">
          <a:xfrm>
            <a:off x="1524001" y="1552576"/>
            <a:ext cx="9140825" cy="428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426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>
                <a:cs typeface="+mj-cs"/>
              </a:rPr>
              <a:t>SOQPSK Synchronization, -1 dB</a:t>
            </a:r>
          </a:p>
        </p:txBody>
      </p:sp>
      <p:pic>
        <p:nvPicPr>
          <p:cNvPr id="615429" name="Picture 102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blackWhite">
          <a:xfrm>
            <a:off x="1524001" y="1552576"/>
            <a:ext cx="9140825" cy="428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BE0C14FB-BDFC-53C8-2CF3-D7C2B39EA5ED}"/>
              </a:ext>
            </a:extLst>
          </p:cNvPr>
          <p:cNvSpPr/>
          <p:nvPr/>
        </p:nvSpPr>
        <p:spPr>
          <a:xfrm>
            <a:off x="838200" y="1592133"/>
            <a:ext cx="3292736" cy="290366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9722152-443A-DA0B-3A7D-CDB13ED07909}"/>
              </a:ext>
            </a:extLst>
          </p:cNvPr>
          <p:cNvSpPr/>
          <p:nvPr/>
        </p:nvSpPr>
        <p:spPr>
          <a:xfrm>
            <a:off x="8056581" y="1592133"/>
            <a:ext cx="3292736" cy="290366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A313367-DD93-C5F7-347B-0141E22F9F67}"/>
              </a:ext>
            </a:extLst>
          </p:cNvPr>
          <p:cNvSpPr/>
          <p:nvPr/>
        </p:nvSpPr>
        <p:spPr>
          <a:xfrm>
            <a:off x="4406498" y="1592133"/>
            <a:ext cx="3292736" cy="290366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1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>
                <a:cs typeface="+mj-cs"/>
              </a:rPr>
              <a:t>Synchronization Summary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49F1B93-47BC-3E8D-A0AB-037856C70DED}"/>
              </a:ext>
            </a:extLst>
          </p:cNvPr>
          <p:cNvSpPr>
            <a:spLocks noGrp="1"/>
          </p:cNvSpPr>
          <p:nvPr>
            <p:ph sz="half" idx="15"/>
          </p:nvPr>
        </p:nvSpPr>
        <p:spPr>
          <a:xfrm>
            <a:off x="8332143" y="2733893"/>
            <a:ext cx="2741612" cy="2052917"/>
          </a:xfrm>
        </p:spPr>
        <p:txBody>
          <a:bodyPr/>
          <a:lstStyle/>
          <a:p>
            <a:r>
              <a:rPr lang="en-US" dirty="0"/>
              <a:t>IRIG 118 defines test procedures for measuring sync time and sync thresholds</a:t>
            </a:r>
          </a:p>
          <a:p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728E2376-7D24-1207-21B1-C3C57080D498}"/>
              </a:ext>
            </a:extLst>
          </p:cNvPr>
          <p:cNvSpPr>
            <a:spLocks noGrp="1"/>
          </p:cNvSpPr>
          <p:nvPr>
            <p:ph sz="half" idx="18"/>
          </p:nvPr>
        </p:nvSpPr>
        <p:spPr>
          <a:xfrm>
            <a:off x="4682060" y="2733893"/>
            <a:ext cx="2741612" cy="2052917"/>
          </a:xfrm>
        </p:spPr>
        <p:txBody>
          <a:bodyPr/>
          <a:lstStyle/>
          <a:p>
            <a:r>
              <a:rPr lang="en-US" dirty="0"/>
              <a:t>Rapid synchronization, and synchronization at low SNR, is the best means of minimizing the impact of these dropouts</a:t>
            </a:r>
          </a:p>
          <a:p>
            <a:endParaRPr 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A6649D3-3F55-AE8E-3EDB-4CFCD611377D}"/>
              </a:ext>
            </a:extLst>
          </p:cNvPr>
          <p:cNvSpPr txBox="1"/>
          <p:nvPr/>
        </p:nvSpPr>
        <p:spPr>
          <a:xfrm>
            <a:off x="3200400" y="5081201"/>
            <a:ext cx="609985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en-US" sz="18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Pay attention to synchronization performance!</a:t>
            </a:r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1829623C-A735-EA0C-961A-A23D29E8C2E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13762" y="2733893"/>
            <a:ext cx="2741612" cy="2052917"/>
          </a:xfrm>
        </p:spPr>
        <p:txBody>
          <a:bodyPr/>
          <a:lstStyle/>
          <a:p>
            <a:r>
              <a:rPr lang="en-US" sz="1800" dirty="0">
                <a:cs typeface="+mn-cs"/>
              </a:rPr>
              <a:t>The aeronautical telemetry channel is plagued with dropouts</a:t>
            </a:r>
          </a:p>
        </p:txBody>
      </p:sp>
      <p:pic>
        <p:nvPicPr>
          <p:cNvPr id="17" name="Picture Placeholder 16">
            <a:extLst>
              <a:ext uri="{FF2B5EF4-FFF2-40B4-BE49-F238E27FC236}">
                <a16:creationId xmlns:a16="http://schemas.microsoft.com/office/drawing/2014/main" id="{198DBC87-4DFD-AC77-E8FF-94EB3EC733A9}"/>
              </a:ext>
            </a:extLst>
          </p:cNvPr>
          <p:cNvPicPr>
            <a:picLocks noGrp="1" noChangeAspect="1"/>
          </p:cNvPicPr>
          <p:nvPr>
            <p:ph type="pic" sz="quarter" idx="20"/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prstGeom prst="rect">
            <a:avLst/>
          </a:prstGeom>
        </p:spPr>
      </p:pic>
      <p:pic>
        <p:nvPicPr>
          <p:cNvPr id="18" name="Picture Placeholder 17">
            <a:extLst>
              <a:ext uri="{FF2B5EF4-FFF2-40B4-BE49-F238E27FC236}">
                <a16:creationId xmlns:a16="http://schemas.microsoft.com/office/drawing/2014/main" id="{6ED6ABA8-698F-16CE-D767-2C73F0ED11CE}"/>
              </a:ext>
            </a:extLst>
          </p:cNvPr>
          <p:cNvPicPr>
            <a:picLocks noGrp="1" noChangeAspect="1"/>
          </p:cNvPicPr>
          <p:nvPr>
            <p:ph type="pic" sz="quarter" idx="19"/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t="138" b="138"/>
          <a:stretch/>
        </p:blipFill>
        <p:spPr>
          <a:prstGeom prst="rect">
            <a:avLst/>
          </a:prstGeom>
        </p:spPr>
      </p:pic>
      <p:pic>
        <p:nvPicPr>
          <p:cNvPr id="19" name="Picture Placeholder 18">
            <a:extLst>
              <a:ext uri="{FF2B5EF4-FFF2-40B4-BE49-F238E27FC236}">
                <a16:creationId xmlns:a16="http://schemas.microsoft.com/office/drawing/2014/main" id="{F9DBC2BB-6E0A-635F-32FD-56CA8860EA6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2951612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B590C50-347E-141F-A89F-609A6879AB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Adjacent Channel Interference</a:t>
            </a:r>
          </a:p>
        </p:txBody>
      </p:sp>
    </p:spTree>
    <p:extLst>
      <p:ext uri="{BB962C8B-B14F-4D97-AF65-F5344CB8AC3E}">
        <p14:creationId xmlns:p14="http://schemas.microsoft.com/office/powerpoint/2010/main" val="4185206161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>
                <a:cs typeface="+mj-cs"/>
              </a:rPr>
              <a:t>PSD is Half the Story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93E699-2042-0FAA-3749-0AEF608FADA3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1800" dirty="0">
                <a:cs typeface="+mn-cs"/>
              </a:rPr>
              <a:t>Overall spectral efficiency is determined by spacing between channels</a:t>
            </a:r>
            <a:br>
              <a:rPr lang="en-US" sz="1800" dirty="0">
                <a:cs typeface="+mn-cs"/>
              </a:rPr>
            </a:br>
            <a:endParaRPr lang="en-US" sz="1800" dirty="0">
              <a:cs typeface="+mn-cs"/>
            </a:endParaRPr>
          </a:p>
          <a:p>
            <a:pPr eaLnBrk="1" hangingPunct="1">
              <a:defRPr/>
            </a:pPr>
            <a:r>
              <a:rPr lang="en-US" sz="1800" dirty="0">
                <a:cs typeface="+mn-cs"/>
              </a:rPr>
              <a:t>Receiver selectivity affects channel spacing</a:t>
            </a:r>
            <a:br>
              <a:rPr lang="en-US" sz="1800" dirty="0">
                <a:cs typeface="+mn-cs"/>
              </a:rPr>
            </a:br>
            <a:endParaRPr lang="en-US" sz="1800" dirty="0">
              <a:cs typeface="+mn-cs"/>
            </a:endParaRPr>
          </a:p>
          <a:p>
            <a:pPr eaLnBrk="1" hangingPunct="1">
              <a:defRPr/>
            </a:pPr>
            <a:r>
              <a:rPr lang="en-US" sz="1800" dirty="0">
                <a:cs typeface="+mn-cs"/>
              </a:rPr>
              <a:t>A valid comparison must account for both transmitted spectrum and </a:t>
            </a:r>
            <a:r>
              <a:rPr lang="ja-JP" altLang="en-US" sz="1800">
                <a:latin typeface="Arial"/>
                <a:cs typeface="+mn-cs"/>
              </a:rPr>
              <a:t>“</a:t>
            </a:r>
            <a:r>
              <a:rPr lang="en-US" sz="1800" dirty="0">
                <a:cs typeface="+mn-cs"/>
              </a:rPr>
              <a:t>tolerable</a:t>
            </a:r>
            <a:r>
              <a:rPr lang="ja-JP" altLang="en-US" sz="1800">
                <a:latin typeface="Arial"/>
                <a:cs typeface="+mn-cs"/>
              </a:rPr>
              <a:t>”</a:t>
            </a:r>
            <a:r>
              <a:rPr lang="en-US" sz="1800" dirty="0">
                <a:cs typeface="+mn-cs"/>
              </a:rPr>
              <a:t> receiver filtering</a:t>
            </a:r>
            <a:br>
              <a:rPr lang="en-US" sz="1800" dirty="0">
                <a:cs typeface="+mn-cs"/>
              </a:rPr>
            </a:br>
            <a:endParaRPr lang="en-US" sz="1800" dirty="0">
              <a:cs typeface="+mn-cs"/>
            </a:endParaRPr>
          </a:p>
          <a:p>
            <a:pPr eaLnBrk="1" hangingPunct="1">
              <a:defRPr/>
            </a:pPr>
            <a:r>
              <a:rPr lang="en-US" sz="1800" dirty="0">
                <a:cs typeface="+mn-cs"/>
              </a:rPr>
              <a:t>Not all modulations are equally </a:t>
            </a:r>
            <a:r>
              <a:rPr lang="ja-JP" altLang="en-US" sz="1800">
                <a:latin typeface="Arial"/>
                <a:cs typeface="+mn-cs"/>
              </a:rPr>
              <a:t>“</a:t>
            </a:r>
            <a:r>
              <a:rPr lang="en-US" sz="1800" dirty="0">
                <a:cs typeface="+mn-cs"/>
              </a:rPr>
              <a:t>tolerant</a:t>
            </a:r>
            <a:r>
              <a:rPr lang="ja-JP" altLang="en-US" sz="1800">
                <a:latin typeface="Arial"/>
                <a:cs typeface="+mn-cs"/>
              </a:rPr>
              <a:t>”</a:t>
            </a:r>
            <a:r>
              <a:rPr lang="en-US" sz="1800" dirty="0">
                <a:cs typeface="+mn-cs"/>
              </a:rPr>
              <a:t> of IF filtering and interference</a:t>
            </a:r>
            <a:br>
              <a:rPr lang="en-US" sz="1800" dirty="0">
                <a:cs typeface="+mn-cs"/>
              </a:rPr>
            </a:br>
            <a:endParaRPr lang="en-US" sz="1800" dirty="0">
              <a:cs typeface="+mn-cs"/>
            </a:endParaRPr>
          </a:p>
          <a:p>
            <a:pPr eaLnBrk="1" hangingPunct="1">
              <a:defRPr/>
            </a:pPr>
            <a:r>
              <a:rPr lang="en-US" sz="1800" b="1" dirty="0">
                <a:solidFill>
                  <a:schemeClr val="accent1"/>
                </a:solidFill>
                <a:cs typeface="+mn-cs"/>
              </a:rPr>
              <a:t>Multi-channel testing accounts for these factors</a:t>
            </a:r>
            <a:endParaRPr lang="en-US" sz="1800" dirty="0">
              <a:solidFill>
                <a:schemeClr val="accent1"/>
              </a:solidFill>
              <a:cs typeface="+mn-cs"/>
            </a:endParaRPr>
          </a:p>
        </p:txBody>
      </p:sp>
    </p:spTree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8018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>
                <a:cs typeface="+mj-cs"/>
              </a:rPr>
              <a:t>Multi-channel ACI Test Set</a:t>
            </a:r>
          </a:p>
        </p:txBody>
      </p:sp>
      <p:pic>
        <p:nvPicPr>
          <p:cNvPr id="598019" name="Picture 102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1251" y="1752600"/>
            <a:ext cx="7413625" cy="4143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3200" dirty="0">
                <a:cs typeface="+mj-cs"/>
              </a:rPr>
              <a:t>9 Mbps Multi-h CPM, Multichannel</a:t>
            </a:r>
            <a:endParaRPr lang="en-US" dirty="0">
              <a:cs typeface="+mj-cs"/>
            </a:endParaRPr>
          </a:p>
        </p:txBody>
      </p:sp>
      <p:pic>
        <p:nvPicPr>
          <p:cNvPr id="258050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24201" y="1524000"/>
            <a:ext cx="6088063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251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16200" y="1295400"/>
            <a:ext cx="6959600" cy="42410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9251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>
                <a:cs typeface="+mj-cs"/>
              </a:rPr>
              <a:t>BER as a Function of </a:t>
            </a:r>
            <a:r>
              <a:rPr lang="en-US" dirty="0">
                <a:latin typeface="Symbol" charset="0"/>
                <a:cs typeface="+mj-cs"/>
                <a:sym typeface="Symbol" charset="0"/>
              </a:rPr>
              <a:t></a:t>
            </a:r>
            <a:r>
              <a:rPr lang="en-US" dirty="0">
                <a:cs typeface="+mj-cs"/>
              </a:rPr>
              <a:t>F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000500" y="5638800"/>
            <a:ext cx="4191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rgbClr val="000000"/>
                </a:solidFill>
                <a:latin typeface="+mn-lt"/>
              </a:rPr>
              <a:t>From Gene Law, “Recommended Minimum Telemetry Frequency Spacing With CPFSK, CPM, SOQPSK, and FQPSK Signals”, ITC 2003 </a:t>
            </a:r>
          </a:p>
        </p:txBody>
      </p:sp>
    </p:spTree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>
                <a:cs typeface="+mj-cs"/>
              </a:rPr>
              <a:t>Degradation as a Function of </a:t>
            </a:r>
            <a:r>
              <a:rPr lang="en-US" dirty="0">
                <a:latin typeface="Symbol" charset="0"/>
                <a:cs typeface="+mj-cs"/>
                <a:sym typeface="Symbol" charset="0"/>
              </a:rPr>
              <a:t></a:t>
            </a:r>
            <a:r>
              <a:rPr lang="en-US" dirty="0">
                <a:cs typeface="+mj-cs"/>
              </a:rPr>
              <a:t>F</a:t>
            </a:r>
          </a:p>
        </p:txBody>
      </p:sp>
      <p:pic>
        <p:nvPicPr>
          <p:cNvPr id="2" name="Picture 1" descr="Screen Shot 2015-10-03 at 6.11.07 PM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18447" y="1219200"/>
            <a:ext cx="5955106" cy="431617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019F231-AF83-021A-B513-5E3F6BBD3E52}"/>
              </a:ext>
            </a:extLst>
          </p:cNvPr>
          <p:cNvSpPr txBox="1"/>
          <p:nvPr/>
        </p:nvSpPr>
        <p:spPr>
          <a:xfrm>
            <a:off x="4000500" y="5638800"/>
            <a:ext cx="4191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rgbClr val="000000"/>
                </a:solidFill>
                <a:latin typeface="+mn-lt"/>
              </a:rPr>
              <a:t>From Gene Law, “Recommended Minimum Telemetry Frequency Spacing With CPFSK, CPM, SOQPSK, and FQPSK Signals”, ITC 2003 </a:t>
            </a:r>
          </a:p>
        </p:txBody>
      </p:sp>
    </p:spTree>
    <p:extLst>
      <p:ext uri="{BB962C8B-B14F-4D97-AF65-F5344CB8AC3E}">
        <p14:creationId xmlns:p14="http://schemas.microsoft.com/office/powerpoint/2010/main" val="3533252684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3540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90831" y="1431927"/>
            <a:ext cx="6810339" cy="39782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93539" name="Text Box 3"/>
          <p:cNvSpPr txBox="1">
            <a:spLocks noChangeArrowheads="1"/>
          </p:cNvSpPr>
          <p:nvPr/>
        </p:nvSpPr>
        <p:spPr bwMode="auto">
          <a:xfrm>
            <a:off x="8229600" y="1747838"/>
            <a:ext cx="15811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 eaLnBrk="0" hangingPunct="0">
              <a:defRPr/>
            </a:pPr>
            <a:r>
              <a:rPr lang="en-US" dirty="0">
                <a:solidFill>
                  <a:schemeClr val="tx1"/>
                </a:solidFill>
                <a:latin typeface="Arial Bold" charset="0"/>
                <a:cs typeface="+mn-cs"/>
              </a:rPr>
              <a:t>I/C=20 dB</a:t>
            </a:r>
          </a:p>
        </p:txBody>
      </p:sp>
      <p:sp>
        <p:nvSpPr>
          <p:cNvPr id="193541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>
                <a:cs typeface="+mj-cs"/>
              </a:rPr>
              <a:t>ACI Summary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7AD5431-5F01-AF22-7CC7-FA3050A1DA5E}"/>
              </a:ext>
            </a:extLst>
          </p:cNvPr>
          <p:cNvSpPr txBox="1"/>
          <p:nvPr/>
        </p:nvSpPr>
        <p:spPr>
          <a:xfrm>
            <a:off x="4000500" y="5638800"/>
            <a:ext cx="4191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rgbClr val="000000"/>
                </a:solidFill>
                <a:latin typeface="+mn-lt"/>
              </a:rPr>
              <a:t>From Gene Law, “Recommended Minimum Telemetry Frequency Spacing With CPFSK, CPM, SOQPSK, and FQPSK Signals”, ITC 2003 </a:t>
            </a:r>
          </a:p>
        </p:txBody>
      </p:sp>
    </p:spTree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FDFEC94-B9E8-D80B-7FF6-633E6A7D210D}"/>
              </a:ext>
            </a:extLst>
          </p:cNvPr>
          <p:cNvSpPr/>
          <p:nvPr/>
        </p:nvSpPr>
        <p:spPr>
          <a:xfrm>
            <a:off x="0" y="1295400"/>
            <a:ext cx="12192000" cy="9144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94946" name="Rectangle 2"/>
          <p:cNvSpPr>
            <a:spLocks noGrp="1" noChangeArrowheads="1"/>
          </p:cNvSpPr>
          <p:nvPr>
            <p:ph type="title"/>
          </p:nvPr>
        </p:nvSpPr>
        <p:spPr bwMode="blackWhite"/>
        <p:txBody>
          <a:bodyPr/>
          <a:lstStyle/>
          <a:p>
            <a:pPr eaLnBrk="1" hangingPunct="1">
              <a:defRPr/>
            </a:pPr>
            <a:r>
              <a:rPr lang="en-US" dirty="0">
                <a:cs typeface="+mj-cs"/>
              </a:rPr>
              <a:t>Frequency Separation Rule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0DF19C-67CD-C52B-DFCE-D9140D6F7F1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4803270"/>
            <a:ext cx="10515600" cy="1362596"/>
          </a:xfrm>
        </p:spPr>
        <p:txBody>
          <a:bodyPr>
            <a:noAutofit/>
          </a:bodyPr>
          <a:lstStyle/>
          <a:p>
            <a:r>
              <a:rPr lang="en-US" sz="1200" dirty="0"/>
              <a:t>The NRZ PCM/FM signals are assumed to be premodulation filtered with a multi-pole filter with  3 dB point of 0.7 times the bit rate and the peak deviation is assumed to be approximately 0.35 times the bit rate.</a:t>
            </a:r>
          </a:p>
          <a:p>
            <a:r>
              <a:rPr lang="en-US" sz="1200" dirty="0"/>
              <a:t>The receiver IF filter is assumed to be no wider than 1.5 times the bit rate and provides at least 6 dB of attenuation of the interfering signal.</a:t>
            </a:r>
          </a:p>
          <a:p>
            <a:r>
              <a:rPr lang="en-US" sz="1200" dirty="0"/>
              <a:t>The interfering signal is assumed to be no more than 20 dB stronger than the desired signal.</a:t>
            </a:r>
          </a:p>
          <a:p>
            <a:r>
              <a:rPr lang="en-US" sz="1200" dirty="0"/>
              <a:t>The receiver is assumed to be operating in linear mode; no significant intermodulation products or spurious responses are present.</a:t>
            </a:r>
          </a:p>
          <a:p>
            <a:endParaRPr lang="en-US" sz="1200" dirty="0"/>
          </a:p>
        </p:txBody>
      </p:sp>
      <p:sp>
        <p:nvSpPr>
          <p:cNvPr id="594948" name="Rectangle 4"/>
          <p:cNvSpPr>
            <a:spLocks noChangeArrowheads="1"/>
          </p:cNvSpPr>
          <p:nvPr/>
        </p:nvSpPr>
        <p:spPr bwMode="blackWhite">
          <a:xfrm>
            <a:off x="3657600" y="1311527"/>
            <a:ext cx="457200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l">
              <a:defRPr/>
            </a:pPr>
            <a:r>
              <a:rPr lang="en-US" sz="1200" dirty="0">
                <a:solidFill>
                  <a:schemeClr val="tx1"/>
                </a:solidFill>
                <a:latin typeface="Arial" charset="0"/>
                <a:cs typeface="+mn-cs"/>
              </a:rPr>
              <a:t>where:</a:t>
            </a:r>
          </a:p>
          <a:p>
            <a:pPr lvl="1" algn="l">
              <a:defRPr/>
            </a:pPr>
            <a:r>
              <a:rPr lang="en-US" sz="1200" dirty="0">
                <a:solidFill>
                  <a:schemeClr val="tx1"/>
                </a:solidFill>
                <a:latin typeface="Arial" charset="0"/>
                <a:cs typeface="+mn-cs"/>
              </a:rPr>
              <a:t>• ΔF</a:t>
            </a:r>
            <a:r>
              <a:rPr lang="en-US" sz="1200" baseline="-25000" dirty="0">
                <a:solidFill>
                  <a:schemeClr val="tx1"/>
                </a:solidFill>
                <a:latin typeface="Arial" charset="0"/>
                <a:cs typeface="+mn-cs"/>
              </a:rPr>
              <a:t>0</a:t>
            </a:r>
            <a:r>
              <a:rPr lang="en-US" sz="1200" dirty="0">
                <a:solidFill>
                  <a:schemeClr val="tx1"/>
                </a:solidFill>
                <a:latin typeface="Arial" charset="0"/>
                <a:cs typeface="+mn-cs"/>
              </a:rPr>
              <a:t> = the minimum center frequency separation in MHz</a:t>
            </a:r>
          </a:p>
          <a:p>
            <a:pPr lvl="1" algn="l">
              <a:defRPr/>
            </a:pPr>
            <a:r>
              <a:rPr lang="en-US" sz="1200" dirty="0">
                <a:solidFill>
                  <a:schemeClr val="tx1"/>
                </a:solidFill>
                <a:latin typeface="Arial" charset="0"/>
                <a:cs typeface="+mn-cs"/>
              </a:rPr>
              <a:t>• R</a:t>
            </a:r>
            <a:r>
              <a:rPr lang="en-US" sz="1200" baseline="-25000" dirty="0">
                <a:solidFill>
                  <a:schemeClr val="tx1"/>
                </a:solidFill>
                <a:latin typeface="Arial" charset="0"/>
                <a:cs typeface="+mn-cs"/>
              </a:rPr>
              <a:t>s</a:t>
            </a:r>
            <a:r>
              <a:rPr lang="en-US" sz="1200" dirty="0">
                <a:solidFill>
                  <a:schemeClr val="tx1"/>
                </a:solidFill>
                <a:latin typeface="Arial" charset="0"/>
                <a:cs typeface="+mn-cs"/>
              </a:rPr>
              <a:t> = bit rate of desired signal in Mb/s</a:t>
            </a:r>
          </a:p>
          <a:p>
            <a:pPr lvl="1" algn="l">
              <a:defRPr/>
            </a:pPr>
            <a:r>
              <a:rPr lang="en-US" sz="1200" dirty="0">
                <a:solidFill>
                  <a:schemeClr val="tx1"/>
                </a:solidFill>
                <a:latin typeface="Arial" charset="0"/>
                <a:cs typeface="+mn-cs"/>
              </a:rPr>
              <a:t>• R</a:t>
            </a:r>
            <a:r>
              <a:rPr lang="en-US" sz="1200" baseline="-25000" dirty="0">
                <a:solidFill>
                  <a:schemeClr val="tx1"/>
                </a:solidFill>
                <a:latin typeface="Arial" charset="0"/>
                <a:cs typeface="+mn-cs"/>
              </a:rPr>
              <a:t>i</a:t>
            </a:r>
            <a:r>
              <a:rPr lang="en-US" sz="1200" dirty="0">
                <a:solidFill>
                  <a:schemeClr val="tx1"/>
                </a:solidFill>
                <a:latin typeface="Arial" charset="0"/>
                <a:cs typeface="+mn-cs"/>
              </a:rPr>
              <a:t> = bit rate of interfering signal in Mb/s</a:t>
            </a:r>
            <a:endParaRPr lang="en-US" sz="1800" dirty="0">
              <a:solidFill>
                <a:schemeClr val="tx1"/>
              </a:solidFill>
              <a:latin typeface="Arial" charset="0"/>
              <a:cs typeface="+mn-cs"/>
            </a:endParaRPr>
          </a:p>
        </p:txBody>
      </p:sp>
      <p:sp>
        <p:nvSpPr>
          <p:cNvPr id="594949" name="Rectangle 5"/>
          <p:cNvSpPr>
            <a:spLocks noChangeArrowheads="1"/>
          </p:cNvSpPr>
          <p:nvPr/>
        </p:nvSpPr>
        <p:spPr bwMode="blackWhite">
          <a:xfrm>
            <a:off x="854129" y="1567934"/>
            <a:ext cx="2254142" cy="369332"/>
          </a:xfrm>
          <a:prstGeom prst="rect">
            <a:avLst/>
          </a:prstGeom>
          <a:solidFill>
            <a:schemeClr val="accent1"/>
          </a:solidFill>
          <a:ln w="349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>
              <a:defRPr/>
            </a:pPr>
            <a:r>
              <a:rPr lang="en-US" sz="1800" dirty="0">
                <a:solidFill>
                  <a:schemeClr val="bg1"/>
                </a:solidFill>
                <a:latin typeface="Arial" charset="0"/>
                <a:cs typeface="+mn-cs"/>
              </a:rPr>
              <a:t>ΔF</a:t>
            </a:r>
            <a:r>
              <a:rPr lang="en-US" sz="1800" baseline="-25000" dirty="0">
                <a:solidFill>
                  <a:schemeClr val="bg1"/>
                </a:solidFill>
                <a:latin typeface="Arial" charset="0"/>
                <a:cs typeface="+mn-cs"/>
              </a:rPr>
              <a:t>0</a:t>
            </a:r>
            <a:r>
              <a:rPr lang="en-US" sz="1800" dirty="0">
                <a:solidFill>
                  <a:schemeClr val="bg1"/>
                </a:solidFill>
                <a:latin typeface="Arial" charset="0"/>
                <a:cs typeface="+mn-cs"/>
              </a:rPr>
              <a:t> = a</a:t>
            </a:r>
            <a:r>
              <a:rPr lang="en-US" sz="1800" baseline="-25000" dirty="0">
                <a:solidFill>
                  <a:schemeClr val="bg1"/>
                </a:solidFill>
                <a:latin typeface="Arial" charset="0"/>
                <a:cs typeface="+mn-cs"/>
              </a:rPr>
              <a:t>s</a:t>
            </a:r>
            <a:r>
              <a:rPr lang="en-US" sz="1800" dirty="0">
                <a:solidFill>
                  <a:schemeClr val="bg1"/>
                </a:solidFill>
                <a:latin typeface="Arial" charset="0"/>
                <a:cs typeface="+mn-cs"/>
              </a:rPr>
              <a:t>*R</a:t>
            </a:r>
            <a:r>
              <a:rPr lang="en-US" sz="1800" baseline="-25000" dirty="0">
                <a:solidFill>
                  <a:schemeClr val="bg1"/>
                </a:solidFill>
                <a:latin typeface="Arial" charset="0"/>
                <a:cs typeface="+mn-cs"/>
              </a:rPr>
              <a:t>s</a:t>
            </a:r>
            <a:r>
              <a:rPr lang="en-US" sz="1800" dirty="0">
                <a:solidFill>
                  <a:schemeClr val="bg1"/>
                </a:solidFill>
                <a:latin typeface="Arial" charset="0"/>
                <a:cs typeface="+mn-cs"/>
              </a:rPr>
              <a:t> + a</a:t>
            </a:r>
            <a:r>
              <a:rPr lang="en-US" sz="1800" baseline="-25000" dirty="0">
                <a:solidFill>
                  <a:schemeClr val="bg1"/>
                </a:solidFill>
                <a:latin typeface="Arial" charset="0"/>
                <a:cs typeface="+mn-cs"/>
              </a:rPr>
              <a:t>i</a:t>
            </a:r>
            <a:r>
              <a:rPr lang="en-US" sz="1800" dirty="0">
                <a:solidFill>
                  <a:schemeClr val="bg1"/>
                </a:solidFill>
                <a:latin typeface="Arial" charset="0"/>
                <a:cs typeface="+mn-cs"/>
              </a:rPr>
              <a:t>*R</a:t>
            </a:r>
            <a:r>
              <a:rPr lang="en-US" sz="1800" baseline="-25000" dirty="0">
                <a:solidFill>
                  <a:schemeClr val="bg1"/>
                </a:solidFill>
                <a:latin typeface="Arial" charset="0"/>
                <a:cs typeface="+mn-cs"/>
              </a:rPr>
              <a:t>i    </a:t>
            </a:r>
            <a:endParaRPr lang="en-US" sz="1800" dirty="0">
              <a:solidFill>
                <a:schemeClr val="bg1"/>
              </a:solidFill>
              <a:latin typeface="Arial" charset="0"/>
              <a:cs typeface="+mn-cs"/>
            </a:endParaRPr>
          </a:p>
        </p:txBody>
      </p:sp>
      <p:graphicFrame>
        <p:nvGraphicFramePr>
          <p:cNvPr id="2" name="Table 9">
            <a:extLst>
              <a:ext uri="{FF2B5EF4-FFF2-40B4-BE49-F238E27FC236}">
                <a16:creationId xmlns:a16="http://schemas.microsoft.com/office/drawing/2014/main" id="{3DF1F54B-D98D-B5BD-FEE2-B029CC32B96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09005503"/>
              </p:ext>
            </p:extLst>
          </p:nvPr>
        </p:nvGraphicFramePr>
        <p:xfrm>
          <a:off x="838200" y="2324857"/>
          <a:ext cx="10469880" cy="231675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83280">
                  <a:extLst>
                    <a:ext uri="{9D8B030D-6E8A-4147-A177-3AD203B41FA5}">
                      <a16:colId xmlns:a16="http://schemas.microsoft.com/office/drawing/2014/main" val="1342180801"/>
                    </a:ext>
                  </a:extLst>
                </a:gridCol>
                <a:gridCol w="594360">
                  <a:extLst>
                    <a:ext uri="{9D8B030D-6E8A-4147-A177-3AD203B41FA5}">
                      <a16:colId xmlns:a16="http://schemas.microsoft.com/office/drawing/2014/main" val="1718324058"/>
                    </a:ext>
                  </a:extLst>
                </a:gridCol>
                <a:gridCol w="4114800">
                  <a:extLst>
                    <a:ext uri="{9D8B030D-6E8A-4147-A177-3AD203B41FA5}">
                      <a16:colId xmlns:a16="http://schemas.microsoft.com/office/drawing/2014/main" val="984305080"/>
                    </a:ext>
                  </a:extLst>
                </a:gridCol>
                <a:gridCol w="1188720">
                  <a:extLst>
                    <a:ext uri="{9D8B030D-6E8A-4147-A177-3AD203B41FA5}">
                      <a16:colId xmlns:a16="http://schemas.microsoft.com/office/drawing/2014/main" val="3294169940"/>
                    </a:ext>
                  </a:extLst>
                </a:gridCol>
                <a:gridCol w="1188720">
                  <a:extLst>
                    <a:ext uri="{9D8B030D-6E8A-4147-A177-3AD203B41FA5}">
                      <a16:colId xmlns:a16="http://schemas.microsoft.com/office/drawing/2014/main" val="509583817"/>
                    </a:ext>
                  </a:extLst>
                </a:gridCol>
              </a:tblGrid>
              <a:tr h="30521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 2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Modulation Type</a:t>
                      </a:r>
                    </a:p>
                  </a:txBody>
                  <a:tcPr marT="45703" marB="45703" anchor="ctr" horzOverflow="overflow"/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 2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ＭＳ Ｐゴシック" charset="0"/>
                          <a:cs typeface="Arial" panose="020B0604020202020204" pitchFamily="34" charset="0"/>
                        </a:rPr>
                        <a:t>a</a:t>
                      </a:r>
                      <a:r>
                        <a:rPr kumimoji="0" lang="en-US" sz="1400" b="1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ＭＳ Ｐゴシック" charset="0"/>
                          <a:cs typeface="Arial" panose="020B0604020202020204" pitchFamily="34" charset="0"/>
                        </a:rPr>
                        <a:t>s</a:t>
                      </a:r>
                    </a:p>
                  </a:txBody>
                  <a:tcPr marT="45703" marB="45703" anchor="ctr" horzOverflow="overflow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 2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a</a:t>
                      </a:r>
                      <a:r>
                        <a:rPr kumimoji="0" lang="en-US" sz="1400" b="1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i</a:t>
                      </a:r>
                    </a:p>
                  </a:txBody>
                  <a:tcPr marT="45703" marB="45703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 2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Rs + Ri</a:t>
                      </a:r>
                    </a:p>
                  </a:txBody>
                  <a:tcPr marT="45703" marB="45703" anchor="ctr" horzOverflow="overflow"/>
                </a:tc>
                <a:extLst>
                  <a:ext uri="{0D108BD9-81ED-4DB2-BD59-A6C34878D82A}">
                    <a16:rowId xmlns:a16="http://schemas.microsoft.com/office/drawing/2014/main" val="1135570795"/>
                  </a:ext>
                </a:extLst>
              </a:tr>
              <a:tr h="365760">
                <a:tc rowSpan="3"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NRZ PCM/FM</a:t>
                      </a:r>
                    </a:p>
                  </a:txBody>
                  <a:tcPr marT="45684" marB="45684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1</a:t>
                      </a:r>
                    </a:p>
                  </a:txBody>
                  <a:tcPr marT="45684" marB="45684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For receivers with RLC final Intermediate Frequency (IF) filters</a:t>
                      </a:r>
                    </a:p>
                  </a:txBody>
                  <a:tcPr marT="45684" marB="45684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1.2</a:t>
                      </a:r>
                    </a:p>
                  </a:txBody>
                  <a:tcPr marT="45684" marB="45684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2.2</a:t>
                      </a:r>
                    </a:p>
                  </a:txBody>
                  <a:tcPr marT="45684" marB="45684" anchor="ctr" horzOverflow="overflow"/>
                </a:tc>
                <a:extLst>
                  <a:ext uri="{0D108BD9-81ED-4DB2-BD59-A6C34878D82A}">
                    <a16:rowId xmlns:a16="http://schemas.microsoft.com/office/drawing/2014/main" val="2029232137"/>
                  </a:ext>
                </a:extLst>
              </a:tr>
              <a:tr h="365760">
                <a:tc vMerge="1"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7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marT="45684" marB="45684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0.7</a:t>
                      </a:r>
                    </a:p>
                  </a:txBody>
                  <a:tcPr marT="45684" marB="45684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For receivers with Surface Acoustic Wave (SAW) or digital IF filters</a:t>
                      </a:r>
                    </a:p>
                  </a:txBody>
                  <a:tcPr marT="45684" marB="45684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1.2</a:t>
                      </a:r>
                    </a:p>
                  </a:txBody>
                  <a:tcPr marT="45684" marB="45684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1.9</a:t>
                      </a:r>
                    </a:p>
                  </a:txBody>
                  <a:tcPr marT="45684" marB="45684" anchor="ctr" horzOverflow="overflow"/>
                </a:tc>
                <a:extLst>
                  <a:ext uri="{0D108BD9-81ED-4DB2-BD59-A6C34878D82A}">
                    <a16:rowId xmlns:a16="http://schemas.microsoft.com/office/drawing/2014/main" val="3239984197"/>
                  </a:ext>
                </a:extLst>
              </a:tr>
              <a:tr h="365760">
                <a:tc vMerge="1"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7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marT="45684" marB="45684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0.5</a:t>
                      </a:r>
                    </a:p>
                  </a:txBody>
                  <a:tcPr marT="45684" marB="45684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With multi-symbol detectors (or equivalent devices)</a:t>
                      </a:r>
                    </a:p>
                  </a:txBody>
                  <a:tcPr marT="45684" marB="45684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1.2</a:t>
                      </a:r>
                    </a:p>
                  </a:txBody>
                  <a:tcPr marT="45684" marB="45684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1.7</a:t>
                      </a:r>
                    </a:p>
                  </a:txBody>
                  <a:tcPr marT="45684" marB="45684" anchor="ctr" horzOverflow="overflow"/>
                </a:tc>
                <a:extLst>
                  <a:ext uri="{0D108BD9-81ED-4DB2-BD59-A6C34878D82A}">
                    <a16:rowId xmlns:a16="http://schemas.microsoft.com/office/drawing/2014/main" val="1715844387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FQPSK-B, FQPSK-JR, SOQPSK-TG</a:t>
                      </a:r>
                    </a:p>
                  </a:txBody>
                  <a:tcPr marT="45684" marB="45684" anchor="ctr" horzOverflow="overflow"/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0.45</a:t>
                      </a:r>
                    </a:p>
                  </a:txBody>
                  <a:tcPr marT="45684" marB="45684" anchor="ctr" horzOverflow="overflow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0.65</a:t>
                      </a:r>
                    </a:p>
                  </a:txBody>
                  <a:tcPr marT="45684" marB="45684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1.1</a:t>
                      </a:r>
                    </a:p>
                  </a:txBody>
                  <a:tcPr marT="45684" marB="45684" anchor="ctr" horzOverflow="overflow"/>
                </a:tc>
                <a:extLst>
                  <a:ext uri="{0D108BD9-81ED-4DB2-BD59-A6C34878D82A}">
                    <a16:rowId xmlns:a16="http://schemas.microsoft.com/office/drawing/2014/main" val="4124027067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ARTM CPM</a:t>
                      </a:r>
                    </a:p>
                  </a:txBody>
                  <a:tcPr marT="45684" marB="45684" anchor="ctr" horzOverflow="overflow"/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0.35</a:t>
                      </a:r>
                    </a:p>
                  </a:txBody>
                  <a:tcPr marT="45684" marB="45684" anchor="ctr" horzOverflow="overflow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0.5</a:t>
                      </a:r>
                    </a:p>
                  </a:txBody>
                  <a:tcPr marT="45684" marB="45684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0.85</a:t>
                      </a:r>
                    </a:p>
                  </a:txBody>
                  <a:tcPr marT="45684" marB="45684" anchor="ctr" horzOverflow="overflow"/>
                </a:tc>
                <a:extLst>
                  <a:ext uri="{0D108BD9-81ED-4DB2-BD59-A6C34878D82A}">
                    <a16:rowId xmlns:a16="http://schemas.microsoft.com/office/drawing/2014/main" val="273725643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BA0946F-220A-33E1-C5D5-CC45E07CC1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Multipath Propagation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B695E12-7CC0-6438-E83B-912CD7A0194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Brace yourself!</a:t>
            </a:r>
          </a:p>
          <a:p>
            <a:r>
              <a:rPr lang="en-US" dirty="0"/>
              <a:t>Greek symbols ahead!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3915516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>
                <a:cs typeface="+mj-cs"/>
              </a:rPr>
              <a:t>Multipath Propagation</a:t>
            </a:r>
          </a:p>
        </p:txBody>
      </p:sp>
      <p:grpSp>
        <p:nvGrpSpPr>
          <p:cNvPr id="268290" name="Group 3"/>
          <p:cNvGrpSpPr>
            <a:grpSpLocks/>
          </p:cNvGrpSpPr>
          <p:nvPr/>
        </p:nvGrpSpPr>
        <p:grpSpPr bwMode="auto">
          <a:xfrm rot="-331456">
            <a:off x="6553200" y="2819400"/>
            <a:ext cx="1422400" cy="769938"/>
            <a:chOff x="2616" y="543"/>
            <a:chExt cx="896" cy="485"/>
          </a:xfrm>
        </p:grpSpPr>
        <p:sp>
          <p:nvSpPr>
            <p:cNvPr id="196612" name="Freeform 4"/>
            <p:cNvSpPr>
              <a:spLocks/>
            </p:cNvSpPr>
            <p:nvPr/>
          </p:nvSpPr>
          <p:spPr bwMode="auto">
            <a:xfrm>
              <a:off x="2615" y="538"/>
              <a:ext cx="838" cy="448"/>
            </a:xfrm>
            <a:custGeom>
              <a:avLst/>
              <a:gdLst>
                <a:gd name="T0" fmla="*/ 814 w 838"/>
                <a:gd name="T1" fmla="*/ 262 h 448"/>
                <a:gd name="T2" fmla="*/ 760 w 838"/>
                <a:gd name="T3" fmla="*/ 202 h 448"/>
                <a:gd name="T4" fmla="*/ 658 w 838"/>
                <a:gd name="T5" fmla="*/ 116 h 448"/>
                <a:gd name="T6" fmla="*/ 572 w 838"/>
                <a:gd name="T7" fmla="*/ 62 h 448"/>
                <a:gd name="T8" fmla="*/ 486 w 838"/>
                <a:gd name="T9" fmla="*/ 24 h 448"/>
                <a:gd name="T10" fmla="*/ 416 w 838"/>
                <a:gd name="T11" fmla="*/ 10 h 448"/>
                <a:gd name="T12" fmla="*/ 362 w 838"/>
                <a:gd name="T13" fmla="*/ 4 h 448"/>
                <a:gd name="T14" fmla="*/ 250 w 838"/>
                <a:gd name="T15" fmla="*/ 2 h 448"/>
                <a:gd name="T16" fmla="*/ 206 w 838"/>
                <a:gd name="T17" fmla="*/ 10 h 448"/>
                <a:gd name="T18" fmla="*/ 164 w 838"/>
                <a:gd name="T19" fmla="*/ 22 h 448"/>
                <a:gd name="T20" fmla="*/ 132 w 838"/>
                <a:gd name="T21" fmla="*/ 32 h 448"/>
                <a:gd name="T22" fmla="*/ 104 w 838"/>
                <a:gd name="T23" fmla="*/ 44 h 448"/>
                <a:gd name="T24" fmla="*/ 58 w 838"/>
                <a:gd name="T25" fmla="*/ 70 h 448"/>
                <a:gd name="T26" fmla="*/ 36 w 838"/>
                <a:gd name="T27" fmla="*/ 90 h 448"/>
                <a:gd name="T28" fmla="*/ 14 w 838"/>
                <a:gd name="T29" fmla="*/ 118 h 448"/>
                <a:gd name="T30" fmla="*/ 0 w 838"/>
                <a:gd name="T31" fmla="*/ 170 h 448"/>
                <a:gd name="T32" fmla="*/ 12 w 838"/>
                <a:gd name="T33" fmla="*/ 212 h 448"/>
                <a:gd name="T34" fmla="*/ 36 w 838"/>
                <a:gd name="T35" fmla="*/ 258 h 448"/>
                <a:gd name="T36" fmla="*/ 62 w 838"/>
                <a:gd name="T37" fmla="*/ 288 h 448"/>
                <a:gd name="T38" fmla="*/ 90 w 838"/>
                <a:gd name="T39" fmla="*/ 310 h 448"/>
                <a:gd name="T40" fmla="*/ 126 w 838"/>
                <a:gd name="T41" fmla="*/ 340 h 448"/>
                <a:gd name="T42" fmla="*/ 168 w 838"/>
                <a:gd name="T43" fmla="*/ 362 h 448"/>
                <a:gd name="T44" fmla="*/ 220 w 838"/>
                <a:gd name="T45" fmla="*/ 390 h 448"/>
                <a:gd name="T46" fmla="*/ 256 w 838"/>
                <a:gd name="T47" fmla="*/ 404 h 448"/>
                <a:gd name="T48" fmla="*/ 296 w 838"/>
                <a:gd name="T49" fmla="*/ 416 h 448"/>
                <a:gd name="T50" fmla="*/ 332 w 838"/>
                <a:gd name="T51" fmla="*/ 430 h 448"/>
                <a:gd name="T52" fmla="*/ 374 w 838"/>
                <a:gd name="T53" fmla="*/ 446 h 448"/>
                <a:gd name="T54" fmla="*/ 434 w 838"/>
                <a:gd name="T55" fmla="*/ 446 h 448"/>
                <a:gd name="T56" fmla="*/ 470 w 838"/>
                <a:gd name="T57" fmla="*/ 442 h 448"/>
                <a:gd name="T58" fmla="*/ 516 w 838"/>
                <a:gd name="T59" fmla="*/ 438 h 448"/>
                <a:gd name="T60" fmla="*/ 562 w 838"/>
                <a:gd name="T61" fmla="*/ 428 h 448"/>
                <a:gd name="T62" fmla="*/ 602 w 838"/>
                <a:gd name="T63" fmla="*/ 418 h 448"/>
                <a:gd name="T64" fmla="*/ 628 w 838"/>
                <a:gd name="T65" fmla="*/ 410 h 448"/>
                <a:gd name="T66" fmla="*/ 664 w 838"/>
                <a:gd name="T67" fmla="*/ 404 h 448"/>
                <a:gd name="T68" fmla="*/ 716 w 838"/>
                <a:gd name="T69" fmla="*/ 380 h 448"/>
                <a:gd name="T70" fmla="*/ 746 w 838"/>
                <a:gd name="T71" fmla="*/ 368 h 448"/>
                <a:gd name="T72" fmla="*/ 774 w 838"/>
                <a:gd name="T73" fmla="*/ 352 h 448"/>
                <a:gd name="T74" fmla="*/ 820 w 838"/>
                <a:gd name="T75" fmla="*/ 318 h 448"/>
                <a:gd name="T76" fmla="*/ 838 w 838"/>
                <a:gd name="T77" fmla="*/ 296 h 4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838" h="448">
                  <a:moveTo>
                    <a:pt x="838" y="296"/>
                  </a:moveTo>
                  <a:lnTo>
                    <a:pt x="814" y="262"/>
                  </a:lnTo>
                  <a:lnTo>
                    <a:pt x="786" y="230"/>
                  </a:lnTo>
                  <a:lnTo>
                    <a:pt x="760" y="202"/>
                  </a:lnTo>
                  <a:lnTo>
                    <a:pt x="716" y="162"/>
                  </a:lnTo>
                  <a:lnTo>
                    <a:pt x="658" y="116"/>
                  </a:lnTo>
                  <a:lnTo>
                    <a:pt x="624" y="94"/>
                  </a:lnTo>
                  <a:lnTo>
                    <a:pt x="572" y="62"/>
                  </a:lnTo>
                  <a:lnTo>
                    <a:pt x="526" y="44"/>
                  </a:lnTo>
                  <a:lnTo>
                    <a:pt x="486" y="24"/>
                  </a:lnTo>
                  <a:lnTo>
                    <a:pt x="446" y="16"/>
                  </a:lnTo>
                  <a:lnTo>
                    <a:pt x="416" y="10"/>
                  </a:lnTo>
                  <a:lnTo>
                    <a:pt x="388" y="8"/>
                  </a:lnTo>
                  <a:lnTo>
                    <a:pt x="362" y="4"/>
                  </a:lnTo>
                  <a:lnTo>
                    <a:pt x="274" y="0"/>
                  </a:lnTo>
                  <a:lnTo>
                    <a:pt x="250" y="2"/>
                  </a:lnTo>
                  <a:lnTo>
                    <a:pt x="228" y="6"/>
                  </a:lnTo>
                  <a:lnTo>
                    <a:pt x="206" y="10"/>
                  </a:lnTo>
                  <a:lnTo>
                    <a:pt x="180" y="18"/>
                  </a:lnTo>
                  <a:lnTo>
                    <a:pt x="164" y="22"/>
                  </a:lnTo>
                  <a:lnTo>
                    <a:pt x="146" y="28"/>
                  </a:lnTo>
                  <a:lnTo>
                    <a:pt x="132" y="32"/>
                  </a:lnTo>
                  <a:lnTo>
                    <a:pt x="116" y="38"/>
                  </a:lnTo>
                  <a:lnTo>
                    <a:pt x="104" y="44"/>
                  </a:lnTo>
                  <a:lnTo>
                    <a:pt x="74" y="60"/>
                  </a:lnTo>
                  <a:lnTo>
                    <a:pt x="58" y="70"/>
                  </a:lnTo>
                  <a:lnTo>
                    <a:pt x="44" y="80"/>
                  </a:lnTo>
                  <a:lnTo>
                    <a:pt x="36" y="90"/>
                  </a:lnTo>
                  <a:lnTo>
                    <a:pt x="22" y="106"/>
                  </a:lnTo>
                  <a:lnTo>
                    <a:pt x="14" y="118"/>
                  </a:lnTo>
                  <a:lnTo>
                    <a:pt x="2" y="144"/>
                  </a:lnTo>
                  <a:lnTo>
                    <a:pt x="0" y="170"/>
                  </a:lnTo>
                  <a:lnTo>
                    <a:pt x="2" y="186"/>
                  </a:lnTo>
                  <a:lnTo>
                    <a:pt x="12" y="212"/>
                  </a:lnTo>
                  <a:lnTo>
                    <a:pt x="18" y="232"/>
                  </a:lnTo>
                  <a:lnTo>
                    <a:pt x="36" y="258"/>
                  </a:lnTo>
                  <a:lnTo>
                    <a:pt x="52" y="278"/>
                  </a:lnTo>
                  <a:lnTo>
                    <a:pt x="62" y="288"/>
                  </a:lnTo>
                  <a:lnTo>
                    <a:pt x="74" y="298"/>
                  </a:lnTo>
                  <a:lnTo>
                    <a:pt x="90" y="310"/>
                  </a:lnTo>
                  <a:lnTo>
                    <a:pt x="108" y="326"/>
                  </a:lnTo>
                  <a:lnTo>
                    <a:pt x="126" y="340"/>
                  </a:lnTo>
                  <a:lnTo>
                    <a:pt x="140" y="348"/>
                  </a:lnTo>
                  <a:lnTo>
                    <a:pt x="168" y="362"/>
                  </a:lnTo>
                  <a:lnTo>
                    <a:pt x="200" y="378"/>
                  </a:lnTo>
                  <a:lnTo>
                    <a:pt x="220" y="390"/>
                  </a:lnTo>
                  <a:lnTo>
                    <a:pt x="238" y="398"/>
                  </a:lnTo>
                  <a:lnTo>
                    <a:pt x="256" y="404"/>
                  </a:lnTo>
                  <a:lnTo>
                    <a:pt x="282" y="412"/>
                  </a:lnTo>
                  <a:lnTo>
                    <a:pt x="296" y="416"/>
                  </a:lnTo>
                  <a:lnTo>
                    <a:pt x="312" y="424"/>
                  </a:lnTo>
                  <a:lnTo>
                    <a:pt x="332" y="430"/>
                  </a:lnTo>
                  <a:lnTo>
                    <a:pt x="354" y="440"/>
                  </a:lnTo>
                  <a:lnTo>
                    <a:pt x="374" y="446"/>
                  </a:lnTo>
                  <a:lnTo>
                    <a:pt x="412" y="448"/>
                  </a:lnTo>
                  <a:lnTo>
                    <a:pt x="434" y="446"/>
                  </a:lnTo>
                  <a:lnTo>
                    <a:pt x="456" y="446"/>
                  </a:lnTo>
                  <a:lnTo>
                    <a:pt x="470" y="442"/>
                  </a:lnTo>
                  <a:lnTo>
                    <a:pt x="496" y="442"/>
                  </a:lnTo>
                  <a:lnTo>
                    <a:pt x="516" y="438"/>
                  </a:lnTo>
                  <a:lnTo>
                    <a:pt x="550" y="430"/>
                  </a:lnTo>
                  <a:lnTo>
                    <a:pt x="562" y="428"/>
                  </a:lnTo>
                  <a:lnTo>
                    <a:pt x="582" y="422"/>
                  </a:lnTo>
                  <a:lnTo>
                    <a:pt x="602" y="418"/>
                  </a:lnTo>
                  <a:lnTo>
                    <a:pt x="616" y="414"/>
                  </a:lnTo>
                  <a:lnTo>
                    <a:pt x="628" y="410"/>
                  </a:lnTo>
                  <a:lnTo>
                    <a:pt x="644" y="408"/>
                  </a:lnTo>
                  <a:lnTo>
                    <a:pt x="664" y="404"/>
                  </a:lnTo>
                  <a:lnTo>
                    <a:pt x="694" y="394"/>
                  </a:lnTo>
                  <a:lnTo>
                    <a:pt x="716" y="380"/>
                  </a:lnTo>
                  <a:lnTo>
                    <a:pt x="732" y="374"/>
                  </a:lnTo>
                  <a:lnTo>
                    <a:pt x="746" y="368"/>
                  </a:lnTo>
                  <a:lnTo>
                    <a:pt x="756" y="362"/>
                  </a:lnTo>
                  <a:lnTo>
                    <a:pt x="774" y="352"/>
                  </a:lnTo>
                  <a:lnTo>
                    <a:pt x="802" y="336"/>
                  </a:lnTo>
                  <a:lnTo>
                    <a:pt x="820" y="318"/>
                  </a:lnTo>
                  <a:lnTo>
                    <a:pt x="828" y="308"/>
                  </a:lnTo>
                  <a:lnTo>
                    <a:pt x="838" y="296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6613" name="Freeform 5"/>
            <p:cNvSpPr>
              <a:spLocks/>
            </p:cNvSpPr>
            <p:nvPr/>
          </p:nvSpPr>
          <p:spPr bwMode="auto">
            <a:xfrm rot="4366434">
              <a:off x="3358" y="691"/>
              <a:ext cx="187" cy="100"/>
            </a:xfrm>
            <a:custGeom>
              <a:avLst/>
              <a:gdLst>
                <a:gd name="T0" fmla="*/ 814 w 838"/>
                <a:gd name="T1" fmla="*/ 262 h 448"/>
                <a:gd name="T2" fmla="*/ 760 w 838"/>
                <a:gd name="T3" fmla="*/ 202 h 448"/>
                <a:gd name="T4" fmla="*/ 658 w 838"/>
                <a:gd name="T5" fmla="*/ 116 h 448"/>
                <a:gd name="T6" fmla="*/ 572 w 838"/>
                <a:gd name="T7" fmla="*/ 62 h 448"/>
                <a:gd name="T8" fmla="*/ 486 w 838"/>
                <a:gd name="T9" fmla="*/ 24 h 448"/>
                <a:gd name="T10" fmla="*/ 416 w 838"/>
                <a:gd name="T11" fmla="*/ 10 h 448"/>
                <a:gd name="T12" fmla="*/ 362 w 838"/>
                <a:gd name="T13" fmla="*/ 4 h 448"/>
                <a:gd name="T14" fmla="*/ 250 w 838"/>
                <a:gd name="T15" fmla="*/ 2 h 448"/>
                <a:gd name="T16" fmla="*/ 206 w 838"/>
                <a:gd name="T17" fmla="*/ 10 h 448"/>
                <a:gd name="T18" fmla="*/ 164 w 838"/>
                <a:gd name="T19" fmla="*/ 22 h 448"/>
                <a:gd name="T20" fmla="*/ 132 w 838"/>
                <a:gd name="T21" fmla="*/ 32 h 448"/>
                <a:gd name="T22" fmla="*/ 104 w 838"/>
                <a:gd name="T23" fmla="*/ 44 h 448"/>
                <a:gd name="T24" fmla="*/ 58 w 838"/>
                <a:gd name="T25" fmla="*/ 70 h 448"/>
                <a:gd name="T26" fmla="*/ 36 w 838"/>
                <a:gd name="T27" fmla="*/ 90 h 448"/>
                <a:gd name="T28" fmla="*/ 14 w 838"/>
                <a:gd name="T29" fmla="*/ 118 h 448"/>
                <a:gd name="T30" fmla="*/ 0 w 838"/>
                <a:gd name="T31" fmla="*/ 170 h 448"/>
                <a:gd name="T32" fmla="*/ 12 w 838"/>
                <a:gd name="T33" fmla="*/ 212 h 448"/>
                <a:gd name="T34" fmla="*/ 36 w 838"/>
                <a:gd name="T35" fmla="*/ 258 h 448"/>
                <a:gd name="T36" fmla="*/ 62 w 838"/>
                <a:gd name="T37" fmla="*/ 288 h 448"/>
                <a:gd name="T38" fmla="*/ 90 w 838"/>
                <a:gd name="T39" fmla="*/ 310 h 448"/>
                <a:gd name="T40" fmla="*/ 126 w 838"/>
                <a:gd name="T41" fmla="*/ 340 h 448"/>
                <a:gd name="T42" fmla="*/ 168 w 838"/>
                <a:gd name="T43" fmla="*/ 362 h 448"/>
                <a:gd name="T44" fmla="*/ 220 w 838"/>
                <a:gd name="T45" fmla="*/ 390 h 448"/>
                <a:gd name="T46" fmla="*/ 256 w 838"/>
                <a:gd name="T47" fmla="*/ 404 h 448"/>
                <a:gd name="T48" fmla="*/ 296 w 838"/>
                <a:gd name="T49" fmla="*/ 416 h 448"/>
                <a:gd name="T50" fmla="*/ 332 w 838"/>
                <a:gd name="T51" fmla="*/ 430 h 448"/>
                <a:gd name="T52" fmla="*/ 374 w 838"/>
                <a:gd name="T53" fmla="*/ 446 h 448"/>
                <a:gd name="T54" fmla="*/ 434 w 838"/>
                <a:gd name="T55" fmla="*/ 446 h 448"/>
                <a:gd name="T56" fmla="*/ 470 w 838"/>
                <a:gd name="T57" fmla="*/ 442 h 448"/>
                <a:gd name="T58" fmla="*/ 516 w 838"/>
                <a:gd name="T59" fmla="*/ 438 h 448"/>
                <a:gd name="T60" fmla="*/ 562 w 838"/>
                <a:gd name="T61" fmla="*/ 428 h 448"/>
                <a:gd name="T62" fmla="*/ 602 w 838"/>
                <a:gd name="T63" fmla="*/ 418 h 448"/>
                <a:gd name="T64" fmla="*/ 628 w 838"/>
                <a:gd name="T65" fmla="*/ 410 h 448"/>
                <a:gd name="T66" fmla="*/ 664 w 838"/>
                <a:gd name="T67" fmla="*/ 404 h 448"/>
                <a:gd name="T68" fmla="*/ 716 w 838"/>
                <a:gd name="T69" fmla="*/ 380 h 448"/>
                <a:gd name="T70" fmla="*/ 746 w 838"/>
                <a:gd name="T71" fmla="*/ 368 h 448"/>
                <a:gd name="T72" fmla="*/ 774 w 838"/>
                <a:gd name="T73" fmla="*/ 352 h 448"/>
                <a:gd name="T74" fmla="*/ 820 w 838"/>
                <a:gd name="T75" fmla="*/ 318 h 448"/>
                <a:gd name="T76" fmla="*/ 838 w 838"/>
                <a:gd name="T77" fmla="*/ 296 h 4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838" h="448">
                  <a:moveTo>
                    <a:pt x="838" y="296"/>
                  </a:moveTo>
                  <a:lnTo>
                    <a:pt x="814" y="262"/>
                  </a:lnTo>
                  <a:lnTo>
                    <a:pt x="786" y="230"/>
                  </a:lnTo>
                  <a:lnTo>
                    <a:pt x="760" y="202"/>
                  </a:lnTo>
                  <a:lnTo>
                    <a:pt x="716" y="162"/>
                  </a:lnTo>
                  <a:lnTo>
                    <a:pt x="658" y="116"/>
                  </a:lnTo>
                  <a:lnTo>
                    <a:pt x="624" y="94"/>
                  </a:lnTo>
                  <a:lnTo>
                    <a:pt x="572" y="62"/>
                  </a:lnTo>
                  <a:lnTo>
                    <a:pt x="526" y="44"/>
                  </a:lnTo>
                  <a:lnTo>
                    <a:pt x="486" y="24"/>
                  </a:lnTo>
                  <a:lnTo>
                    <a:pt x="446" y="16"/>
                  </a:lnTo>
                  <a:lnTo>
                    <a:pt x="416" y="10"/>
                  </a:lnTo>
                  <a:lnTo>
                    <a:pt x="388" y="8"/>
                  </a:lnTo>
                  <a:lnTo>
                    <a:pt x="362" y="4"/>
                  </a:lnTo>
                  <a:lnTo>
                    <a:pt x="274" y="0"/>
                  </a:lnTo>
                  <a:lnTo>
                    <a:pt x="250" y="2"/>
                  </a:lnTo>
                  <a:lnTo>
                    <a:pt x="228" y="6"/>
                  </a:lnTo>
                  <a:lnTo>
                    <a:pt x="206" y="10"/>
                  </a:lnTo>
                  <a:lnTo>
                    <a:pt x="180" y="18"/>
                  </a:lnTo>
                  <a:lnTo>
                    <a:pt x="164" y="22"/>
                  </a:lnTo>
                  <a:lnTo>
                    <a:pt x="146" y="28"/>
                  </a:lnTo>
                  <a:lnTo>
                    <a:pt x="132" y="32"/>
                  </a:lnTo>
                  <a:lnTo>
                    <a:pt x="116" y="38"/>
                  </a:lnTo>
                  <a:lnTo>
                    <a:pt x="104" y="44"/>
                  </a:lnTo>
                  <a:lnTo>
                    <a:pt x="74" y="60"/>
                  </a:lnTo>
                  <a:lnTo>
                    <a:pt x="58" y="70"/>
                  </a:lnTo>
                  <a:lnTo>
                    <a:pt x="44" y="80"/>
                  </a:lnTo>
                  <a:lnTo>
                    <a:pt x="36" y="90"/>
                  </a:lnTo>
                  <a:lnTo>
                    <a:pt x="22" y="106"/>
                  </a:lnTo>
                  <a:lnTo>
                    <a:pt x="14" y="118"/>
                  </a:lnTo>
                  <a:lnTo>
                    <a:pt x="2" y="144"/>
                  </a:lnTo>
                  <a:lnTo>
                    <a:pt x="0" y="170"/>
                  </a:lnTo>
                  <a:lnTo>
                    <a:pt x="2" y="186"/>
                  </a:lnTo>
                  <a:lnTo>
                    <a:pt x="12" y="212"/>
                  </a:lnTo>
                  <a:lnTo>
                    <a:pt x="18" y="232"/>
                  </a:lnTo>
                  <a:lnTo>
                    <a:pt x="36" y="258"/>
                  </a:lnTo>
                  <a:lnTo>
                    <a:pt x="52" y="278"/>
                  </a:lnTo>
                  <a:lnTo>
                    <a:pt x="62" y="288"/>
                  </a:lnTo>
                  <a:lnTo>
                    <a:pt x="74" y="298"/>
                  </a:lnTo>
                  <a:lnTo>
                    <a:pt x="90" y="310"/>
                  </a:lnTo>
                  <a:lnTo>
                    <a:pt x="108" y="326"/>
                  </a:lnTo>
                  <a:lnTo>
                    <a:pt x="126" y="340"/>
                  </a:lnTo>
                  <a:lnTo>
                    <a:pt x="140" y="348"/>
                  </a:lnTo>
                  <a:lnTo>
                    <a:pt x="168" y="362"/>
                  </a:lnTo>
                  <a:lnTo>
                    <a:pt x="200" y="378"/>
                  </a:lnTo>
                  <a:lnTo>
                    <a:pt x="220" y="390"/>
                  </a:lnTo>
                  <a:lnTo>
                    <a:pt x="238" y="398"/>
                  </a:lnTo>
                  <a:lnTo>
                    <a:pt x="256" y="404"/>
                  </a:lnTo>
                  <a:lnTo>
                    <a:pt x="282" y="412"/>
                  </a:lnTo>
                  <a:lnTo>
                    <a:pt x="296" y="416"/>
                  </a:lnTo>
                  <a:lnTo>
                    <a:pt x="312" y="424"/>
                  </a:lnTo>
                  <a:lnTo>
                    <a:pt x="332" y="430"/>
                  </a:lnTo>
                  <a:lnTo>
                    <a:pt x="354" y="440"/>
                  </a:lnTo>
                  <a:lnTo>
                    <a:pt x="374" y="446"/>
                  </a:lnTo>
                  <a:lnTo>
                    <a:pt x="412" y="448"/>
                  </a:lnTo>
                  <a:lnTo>
                    <a:pt x="434" y="446"/>
                  </a:lnTo>
                  <a:lnTo>
                    <a:pt x="456" y="446"/>
                  </a:lnTo>
                  <a:lnTo>
                    <a:pt x="470" y="442"/>
                  </a:lnTo>
                  <a:lnTo>
                    <a:pt x="496" y="442"/>
                  </a:lnTo>
                  <a:lnTo>
                    <a:pt x="516" y="438"/>
                  </a:lnTo>
                  <a:lnTo>
                    <a:pt x="550" y="430"/>
                  </a:lnTo>
                  <a:lnTo>
                    <a:pt x="562" y="428"/>
                  </a:lnTo>
                  <a:lnTo>
                    <a:pt x="582" y="422"/>
                  </a:lnTo>
                  <a:lnTo>
                    <a:pt x="602" y="418"/>
                  </a:lnTo>
                  <a:lnTo>
                    <a:pt x="616" y="414"/>
                  </a:lnTo>
                  <a:lnTo>
                    <a:pt x="628" y="410"/>
                  </a:lnTo>
                  <a:lnTo>
                    <a:pt x="644" y="408"/>
                  </a:lnTo>
                  <a:lnTo>
                    <a:pt x="664" y="404"/>
                  </a:lnTo>
                  <a:lnTo>
                    <a:pt x="694" y="394"/>
                  </a:lnTo>
                  <a:lnTo>
                    <a:pt x="716" y="380"/>
                  </a:lnTo>
                  <a:lnTo>
                    <a:pt x="732" y="374"/>
                  </a:lnTo>
                  <a:lnTo>
                    <a:pt x="746" y="368"/>
                  </a:lnTo>
                  <a:lnTo>
                    <a:pt x="756" y="362"/>
                  </a:lnTo>
                  <a:lnTo>
                    <a:pt x="774" y="352"/>
                  </a:lnTo>
                  <a:lnTo>
                    <a:pt x="802" y="336"/>
                  </a:lnTo>
                  <a:lnTo>
                    <a:pt x="820" y="318"/>
                  </a:lnTo>
                  <a:lnTo>
                    <a:pt x="828" y="308"/>
                  </a:lnTo>
                  <a:lnTo>
                    <a:pt x="838" y="296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6614" name="Freeform 6"/>
            <p:cNvSpPr>
              <a:spLocks/>
            </p:cNvSpPr>
            <p:nvPr/>
          </p:nvSpPr>
          <p:spPr bwMode="auto">
            <a:xfrm rot="18110121" flipV="1">
              <a:off x="3330" y="880"/>
              <a:ext cx="187" cy="100"/>
            </a:xfrm>
            <a:custGeom>
              <a:avLst/>
              <a:gdLst>
                <a:gd name="T0" fmla="*/ 814 w 838"/>
                <a:gd name="T1" fmla="*/ 262 h 448"/>
                <a:gd name="T2" fmla="*/ 760 w 838"/>
                <a:gd name="T3" fmla="*/ 202 h 448"/>
                <a:gd name="T4" fmla="*/ 658 w 838"/>
                <a:gd name="T5" fmla="*/ 116 h 448"/>
                <a:gd name="T6" fmla="*/ 572 w 838"/>
                <a:gd name="T7" fmla="*/ 62 h 448"/>
                <a:gd name="T8" fmla="*/ 486 w 838"/>
                <a:gd name="T9" fmla="*/ 24 h 448"/>
                <a:gd name="T10" fmla="*/ 416 w 838"/>
                <a:gd name="T11" fmla="*/ 10 h 448"/>
                <a:gd name="T12" fmla="*/ 362 w 838"/>
                <a:gd name="T13" fmla="*/ 4 h 448"/>
                <a:gd name="T14" fmla="*/ 250 w 838"/>
                <a:gd name="T15" fmla="*/ 2 h 448"/>
                <a:gd name="T16" fmla="*/ 206 w 838"/>
                <a:gd name="T17" fmla="*/ 10 h 448"/>
                <a:gd name="T18" fmla="*/ 164 w 838"/>
                <a:gd name="T19" fmla="*/ 22 h 448"/>
                <a:gd name="T20" fmla="*/ 132 w 838"/>
                <a:gd name="T21" fmla="*/ 32 h 448"/>
                <a:gd name="T22" fmla="*/ 104 w 838"/>
                <a:gd name="T23" fmla="*/ 44 h 448"/>
                <a:gd name="T24" fmla="*/ 58 w 838"/>
                <a:gd name="T25" fmla="*/ 70 h 448"/>
                <a:gd name="T26" fmla="*/ 36 w 838"/>
                <a:gd name="T27" fmla="*/ 90 h 448"/>
                <a:gd name="T28" fmla="*/ 14 w 838"/>
                <a:gd name="T29" fmla="*/ 118 h 448"/>
                <a:gd name="T30" fmla="*/ 0 w 838"/>
                <a:gd name="T31" fmla="*/ 170 h 448"/>
                <a:gd name="T32" fmla="*/ 12 w 838"/>
                <a:gd name="T33" fmla="*/ 212 h 448"/>
                <a:gd name="T34" fmla="*/ 36 w 838"/>
                <a:gd name="T35" fmla="*/ 258 h 448"/>
                <a:gd name="T36" fmla="*/ 62 w 838"/>
                <a:gd name="T37" fmla="*/ 288 h 448"/>
                <a:gd name="T38" fmla="*/ 90 w 838"/>
                <a:gd name="T39" fmla="*/ 310 h 448"/>
                <a:gd name="T40" fmla="*/ 126 w 838"/>
                <a:gd name="T41" fmla="*/ 340 h 448"/>
                <a:gd name="T42" fmla="*/ 168 w 838"/>
                <a:gd name="T43" fmla="*/ 362 h 448"/>
                <a:gd name="T44" fmla="*/ 220 w 838"/>
                <a:gd name="T45" fmla="*/ 390 h 448"/>
                <a:gd name="T46" fmla="*/ 256 w 838"/>
                <a:gd name="T47" fmla="*/ 404 h 448"/>
                <a:gd name="T48" fmla="*/ 296 w 838"/>
                <a:gd name="T49" fmla="*/ 416 h 448"/>
                <a:gd name="T50" fmla="*/ 332 w 838"/>
                <a:gd name="T51" fmla="*/ 430 h 448"/>
                <a:gd name="T52" fmla="*/ 374 w 838"/>
                <a:gd name="T53" fmla="*/ 446 h 448"/>
                <a:gd name="T54" fmla="*/ 434 w 838"/>
                <a:gd name="T55" fmla="*/ 446 h 448"/>
                <a:gd name="T56" fmla="*/ 470 w 838"/>
                <a:gd name="T57" fmla="*/ 442 h 448"/>
                <a:gd name="T58" fmla="*/ 516 w 838"/>
                <a:gd name="T59" fmla="*/ 438 h 448"/>
                <a:gd name="T60" fmla="*/ 562 w 838"/>
                <a:gd name="T61" fmla="*/ 428 h 448"/>
                <a:gd name="T62" fmla="*/ 602 w 838"/>
                <a:gd name="T63" fmla="*/ 418 h 448"/>
                <a:gd name="T64" fmla="*/ 628 w 838"/>
                <a:gd name="T65" fmla="*/ 410 h 448"/>
                <a:gd name="T66" fmla="*/ 664 w 838"/>
                <a:gd name="T67" fmla="*/ 404 h 448"/>
                <a:gd name="T68" fmla="*/ 716 w 838"/>
                <a:gd name="T69" fmla="*/ 380 h 448"/>
                <a:gd name="T70" fmla="*/ 746 w 838"/>
                <a:gd name="T71" fmla="*/ 368 h 448"/>
                <a:gd name="T72" fmla="*/ 774 w 838"/>
                <a:gd name="T73" fmla="*/ 352 h 448"/>
                <a:gd name="T74" fmla="*/ 820 w 838"/>
                <a:gd name="T75" fmla="*/ 318 h 448"/>
                <a:gd name="T76" fmla="*/ 838 w 838"/>
                <a:gd name="T77" fmla="*/ 296 h 4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838" h="448">
                  <a:moveTo>
                    <a:pt x="838" y="296"/>
                  </a:moveTo>
                  <a:lnTo>
                    <a:pt x="814" y="262"/>
                  </a:lnTo>
                  <a:lnTo>
                    <a:pt x="786" y="230"/>
                  </a:lnTo>
                  <a:lnTo>
                    <a:pt x="760" y="202"/>
                  </a:lnTo>
                  <a:lnTo>
                    <a:pt x="716" y="162"/>
                  </a:lnTo>
                  <a:lnTo>
                    <a:pt x="658" y="116"/>
                  </a:lnTo>
                  <a:lnTo>
                    <a:pt x="624" y="94"/>
                  </a:lnTo>
                  <a:lnTo>
                    <a:pt x="572" y="62"/>
                  </a:lnTo>
                  <a:lnTo>
                    <a:pt x="526" y="44"/>
                  </a:lnTo>
                  <a:lnTo>
                    <a:pt x="486" y="24"/>
                  </a:lnTo>
                  <a:lnTo>
                    <a:pt x="446" y="16"/>
                  </a:lnTo>
                  <a:lnTo>
                    <a:pt x="416" y="10"/>
                  </a:lnTo>
                  <a:lnTo>
                    <a:pt x="388" y="8"/>
                  </a:lnTo>
                  <a:lnTo>
                    <a:pt x="362" y="4"/>
                  </a:lnTo>
                  <a:lnTo>
                    <a:pt x="274" y="0"/>
                  </a:lnTo>
                  <a:lnTo>
                    <a:pt x="250" y="2"/>
                  </a:lnTo>
                  <a:lnTo>
                    <a:pt x="228" y="6"/>
                  </a:lnTo>
                  <a:lnTo>
                    <a:pt x="206" y="10"/>
                  </a:lnTo>
                  <a:lnTo>
                    <a:pt x="180" y="18"/>
                  </a:lnTo>
                  <a:lnTo>
                    <a:pt x="164" y="22"/>
                  </a:lnTo>
                  <a:lnTo>
                    <a:pt x="146" y="28"/>
                  </a:lnTo>
                  <a:lnTo>
                    <a:pt x="132" y="32"/>
                  </a:lnTo>
                  <a:lnTo>
                    <a:pt x="116" y="38"/>
                  </a:lnTo>
                  <a:lnTo>
                    <a:pt x="104" y="44"/>
                  </a:lnTo>
                  <a:lnTo>
                    <a:pt x="74" y="60"/>
                  </a:lnTo>
                  <a:lnTo>
                    <a:pt x="58" y="70"/>
                  </a:lnTo>
                  <a:lnTo>
                    <a:pt x="44" y="80"/>
                  </a:lnTo>
                  <a:lnTo>
                    <a:pt x="36" y="90"/>
                  </a:lnTo>
                  <a:lnTo>
                    <a:pt x="22" y="106"/>
                  </a:lnTo>
                  <a:lnTo>
                    <a:pt x="14" y="118"/>
                  </a:lnTo>
                  <a:lnTo>
                    <a:pt x="2" y="144"/>
                  </a:lnTo>
                  <a:lnTo>
                    <a:pt x="0" y="170"/>
                  </a:lnTo>
                  <a:lnTo>
                    <a:pt x="2" y="186"/>
                  </a:lnTo>
                  <a:lnTo>
                    <a:pt x="12" y="212"/>
                  </a:lnTo>
                  <a:lnTo>
                    <a:pt x="18" y="232"/>
                  </a:lnTo>
                  <a:lnTo>
                    <a:pt x="36" y="258"/>
                  </a:lnTo>
                  <a:lnTo>
                    <a:pt x="52" y="278"/>
                  </a:lnTo>
                  <a:lnTo>
                    <a:pt x="62" y="288"/>
                  </a:lnTo>
                  <a:lnTo>
                    <a:pt x="74" y="298"/>
                  </a:lnTo>
                  <a:lnTo>
                    <a:pt x="90" y="310"/>
                  </a:lnTo>
                  <a:lnTo>
                    <a:pt x="108" y="326"/>
                  </a:lnTo>
                  <a:lnTo>
                    <a:pt x="126" y="340"/>
                  </a:lnTo>
                  <a:lnTo>
                    <a:pt x="140" y="348"/>
                  </a:lnTo>
                  <a:lnTo>
                    <a:pt x="168" y="362"/>
                  </a:lnTo>
                  <a:lnTo>
                    <a:pt x="200" y="378"/>
                  </a:lnTo>
                  <a:lnTo>
                    <a:pt x="220" y="390"/>
                  </a:lnTo>
                  <a:lnTo>
                    <a:pt x="238" y="398"/>
                  </a:lnTo>
                  <a:lnTo>
                    <a:pt x="256" y="404"/>
                  </a:lnTo>
                  <a:lnTo>
                    <a:pt x="282" y="412"/>
                  </a:lnTo>
                  <a:lnTo>
                    <a:pt x="296" y="416"/>
                  </a:lnTo>
                  <a:lnTo>
                    <a:pt x="312" y="424"/>
                  </a:lnTo>
                  <a:lnTo>
                    <a:pt x="332" y="430"/>
                  </a:lnTo>
                  <a:lnTo>
                    <a:pt x="354" y="440"/>
                  </a:lnTo>
                  <a:lnTo>
                    <a:pt x="374" y="446"/>
                  </a:lnTo>
                  <a:lnTo>
                    <a:pt x="412" y="448"/>
                  </a:lnTo>
                  <a:lnTo>
                    <a:pt x="434" y="446"/>
                  </a:lnTo>
                  <a:lnTo>
                    <a:pt x="456" y="446"/>
                  </a:lnTo>
                  <a:lnTo>
                    <a:pt x="470" y="442"/>
                  </a:lnTo>
                  <a:lnTo>
                    <a:pt x="496" y="442"/>
                  </a:lnTo>
                  <a:lnTo>
                    <a:pt x="516" y="438"/>
                  </a:lnTo>
                  <a:lnTo>
                    <a:pt x="550" y="430"/>
                  </a:lnTo>
                  <a:lnTo>
                    <a:pt x="562" y="428"/>
                  </a:lnTo>
                  <a:lnTo>
                    <a:pt x="582" y="422"/>
                  </a:lnTo>
                  <a:lnTo>
                    <a:pt x="602" y="418"/>
                  </a:lnTo>
                  <a:lnTo>
                    <a:pt x="616" y="414"/>
                  </a:lnTo>
                  <a:lnTo>
                    <a:pt x="628" y="410"/>
                  </a:lnTo>
                  <a:lnTo>
                    <a:pt x="644" y="408"/>
                  </a:lnTo>
                  <a:lnTo>
                    <a:pt x="664" y="404"/>
                  </a:lnTo>
                  <a:lnTo>
                    <a:pt x="694" y="394"/>
                  </a:lnTo>
                  <a:lnTo>
                    <a:pt x="716" y="380"/>
                  </a:lnTo>
                  <a:lnTo>
                    <a:pt x="732" y="374"/>
                  </a:lnTo>
                  <a:lnTo>
                    <a:pt x="746" y="368"/>
                  </a:lnTo>
                  <a:lnTo>
                    <a:pt x="756" y="362"/>
                  </a:lnTo>
                  <a:lnTo>
                    <a:pt x="774" y="352"/>
                  </a:lnTo>
                  <a:lnTo>
                    <a:pt x="802" y="336"/>
                  </a:lnTo>
                  <a:lnTo>
                    <a:pt x="820" y="318"/>
                  </a:lnTo>
                  <a:lnTo>
                    <a:pt x="828" y="308"/>
                  </a:lnTo>
                  <a:lnTo>
                    <a:pt x="838" y="296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6615" name="Freeform 7"/>
            <p:cNvSpPr>
              <a:spLocks/>
            </p:cNvSpPr>
            <p:nvPr/>
          </p:nvSpPr>
          <p:spPr bwMode="auto">
            <a:xfrm rot="15648790" flipV="1">
              <a:off x="3410" y="887"/>
              <a:ext cx="137" cy="48"/>
            </a:xfrm>
            <a:custGeom>
              <a:avLst/>
              <a:gdLst>
                <a:gd name="T0" fmla="*/ 814 w 838"/>
                <a:gd name="T1" fmla="*/ 262 h 448"/>
                <a:gd name="T2" fmla="*/ 760 w 838"/>
                <a:gd name="T3" fmla="*/ 202 h 448"/>
                <a:gd name="T4" fmla="*/ 658 w 838"/>
                <a:gd name="T5" fmla="*/ 116 h 448"/>
                <a:gd name="T6" fmla="*/ 572 w 838"/>
                <a:gd name="T7" fmla="*/ 62 h 448"/>
                <a:gd name="T8" fmla="*/ 486 w 838"/>
                <a:gd name="T9" fmla="*/ 24 h 448"/>
                <a:gd name="T10" fmla="*/ 416 w 838"/>
                <a:gd name="T11" fmla="*/ 10 h 448"/>
                <a:gd name="T12" fmla="*/ 362 w 838"/>
                <a:gd name="T13" fmla="*/ 4 h 448"/>
                <a:gd name="T14" fmla="*/ 250 w 838"/>
                <a:gd name="T15" fmla="*/ 2 h 448"/>
                <a:gd name="T16" fmla="*/ 206 w 838"/>
                <a:gd name="T17" fmla="*/ 10 h 448"/>
                <a:gd name="T18" fmla="*/ 164 w 838"/>
                <a:gd name="T19" fmla="*/ 22 h 448"/>
                <a:gd name="T20" fmla="*/ 132 w 838"/>
                <a:gd name="T21" fmla="*/ 32 h 448"/>
                <a:gd name="T22" fmla="*/ 104 w 838"/>
                <a:gd name="T23" fmla="*/ 44 h 448"/>
                <a:gd name="T24" fmla="*/ 58 w 838"/>
                <a:gd name="T25" fmla="*/ 70 h 448"/>
                <a:gd name="T26" fmla="*/ 36 w 838"/>
                <a:gd name="T27" fmla="*/ 90 h 448"/>
                <a:gd name="T28" fmla="*/ 14 w 838"/>
                <a:gd name="T29" fmla="*/ 118 h 448"/>
                <a:gd name="T30" fmla="*/ 0 w 838"/>
                <a:gd name="T31" fmla="*/ 170 h 448"/>
                <a:gd name="T32" fmla="*/ 12 w 838"/>
                <a:gd name="T33" fmla="*/ 212 h 448"/>
                <a:gd name="T34" fmla="*/ 36 w 838"/>
                <a:gd name="T35" fmla="*/ 258 h 448"/>
                <a:gd name="T36" fmla="*/ 62 w 838"/>
                <a:gd name="T37" fmla="*/ 288 h 448"/>
                <a:gd name="T38" fmla="*/ 90 w 838"/>
                <a:gd name="T39" fmla="*/ 310 h 448"/>
                <a:gd name="T40" fmla="*/ 126 w 838"/>
                <a:gd name="T41" fmla="*/ 340 h 448"/>
                <a:gd name="T42" fmla="*/ 168 w 838"/>
                <a:gd name="T43" fmla="*/ 362 h 448"/>
                <a:gd name="T44" fmla="*/ 220 w 838"/>
                <a:gd name="T45" fmla="*/ 390 h 448"/>
                <a:gd name="T46" fmla="*/ 256 w 838"/>
                <a:gd name="T47" fmla="*/ 404 h 448"/>
                <a:gd name="T48" fmla="*/ 296 w 838"/>
                <a:gd name="T49" fmla="*/ 416 h 448"/>
                <a:gd name="T50" fmla="*/ 332 w 838"/>
                <a:gd name="T51" fmla="*/ 430 h 448"/>
                <a:gd name="T52" fmla="*/ 374 w 838"/>
                <a:gd name="T53" fmla="*/ 446 h 448"/>
                <a:gd name="T54" fmla="*/ 434 w 838"/>
                <a:gd name="T55" fmla="*/ 446 h 448"/>
                <a:gd name="T56" fmla="*/ 470 w 838"/>
                <a:gd name="T57" fmla="*/ 442 h 448"/>
                <a:gd name="T58" fmla="*/ 516 w 838"/>
                <a:gd name="T59" fmla="*/ 438 h 448"/>
                <a:gd name="T60" fmla="*/ 562 w 838"/>
                <a:gd name="T61" fmla="*/ 428 h 448"/>
                <a:gd name="T62" fmla="*/ 602 w 838"/>
                <a:gd name="T63" fmla="*/ 418 h 448"/>
                <a:gd name="T64" fmla="*/ 628 w 838"/>
                <a:gd name="T65" fmla="*/ 410 h 448"/>
                <a:gd name="T66" fmla="*/ 664 w 838"/>
                <a:gd name="T67" fmla="*/ 404 h 448"/>
                <a:gd name="T68" fmla="*/ 716 w 838"/>
                <a:gd name="T69" fmla="*/ 380 h 448"/>
                <a:gd name="T70" fmla="*/ 746 w 838"/>
                <a:gd name="T71" fmla="*/ 368 h 448"/>
                <a:gd name="T72" fmla="*/ 774 w 838"/>
                <a:gd name="T73" fmla="*/ 352 h 448"/>
                <a:gd name="T74" fmla="*/ 820 w 838"/>
                <a:gd name="T75" fmla="*/ 318 h 448"/>
                <a:gd name="T76" fmla="*/ 838 w 838"/>
                <a:gd name="T77" fmla="*/ 296 h 4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838" h="448">
                  <a:moveTo>
                    <a:pt x="838" y="296"/>
                  </a:moveTo>
                  <a:lnTo>
                    <a:pt x="814" y="262"/>
                  </a:lnTo>
                  <a:lnTo>
                    <a:pt x="786" y="230"/>
                  </a:lnTo>
                  <a:lnTo>
                    <a:pt x="760" y="202"/>
                  </a:lnTo>
                  <a:lnTo>
                    <a:pt x="716" y="162"/>
                  </a:lnTo>
                  <a:lnTo>
                    <a:pt x="658" y="116"/>
                  </a:lnTo>
                  <a:lnTo>
                    <a:pt x="624" y="94"/>
                  </a:lnTo>
                  <a:lnTo>
                    <a:pt x="572" y="62"/>
                  </a:lnTo>
                  <a:lnTo>
                    <a:pt x="526" y="44"/>
                  </a:lnTo>
                  <a:lnTo>
                    <a:pt x="486" y="24"/>
                  </a:lnTo>
                  <a:lnTo>
                    <a:pt x="446" y="16"/>
                  </a:lnTo>
                  <a:lnTo>
                    <a:pt x="416" y="10"/>
                  </a:lnTo>
                  <a:lnTo>
                    <a:pt x="388" y="8"/>
                  </a:lnTo>
                  <a:lnTo>
                    <a:pt x="362" y="4"/>
                  </a:lnTo>
                  <a:lnTo>
                    <a:pt x="274" y="0"/>
                  </a:lnTo>
                  <a:lnTo>
                    <a:pt x="250" y="2"/>
                  </a:lnTo>
                  <a:lnTo>
                    <a:pt x="228" y="6"/>
                  </a:lnTo>
                  <a:lnTo>
                    <a:pt x="206" y="10"/>
                  </a:lnTo>
                  <a:lnTo>
                    <a:pt x="180" y="18"/>
                  </a:lnTo>
                  <a:lnTo>
                    <a:pt x="164" y="22"/>
                  </a:lnTo>
                  <a:lnTo>
                    <a:pt x="146" y="28"/>
                  </a:lnTo>
                  <a:lnTo>
                    <a:pt x="132" y="32"/>
                  </a:lnTo>
                  <a:lnTo>
                    <a:pt x="116" y="38"/>
                  </a:lnTo>
                  <a:lnTo>
                    <a:pt x="104" y="44"/>
                  </a:lnTo>
                  <a:lnTo>
                    <a:pt x="74" y="60"/>
                  </a:lnTo>
                  <a:lnTo>
                    <a:pt x="58" y="70"/>
                  </a:lnTo>
                  <a:lnTo>
                    <a:pt x="44" y="80"/>
                  </a:lnTo>
                  <a:lnTo>
                    <a:pt x="36" y="90"/>
                  </a:lnTo>
                  <a:lnTo>
                    <a:pt x="22" y="106"/>
                  </a:lnTo>
                  <a:lnTo>
                    <a:pt x="14" y="118"/>
                  </a:lnTo>
                  <a:lnTo>
                    <a:pt x="2" y="144"/>
                  </a:lnTo>
                  <a:lnTo>
                    <a:pt x="0" y="170"/>
                  </a:lnTo>
                  <a:lnTo>
                    <a:pt x="2" y="186"/>
                  </a:lnTo>
                  <a:lnTo>
                    <a:pt x="12" y="212"/>
                  </a:lnTo>
                  <a:lnTo>
                    <a:pt x="18" y="232"/>
                  </a:lnTo>
                  <a:lnTo>
                    <a:pt x="36" y="258"/>
                  </a:lnTo>
                  <a:lnTo>
                    <a:pt x="52" y="278"/>
                  </a:lnTo>
                  <a:lnTo>
                    <a:pt x="62" y="288"/>
                  </a:lnTo>
                  <a:lnTo>
                    <a:pt x="74" y="298"/>
                  </a:lnTo>
                  <a:lnTo>
                    <a:pt x="90" y="310"/>
                  </a:lnTo>
                  <a:lnTo>
                    <a:pt x="108" y="326"/>
                  </a:lnTo>
                  <a:lnTo>
                    <a:pt x="126" y="340"/>
                  </a:lnTo>
                  <a:lnTo>
                    <a:pt x="140" y="348"/>
                  </a:lnTo>
                  <a:lnTo>
                    <a:pt x="168" y="362"/>
                  </a:lnTo>
                  <a:lnTo>
                    <a:pt x="200" y="378"/>
                  </a:lnTo>
                  <a:lnTo>
                    <a:pt x="220" y="390"/>
                  </a:lnTo>
                  <a:lnTo>
                    <a:pt x="238" y="398"/>
                  </a:lnTo>
                  <a:lnTo>
                    <a:pt x="256" y="404"/>
                  </a:lnTo>
                  <a:lnTo>
                    <a:pt x="282" y="412"/>
                  </a:lnTo>
                  <a:lnTo>
                    <a:pt x="296" y="416"/>
                  </a:lnTo>
                  <a:lnTo>
                    <a:pt x="312" y="424"/>
                  </a:lnTo>
                  <a:lnTo>
                    <a:pt x="332" y="430"/>
                  </a:lnTo>
                  <a:lnTo>
                    <a:pt x="354" y="440"/>
                  </a:lnTo>
                  <a:lnTo>
                    <a:pt x="374" y="446"/>
                  </a:lnTo>
                  <a:lnTo>
                    <a:pt x="412" y="448"/>
                  </a:lnTo>
                  <a:lnTo>
                    <a:pt x="434" y="446"/>
                  </a:lnTo>
                  <a:lnTo>
                    <a:pt x="456" y="446"/>
                  </a:lnTo>
                  <a:lnTo>
                    <a:pt x="470" y="442"/>
                  </a:lnTo>
                  <a:lnTo>
                    <a:pt x="496" y="442"/>
                  </a:lnTo>
                  <a:lnTo>
                    <a:pt x="516" y="438"/>
                  </a:lnTo>
                  <a:lnTo>
                    <a:pt x="550" y="430"/>
                  </a:lnTo>
                  <a:lnTo>
                    <a:pt x="562" y="428"/>
                  </a:lnTo>
                  <a:lnTo>
                    <a:pt x="582" y="422"/>
                  </a:lnTo>
                  <a:lnTo>
                    <a:pt x="602" y="418"/>
                  </a:lnTo>
                  <a:lnTo>
                    <a:pt x="616" y="414"/>
                  </a:lnTo>
                  <a:lnTo>
                    <a:pt x="628" y="410"/>
                  </a:lnTo>
                  <a:lnTo>
                    <a:pt x="644" y="408"/>
                  </a:lnTo>
                  <a:lnTo>
                    <a:pt x="664" y="404"/>
                  </a:lnTo>
                  <a:lnTo>
                    <a:pt x="694" y="394"/>
                  </a:lnTo>
                  <a:lnTo>
                    <a:pt x="716" y="380"/>
                  </a:lnTo>
                  <a:lnTo>
                    <a:pt x="732" y="374"/>
                  </a:lnTo>
                  <a:lnTo>
                    <a:pt x="746" y="368"/>
                  </a:lnTo>
                  <a:lnTo>
                    <a:pt x="756" y="362"/>
                  </a:lnTo>
                  <a:lnTo>
                    <a:pt x="774" y="352"/>
                  </a:lnTo>
                  <a:lnTo>
                    <a:pt x="802" y="336"/>
                  </a:lnTo>
                  <a:lnTo>
                    <a:pt x="820" y="318"/>
                  </a:lnTo>
                  <a:lnTo>
                    <a:pt x="828" y="308"/>
                  </a:lnTo>
                  <a:lnTo>
                    <a:pt x="838" y="296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6616" name="Freeform 8"/>
            <p:cNvSpPr>
              <a:spLocks/>
            </p:cNvSpPr>
            <p:nvPr/>
          </p:nvSpPr>
          <p:spPr bwMode="auto">
            <a:xfrm rot="6518478">
              <a:off x="3422" y="764"/>
              <a:ext cx="133" cy="47"/>
            </a:xfrm>
            <a:custGeom>
              <a:avLst/>
              <a:gdLst>
                <a:gd name="T0" fmla="*/ 814 w 838"/>
                <a:gd name="T1" fmla="*/ 262 h 448"/>
                <a:gd name="T2" fmla="*/ 760 w 838"/>
                <a:gd name="T3" fmla="*/ 202 h 448"/>
                <a:gd name="T4" fmla="*/ 658 w 838"/>
                <a:gd name="T5" fmla="*/ 116 h 448"/>
                <a:gd name="T6" fmla="*/ 572 w 838"/>
                <a:gd name="T7" fmla="*/ 62 h 448"/>
                <a:gd name="T8" fmla="*/ 486 w 838"/>
                <a:gd name="T9" fmla="*/ 24 h 448"/>
                <a:gd name="T10" fmla="*/ 416 w 838"/>
                <a:gd name="T11" fmla="*/ 10 h 448"/>
                <a:gd name="T12" fmla="*/ 362 w 838"/>
                <a:gd name="T13" fmla="*/ 4 h 448"/>
                <a:gd name="T14" fmla="*/ 250 w 838"/>
                <a:gd name="T15" fmla="*/ 2 h 448"/>
                <a:gd name="T16" fmla="*/ 206 w 838"/>
                <a:gd name="T17" fmla="*/ 10 h 448"/>
                <a:gd name="T18" fmla="*/ 164 w 838"/>
                <a:gd name="T19" fmla="*/ 22 h 448"/>
                <a:gd name="T20" fmla="*/ 132 w 838"/>
                <a:gd name="T21" fmla="*/ 32 h 448"/>
                <a:gd name="T22" fmla="*/ 104 w 838"/>
                <a:gd name="T23" fmla="*/ 44 h 448"/>
                <a:gd name="T24" fmla="*/ 58 w 838"/>
                <a:gd name="T25" fmla="*/ 70 h 448"/>
                <a:gd name="T26" fmla="*/ 36 w 838"/>
                <a:gd name="T27" fmla="*/ 90 h 448"/>
                <a:gd name="T28" fmla="*/ 14 w 838"/>
                <a:gd name="T29" fmla="*/ 118 h 448"/>
                <a:gd name="T30" fmla="*/ 0 w 838"/>
                <a:gd name="T31" fmla="*/ 170 h 448"/>
                <a:gd name="T32" fmla="*/ 12 w 838"/>
                <a:gd name="T33" fmla="*/ 212 h 448"/>
                <a:gd name="T34" fmla="*/ 36 w 838"/>
                <a:gd name="T35" fmla="*/ 258 h 448"/>
                <a:gd name="T36" fmla="*/ 62 w 838"/>
                <a:gd name="T37" fmla="*/ 288 h 448"/>
                <a:gd name="T38" fmla="*/ 90 w 838"/>
                <a:gd name="T39" fmla="*/ 310 h 448"/>
                <a:gd name="T40" fmla="*/ 126 w 838"/>
                <a:gd name="T41" fmla="*/ 340 h 448"/>
                <a:gd name="T42" fmla="*/ 168 w 838"/>
                <a:gd name="T43" fmla="*/ 362 h 448"/>
                <a:gd name="T44" fmla="*/ 220 w 838"/>
                <a:gd name="T45" fmla="*/ 390 h 448"/>
                <a:gd name="T46" fmla="*/ 256 w 838"/>
                <a:gd name="T47" fmla="*/ 404 h 448"/>
                <a:gd name="T48" fmla="*/ 296 w 838"/>
                <a:gd name="T49" fmla="*/ 416 h 448"/>
                <a:gd name="T50" fmla="*/ 332 w 838"/>
                <a:gd name="T51" fmla="*/ 430 h 448"/>
                <a:gd name="T52" fmla="*/ 374 w 838"/>
                <a:gd name="T53" fmla="*/ 446 h 448"/>
                <a:gd name="T54" fmla="*/ 434 w 838"/>
                <a:gd name="T55" fmla="*/ 446 h 448"/>
                <a:gd name="T56" fmla="*/ 470 w 838"/>
                <a:gd name="T57" fmla="*/ 442 h 448"/>
                <a:gd name="T58" fmla="*/ 516 w 838"/>
                <a:gd name="T59" fmla="*/ 438 h 448"/>
                <a:gd name="T60" fmla="*/ 562 w 838"/>
                <a:gd name="T61" fmla="*/ 428 h 448"/>
                <a:gd name="T62" fmla="*/ 602 w 838"/>
                <a:gd name="T63" fmla="*/ 418 h 448"/>
                <a:gd name="T64" fmla="*/ 628 w 838"/>
                <a:gd name="T65" fmla="*/ 410 h 448"/>
                <a:gd name="T66" fmla="*/ 664 w 838"/>
                <a:gd name="T67" fmla="*/ 404 h 448"/>
                <a:gd name="T68" fmla="*/ 716 w 838"/>
                <a:gd name="T69" fmla="*/ 380 h 448"/>
                <a:gd name="T70" fmla="*/ 746 w 838"/>
                <a:gd name="T71" fmla="*/ 368 h 448"/>
                <a:gd name="T72" fmla="*/ 774 w 838"/>
                <a:gd name="T73" fmla="*/ 352 h 448"/>
                <a:gd name="T74" fmla="*/ 820 w 838"/>
                <a:gd name="T75" fmla="*/ 318 h 448"/>
                <a:gd name="T76" fmla="*/ 838 w 838"/>
                <a:gd name="T77" fmla="*/ 296 h 4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838" h="448">
                  <a:moveTo>
                    <a:pt x="838" y="296"/>
                  </a:moveTo>
                  <a:lnTo>
                    <a:pt x="814" y="262"/>
                  </a:lnTo>
                  <a:lnTo>
                    <a:pt x="786" y="230"/>
                  </a:lnTo>
                  <a:lnTo>
                    <a:pt x="760" y="202"/>
                  </a:lnTo>
                  <a:lnTo>
                    <a:pt x="716" y="162"/>
                  </a:lnTo>
                  <a:lnTo>
                    <a:pt x="658" y="116"/>
                  </a:lnTo>
                  <a:lnTo>
                    <a:pt x="624" y="94"/>
                  </a:lnTo>
                  <a:lnTo>
                    <a:pt x="572" y="62"/>
                  </a:lnTo>
                  <a:lnTo>
                    <a:pt x="526" y="44"/>
                  </a:lnTo>
                  <a:lnTo>
                    <a:pt x="486" y="24"/>
                  </a:lnTo>
                  <a:lnTo>
                    <a:pt x="446" y="16"/>
                  </a:lnTo>
                  <a:lnTo>
                    <a:pt x="416" y="10"/>
                  </a:lnTo>
                  <a:lnTo>
                    <a:pt x="388" y="8"/>
                  </a:lnTo>
                  <a:lnTo>
                    <a:pt x="362" y="4"/>
                  </a:lnTo>
                  <a:lnTo>
                    <a:pt x="274" y="0"/>
                  </a:lnTo>
                  <a:lnTo>
                    <a:pt x="250" y="2"/>
                  </a:lnTo>
                  <a:lnTo>
                    <a:pt x="228" y="6"/>
                  </a:lnTo>
                  <a:lnTo>
                    <a:pt x="206" y="10"/>
                  </a:lnTo>
                  <a:lnTo>
                    <a:pt x="180" y="18"/>
                  </a:lnTo>
                  <a:lnTo>
                    <a:pt x="164" y="22"/>
                  </a:lnTo>
                  <a:lnTo>
                    <a:pt x="146" y="28"/>
                  </a:lnTo>
                  <a:lnTo>
                    <a:pt x="132" y="32"/>
                  </a:lnTo>
                  <a:lnTo>
                    <a:pt x="116" y="38"/>
                  </a:lnTo>
                  <a:lnTo>
                    <a:pt x="104" y="44"/>
                  </a:lnTo>
                  <a:lnTo>
                    <a:pt x="74" y="60"/>
                  </a:lnTo>
                  <a:lnTo>
                    <a:pt x="58" y="70"/>
                  </a:lnTo>
                  <a:lnTo>
                    <a:pt x="44" y="80"/>
                  </a:lnTo>
                  <a:lnTo>
                    <a:pt x="36" y="90"/>
                  </a:lnTo>
                  <a:lnTo>
                    <a:pt x="22" y="106"/>
                  </a:lnTo>
                  <a:lnTo>
                    <a:pt x="14" y="118"/>
                  </a:lnTo>
                  <a:lnTo>
                    <a:pt x="2" y="144"/>
                  </a:lnTo>
                  <a:lnTo>
                    <a:pt x="0" y="170"/>
                  </a:lnTo>
                  <a:lnTo>
                    <a:pt x="2" y="186"/>
                  </a:lnTo>
                  <a:lnTo>
                    <a:pt x="12" y="212"/>
                  </a:lnTo>
                  <a:lnTo>
                    <a:pt x="18" y="232"/>
                  </a:lnTo>
                  <a:lnTo>
                    <a:pt x="36" y="258"/>
                  </a:lnTo>
                  <a:lnTo>
                    <a:pt x="52" y="278"/>
                  </a:lnTo>
                  <a:lnTo>
                    <a:pt x="62" y="288"/>
                  </a:lnTo>
                  <a:lnTo>
                    <a:pt x="74" y="298"/>
                  </a:lnTo>
                  <a:lnTo>
                    <a:pt x="90" y="310"/>
                  </a:lnTo>
                  <a:lnTo>
                    <a:pt x="108" y="326"/>
                  </a:lnTo>
                  <a:lnTo>
                    <a:pt x="126" y="340"/>
                  </a:lnTo>
                  <a:lnTo>
                    <a:pt x="140" y="348"/>
                  </a:lnTo>
                  <a:lnTo>
                    <a:pt x="168" y="362"/>
                  </a:lnTo>
                  <a:lnTo>
                    <a:pt x="200" y="378"/>
                  </a:lnTo>
                  <a:lnTo>
                    <a:pt x="220" y="390"/>
                  </a:lnTo>
                  <a:lnTo>
                    <a:pt x="238" y="398"/>
                  </a:lnTo>
                  <a:lnTo>
                    <a:pt x="256" y="404"/>
                  </a:lnTo>
                  <a:lnTo>
                    <a:pt x="282" y="412"/>
                  </a:lnTo>
                  <a:lnTo>
                    <a:pt x="296" y="416"/>
                  </a:lnTo>
                  <a:lnTo>
                    <a:pt x="312" y="424"/>
                  </a:lnTo>
                  <a:lnTo>
                    <a:pt x="332" y="430"/>
                  </a:lnTo>
                  <a:lnTo>
                    <a:pt x="354" y="440"/>
                  </a:lnTo>
                  <a:lnTo>
                    <a:pt x="374" y="446"/>
                  </a:lnTo>
                  <a:lnTo>
                    <a:pt x="412" y="448"/>
                  </a:lnTo>
                  <a:lnTo>
                    <a:pt x="434" y="446"/>
                  </a:lnTo>
                  <a:lnTo>
                    <a:pt x="456" y="446"/>
                  </a:lnTo>
                  <a:lnTo>
                    <a:pt x="470" y="442"/>
                  </a:lnTo>
                  <a:lnTo>
                    <a:pt x="496" y="442"/>
                  </a:lnTo>
                  <a:lnTo>
                    <a:pt x="516" y="438"/>
                  </a:lnTo>
                  <a:lnTo>
                    <a:pt x="550" y="430"/>
                  </a:lnTo>
                  <a:lnTo>
                    <a:pt x="562" y="428"/>
                  </a:lnTo>
                  <a:lnTo>
                    <a:pt x="582" y="422"/>
                  </a:lnTo>
                  <a:lnTo>
                    <a:pt x="602" y="418"/>
                  </a:lnTo>
                  <a:lnTo>
                    <a:pt x="616" y="414"/>
                  </a:lnTo>
                  <a:lnTo>
                    <a:pt x="628" y="410"/>
                  </a:lnTo>
                  <a:lnTo>
                    <a:pt x="644" y="408"/>
                  </a:lnTo>
                  <a:lnTo>
                    <a:pt x="664" y="404"/>
                  </a:lnTo>
                  <a:lnTo>
                    <a:pt x="694" y="394"/>
                  </a:lnTo>
                  <a:lnTo>
                    <a:pt x="716" y="380"/>
                  </a:lnTo>
                  <a:lnTo>
                    <a:pt x="732" y="374"/>
                  </a:lnTo>
                  <a:lnTo>
                    <a:pt x="746" y="368"/>
                  </a:lnTo>
                  <a:lnTo>
                    <a:pt x="756" y="362"/>
                  </a:lnTo>
                  <a:lnTo>
                    <a:pt x="774" y="352"/>
                  </a:lnTo>
                  <a:lnTo>
                    <a:pt x="802" y="336"/>
                  </a:lnTo>
                  <a:lnTo>
                    <a:pt x="820" y="318"/>
                  </a:lnTo>
                  <a:lnTo>
                    <a:pt x="828" y="308"/>
                  </a:lnTo>
                  <a:lnTo>
                    <a:pt x="838" y="296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68291" name="Group 9"/>
          <p:cNvGrpSpPr>
            <a:grpSpLocks/>
          </p:cNvGrpSpPr>
          <p:nvPr/>
        </p:nvGrpSpPr>
        <p:grpSpPr bwMode="auto">
          <a:xfrm>
            <a:off x="3505200" y="2667000"/>
            <a:ext cx="1066800" cy="1066800"/>
            <a:chOff x="2497" y="2641"/>
            <a:chExt cx="767" cy="767"/>
          </a:xfrm>
        </p:grpSpPr>
        <p:sp>
          <p:nvSpPr>
            <p:cNvPr id="196618" name="Arc 10"/>
            <p:cNvSpPr>
              <a:spLocks/>
            </p:cNvSpPr>
            <p:nvPr/>
          </p:nvSpPr>
          <p:spPr bwMode="auto">
            <a:xfrm rot="5400000">
              <a:off x="2688" y="2832"/>
              <a:ext cx="576" cy="576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0" y="-1"/>
                  </a:moveTo>
                  <a:cubicBezTo>
                    <a:pt x="11929" y="-1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0" y="-1"/>
                  </a:moveTo>
                  <a:cubicBezTo>
                    <a:pt x="11929" y="-1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12700">
              <a:solidFill>
                <a:schemeClr val="accent2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6619" name="Arc 11"/>
            <p:cNvSpPr>
              <a:spLocks/>
            </p:cNvSpPr>
            <p:nvPr/>
          </p:nvSpPr>
          <p:spPr bwMode="auto">
            <a:xfrm rot="5400000">
              <a:off x="2592" y="2736"/>
              <a:ext cx="566" cy="566"/>
            </a:xfrm>
            <a:custGeom>
              <a:avLst/>
              <a:gdLst>
                <a:gd name="G0" fmla="+- 0 0 0"/>
                <a:gd name="G1" fmla="+- 21229 0 0"/>
                <a:gd name="G2" fmla="+- 21600 0 0"/>
                <a:gd name="T0" fmla="*/ 3986 w 21242"/>
                <a:gd name="T1" fmla="*/ 0 h 21229"/>
                <a:gd name="T2" fmla="*/ 21242 w 21242"/>
                <a:gd name="T3" fmla="*/ 17315 h 21229"/>
                <a:gd name="T4" fmla="*/ 0 w 21242"/>
                <a:gd name="T5" fmla="*/ 21229 h 21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242" h="21229" fill="none" extrusionOk="0">
                  <a:moveTo>
                    <a:pt x="3986" y="-1"/>
                  </a:moveTo>
                  <a:cubicBezTo>
                    <a:pt x="12765" y="1648"/>
                    <a:pt x="19623" y="8530"/>
                    <a:pt x="21242" y="17314"/>
                  </a:cubicBezTo>
                </a:path>
                <a:path w="21242" h="21229" stroke="0" extrusionOk="0">
                  <a:moveTo>
                    <a:pt x="3986" y="-1"/>
                  </a:moveTo>
                  <a:cubicBezTo>
                    <a:pt x="12765" y="1648"/>
                    <a:pt x="19623" y="8530"/>
                    <a:pt x="21242" y="17314"/>
                  </a:cubicBezTo>
                  <a:lnTo>
                    <a:pt x="0" y="21229"/>
                  </a:lnTo>
                  <a:close/>
                </a:path>
              </a:pathLst>
            </a:custGeom>
            <a:noFill/>
            <a:ln w="12700">
              <a:solidFill>
                <a:schemeClr val="accent2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6620" name="Arc 12"/>
            <p:cNvSpPr>
              <a:spLocks/>
            </p:cNvSpPr>
            <p:nvPr/>
          </p:nvSpPr>
          <p:spPr bwMode="auto">
            <a:xfrm rot="5400000">
              <a:off x="2495" y="2643"/>
              <a:ext cx="543" cy="541"/>
            </a:xfrm>
            <a:custGeom>
              <a:avLst/>
              <a:gdLst>
                <a:gd name="G0" fmla="+- 0 0 0"/>
                <a:gd name="G1" fmla="+- 20276 0 0"/>
                <a:gd name="G2" fmla="+- 21600 0 0"/>
                <a:gd name="T0" fmla="*/ 7447 w 20384"/>
                <a:gd name="T1" fmla="*/ 0 h 20276"/>
                <a:gd name="T2" fmla="*/ 20384 w 20384"/>
                <a:gd name="T3" fmla="*/ 13131 h 20276"/>
                <a:gd name="T4" fmla="*/ 0 w 20384"/>
                <a:gd name="T5" fmla="*/ 20276 h 202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384" h="20276" fill="none" extrusionOk="0">
                  <a:moveTo>
                    <a:pt x="7446" y="0"/>
                  </a:moveTo>
                  <a:cubicBezTo>
                    <a:pt x="13504" y="2225"/>
                    <a:pt x="18249" y="7041"/>
                    <a:pt x="20384" y="13130"/>
                  </a:cubicBezTo>
                </a:path>
                <a:path w="20384" h="20276" stroke="0" extrusionOk="0">
                  <a:moveTo>
                    <a:pt x="7446" y="0"/>
                  </a:moveTo>
                  <a:cubicBezTo>
                    <a:pt x="13504" y="2225"/>
                    <a:pt x="18249" y="7041"/>
                    <a:pt x="20384" y="13130"/>
                  </a:cubicBezTo>
                  <a:lnTo>
                    <a:pt x="0" y="20276"/>
                  </a:lnTo>
                  <a:close/>
                </a:path>
              </a:pathLst>
            </a:custGeom>
            <a:noFill/>
            <a:ln w="12700">
              <a:solidFill>
                <a:schemeClr val="accent2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68292" name="Group 13"/>
          <p:cNvGrpSpPr>
            <a:grpSpLocks/>
          </p:cNvGrpSpPr>
          <p:nvPr/>
        </p:nvGrpSpPr>
        <p:grpSpPr bwMode="auto">
          <a:xfrm>
            <a:off x="7880350" y="3049589"/>
            <a:ext cx="457200" cy="509587"/>
            <a:chOff x="11669" y="8743"/>
            <a:chExt cx="656" cy="1362"/>
          </a:xfrm>
        </p:grpSpPr>
        <p:sp>
          <p:nvSpPr>
            <p:cNvPr id="268375" name="Freeform 14"/>
            <p:cNvSpPr>
              <a:spLocks/>
            </p:cNvSpPr>
            <p:nvPr/>
          </p:nvSpPr>
          <p:spPr bwMode="auto">
            <a:xfrm>
              <a:off x="11966" y="9388"/>
              <a:ext cx="359" cy="717"/>
            </a:xfrm>
            <a:custGeom>
              <a:avLst/>
              <a:gdLst>
                <a:gd name="T0" fmla="*/ 179 w 359"/>
                <a:gd name="T1" fmla="*/ 0 h 717"/>
                <a:gd name="T2" fmla="*/ 0 w 359"/>
                <a:gd name="T3" fmla="*/ 717 h 717"/>
                <a:gd name="T4" fmla="*/ 359 w 359"/>
                <a:gd name="T5" fmla="*/ 717 h 717"/>
                <a:gd name="T6" fmla="*/ 179 w 359"/>
                <a:gd name="T7" fmla="*/ 0 h 717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359" h="717">
                  <a:moveTo>
                    <a:pt x="179" y="0"/>
                  </a:moveTo>
                  <a:lnTo>
                    <a:pt x="0" y="717"/>
                  </a:lnTo>
                  <a:lnTo>
                    <a:pt x="359" y="717"/>
                  </a:lnTo>
                  <a:lnTo>
                    <a:pt x="179" y="0"/>
                  </a:lnTo>
                  <a:close/>
                </a:path>
              </a:pathLst>
            </a:cu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268376" name="Group 15"/>
            <p:cNvGrpSpPr>
              <a:grpSpLocks/>
            </p:cNvGrpSpPr>
            <p:nvPr/>
          </p:nvGrpSpPr>
          <p:grpSpPr bwMode="auto">
            <a:xfrm>
              <a:off x="11669" y="8743"/>
              <a:ext cx="432" cy="1063"/>
              <a:chOff x="11669" y="8743"/>
              <a:chExt cx="432" cy="1063"/>
            </a:xfrm>
          </p:grpSpPr>
          <p:sp>
            <p:nvSpPr>
              <p:cNvPr id="268378" name="Freeform 16"/>
              <p:cNvSpPr>
                <a:spLocks/>
              </p:cNvSpPr>
              <p:nvPr/>
            </p:nvSpPr>
            <p:spPr bwMode="auto">
              <a:xfrm>
                <a:off x="11829" y="8748"/>
                <a:ext cx="272" cy="1058"/>
              </a:xfrm>
              <a:custGeom>
                <a:avLst/>
                <a:gdLst>
                  <a:gd name="T0" fmla="*/ 197 w 272"/>
                  <a:gd name="T1" fmla="*/ 0 h 1058"/>
                  <a:gd name="T2" fmla="*/ 222 w 272"/>
                  <a:gd name="T3" fmla="*/ 60 h 1058"/>
                  <a:gd name="T4" fmla="*/ 242 w 272"/>
                  <a:gd name="T5" fmla="*/ 125 h 1058"/>
                  <a:gd name="T6" fmla="*/ 257 w 272"/>
                  <a:gd name="T7" fmla="*/ 192 h 1058"/>
                  <a:gd name="T8" fmla="*/ 267 w 272"/>
                  <a:gd name="T9" fmla="*/ 262 h 1058"/>
                  <a:gd name="T10" fmla="*/ 272 w 272"/>
                  <a:gd name="T11" fmla="*/ 336 h 1058"/>
                  <a:gd name="T12" fmla="*/ 272 w 272"/>
                  <a:gd name="T13" fmla="*/ 408 h 1058"/>
                  <a:gd name="T14" fmla="*/ 264 w 272"/>
                  <a:gd name="T15" fmla="*/ 486 h 1058"/>
                  <a:gd name="T16" fmla="*/ 252 w 272"/>
                  <a:gd name="T17" fmla="*/ 560 h 1058"/>
                  <a:gd name="T18" fmla="*/ 234 w 272"/>
                  <a:gd name="T19" fmla="*/ 635 h 1058"/>
                  <a:gd name="T20" fmla="*/ 214 w 272"/>
                  <a:gd name="T21" fmla="*/ 705 h 1058"/>
                  <a:gd name="T22" fmla="*/ 187 w 272"/>
                  <a:gd name="T23" fmla="*/ 774 h 1058"/>
                  <a:gd name="T24" fmla="*/ 157 w 272"/>
                  <a:gd name="T25" fmla="*/ 839 h 1058"/>
                  <a:gd name="T26" fmla="*/ 124 w 272"/>
                  <a:gd name="T27" fmla="*/ 901 h 1058"/>
                  <a:gd name="T28" fmla="*/ 84 w 272"/>
                  <a:gd name="T29" fmla="*/ 959 h 1058"/>
                  <a:gd name="T30" fmla="*/ 45 w 272"/>
                  <a:gd name="T31" fmla="*/ 1011 h 1058"/>
                  <a:gd name="T32" fmla="*/ 0 w 272"/>
                  <a:gd name="T33" fmla="*/ 1058 h 1058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272" h="1058">
                    <a:moveTo>
                      <a:pt x="197" y="0"/>
                    </a:moveTo>
                    <a:lnTo>
                      <a:pt x="222" y="60"/>
                    </a:lnTo>
                    <a:lnTo>
                      <a:pt x="242" y="125"/>
                    </a:lnTo>
                    <a:lnTo>
                      <a:pt x="257" y="192"/>
                    </a:lnTo>
                    <a:lnTo>
                      <a:pt x="267" y="262"/>
                    </a:lnTo>
                    <a:lnTo>
                      <a:pt x="272" y="336"/>
                    </a:lnTo>
                    <a:lnTo>
                      <a:pt x="272" y="408"/>
                    </a:lnTo>
                    <a:lnTo>
                      <a:pt x="264" y="486"/>
                    </a:lnTo>
                    <a:lnTo>
                      <a:pt x="252" y="560"/>
                    </a:lnTo>
                    <a:lnTo>
                      <a:pt x="234" y="635"/>
                    </a:lnTo>
                    <a:lnTo>
                      <a:pt x="214" y="705"/>
                    </a:lnTo>
                    <a:lnTo>
                      <a:pt x="187" y="774"/>
                    </a:lnTo>
                    <a:lnTo>
                      <a:pt x="157" y="839"/>
                    </a:lnTo>
                    <a:lnTo>
                      <a:pt x="124" y="901"/>
                    </a:lnTo>
                    <a:lnTo>
                      <a:pt x="84" y="959"/>
                    </a:lnTo>
                    <a:lnTo>
                      <a:pt x="45" y="1011"/>
                    </a:lnTo>
                    <a:lnTo>
                      <a:pt x="0" y="1058"/>
                    </a:lnTo>
                  </a:path>
                </a:pathLst>
              </a:cu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1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grpSp>
            <p:nvGrpSpPr>
              <p:cNvPr id="268379" name="Group 17"/>
              <p:cNvGrpSpPr>
                <a:grpSpLocks/>
              </p:cNvGrpSpPr>
              <p:nvPr/>
            </p:nvGrpSpPr>
            <p:grpSpPr bwMode="auto">
              <a:xfrm>
                <a:off x="11786" y="8743"/>
                <a:ext cx="235" cy="1056"/>
                <a:chOff x="11786" y="8743"/>
                <a:chExt cx="235" cy="1056"/>
              </a:xfrm>
            </p:grpSpPr>
            <p:sp>
              <p:nvSpPr>
                <p:cNvPr id="268383" name="Freeform 18"/>
                <p:cNvSpPr>
                  <a:spLocks/>
                </p:cNvSpPr>
                <p:nvPr/>
              </p:nvSpPr>
              <p:spPr bwMode="auto">
                <a:xfrm>
                  <a:off x="11786" y="8743"/>
                  <a:ext cx="235" cy="1056"/>
                </a:xfrm>
                <a:custGeom>
                  <a:avLst/>
                  <a:gdLst>
                    <a:gd name="T0" fmla="*/ 220 w 235"/>
                    <a:gd name="T1" fmla="*/ 0 h 1056"/>
                    <a:gd name="T2" fmla="*/ 212 w 235"/>
                    <a:gd name="T3" fmla="*/ 3 h 1056"/>
                    <a:gd name="T4" fmla="*/ 205 w 235"/>
                    <a:gd name="T5" fmla="*/ 8 h 1056"/>
                    <a:gd name="T6" fmla="*/ 197 w 235"/>
                    <a:gd name="T7" fmla="*/ 20 h 1056"/>
                    <a:gd name="T8" fmla="*/ 190 w 235"/>
                    <a:gd name="T9" fmla="*/ 38 h 1056"/>
                    <a:gd name="T10" fmla="*/ 180 w 235"/>
                    <a:gd name="T11" fmla="*/ 58 h 1056"/>
                    <a:gd name="T12" fmla="*/ 170 w 235"/>
                    <a:gd name="T13" fmla="*/ 82 h 1056"/>
                    <a:gd name="T14" fmla="*/ 160 w 235"/>
                    <a:gd name="T15" fmla="*/ 112 h 1056"/>
                    <a:gd name="T16" fmla="*/ 147 w 235"/>
                    <a:gd name="T17" fmla="*/ 147 h 1056"/>
                    <a:gd name="T18" fmla="*/ 137 w 235"/>
                    <a:gd name="T19" fmla="*/ 182 h 1056"/>
                    <a:gd name="T20" fmla="*/ 125 w 235"/>
                    <a:gd name="T21" fmla="*/ 222 h 1056"/>
                    <a:gd name="T22" fmla="*/ 115 w 235"/>
                    <a:gd name="T23" fmla="*/ 267 h 1056"/>
                    <a:gd name="T24" fmla="*/ 102 w 235"/>
                    <a:gd name="T25" fmla="*/ 311 h 1056"/>
                    <a:gd name="T26" fmla="*/ 80 w 235"/>
                    <a:gd name="T27" fmla="*/ 409 h 1056"/>
                    <a:gd name="T28" fmla="*/ 58 w 235"/>
                    <a:gd name="T29" fmla="*/ 516 h 1056"/>
                    <a:gd name="T30" fmla="*/ 38 w 235"/>
                    <a:gd name="T31" fmla="*/ 623 h 1056"/>
                    <a:gd name="T32" fmla="*/ 23 w 235"/>
                    <a:gd name="T33" fmla="*/ 722 h 1056"/>
                    <a:gd name="T34" fmla="*/ 18 w 235"/>
                    <a:gd name="T35" fmla="*/ 769 h 1056"/>
                    <a:gd name="T36" fmla="*/ 13 w 235"/>
                    <a:gd name="T37" fmla="*/ 814 h 1056"/>
                    <a:gd name="T38" fmla="*/ 8 w 235"/>
                    <a:gd name="T39" fmla="*/ 857 h 1056"/>
                    <a:gd name="T40" fmla="*/ 3 w 235"/>
                    <a:gd name="T41" fmla="*/ 894 h 1056"/>
                    <a:gd name="T42" fmla="*/ 0 w 235"/>
                    <a:gd name="T43" fmla="*/ 929 h 1056"/>
                    <a:gd name="T44" fmla="*/ 0 w 235"/>
                    <a:gd name="T45" fmla="*/ 961 h 1056"/>
                    <a:gd name="T46" fmla="*/ 0 w 235"/>
                    <a:gd name="T47" fmla="*/ 989 h 1056"/>
                    <a:gd name="T48" fmla="*/ 0 w 235"/>
                    <a:gd name="T49" fmla="*/ 1011 h 1056"/>
                    <a:gd name="T50" fmla="*/ 3 w 235"/>
                    <a:gd name="T51" fmla="*/ 1028 h 1056"/>
                    <a:gd name="T52" fmla="*/ 5 w 235"/>
                    <a:gd name="T53" fmla="*/ 1043 h 1056"/>
                    <a:gd name="T54" fmla="*/ 10 w 235"/>
                    <a:gd name="T55" fmla="*/ 1053 h 1056"/>
                    <a:gd name="T56" fmla="*/ 15 w 235"/>
                    <a:gd name="T57" fmla="*/ 1056 h 1056"/>
                    <a:gd name="T58" fmla="*/ 23 w 235"/>
                    <a:gd name="T59" fmla="*/ 1053 h 1056"/>
                    <a:gd name="T60" fmla="*/ 30 w 235"/>
                    <a:gd name="T61" fmla="*/ 1048 h 1056"/>
                    <a:gd name="T62" fmla="*/ 38 w 235"/>
                    <a:gd name="T63" fmla="*/ 1036 h 1056"/>
                    <a:gd name="T64" fmla="*/ 45 w 235"/>
                    <a:gd name="T65" fmla="*/ 1018 h 1056"/>
                    <a:gd name="T66" fmla="*/ 55 w 235"/>
                    <a:gd name="T67" fmla="*/ 998 h 1056"/>
                    <a:gd name="T68" fmla="*/ 65 w 235"/>
                    <a:gd name="T69" fmla="*/ 974 h 1056"/>
                    <a:gd name="T70" fmla="*/ 75 w 235"/>
                    <a:gd name="T71" fmla="*/ 944 h 1056"/>
                    <a:gd name="T72" fmla="*/ 88 w 235"/>
                    <a:gd name="T73" fmla="*/ 911 h 1056"/>
                    <a:gd name="T74" fmla="*/ 97 w 235"/>
                    <a:gd name="T75" fmla="*/ 874 h 1056"/>
                    <a:gd name="T76" fmla="*/ 110 w 235"/>
                    <a:gd name="T77" fmla="*/ 834 h 1056"/>
                    <a:gd name="T78" fmla="*/ 120 w 235"/>
                    <a:gd name="T79" fmla="*/ 789 h 1056"/>
                    <a:gd name="T80" fmla="*/ 132 w 235"/>
                    <a:gd name="T81" fmla="*/ 745 h 1056"/>
                    <a:gd name="T82" fmla="*/ 155 w 235"/>
                    <a:gd name="T83" fmla="*/ 647 h 1056"/>
                    <a:gd name="T84" fmla="*/ 177 w 235"/>
                    <a:gd name="T85" fmla="*/ 540 h 1056"/>
                    <a:gd name="T86" fmla="*/ 197 w 235"/>
                    <a:gd name="T87" fmla="*/ 433 h 1056"/>
                    <a:gd name="T88" fmla="*/ 212 w 235"/>
                    <a:gd name="T89" fmla="*/ 334 h 1056"/>
                    <a:gd name="T90" fmla="*/ 217 w 235"/>
                    <a:gd name="T91" fmla="*/ 287 h 1056"/>
                    <a:gd name="T92" fmla="*/ 225 w 235"/>
                    <a:gd name="T93" fmla="*/ 242 h 1056"/>
                    <a:gd name="T94" fmla="*/ 227 w 235"/>
                    <a:gd name="T95" fmla="*/ 199 h 1056"/>
                    <a:gd name="T96" fmla="*/ 232 w 235"/>
                    <a:gd name="T97" fmla="*/ 162 h 1056"/>
                    <a:gd name="T98" fmla="*/ 235 w 235"/>
                    <a:gd name="T99" fmla="*/ 127 h 1056"/>
                    <a:gd name="T100" fmla="*/ 235 w 235"/>
                    <a:gd name="T101" fmla="*/ 95 h 1056"/>
                    <a:gd name="T102" fmla="*/ 235 w 235"/>
                    <a:gd name="T103" fmla="*/ 67 h 1056"/>
                    <a:gd name="T104" fmla="*/ 235 w 235"/>
                    <a:gd name="T105" fmla="*/ 45 h 1056"/>
                    <a:gd name="T106" fmla="*/ 232 w 235"/>
                    <a:gd name="T107" fmla="*/ 28 h 1056"/>
                    <a:gd name="T108" fmla="*/ 230 w 235"/>
                    <a:gd name="T109" fmla="*/ 13 h 1056"/>
                    <a:gd name="T110" fmla="*/ 225 w 235"/>
                    <a:gd name="T111" fmla="*/ 5 h 1056"/>
                    <a:gd name="T112" fmla="*/ 220 w 235"/>
                    <a:gd name="T113" fmla="*/ 0 h 105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</a:gdLst>
                  <a:ahLst/>
                  <a:cxnLst>
                    <a:cxn ang="T114">
                      <a:pos x="T0" y="T1"/>
                    </a:cxn>
                    <a:cxn ang="T115">
                      <a:pos x="T2" y="T3"/>
                    </a:cxn>
                    <a:cxn ang="T116">
                      <a:pos x="T4" y="T5"/>
                    </a:cxn>
                    <a:cxn ang="T117">
                      <a:pos x="T6" y="T7"/>
                    </a:cxn>
                    <a:cxn ang="T118">
                      <a:pos x="T8" y="T9"/>
                    </a:cxn>
                    <a:cxn ang="T119">
                      <a:pos x="T10" y="T11"/>
                    </a:cxn>
                    <a:cxn ang="T120">
                      <a:pos x="T12" y="T13"/>
                    </a:cxn>
                    <a:cxn ang="T121">
                      <a:pos x="T14" y="T15"/>
                    </a:cxn>
                    <a:cxn ang="T122">
                      <a:pos x="T16" y="T17"/>
                    </a:cxn>
                    <a:cxn ang="T123">
                      <a:pos x="T18" y="T19"/>
                    </a:cxn>
                    <a:cxn ang="T124">
                      <a:pos x="T20" y="T21"/>
                    </a:cxn>
                    <a:cxn ang="T125">
                      <a:pos x="T22" y="T23"/>
                    </a:cxn>
                    <a:cxn ang="T126">
                      <a:pos x="T24" y="T25"/>
                    </a:cxn>
                    <a:cxn ang="T127">
                      <a:pos x="T26" y="T27"/>
                    </a:cxn>
                    <a:cxn ang="T128">
                      <a:pos x="T28" y="T29"/>
                    </a:cxn>
                    <a:cxn ang="T129">
                      <a:pos x="T30" y="T31"/>
                    </a:cxn>
                    <a:cxn ang="T130">
                      <a:pos x="T32" y="T33"/>
                    </a:cxn>
                    <a:cxn ang="T131">
                      <a:pos x="T34" y="T35"/>
                    </a:cxn>
                    <a:cxn ang="T132">
                      <a:pos x="T36" y="T37"/>
                    </a:cxn>
                    <a:cxn ang="T133">
                      <a:pos x="T38" y="T39"/>
                    </a:cxn>
                    <a:cxn ang="T134">
                      <a:pos x="T40" y="T41"/>
                    </a:cxn>
                    <a:cxn ang="T135">
                      <a:pos x="T42" y="T43"/>
                    </a:cxn>
                    <a:cxn ang="T136">
                      <a:pos x="T44" y="T45"/>
                    </a:cxn>
                    <a:cxn ang="T137">
                      <a:pos x="T46" y="T47"/>
                    </a:cxn>
                    <a:cxn ang="T138">
                      <a:pos x="T48" y="T49"/>
                    </a:cxn>
                    <a:cxn ang="T139">
                      <a:pos x="T50" y="T51"/>
                    </a:cxn>
                    <a:cxn ang="T140">
                      <a:pos x="T52" y="T53"/>
                    </a:cxn>
                    <a:cxn ang="T141">
                      <a:pos x="T54" y="T55"/>
                    </a:cxn>
                    <a:cxn ang="T142">
                      <a:pos x="T56" y="T57"/>
                    </a:cxn>
                    <a:cxn ang="T143">
                      <a:pos x="T58" y="T59"/>
                    </a:cxn>
                    <a:cxn ang="T144">
                      <a:pos x="T60" y="T61"/>
                    </a:cxn>
                    <a:cxn ang="T145">
                      <a:pos x="T62" y="T63"/>
                    </a:cxn>
                    <a:cxn ang="T146">
                      <a:pos x="T64" y="T65"/>
                    </a:cxn>
                    <a:cxn ang="T147">
                      <a:pos x="T66" y="T67"/>
                    </a:cxn>
                    <a:cxn ang="T148">
                      <a:pos x="T68" y="T69"/>
                    </a:cxn>
                    <a:cxn ang="T149">
                      <a:pos x="T70" y="T71"/>
                    </a:cxn>
                    <a:cxn ang="T150">
                      <a:pos x="T72" y="T73"/>
                    </a:cxn>
                    <a:cxn ang="T151">
                      <a:pos x="T74" y="T75"/>
                    </a:cxn>
                    <a:cxn ang="T152">
                      <a:pos x="T76" y="T77"/>
                    </a:cxn>
                    <a:cxn ang="T153">
                      <a:pos x="T78" y="T79"/>
                    </a:cxn>
                    <a:cxn ang="T154">
                      <a:pos x="T80" y="T81"/>
                    </a:cxn>
                    <a:cxn ang="T155">
                      <a:pos x="T82" y="T83"/>
                    </a:cxn>
                    <a:cxn ang="T156">
                      <a:pos x="T84" y="T85"/>
                    </a:cxn>
                    <a:cxn ang="T157">
                      <a:pos x="T86" y="T87"/>
                    </a:cxn>
                    <a:cxn ang="T158">
                      <a:pos x="T88" y="T89"/>
                    </a:cxn>
                    <a:cxn ang="T159">
                      <a:pos x="T90" y="T91"/>
                    </a:cxn>
                    <a:cxn ang="T160">
                      <a:pos x="T92" y="T93"/>
                    </a:cxn>
                    <a:cxn ang="T161">
                      <a:pos x="T94" y="T95"/>
                    </a:cxn>
                    <a:cxn ang="T162">
                      <a:pos x="T96" y="T97"/>
                    </a:cxn>
                    <a:cxn ang="T163">
                      <a:pos x="T98" y="T99"/>
                    </a:cxn>
                    <a:cxn ang="T164">
                      <a:pos x="T100" y="T101"/>
                    </a:cxn>
                    <a:cxn ang="T165">
                      <a:pos x="T102" y="T103"/>
                    </a:cxn>
                    <a:cxn ang="T166">
                      <a:pos x="T104" y="T105"/>
                    </a:cxn>
                    <a:cxn ang="T167">
                      <a:pos x="T106" y="T107"/>
                    </a:cxn>
                    <a:cxn ang="T168">
                      <a:pos x="T108" y="T109"/>
                    </a:cxn>
                    <a:cxn ang="T169">
                      <a:pos x="T110" y="T111"/>
                    </a:cxn>
                    <a:cxn ang="T170">
                      <a:pos x="T112" y="T113"/>
                    </a:cxn>
                  </a:cxnLst>
                  <a:rect l="0" t="0" r="r" b="b"/>
                  <a:pathLst>
                    <a:path w="235" h="1056">
                      <a:moveTo>
                        <a:pt x="220" y="0"/>
                      </a:moveTo>
                      <a:lnTo>
                        <a:pt x="212" y="3"/>
                      </a:lnTo>
                      <a:lnTo>
                        <a:pt x="205" y="8"/>
                      </a:lnTo>
                      <a:lnTo>
                        <a:pt x="197" y="20"/>
                      </a:lnTo>
                      <a:lnTo>
                        <a:pt x="190" y="38"/>
                      </a:lnTo>
                      <a:lnTo>
                        <a:pt x="180" y="58"/>
                      </a:lnTo>
                      <a:lnTo>
                        <a:pt x="170" y="82"/>
                      </a:lnTo>
                      <a:lnTo>
                        <a:pt x="160" y="112"/>
                      </a:lnTo>
                      <a:lnTo>
                        <a:pt x="147" y="147"/>
                      </a:lnTo>
                      <a:lnTo>
                        <a:pt x="137" y="182"/>
                      </a:lnTo>
                      <a:lnTo>
                        <a:pt x="125" y="222"/>
                      </a:lnTo>
                      <a:lnTo>
                        <a:pt x="115" y="267"/>
                      </a:lnTo>
                      <a:lnTo>
                        <a:pt x="102" y="311"/>
                      </a:lnTo>
                      <a:lnTo>
                        <a:pt x="80" y="409"/>
                      </a:lnTo>
                      <a:lnTo>
                        <a:pt x="58" y="516"/>
                      </a:lnTo>
                      <a:lnTo>
                        <a:pt x="38" y="623"/>
                      </a:lnTo>
                      <a:lnTo>
                        <a:pt x="23" y="722"/>
                      </a:lnTo>
                      <a:lnTo>
                        <a:pt x="18" y="769"/>
                      </a:lnTo>
                      <a:lnTo>
                        <a:pt x="13" y="814"/>
                      </a:lnTo>
                      <a:lnTo>
                        <a:pt x="8" y="857"/>
                      </a:lnTo>
                      <a:lnTo>
                        <a:pt x="3" y="894"/>
                      </a:lnTo>
                      <a:lnTo>
                        <a:pt x="0" y="929"/>
                      </a:lnTo>
                      <a:lnTo>
                        <a:pt x="0" y="961"/>
                      </a:lnTo>
                      <a:lnTo>
                        <a:pt x="0" y="989"/>
                      </a:lnTo>
                      <a:lnTo>
                        <a:pt x="0" y="1011"/>
                      </a:lnTo>
                      <a:lnTo>
                        <a:pt x="3" y="1028"/>
                      </a:lnTo>
                      <a:lnTo>
                        <a:pt x="5" y="1043"/>
                      </a:lnTo>
                      <a:lnTo>
                        <a:pt x="10" y="1053"/>
                      </a:lnTo>
                      <a:lnTo>
                        <a:pt x="15" y="1056"/>
                      </a:lnTo>
                      <a:lnTo>
                        <a:pt x="23" y="1053"/>
                      </a:lnTo>
                      <a:lnTo>
                        <a:pt x="30" y="1048"/>
                      </a:lnTo>
                      <a:lnTo>
                        <a:pt x="38" y="1036"/>
                      </a:lnTo>
                      <a:lnTo>
                        <a:pt x="45" y="1018"/>
                      </a:lnTo>
                      <a:lnTo>
                        <a:pt x="55" y="998"/>
                      </a:lnTo>
                      <a:lnTo>
                        <a:pt x="65" y="974"/>
                      </a:lnTo>
                      <a:lnTo>
                        <a:pt x="75" y="944"/>
                      </a:lnTo>
                      <a:lnTo>
                        <a:pt x="88" y="911"/>
                      </a:lnTo>
                      <a:lnTo>
                        <a:pt x="97" y="874"/>
                      </a:lnTo>
                      <a:lnTo>
                        <a:pt x="110" y="834"/>
                      </a:lnTo>
                      <a:lnTo>
                        <a:pt x="120" y="789"/>
                      </a:lnTo>
                      <a:lnTo>
                        <a:pt x="132" y="745"/>
                      </a:lnTo>
                      <a:lnTo>
                        <a:pt x="155" y="647"/>
                      </a:lnTo>
                      <a:lnTo>
                        <a:pt x="177" y="540"/>
                      </a:lnTo>
                      <a:lnTo>
                        <a:pt x="197" y="433"/>
                      </a:lnTo>
                      <a:lnTo>
                        <a:pt x="212" y="334"/>
                      </a:lnTo>
                      <a:lnTo>
                        <a:pt x="217" y="287"/>
                      </a:lnTo>
                      <a:lnTo>
                        <a:pt x="225" y="242"/>
                      </a:lnTo>
                      <a:lnTo>
                        <a:pt x="227" y="199"/>
                      </a:lnTo>
                      <a:lnTo>
                        <a:pt x="232" y="162"/>
                      </a:lnTo>
                      <a:lnTo>
                        <a:pt x="235" y="127"/>
                      </a:lnTo>
                      <a:lnTo>
                        <a:pt x="235" y="95"/>
                      </a:lnTo>
                      <a:lnTo>
                        <a:pt x="235" y="67"/>
                      </a:lnTo>
                      <a:lnTo>
                        <a:pt x="235" y="45"/>
                      </a:lnTo>
                      <a:lnTo>
                        <a:pt x="232" y="28"/>
                      </a:lnTo>
                      <a:lnTo>
                        <a:pt x="230" y="13"/>
                      </a:lnTo>
                      <a:lnTo>
                        <a:pt x="225" y="5"/>
                      </a:lnTo>
                      <a:lnTo>
                        <a:pt x="220" y="0"/>
                      </a:lnTo>
                      <a:close/>
                    </a:path>
                  </a:pathLst>
                </a:custGeom>
                <a:blipFill dpi="0" rotWithShape="0">
                  <a:blip/>
                  <a:srcRect/>
                  <a:tile tx="0" ty="0" sx="100000" sy="100000" flip="none" algn="tl"/>
                </a:blip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 sz="14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68384" name="Freeform 19"/>
                <p:cNvSpPr>
                  <a:spLocks/>
                </p:cNvSpPr>
                <p:nvPr/>
              </p:nvSpPr>
              <p:spPr bwMode="auto">
                <a:xfrm>
                  <a:off x="11786" y="8743"/>
                  <a:ext cx="235" cy="1056"/>
                </a:xfrm>
                <a:custGeom>
                  <a:avLst/>
                  <a:gdLst>
                    <a:gd name="T0" fmla="*/ 220 w 235"/>
                    <a:gd name="T1" fmla="*/ 0 h 1056"/>
                    <a:gd name="T2" fmla="*/ 212 w 235"/>
                    <a:gd name="T3" fmla="*/ 3 h 1056"/>
                    <a:gd name="T4" fmla="*/ 205 w 235"/>
                    <a:gd name="T5" fmla="*/ 8 h 1056"/>
                    <a:gd name="T6" fmla="*/ 197 w 235"/>
                    <a:gd name="T7" fmla="*/ 20 h 1056"/>
                    <a:gd name="T8" fmla="*/ 190 w 235"/>
                    <a:gd name="T9" fmla="*/ 38 h 1056"/>
                    <a:gd name="T10" fmla="*/ 180 w 235"/>
                    <a:gd name="T11" fmla="*/ 58 h 1056"/>
                    <a:gd name="T12" fmla="*/ 170 w 235"/>
                    <a:gd name="T13" fmla="*/ 82 h 1056"/>
                    <a:gd name="T14" fmla="*/ 160 w 235"/>
                    <a:gd name="T15" fmla="*/ 112 h 1056"/>
                    <a:gd name="T16" fmla="*/ 147 w 235"/>
                    <a:gd name="T17" fmla="*/ 147 h 1056"/>
                    <a:gd name="T18" fmla="*/ 137 w 235"/>
                    <a:gd name="T19" fmla="*/ 182 h 1056"/>
                    <a:gd name="T20" fmla="*/ 125 w 235"/>
                    <a:gd name="T21" fmla="*/ 222 h 1056"/>
                    <a:gd name="T22" fmla="*/ 115 w 235"/>
                    <a:gd name="T23" fmla="*/ 267 h 1056"/>
                    <a:gd name="T24" fmla="*/ 102 w 235"/>
                    <a:gd name="T25" fmla="*/ 311 h 1056"/>
                    <a:gd name="T26" fmla="*/ 80 w 235"/>
                    <a:gd name="T27" fmla="*/ 409 h 1056"/>
                    <a:gd name="T28" fmla="*/ 58 w 235"/>
                    <a:gd name="T29" fmla="*/ 516 h 1056"/>
                    <a:gd name="T30" fmla="*/ 38 w 235"/>
                    <a:gd name="T31" fmla="*/ 623 h 1056"/>
                    <a:gd name="T32" fmla="*/ 23 w 235"/>
                    <a:gd name="T33" fmla="*/ 722 h 1056"/>
                    <a:gd name="T34" fmla="*/ 18 w 235"/>
                    <a:gd name="T35" fmla="*/ 769 h 1056"/>
                    <a:gd name="T36" fmla="*/ 13 w 235"/>
                    <a:gd name="T37" fmla="*/ 814 h 1056"/>
                    <a:gd name="T38" fmla="*/ 8 w 235"/>
                    <a:gd name="T39" fmla="*/ 857 h 1056"/>
                    <a:gd name="T40" fmla="*/ 3 w 235"/>
                    <a:gd name="T41" fmla="*/ 894 h 1056"/>
                    <a:gd name="T42" fmla="*/ 0 w 235"/>
                    <a:gd name="T43" fmla="*/ 929 h 1056"/>
                    <a:gd name="T44" fmla="*/ 0 w 235"/>
                    <a:gd name="T45" fmla="*/ 961 h 1056"/>
                    <a:gd name="T46" fmla="*/ 0 w 235"/>
                    <a:gd name="T47" fmla="*/ 989 h 1056"/>
                    <a:gd name="T48" fmla="*/ 0 w 235"/>
                    <a:gd name="T49" fmla="*/ 1011 h 1056"/>
                    <a:gd name="T50" fmla="*/ 3 w 235"/>
                    <a:gd name="T51" fmla="*/ 1028 h 1056"/>
                    <a:gd name="T52" fmla="*/ 5 w 235"/>
                    <a:gd name="T53" fmla="*/ 1043 h 1056"/>
                    <a:gd name="T54" fmla="*/ 10 w 235"/>
                    <a:gd name="T55" fmla="*/ 1053 h 1056"/>
                    <a:gd name="T56" fmla="*/ 15 w 235"/>
                    <a:gd name="T57" fmla="*/ 1056 h 1056"/>
                    <a:gd name="T58" fmla="*/ 23 w 235"/>
                    <a:gd name="T59" fmla="*/ 1053 h 1056"/>
                    <a:gd name="T60" fmla="*/ 30 w 235"/>
                    <a:gd name="T61" fmla="*/ 1048 h 1056"/>
                    <a:gd name="T62" fmla="*/ 38 w 235"/>
                    <a:gd name="T63" fmla="*/ 1036 h 1056"/>
                    <a:gd name="T64" fmla="*/ 45 w 235"/>
                    <a:gd name="T65" fmla="*/ 1018 h 1056"/>
                    <a:gd name="T66" fmla="*/ 55 w 235"/>
                    <a:gd name="T67" fmla="*/ 998 h 1056"/>
                    <a:gd name="T68" fmla="*/ 65 w 235"/>
                    <a:gd name="T69" fmla="*/ 974 h 1056"/>
                    <a:gd name="T70" fmla="*/ 75 w 235"/>
                    <a:gd name="T71" fmla="*/ 944 h 1056"/>
                    <a:gd name="T72" fmla="*/ 88 w 235"/>
                    <a:gd name="T73" fmla="*/ 911 h 1056"/>
                    <a:gd name="T74" fmla="*/ 97 w 235"/>
                    <a:gd name="T75" fmla="*/ 874 h 1056"/>
                    <a:gd name="T76" fmla="*/ 110 w 235"/>
                    <a:gd name="T77" fmla="*/ 834 h 1056"/>
                    <a:gd name="T78" fmla="*/ 120 w 235"/>
                    <a:gd name="T79" fmla="*/ 789 h 1056"/>
                    <a:gd name="T80" fmla="*/ 132 w 235"/>
                    <a:gd name="T81" fmla="*/ 745 h 1056"/>
                    <a:gd name="T82" fmla="*/ 155 w 235"/>
                    <a:gd name="T83" fmla="*/ 647 h 1056"/>
                    <a:gd name="T84" fmla="*/ 177 w 235"/>
                    <a:gd name="T85" fmla="*/ 540 h 1056"/>
                    <a:gd name="T86" fmla="*/ 197 w 235"/>
                    <a:gd name="T87" fmla="*/ 433 h 1056"/>
                    <a:gd name="T88" fmla="*/ 212 w 235"/>
                    <a:gd name="T89" fmla="*/ 334 h 1056"/>
                    <a:gd name="T90" fmla="*/ 217 w 235"/>
                    <a:gd name="T91" fmla="*/ 287 h 1056"/>
                    <a:gd name="T92" fmla="*/ 225 w 235"/>
                    <a:gd name="T93" fmla="*/ 242 h 1056"/>
                    <a:gd name="T94" fmla="*/ 227 w 235"/>
                    <a:gd name="T95" fmla="*/ 199 h 1056"/>
                    <a:gd name="T96" fmla="*/ 232 w 235"/>
                    <a:gd name="T97" fmla="*/ 162 h 1056"/>
                    <a:gd name="T98" fmla="*/ 235 w 235"/>
                    <a:gd name="T99" fmla="*/ 127 h 1056"/>
                    <a:gd name="T100" fmla="*/ 235 w 235"/>
                    <a:gd name="T101" fmla="*/ 95 h 1056"/>
                    <a:gd name="T102" fmla="*/ 235 w 235"/>
                    <a:gd name="T103" fmla="*/ 67 h 1056"/>
                    <a:gd name="T104" fmla="*/ 235 w 235"/>
                    <a:gd name="T105" fmla="*/ 45 h 1056"/>
                    <a:gd name="T106" fmla="*/ 232 w 235"/>
                    <a:gd name="T107" fmla="*/ 28 h 1056"/>
                    <a:gd name="T108" fmla="*/ 230 w 235"/>
                    <a:gd name="T109" fmla="*/ 13 h 1056"/>
                    <a:gd name="T110" fmla="*/ 225 w 235"/>
                    <a:gd name="T111" fmla="*/ 5 h 1056"/>
                    <a:gd name="T112" fmla="*/ 220 w 235"/>
                    <a:gd name="T113" fmla="*/ 0 h 105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</a:gdLst>
                  <a:ahLst/>
                  <a:cxnLst>
                    <a:cxn ang="T114">
                      <a:pos x="T0" y="T1"/>
                    </a:cxn>
                    <a:cxn ang="T115">
                      <a:pos x="T2" y="T3"/>
                    </a:cxn>
                    <a:cxn ang="T116">
                      <a:pos x="T4" y="T5"/>
                    </a:cxn>
                    <a:cxn ang="T117">
                      <a:pos x="T6" y="T7"/>
                    </a:cxn>
                    <a:cxn ang="T118">
                      <a:pos x="T8" y="T9"/>
                    </a:cxn>
                    <a:cxn ang="T119">
                      <a:pos x="T10" y="T11"/>
                    </a:cxn>
                    <a:cxn ang="T120">
                      <a:pos x="T12" y="T13"/>
                    </a:cxn>
                    <a:cxn ang="T121">
                      <a:pos x="T14" y="T15"/>
                    </a:cxn>
                    <a:cxn ang="T122">
                      <a:pos x="T16" y="T17"/>
                    </a:cxn>
                    <a:cxn ang="T123">
                      <a:pos x="T18" y="T19"/>
                    </a:cxn>
                    <a:cxn ang="T124">
                      <a:pos x="T20" y="T21"/>
                    </a:cxn>
                    <a:cxn ang="T125">
                      <a:pos x="T22" y="T23"/>
                    </a:cxn>
                    <a:cxn ang="T126">
                      <a:pos x="T24" y="T25"/>
                    </a:cxn>
                    <a:cxn ang="T127">
                      <a:pos x="T26" y="T27"/>
                    </a:cxn>
                    <a:cxn ang="T128">
                      <a:pos x="T28" y="T29"/>
                    </a:cxn>
                    <a:cxn ang="T129">
                      <a:pos x="T30" y="T31"/>
                    </a:cxn>
                    <a:cxn ang="T130">
                      <a:pos x="T32" y="T33"/>
                    </a:cxn>
                    <a:cxn ang="T131">
                      <a:pos x="T34" y="T35"/>
                    </a:cxn>
                    <a:cxn ang="T132">
                      <a:pos x="T36" y="T37"/>
                    </a:cxn>
                    <a:cxn ang="T133">
                      <a:pos x="T38" y="T39"/>
                    </a:cxn>
                    <a:cxn ang="T134">
                      <a:pos x="T40" y="T41"/>
                    </a:cxn>
                    <a:cxn ang="T135">
                      <a:pos x="T42" y="T43"/>
                    </a:cxn>
                    <a:cxn ang="T136">
                      <a:pos x="T44" y="T45"/>
                    </a:cxn>
                    <a:cxn ang="T137">
                      <a:pos x="T46" y="T47"/>
                    </a:cxn>
                    <a:cxn ang="T138">
                      <a:pos x="T48" y="T49"/>
                    </a:cxn>
                    <a:cxn ang="T139">
                      <a:pos x="T50" y="T51"/>
                    </a:cxn>
                    <a:cxn ang="T140">
                      <a:pos x="T52" y="T53"/>
                    </a:cxn>
                    <a:cxn ang="T141">
                      <a:pos x="T54" y="T55"/>
                    </a:cxn>
                    <a:cxn ang="T142">
                      <a:pos x="T56" y="T57"/>
                    </a:cxn>
                    <a:cxn ang="T143">
                      <a:pos x="T58" y="T59"/>
                    </a:cxn>
                    <a:cxn ang="T144">
                      <a:pos x="T60" y="T61"/>
                    </a:cxn>
                    <a:cxn ang="T145">
                      <a:pos x="T62" y="T63"/>
                    </a:cxn>
                    <a:cxn ang="T146">
                      <a:pos x="T64" y="T65"/>
                    </a:cxn>
                    <a:cxn ang="T147">
                      <a:pos x="T66" y="T67"/>
                    </a:cxn>
                    <a:cxn ang="T148">
                      <a:pos x="T68" y="T69"/>
                    </a:cxn>
                    <a:cxn ang="T149">
                      <a:pos x="T70" y="T71"/>
                    </a:cxn>
                    <a:cxn ang="T150">
                      <a:pos x="T72" y="T73"/>
                    </a:cxn>
                    <a:cxn ang="T151">
                      <a:pos x="T74" y="T75"/>
                    </a:cxn>
                    <a:cxn ang="T152">
                      <a:pos x="T76" y="T77"/>
                    </a:cxn>
                    <a:cxn ang="T153">
                      <a:pos x="T78" y="T79"/>
                    </a:cxn>
                    <a:cxn ang="T154">
                      <a:pos x="T80" y="T81"/>
                    </a:cxn>
                    <a:cxn ang="T155">
                      <a:pos x="T82" y="T83"/>
                    </a:cxn>
                    <a:cxn ang="T156">
                      <a:pos x="T84" y="T85"/>
                    </a:cxn>
                    <a:cxn ang="T157">
                      <a:pos x="T86" y="T87"/>
                    </a:cxn>
                    <a:cxn ang="T158">
                      <a:pos x="T88" y="T89"/>
                    </a:cxn>
                    <a:cxn ang="T159">
                      <a:pos x="T90" y="T91"/>
                    </a:cxn>
                    <a:cxn ang="T160">
                      <a:pos x="T92" y="T93"/>
                    </a:cxn>
                    <a:cxn ang="T161">
                      <a:pos x="T94" y="T95"/>
                    </a:cxn>
                    <a:cxn ang="T162">
                      <a:pos x="T96" y="T97"/>
                    </a:cxn>
                    <a:cxn ang="T163">
                      <a:pos x="T98" y="T99"/>
                    </a:cxn>
                    <a:cxn ang="T164">
                      <a:pos x="T100" y="T101"/>
                    </a:cxn>
                    <a:cxn ang="T165">
                      <a:pos x="T102" y="T103"/>
                    </a:cxn>
                    <a:cxn ang="T166">
                      <a:pos x="T104" y="T105"/>
                    </a:cxn>
                    <a:cxn ang="T167">
                      <a:pos x="T106" y="T107"/>
                    </a:cxn>
                    <a:cxn ang="T168">
                      <a:pos x="T108" y="T109"/>
                    </a:cxn>
                    <a:cxn ang="T169">
                      <a:pos x="T110" y="T111"/>
                    </a:cxn>
                    <a:cxn ang="T170">
                      <a:pos x="T112" y="T113"/>
                    </a:cxn>
                  </a:cxnLst>
                  <a:rect l="0" t="0" r="r" b="b"/>
                  <a:pathLst>
                    <a:path w="235" h="1056">
                      <a:moveTo>
                        <a:pt x="220" y="0"/>
                      </a:moveTo>
                      <a:lnTo>
                        <a:pt x="212" y="3"/>
                      </a:lnTo>
                      <a:lnTo>
                        <a:pt x="205" y="8"/>
                      </a:lnTo>
                      <a:lnTo>
                        <a:pt x="197" y="20"/>
                      </a:lnTo>
                      <a:lnTo>
                        <a:pt x="190" y="38"/>
                      </a:lnTo>
                      <a:lnTo>
                        <a:pt x="180" y="58"/>
                      </a:lnTo>
                      <a:lnTo>
                        <a:pt x="170" y="82"/>
                      </a:lnTo>
                      <a:lnTo>
                        <a:pt x="160" y="112"/>
                      </a:lnTo>
                      <a:lnTo>
                        <a:pt x="147" y="147"/>
                      </a:lnTo>
                      <a:lnTo>
                        <a:pt x="137" y="182"/>
                      </a:lnTo>
                      <a:lnTo>
                        <a:pt x="125" y="222"/>
                      </a:lnTo>
                      <a:lnTo>
                        <a:pt x="115" y="267"/>
                      </a:lnTo>
                      <a:lnTo>
                        <a:pt x="102" y="311"/>
                      </a:lnTo>
                      <a:lnTo>
                        <a:pt x="80" y="409"/>
                      </a:lnTo>
                      <a:lnTo>
                        <a:pt x="58" y="516"/>
                      </a:lnTo>
                      <a:lnTo>
                        <a:pt x="38" y="623"/>
                      </a:lnTo>
                      <a:lnTo>
                        <a:pt x="23" y="722"/>
                      </a:lnTo>
                      <a:lnTo>
                        <a:pt x="18" y="769"/>
                      </a:lnTo>
                      <a:lnTo>
                        <a:pt x="13" y="814"/>
                      </a:lnTo>
                      <a:lnTo>
                        <a:pt x="8" y="857"/>
                      </a:lnTo>
                      <a:lnTo>
                        <a:pt x="3" y="894"/>
                      </a:lnTo>
                      <a:lnTo>
                        <a:pt x="0" y="929"/>
                      </a:lnTo>
                      <a:lnTo>
                        <a:pt x="0" y="961"/>
                      </a:lnTo>
                      <a:lnTo>
                        <a:pt x="0" y="989"/>
                      </a:lnTo>
                      <a:lnTo>
                        <a:pt x="0" y="1011"/>
                      </a:lnTo>
                      <a:lnTo>
                        <a:pt x="3" y="1028"/>
                      </a:lnTo>
                      <a:lnTo>
                        <a:pt x="5" y="1043"/>
                      </a:lnTo>
                      <a:lnTo>
                        <a:pt x="10" y="1053"/>
                      </a:lnTo>
                      <a:lnTo>
                        <a:pt x="15" y="1056"/>
                      </a:lnTo>
                      <a:lnTo>
                        <a:pt x="23" y="1053"/>
                      </a:lnTo>
                      <a:lnTo>
                        <a:pt x="30" y="1048"/>
                      </a:lnTo>
                      <a:lnTo>
                        <a:pt x="38" y="1036"/>
                      </a:lnTo>
                      <a:lnTo>
                        <a:pt x="45" y="1018"/>
                      </a:lnTo>
                      <a:lnTo>
                        <a:pt x="55" y="998"/>
                      </a:lnTo>
                      <a:lnTo>
                        <a:pt x="65" y="974"/>
                      </a:lnTo>
                      <a:lnTo>
                        <a:pt x="75" y="944"/>
                      </a:lnTo>
                      <a:lnTo>
                        <a:pt x="88" y="911"/>
                      </a:lnTo>
                      <a:lnTo>
                        <a:pt x="97" y="874"/>
                      </a:lnTo>
                      <a:lnTo>
                        <a:pt x="110" y="834"/>
                      </a:lnTo>
                      <a:lnTo>
                        <a:pt x="120" y="789"/>
                      </a:lnTo>
                      <a:lnTo>
                        <a:pt x="132" y="745"/>
                      </a:lnTo>
                      <a:lnTo>
                        <a:pt x="155" y="647"/>
                      </a:lnTo>
                      <a:lnTo>
                        <a:pt x="177" y="540"/>
                      </a:lnTo>
                      <a:lnTo>
                        <a:pt x="197" y="433"/>
                      </a:lnTo>
                      <a:lnTo>
                        <a:pt x="212" y="334"/>
                      </a:lnTo>
                      <a:lnTo>
                        <a:pt x="217" y="287"/>
                      </a:lnTo>
                      <a:lnTo>
                        <a:pt x="225" y="242"/>
                      </a:lnTo>
                      <a:lnTo>
                        <a:pt x="227" y="199"/>
                      </a:lnTo>
                      <a:lnTo>
                        <a:pt x="232" y="162"/>
                      </a:lnTo>
                      <a:lnTo>
                        <a:pt x="235" y="127"/>
                      </a:lnTo>
                      <a:lnTo>
                        <a:pt x="235" y="95"/>
                      </a:lnTo>
                      <a:lnTo>
                        <a:pt x="235" y="67"/>
                      </a:lnTo>
                      <a:lnTo>
                        <a:pt x="235" y="45"/>
                      </a:lnTo>
                      <a:lnTo>
                        <a:pt x="232" y="28"/>
                      </a:lnTo>
                      <a:lnTo>
                        <a:pt x="230" y="13"/>
                      </a:lnTo>
                      <a:lnTo>
                        <a:pt x="225" y="5"/>
                      </a:lnTo>
                      <a:lnTo>
                        <a:pt x="220" y="0"/>
                      </a:lnTo>
                      <a:close/>
                    </a:path>
                  </a:pathLst>
                </a:custGeom>
                <a:noFill/>
                <a:ln w="9525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sz="14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268380" name="Line 20"/>
              <p:cNvSpPr>
                <a:spLocks noChangeShapeType="1"/>
              </p:cNvSpPr>
              <p:nvPr/>
            </p:nvSpPr>
            <p:spPr bwMode="auto">
              <a:xfrm flipV="1">
                <a:off x="11669" y="8868"/>
                <a:ext cx="352" cy="35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z="1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68381" name="Line 21"/>
              <p:cNvSpPr>
                <a:spLocks noChangeShapeType="1"/>
              </p:cNvSpPr>
              <p:nvPr/>
            </p:nvSpPr>
            <p:spPr bwMode="auto">
              <a:xfrm>
                <a:off x="11679" y="9221"/>
                <a:ext cx="192" cy="456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z="1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68382" name="Line 22"/>
              <p:cNvSpPr>
                <a:spLocks noChangeShapeType="1"/>
              </p:cNvSpPr>
              <p:nvPr/>
            </p:nvSpPr>
            <p:spPr bwMode="auto">
              <a:xfrm>
                <a:off x="11681" y="9229"/>
                <a:ext cx="125" cy="152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z="1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268377" name="Oval 23"/>
            <p:cNvSpPr>
              <a:spLocks noChangeArrowheads="1"/>
            </p:cNvSpPr>
            <p:nvPr/>
          </p:nvSpPr>
          <p:spPr bwMode="auto">
            <a:xfrm>
              <a:off x="12086" y="9269"/>
              <a:ext cx="119" cy="119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68293" name="Line 24"/>
          <p:cNvSpPr>
            <a:spLocks noChangeShapeType="1"/>
          </p:cNvSpPr>
          <p:nvPr/>
        </p:nvSpPr>
        <p:spPr bwMode="auto">
          <a:xfrm>
            <a:off x="3962400" y="3048000"/>
            <a:ext cx="3962400" cy="15240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6633" name="Freeform 25"/>
          <p:cNvSpPr>
            <a:spLocks/>
          </p:cNvSpPr>
          <p:nvPr/>
        </p:nvSpPr>
        <p:spPr bwMode="auto">
          <a:xfrm>
            <a:off x="7162800" y="3524250"/>
            <a:ext cx="1981200" cy="520700"/>
          </a:xfrm>
          <a:custGeom>
            <a:avLst/>
            <a:gdLst>
              <a:gd name="T0" fmla="*/ 0 w 1920"/>
              <a:gd name="T1" fmla="*/ 232 h 328"/>
              <a:gd name="T2" fmla="*/ 480 w 1920"/>
              <a:gd name="T3" fmla="*/ 232 h 328"/>
              <a:gd name="T4" fmla="*/ 864 w 1920"/>
              <a:gd name="T5" fmla="*/ 40 h 328"/>
              <a:gd name="T6" fmla="*/ 1152 w 1920"/>
              <a:gd name="T7" fmla="*/ 40 h 328"/>
              <a:gd name="T8" fmla="*/ 1632 w 1920"/>
              <a:gd name="T9" fmla="*/ 280 h 328"/>
              <a:gd name="T10" fmla="*/ 1920 w 1920"/>
              <a:gd name="T11" fmla="*/ 328 h 3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920" h="328">
                <a:moveTo>
                  <a:pt x="0" y="232"/>
                </a:moveTo>
                <a:cubicBezTo>
                  <a:pt x="168" y="248"/>
                  <a:pt x="336" y="264"/>
                  <a:pt x="480" y="232"/>
                </a:cubicBezTo>
                <a:cubicBezTo>
                  <a:pt x="624" y="200"/>
                  <a:pt x="752" y="72"/>
                  <a:pt x="864" y="40"/>
                </a:cubicBezTo>
                <a:cubicBezTo>
                  <a:pt x="976" y="8"/>
                  <a:pt x="1024" y="0"/>
                  <a:pt x="1152" y="40"/>
                </a:cubicBezTo>
                <a:cubicBezTo>
                  <a:pt x="1280" y="80"/>
                  <a:pt x="1504" y="232"/>
                  <a:pt x="1632" y="280"/>
                </a:cubicBezTo>
                <a:cubicBezTo>
                  <a:pt x="1760" y="328"/>
                  <a:pt x="1840" y="328"/>
                  <a:pt x="1920" y="328"/>
                </a:cubicBezTo>
              </a:path>
            </a:pathLst>
          </a:custGeom>
          <a:noFill/>
          <a:ln w="19050" cmpd="sng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6634" name="Line 26"/>
          <p:cNvSpPr>
            <a:spLocks noChangeShapeType="1"/>
          </p:cNvSpPr>
          <p:nvPr/>
        </p:nvSpPr>
        <p:spPr bwMode="auto">
          <a:xfrm flipV="1">
            <a:off x="4038600" y="3905250"/>
            <a:ext cx="3124200" cy="5715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6635" name="Freeform 27"/>
          <p:cNvSpPr>
            <a:spLocks/>
          </p:cNvSpPr>
          <p:nvPr/>
        </p:nvSpPr>
        <p:spPr bwMode="auto">
          <a:xfrm>
            <a:off x="2895601" y="3429000"/>
            <a:ext cx="1133475" cy="552450"/>
          </a:xfrm>
          <a:custGeom>
            <a:avLst/>
            <a:gdLst>
              <a:gd name="T0" fmla="*/ 0 w 714"/>
              <a:gd name="T1" fmla="*/ 0 h 498"/>
              <a:gd name="T2" fmla="*/ 36 w 714"/>
              <a:gd name="T3" fmla="*/ 6 h 498"/>
              <a:gd name="T4" fmla="*/ 72 w 714"/>
              <a:gd name="T5" fmla="*/ 18 h 498"/>
              <a:gd name="T6" fmla="*/ 96 w 714"/>
              <a:gd name="T7" fmla="*/ 54 h 498"/>
              <a:gd name="T8" fmla="*/ 198 w 714"/>
              <a:gd name="T9" fmla="*/ 120 h 498"/>
              <a:gd name="T10" fmla="*/ 216 w 714"/>
              <a:gd name="T11" fmla="*/ 138 h 498"/>
              <a:gd name="T12" fmla="*/ 234 w 714"/>
              <a:gd name="T13" fmla="*/ 144 h 498"/>
              <a:gd name="T14" fmla="*/ 300 w 714"/>
              <a:gd name="T15" fmla="*/ 210 h 498"/>
              <a:gd name="T16" fmla="*/ 426 w 714"/>
              <a:gd name="T17" fmla="*/ 258 h 498"/>
              <a:gd name="T18" fmla="*/ 486 w 714"/>
              <a:gd name="T19" fmla="*/ 336 h 498"/>
              <a:gd name="T20" fmla="*/ 522 w 714"/>
              <a:gd name="T21" fmla="*/ 372 h 498"/>
              <a:gd name="T22" fmla="*/ 606 w 714"/>
              <a:gd name="T23" fmla="*/ 468 h 498"/>
              <a:gd name="T24" fmla="*/ 714 w 714"/>
              <a:gd name="T25" fmla="*/ 498 h 4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714" h="498">
                <a:moveTo>
                  <a:pt x="0" y="0"/>
                </a:moveTo>
                <a:cubicBezTo>
                  <a:pt x="12" y="2"/>
                  <a:pt x="24" y="3"/>
                  <a:pt x="36" y="6"/>
                </a:cubicBezTo>
                <a:cubicBezTo>
                  <a:pt x="48" y="9"/>
                  <a:pt x="72" y="18"/>
                  <a:pt x="72" y="18"/>
                </a:cubicBezTo>
                <a:cubicBezTo>
                  <a:pt x="129" y="75"/>
                  <a:pt x="61" y="2"/>
                  <a:pt x="96" y="54"/>
                </a:cubicBezTo>
                <a:cubicBezTo>
                  <a:pt x="117" y="86"/>
                  <a:pt x="163" y="108"/>
                  <a:pt x="198" y="120"/>
                </a:cubicBezTo>
                <a:cubicBezTo>
                  <a:pt x="204" y="126"/>
                  <a:pt x="209" y="133"/>
                  <a:pt x="216" y="138"/>
                </a:cubicBezTo>
                <a:cubicBezTo>
                  <a:pt x="221" y="142"/>
                  <a:pt x="229" y="140"/>
                  <a:pt x="234" y="144"/>
                </a:cubicBezTo>
                <a:cubicBezTo>
                  <a:pt x="253" y="159"/>
                  <a:pt x="275" y="196"/>
                  <a:pt x="300" y="210"/>
                </a:cubicBezTo>
                <a:cubicBezTo>
                  <a:pt x="340" y="232"/>
                  <a:pt x="388" y="232"/>
                  <a:pt x="426" y="258"/>
                </a:cubicBezTo>
                <a:cubicBezTo>
                  <a:pt x="445" y="286"/>
                  <a:pt x="464" y="311"/>
                  <a:pt x="486" y="336"/>
                </a:cubicBezTo>
                <a:cubicBezTo>
                  <a:pt x="497" y="349"/>
                  <a:pt x="513" y="358"/>
                  <a:pt x="522" y="372"/>
                </a:cubicBezTo>
                <a:cubicBezTo>
                  <a:pt x="540" y="399"/>
                  <a:pt x="567" y="460"/>
                  <a:pt x="606" y="468"/>
                </a:cubicBezTo>
                <a:cubicBezTo>
                  <a:pt x="644" y="476"/>
                  <a:pt x="679" y="481"/>
                  <a:pt x="714" y="498"/>
                </a:cubicBezTo>
              </a:path>
            </a:pathLst>
          </a:custGeom>
          <a:noFill/>
          <a:ln w="19050" cmpd="sng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68297" name="Group 28"/>
          <p:cNvGrpSpPr>
            <a:grpSpLocks/>
          </p:cNvGrpSpPr>
          <p:nvPr/>
        </p:nvGrpSpPr>
        <p:grpSpPr bwMode="auto">
          <a:xfrm>
            <a:off x="3505201" y="2590800"/>
            <a:ext cx="809625" cy="541338"/>
            <a:chOff x="7774" y="7887"/>
            <a:chExt cx="1317" cy="836"/>
          </a:xfrm>
        </p:grpSpPr>
        <p:grpSp>
          <p:nvGrpSpPr>
            <p:cNvPr id="268317" name="Group 29"/>
            <p:cNvGrpSpPr>
              <a:grpSpLocks/>
            </p:cNvGrpSpPr>
            <p:nvPr/>
          </p:nvGrpSpPr>
          <p:grpSpPr bwMode="auto">
            <a:xfrm>
              <a:off x="8313" y="7887"/>
              <a:ext cx="387" cy="396"/>
              <a:chOff x="8313" y="7887"/>
              <a:chExt cx="387" cy="396"/>
            </a:xfrm>
          </p:grpSpPr>
          <p:grpSp>
            <p:nvGrpSpPr>
              <p:cNvPr id="268361" name="Group 30"/>
              <p:cNvGrpSpPr>
                <a:grpSpLocks/>
              </p:cNvGrpSpPr>
              <p:nvPr/>
            </p:nvGrpSpPr>
            <p:grpSpPr bwMode="auto">
              <a:xfrm>
                <a:off x="8313" y="7937"/>
                <a:ext cx="337" cy="346"/>
                <a:chOff x="8313" y="7937"/>
                <a:chExt cx="337" cy="346"/>
              </a:xfrm>
            </p:grpSpPr>
            <p:sp>
              <p:nvSpPr>
                <p:cNvPr id="268367" name="Freeform 31"/>
                <p:cNvSpPr>
                  <a:spLocks/>
                </p:cNvSpPr>
                <p:nvPr/>
              </p:nvSpPr>
              <p:spPr bwMode="auto">
                <a:xfrm>
                  <a:off x="8388" y="7949"/>
                  <a:ext cx="259" cy="334"/>
                </a:xfrm>
                <a:custGeom>
                  <a:avLst/>
                  <a:gdLst>
                    <a:gd name="T0" fmla="*/ 0 w 259"/>
                    <a:gd name="T1" fmla="*/ 257 h 334"/>
                    <a:gd name="T2" fmla="*/ 189 w 259"/>
                    <a:gd name="T3" fmla="*/ 0 h 334"/>
                    <a:gd name="T4" fmla="*/ 259 w 259"/>
                    <a:gd name="T5" fmla="*/ 28 h 334"/>
                    <a:gd name="T6" fmla="*/ 202 w 259"/>
                    <a:gd name="T7" fmla="*/ 321 h 334"/>
                    <a:gd name="T8" fmla="*/ 57 w 259"/>
                    <a:gd name="T9" fmla="*/ 334 h 334"/>
                    <a:gd name="T10" fmla="*/ 0 w 259"/>
                    <a:gd name="T11" fmla="*/ 257 h 334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0" t="0" r="r" b="b"/>
                  <a:pathLst>
                    <a:path w="259" h="334">
                      <a:moveTo>
                        <a:pt x="0" y="257"/>
                      </a:moveTo>
                      <a:lnTo>
                        <a:pt x="189" y="0"/>
                      </a:lnTo>
                      <a:lnTo>
                        <a:pt x="259" y="28"/>
                      </a:lnTo>
                      <a:lnTo>
                        <a:pt x="202" y="321"/>
                      </a:lnTo>
                      <a:lnTo>
                        <a:pt x="57" y="334"/>
                      </a:lnTo>
                      <a:lnTo>
                        <a:pt x="0" y="257"/>
                      </a:lnTo>
                      <a:close/>
                    </a:path>
                  </a:pathLst>
                </a:custGeom>
                <a:solidFill>
                  <a:srgbClr val="C0C0C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 sz="14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68368" name="Freeform 32"/>
                <p:cNvSpPr>
                  <a:spLocks/>
                </p:cNvSpPr>
                <p:nvPr/>
              </p:nvSpPr>
              <p:spPr bwMode="auto">
                <a:xfrm>
                  <a:off x="8313" y="7937"/>
                  <a:ext cx="277" cy="274"/>
                </a:xfrm>
                <a:custGeom>
                  <a:avLst/>
                  <a:gdLst>
                    <a:gd name="T0" fmla="*/ 87 w 277"/>
                    <a:gd name="T1" fmla="*/ 274 h 274"/>
                    <a:gd name="T2" fmla="*/ 277 w 277"/>
                    <a:gd name="T3" fmla="*/ 17 h 274"/>
                    <a:gd name="T4" fmla="*/ 229 w 277"/>
                    <a:gd name="T5" fmla="*/ 0 h 274"/>
                    <a:gd name="T6" fmla="*/ 0 w 277"/>
                    <a:gd name="T7" fmla="*/ 244 h 274"/>
                    <a:gd name="T8" fmla="*/ 87 w 277"/>
                    <a:gd name="T9" fmla="*/ 274 h 27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277" h="274">
                      <a:moveTo>
                        <a:pt x="87" y="274"/>
                      </a:moveTo>
                      <a:lnTo>
                        <a:pt x="277" y="17"/>
                      </a:lnTo>
                      <a:lnTo>
                        <a:pt x="229" y="0"/>
                      </a:lnTo>
                      <a:lnTo>
                        <a:pt x="0" y="244"/>
                      </a:lnTo>
                      <a:lnTo>
                        <a:pt x="87" y="274"/>
                      </a:lnTo>
                      <a:close/>
                    </a:path>
                  </a:pathLst>
                </a:custGeom>
                <a:solidFill>
                  <a:srgbClr val="A0A0A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 sz="14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68369" name="Freeform 33"/>
                <p:cNvSpPr>
                  <a:spLocks/>
                </p:cNvSpPr>
                <p:nvPr/>
              </p:nvSpPr>
              <p:spPr bwMode="auto">
                <a:xfrm>
                  <a:off x="8400" y="7949"/>
                  <a:ext cx="200" cy="269"/>
                </a:xfrm>
                <a:custGeom>
                  <a:avLst/>
                  <a:gdLst>
                    <a:gd name="T0" fmla="*/ 192 w 200"/>
                    <a:gd name="T1" fmla="*/ 0 h 269"/>
                    <a:gd name="T2" fmla="*/ 0 w 200"/>
                    <a:gd name="T3" fmla="*/ 262 h 269"/>
                    <a:gd name="T4" fmla="*/ 5 w 200"/>
                    <a:gd name="T5" fmla="*/ 269 h 269"/>
                    <a:gd name="T6" fmla="*/ 200 w 200"/>
                    <a:gd name="T7" fmla="*/ 3 h 269"/>
                    <a:gd name="T8" fmla="*/ 192 w 200"/>
                    <a:gd name="T9" fmla="*/ 0 h 269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200" h="269">
                      <a:moveTo>
                        <a:pt x="192" y="0"/>
                      </a:moveTo>
                      <a:lnTo>
                        <a:pt x="0" y="262"/>
                      </a:lnTo>
                      <a:lnTo>
                        <a:pt x="5" y="269"/>
                      </a:lnTo>
                      <a:lnTo>
                        <a:pt x="200" y="3"/>
                      </a:lnTo>
                      <a:lnTo>
                        <a:pt x="192" y="0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 sz="14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grpSp>
              <p:nvGrpSpPr>
                <p:cNvPr id="268370" name="Group 34"/>
                <p:cNvGrpSpPr>
                  <a:grpSpLocks/>
                </p:cNvGrpSpPr>
                <p:nvPr/>
              </p:nvGrpSpPr>
              <p:grpSpPr bwMode="auto">
                <a:xfrm>
                  <a:off x="8368" y="7974"/>
                  <a:ext cx="184" cy="189"/>
                  <a:chOff x="8368" y="7974"/>
                  <a:chExt cx="184" cy="189"/>
                </a:xfrm>
              </p:grpSpPr>
              <p:sp>
                <p:nvSpPr>
                  <p:cNvPr id="268372" name="Line 35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8510" y="7974"/>
                    <a:ext cx="42" cy="23"/>
                  </a:xfrm>
                  <a:prstGeom prst="line">
                    <a:avLst/>
                  </a:prstGeom>
                  <a:noFill/>
                  <a:ln w="4445">
                    <a:solidFill>
                      <a:srgbClr val="40404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 sz="1400" dirty="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268373" name="Line 36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8450" y="8044"/>
                    <a:ext cx="48" cy="30"/>
                  </a:xfrm>
                  <a:prstGeom prst="line">
                    <a:avLst/>
                  </a:prstGeom>
                  <a:noFill/>
                  <a:ln w="4445">
                    <a:solidFill>
                      <a:srgbClr val="40404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 sz="1400" dirty="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268374" name="Line 37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8368" y="8128"/>
                    <a:ext cx="60" cy="35"/>
                  </a:xfrm>
                  <a:prstGeom prst="line">
                    <a:avLst/>
                  </a:prstGeom>
                  <a:noFill/>
                  <a:ln w="4445">
                    <a:solidFill>
                      <a:srgbClr val="40404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 sz="1400" dirty="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</p:grpSp>
            <p:sp>
              <p:nvSpPr>
                <p:cNvPr id="268371" name="Freeform 38"/>
                <p:cNvSpPr>
                  <a:spLocks/>
                </p:cNvSpPr>
                <p:nvPr/>
              </p:nvSpPr>
              <p:spPr bwMode="auto">
                <a:xfrm>
                  <a:off x="8590" y="7972"/>
                  <a:ext cx="60" cy="278"/>
                </a:xfrm>
                <a:custGeom>
                  <a:avLst/>
                  <a:gdLst>
                    <a:gd name="T0" fmla="*/ 60 w 60"/>
                    <a:gd name="T1" fmla="*/ 5 h 278"/>
                    <a:gd name="T2" fmla="*/ 10 w 60"/>
                    <a:gd name="T3" fmla="*/ 278 h 278"/>
                    <a:gd name="T4" fmla="*/ 0 w 60"/>
                    <a:gd name="T5" fmla="*/ 276 h 278"/>
                    <a:gd name="T6" fmla="*/ 52 w 60"/>
                    <a:gd name="T7" fmla="*/ 0 h 278"/>
                    <a:gd name="T8" fmla="*/ 60 w 60"/>
                    <a:gd name="T9" fmla="*/ 5 h 27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60" h="278">
                      <a:moveTo>
                        <a:pt x="60" y="5"/>
                      </a:moveTo>
                      <a:lnTo>
                        <a:pt x="10" y="278"/>
                      </a:lnTo>
                      <a:lnTo>
                        <a:pt x="0" y="276"/>
                      </a:lnTo>
                      <a:lnTo>
                        <a:pt x="52" y="0"/>
                      </a:lnTo>
                      <a:lnTo>
                        <a:pt x="60" y="5"/>
                      </a:lnTo>
                      <a:close/>
                    </a:path>
                  </a:pathLst>
                </a:custGeom>
                <a:solidFill>
                  <a:srgbClr val="40404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 sz="14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268362" name="Group 39"/>
              <p:cNvGrpSpPr>
                <a:grpSpLocks/>
              </p:cNvGrpSpPr>
              <p:nvPr/>
            </p:nvGrpSpPr>
            <p:grpSpPr bwMode="auto">
              <a:xfrm>
                <a:off x="8505" y="7887"/>
                <a:ext cx="195" cy="117"/>
                <a:chOff x="8505" y="7887"/>
                <a:chExt cx="195" cy="117"/>
              </a:xfrm>
            </p:grpSpPr>
            <p:sp>
              <p:nvSpPr>
                <p:cNvPr id="268363" name="Freeform 40"/>
                <p:cNvSpPr>
                  <a:spLocks/>
                </p:cNvSpPr>
                <p:nvPr/>
              </p:nvSpPr>
              <p:spPr bwMode="auto">
                <a:xfrm>
                  <a:off x="8665" y="7954"/>
                  <a:ext cx="30" cy="50"/>
                </a:xfrm>
                <a:custGeom>
                  <a:avLst/>
                  <a:gdLst>
                    <a:gd name="T0" fmla="*/ 17 w 30"/>
                    <a:gd name="T1" fmla="*/ 0 h 50"/>
                    <a:gd name="T2" fmla="*/ 7 w 30"/>
                    <a:gd name="T3" fmla="*/ 23 h 50"/>
                    <a:gd name="T4" fmla="*/ 0 w 30"/>
                    <a:gd name="T5" fmla="*/ 50 h 50"/>
                    <a:gd name="T6" fmla="*/ 7 w 30"/>
                    <a:gd name="T7" fmla="*/ 47 h 50"/>
                    <a:gd name="T8" fmla="*/ 12 w 30"/>
                    <a:gd name="T9" fmla="*/ 45 h 50"/>
                    <a:gd name="T10" fmla="*/ 20 w 30"/>
                    <a:gd name="T11" fmla="*/ 43 h 50"/>
                    <a:gd name="T12" fmla="*/ 25 w 30"/>
                    <a:gd name="T13" fmla="*/ 40 h 50"/>
                    <a:gd name="T14" fmla="*/ 30 w 30"/>
                    <a:gd name="T15" fmla="*/ 28 h 50"/>
                    <a:gd name="T16" fmla="*/ 25 w 30"/>
                    <a:gd name="T17" fmla="*/ 20 h 50"/>
                    <a:gd name="T18" fmla="*/ 22 w 30"/>
                    <a:gd name="T19" fmla="*/ 13 h 50"/>
                    <a:gd name="T20" fmla="*/ 20 w 30"/>
                    <a:gd name="T21" fmla="*/ 5 h 50"/>
                    <a:gd name="T22" fmla="*/ 17 w 30"/>
                    <a:gd name="T23" fmla="*/ 0 h 50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0" t="0" r="r" b="b"/>
                  <a:pathLst>
                    <a:path w="30" h="50">
                      <a:moveTo>
                        <a:pt x="17" y="0"/>
                      </a:moveTo>
                      <a:lnTo>
                        <a:pt x="7" y="23"/>
                      </a:lnTo>
                      <a:lnTo>
                        <a:pt x="0" y="50"/>
                      </a:lnTo>
                      <a:lnTo>
                        <a:pt x="7" y="47"/>
                      </a:lnTo>
                      <a:lnTo>
                        <a:pt x="12" y="45"/>
                      </a:lnTo>
                      <a:lnTo>
                        <a:pt x="20" y="43"/>
                      </a:lnTo>
                      <a:lnTo>
                        <a:pt x="25" y="40"/>
                      </a:lnTo>
                      <a:lnTo>
                        <a:pt x="30" y="28"/>
                      </a:lnTo>
                      <a:lnTo>
                        <a:pt x="25" y="20"/>
                      </a:lnTo>
                      <a:lnTo>
                        <a:pt x="22" y="13"/>
                      </a:lnTo>
                      <a:lnTo>
                        <a:pt x="20" y="5"/>
                      </a:lnTo>
                      <a:lnTo>
                        <a:pt x="17" y="0"/>
                      </a:lnTo>
                      <a:close/>
                    </a:path>
                  </a:pathLst>
                </a:custGeom>
                <a:solidFill>
                  <a:srgbClr val="C0C0C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 sz="14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68364" name="Freeform 41"/>
                <p:cNvSpPr>
                  <a:spLocks/>
                </p:cNvSpPr>
                <p:nvPr/>
              </p:nvSpPr>
              <p:spPr bwMode="auto">
                <a:xfrm>
                  <a:off x="8505" y="7904"/>
                  <a:ext cx="195" cy="93"/>
                </a:xfrm>
                <a:custGeom>
                  <a:avLst/>
                  <a:gdLst>
                    <a:gd name="T0" fmla="*/ 192 w 195"/>
                    <a:gd name="T1" fmla="*/ 83 h 93"/>
                    <a:gd name="T2" fmla="*/ 175 w 195"/>
                    <a:gd name="T3" fmla="*/ 70 h 93"/>
                    <a:gd name="T4" fmla="*/ 3 w 195"/>
                    <a:gd name="T5" fmla="*/ 0 h 93"/>
                    <a:gd name="T6" fmla="*/ 0 w 195"/>
                    <a:gd name="T7" fmla="*/ 3 h 93"/>
                    <a:gd name="T8" fmla="*/ 3 w 195"/>
                    <a:gd name="T9" fmla="*/ 13 h 93"/>
                    <a:gd name="T10" fmla="*/ 3 w 195"/>
                    <a:gd name="T11" fmla="*/ 15 h 93"/>
                    <a:gd name="T12" fmla="*/ 5 w 195"/>
                    <a:gd name="T13" fmla="*/ 18 h 93"/>
                    <a:gd name="T14" fmla="*/ 170 w 195"/>
                    <a:gd name="T15" fmla="*/ 88 h 93"/>
                    <a:gd name="T16" fmla="*/ 190 w 195"/>
                    <a:gd name="T17" fmla="*/ 93 h 93"/>
                    <a:gd name="T18" fmla="*/ 192 w 195"/>
                    <a:gd name="T19" fmla="*/ 90 h 93"/>
                    <a:gd name="T20" fmla="*/ 195 w 195"/>
                    <a:gd name="T21" fmla="*/ 88 h 93"/>
                    <a:gd name="T22" fmla="*/ 192 w 195"/>
                    <a:gd name="T23" fmla="*/ 83 h 93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0" t="0" r="r" b="b"/>
                  <a:pathLst>
                    <a:path w="195" h="93">
                      <a:moveTo>
                        <a:pt x="192" y="83"/>
                      </a:moveTo>
                      <a:lnTo>
                        <a:pt x="175" y="70"/>
                      </a:lnTo>
                      <a:lnTo>
                        <a:pt x="3" y="0"/>
                      </a:lnTo>
                      <a:lnTo>
                        <a:pt x="0" y="3"/>
                      </a:lnTo>
                      <a:lnTo>
                        <a:pt x="3" y="13"/>
                      </a:lnTo>
                      <a:lnTo>
                        <a:pt x="3" y="15"/>
                      </a:lnTo>
                      <a:lnTo>
                        <a:pt x="5" y="18"/>
                      </a:lnTo>
                      <a:lnTo>
                        <a:pt x="170" y="88"/>
                      </a:lnTo>
                      <a:lnTo>
                        <a:pt x="190" y="93"/>
                      </a:lnTo>
                      <a:lnTo>
                        <a:pt x="192" y="90"/>
                      </a:lnTo>
                      <a:lnTo>
                        <a:pt x="195" y="88"/>
                      </a:lnTo>
                      <a:lnTo>
                        <a:pt x="192" y="83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 sz="14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68365" name="Freeform 42"/>
                <p:cNvSpPr>
                  <a:spLocks/>
                </p:cNvSpPr>
                <p:nvPr/>
              </p:nvSpPr>
              <p:spPr bwMode="auto">
                <a:xfrm>
                  <a:off x="8508" y="7914"/>
                  <a:ext cx="37" cy="33"/>
                </a:xfrm>
                <a:custGeom>
                  <a:avLst/>
                  <a:gdLst>
                    <a:gd name="T0" fmla="*/ 37 w 37"/>
                    <a:gd name="T1" fmla="*/ 18 h 33"/>
                    <a:gd name="T2" fmla="*/ 22 w 37"/>
                    <a:gd name="T3" fmla="*/ 33 h 33"/>
                    <a:gd name="T4" fmla="*/ 0 w 37"/>
                    <a:gd name="T5" fmla="*/ 23 h 33"/>
                    <a:gd name="T6" fmla="*/ 0 w 37"/>
                    <a:gd name="T7" fmla="*/ 0 h 33"/>
                    <a:gd name="T8" fmla="*/ 37 w 37"/>
                    <a:gd name="T9" fmla="*/ 18 h 3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37" h="33">
                      <a:moveTo>
                        <a:pt x="37" y="18"/>
                      </a:moveTo>
                      <a:lnTo>
                        <a:pt x="22" y="33"/>
                      </a:lnTo>
                      <a:lnTo>
                        <a:pt x="0" y="23"/>
                      </a:lnTo>
                      <a:lnTo>
                        <a:pt x="0" y="0"/>
                      </a:lnTo>
                      <a:lnTo>
                        <a:pt x="37" y="18"/>
                      </a:lnTo>
                      <a:close/>
                    </a:path>
                  </a:pathLst>
                </a:custGeom>
                <a:solidFill>
                  <a:srgbClr val="8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 sz="14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68366" name="Freeform 43"/>
                <p:cNvSpPr>
                  <a:spLocks/>
                </p:cNvSpPr>
                <p:nvPr/>
              </p:nvSpPr>
              <p:spPr bwMode="auto">
                <a:xfrm>
                  <a:off x="8508" y="7887"/>
                  <a:ext cx="39" cy="35"/>
                </a:xfrm>
                <a:custGeom>
                  <a:avLst/>
                  <a:gdLst>
                    <a:gd name="T0" fmla="*/ 39 w 39"/>
                    <a:gd name="T1" fmla="*/ 35 h 35"/>
                    <a:gd name="T2" fmla="*/ 0 w 39"/>
                    <a:gd name="T3" fmla="*/ 17 h 35"/>
                    <a:gd name="T4" fmla="*/ 12 w 39"/>
                    <a:gd name="T5" fmla="*/ 0 h 35"/>
                    <a:gd name="T6" fmla="*/ 39 w 39"/>
                    <a:gd name="T7" fmla="*/ 10 h 35"/>
                    <a:gd name="T8" fmla="*/ 39 w 39"/>
                    <a:gd name="T9" fmla="*/ 35 h 35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39" h="35">
                      <a:moveTo>
                        <a:pt x="39" y="35"/>
                      </a:moveTo>
                      <a:lnTo>
                        <a:pt x="0" y="17"/>
                      </a:lnTo>
                      <a:lnTo>
                        <a:pt x="12" y="0"/>
                      </a:lnTo>
                      <a:lnTo>
                        <a:pt x="39" y="10"/>
                      </a:lnTo>
                      <a:lnTo>
                        <a:pt x="39" y="35"/>
                      </a:lnTo>
                      <a:close/>
                    </a:path>
                  </a:pathLst>
                </a:cu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 sz="14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</p:grpSp>
        <p:sp>
          <p:nvSpPr>
            <p:cNvPr id="268318" name="Freeform 44"/>
            <p:cNvSpPr>
              <a:spLocks/>
            </p:cNvSpPr>
            <p:nvPr/>
          </p:nvSpPr>
          <p:spPr bwMode="auto">
            <a:xfrm>
              <a:off x="7939" y="8001"/>
              <a:ext cx="1152" cy="536"/>
            </a:xfrm>
            <a:custGeom>
              <a:avLst/>
              <a:gdLst>
                <a:gd name="T0" fmla="*/ 20 w 1152"/>
                <a:gd name="T1" fmla="*/ 269 h 536"/>
                <a:gd name="T2" fmla="*/ 77 w 1152"/>
                <a:gd name="T3" fmla="*/ 304 h 536"/>
                <a:gd name="T4" fmla="*/ 152 w 1152"/>
                <a:gd name="T5" fmla="*/ 339 h 536"/>
                <a:gd name="T6" fmla="*/ 242 w 1152"/>
                <a:gd name="T7" fmla="*/ 369 h 536"/>
                <a:gd name="T8" fmla="*/ 666 w 1152"/>
                <a:gd name="T9" fmla="*/ 439 h 536"/>
                <a:gd name="T10" fmla="*/ 733 w 1152"/>
                <a:gd name="T11" fmla="*/ 463 h 536"/>
                <a:gd name="T12" fmla="*/ 806 w 1152"/>
                <a:gd name="T13" fmla="*/ 483 h 536"/>
                <a:gd name="T14" fmla="*/ 893 w 1152"/>
                <a:gd name="T15" fmla="*/ 506 h 536"/>
                <a:gd name="T16" fmla="*/ 988 w 1152"/>
                <a:gd name="T17" fmla="*/ 521 h 536"/>
                <a:gd name="T18" fmla="*/ 1035 w 1152"/>
                <a:gd name="T19" fmla="*/ 528 h 536"/>
                <a:gd name="T20" fmla="*/ 1068 w 1152"/>
                <a:gd name="T21" fmla="*/ 533 h 536"/>
                <a:gd name="T22" fmla="*/ 1095 w 1152"/>
                <a:gd name="T23" fmla="*/ 536 h 536"/>
                <a:gd name="T24" fmla="*/ 1120 w 1152"/>
                <a:gd name="T25" fmla="*/ 533 h 536"/>
                <a:gd name="T26" fmla="*/ 1145 w 1152"/>
                <a:gd name="T27" fmla="*/ 526 h 536"/>
                <a:gd name="T28" fmla="*/ 1147 w 1152"/>
                <a:gd name="T29" fmla="*/ 511 h 536"/>
                <a:gd name="T30" fmla="*/ 1127 w 1152"/>
                <a:gd name="T31" fmla="*/ 488 h 536"/>
                <a:gd name="T32" fmla="*/ 1100 w 1152"/>
                <a:gd name="T33" fmla="*/ 466 h 536"/>
                <a:gd name="T34" fmla="*/ 1075 w 1152"/>
                <a:gd name="T35" fmla="*/ 446 h 536"/>
                <a:gd name="T36" fmla="*/ 1030 w 1152"/>
                <a:gd name="T37" fmla="*/ 419 h 536"/>
                <a:gd name="T38" fmla="*/ 965 w 1152"/>
                <a:gd name="T39" fmla="*/ 384 h 536"/>
                <a:gd name="T40" fmla="*/ 898 w 1152"/>
                <a:gd name="T41" fmla="*/ 349 h 536"/>
                <a:gd name="T42" fmla="*/ 813 w 1152"/>
                <a:gd name="T43" fmla="*/ 309 h 536"/>
                <a:gd name="T44" fmla="*/ 726 w 1152"/>
                <a:gd name="T45" fmla="*/ 277 h 536"/>
                <a:gd name="T46" fmla="*/ 686 w 1152"/>
                <a:gd name="T47" fmla="*/ 257 h 536"/>
                <a:gd name="T48" fmla="*/ 641 w 1152"/>
                <a:gd name="T49" fmla="*/ 244 h 536"/>
                <a:gd name="T50" fmla="*/ 594 w 1152"/>
                <a:gd name="T51" fmla="*/ 239 h 536"/>
                <a:gd name="T52" fmla="*/ 544 w 1152"/>
                <a:gd name="T53" fmla="*/ 242 h 536"/>
                <a:gd name="T54" fmla="*/ 514 w 1152"/>
                <a:gd name="T55" fmla="*/ 225 h 536"/>
                <a:gd name="T56" fmla="*/ 479 w 1152"/>
                <a:gd name="T57" fmla="*/ 210 h 536"/>
                <a:gd name="T58" fmla="*/ 439 w 1152"/>
                <a:gd name="T59" fmla="*/ 197 h 536"/>
                <a:gd name="T60" fmla="*/ 389 w 1152"/>
                <a:gd name="T61" fmla="*/ 185 h 536"/>
                <a:gd name="T62" fmla="*/ 189 w 1152"/>
                <a:gd name="T63" fmla="*/ 3 h 536"/>
                <a:gd name="T64" fmla="*/ 167 w 1152"/>
                <a:gd name="T65" fmla="*/ 3 h 536"/>
                <a:gd name="T66" fmla="*/ 152 w 1152"/>
                <a:gd name="T67" fmla="*/ 30 h 536"/>
                <a:gd name="T68" fmla="*/ 129 w 1152"/>
                <a:gd name="T69" fmla="*/ 140 h 536"/>
                <a:gd name="T70" fmla="*/ 85 w 1152"/>
                <a:gd name="T71" fmla="*/ 140 h 536"/>
                <a:gd name="T72" fmla="*/ 55 w 1152"/>
                <a:gd name="T73" fmla="*/ 152 h 536"/>
                <a:gd name="T74" fmla="*/ 42 w 1152"/>
                <a:gd name="T75" fmla="*/ 177 h 536"/>
                <a:gd name="T76" fmla="*/ 42 w 1152"/>
                <a:gd name="T77" fmla="*/ 200 h 536"/>
                <a:gd name="T78" fmla="*/ 22 w 1152"/>
                <a:gd name="T79" fmla="*/ 195 h 536"/>
                <a:gd name="T80" fmla="*/ 5 w 1152"/>
                <a:gd name="T81" fmla="*/ 215 h 536"/>
                <a:gd name="T82" fmla="*/ 0 w 1152"/>
                <a:gd name="T83" fmla="*/ 242 h 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0" t="0" r="r" b="b"/>
              <a:pathLst>
                <a:path w="1152" h="536">
                  <a:moveTo>
                    <a:pt x="2" y="257"/>
                  </a:moveTo>
                  <a:lnTo>
                    <a:pt x="20" y="269"/>
                  </a:lnTo>
                  <a:lnTo>
                    <a:pt x="40" y="282"/>
                  </a:lnTo>
                  <a:lnTo>
                    <a:pt x="77" y="304"/>
                  </a:lnTo>
                  <a:lnTo>
                    <a:pt x="112" y="322"/>
                  </a:lnTo>
                  <a:lnTo>
                    <a:pt x="152" y="339"/>
                  </a:lnTo>
                  <a:lnTo>
                    <a:pt x="192" y="351"/>
                  </a:lnTo>
                  <a:lnTo>
                    <a:pt x="242" y="369"/>
                  </a:lnTo>
                  <a:lnTo>
                    <a:pt x="489" y="399"/>
                  </a:lnTo>
                  <a:lnTo>
                    <a:pt x="666" y="439"/>
                  </a:lnTo>
                  <a:lnTo>
                    <a:pt x="696" y="451"/>
                  </a:lnTo>
                  <a:lnTo>
                    <a:pt x="733" y="463"/>
                  </a:lnTo>
                  <a:lnTo>
                    <a:pt x="771" y="473"/>
                  </a:lnTo>
                  <a:lnTo>
                    <a:pt x="806" y="483"/>
                  </a:lnTo>
                  <a:lnTo>
                    <a:pt x="848" y="496"/>
                  </a:lnTo>
                  <a:lnTo>
                    <a:pt x="893" y="506"/>
                  </a:lnTo>
                  <a:lnTo>
                    <a:pt x="938" y="513"/>
                  </a:lnTo>
                  <a:lnTo>
                    <a:pt x="988" y="521"/>
                  </a:lnTo>
                  <a:lnTo>
                    <a:pt x="1015" y="526"/>
                  </a:lnTo>
                  <a:lnTo>
                    <a:pt x="1035" y="528"/>
                  </a:lnTo>
                  <a:lnTo>
                    <a:pt x="1050" y="531"/>
                  </a:lnTo>
                  <a:lnTo>
                    <a:pt x="1068" y="533"/>
                  </a:lnTo>
                  <a:lnTo>
                    <a:pt x="1083" y="536"/>
                  </a:lnTo>
                  <a:lnTo>
                    <a:pt x="1095" y="536"/>
                  </a:lnTo>
                  <a:lnTo>
                    <a:pt x="1110" y="533"/>
                  </a:lnTo>
                  <a:lnTo>
                    <a:pt x="1120" y="533"/>
                  </a:lnTo>
                  <a:lnTo>
                    <a:pt x="1132" y="531"/>
                  </a:lnTo>
                  <a:lnTo>
                    <a:pt x="1145" y="526"/>
                  </a:lnTo>
                  <a:lnTo>
                    <a:pt x="1152" y="523"/>
                  </a:lnTo>
                  <a:lnTo>
                    <a:pt x="1147" y="511"/>
                  </a:lnTo>
                  <a:lnTo>
                    <a:pt x="1137" y="501"/>
                  </a:lnTo>
                  <a:lnTo>
                    <a:pt x="1127" y="488"/>
                  </a:lnTo>
                  <a:lnTo>
                    <a:pt x="1113" y="476"/>
                  </a:lnTo>
                  <a:lnTo>
                    <a:pt x="1100" y="466"/>
                  </a:lnTo>
                  <a:lnTo>
                    <a:pt x="1088" y="456"/>
                  </a:lnTo>
                  <a:lnTo>
                    <a:pt x="1075" y="446"/>
                  </a:lnTo>
                  <a:lnTo>
                    <a:pt x="1060" y="436"/>
                  </a:lnTo>
                  <a:lnTo>
                    <a:pt x="1030" y="419"/>
                  </a:lnTo>
                  <a:lnTo>
                    <a:pt x="998" y="399"/>
                  </a:lnTo>
                  <a:lnTo>
                    <a:pt x="965" y="384"/>
                  </a:lnTo>
                  <a:lnTo>
                    <a:pt x="930" y="364"/>
                  </a:lnTo>
                  <a:lnTo>
                    <a:pt x="898" y="349"/>
                  </a:lnTo>
                  <a:lnTo>
                    <a:pt x="858" y="327"/>
                  </a:lnTo>
                  <a:lnTo>
                    <a:pt x="813" y="309"/>
                  </a:lnTo>
                  <a:lnTo>
                    <a:pt x="766" y="292"/>
                  </a:lnTo>
                  <a:lnTo>
                    <a:pt x="726" y="277"/>
                  </a:lnTo>
                  <a:lnTo>
                    <a:pt x="706" y="267"/>
                  </a:lnTo>
                  <a:lnTo>
                    <a:pt x="686" y="257"/>
                  </a:lnTo>
                  <a:lnTo>
                    <a:pt x="663" y="249"/>
                  </a:lnTo>
                  <a:lnTo>
                    <a:pt x="641" y="244"/>
                  </a:lnTo>
                  <a:lnTo>
                    <a:pt x="616" y="239"/>
                  </a:lnTo>
                  <a:lnTo>
                    <a:pt x="594" y="239"/>
                  </a:lnTo>
                  <a:lnTo>
                    <a:pt x="569" y="239"/>
                  </a:lnTo>
                  <a:lnTo>
                    <a:pt x="544" y="242"/>
                  </a:lnTo>
                  <a:lnTo>
                    <a:pt x="529" y="234"/>
                  </a:lnTo>
                  <a:lnTo>
                    <a:pt x="514" y="225"/>
                  </a:lnTo>
                  <a:lnTo>
                    <a:pt x="496" y="217"/>
                  </a:lnTo>
                  <a:lnTo>
                    <a:pt x="479" y="210"/>
                  </a:lnTo>
                  <a:lnTo>
                    <a:pt x="461" y="202"/>
                  </a:lnTo>
                  <a:lnTo>
                    <a:pt x="439" y="197"/>
                  </a:lnTo>
                  <a:lnTo>
                    <a:pt x="416" y="190"/>
                  </a:lnTo>
                  <a:lnTo>
                    <a:pt x="389" y="185"/>
                  </a:lnTo>
                  <a:lnTo>
                    <a:pt x="234" y="137"/>
                  </a:lnTo>
                  <a:lnTo>
                    <a:pt x="189" y="3"/>
                  </a:lnTo>
                  <a:lnTo>
                    <a:pt x="179" y="0"/>
                  </a:lnTo>
                  <a:lnTo>
                    <a:pt x="167" y="3"/>
                  </a:lnTo>
                  <a:lnTo>
                    <a:pt x="157" y="13"/>
                  </a:lnTo>
                  <a:lnTo>
                    <a:pt x="152" y="30"/>
                  </a:lnTo>
                  <a:lnTo>
                    <a:pt x="134" y="145"/>
                  </a:lnTo>
                  <a:lnTo>
                    <a:pt x="129" y="140"/>
                  </a:lnTo>
                  <a:lnTo>
                    <a:pt x="107" y="137"/>
                  </a:lnTo>
                  <a:lnTo>
                    <a:pt x="85" y="140"/>
                  </a:lnTo>
                  <a:lnTo>
                    <a:pt x="62" y="142"/>
                  </a:lnTo>
                  <a:lnTo>
                    <a:pt x="55" y="152"/>
                  </a:lnTo>
                  <a:lnTo>
                    <a:pt x="47" y="162"/>
                  </a:lnTo>
                  <a:lnTo>
                    <a:pt x="42" y="177"/>
                  </a:lnTo>
                  <a:lnTo>
                    <a:pt x="42" y="190"/>
                  </a:lnTo>
                  <a:lnTo>
                    <a:pt x="42" y="200"/>
                  </a:lnTo>
                  <a:lnTo>
                    <a:pt x="32" y="197"/>
                  </a:lnTo>
                  <a:lnTo>
                    <a:pt x="22" y="195"/>
                  </a:lnTo>
                  <a:lnTo>
                    <a:pt x="12" y="202"/>
                  </a:lnTo>
                  <a:lnTo>
                    <a:pt x="5" y="215"/>
                  </a:lnTo>
                  <a:lnTo>
                    <a:pt x="2" y="225"/>
                  </a:lnTo>
                  <a:lnTo>
                    <a:pt x="0" y="242"/>
                  </a:lnTo>
                  <a:lnTo>
                    <a:pt x="2" y="257"/>
                  </a:lnTo>
                  <a:close/>
                </a:path>
              </a:pathLst>
            </a:custGeom>
            <a:solidFill>
              <a:srgbClr val="A0A0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8319" name="Freeform 45"/>
            <p:cNvSpPr>
              <a:spLocks/>
            </p:cNvSpPr>
            <p:nvPr/>
          </p:nvSpPr>
          <p:spPr bwMode="auto">
            <a:xfrm>
              <a:off x="7991" y="8636"/>
              <a:ext cx="97" cy="50"/>
            </a:xfrm>
            <a:custGeom>
              <a:avLst/>
              <a:gdLst>
                <a:gd name="T0" fmla="*/ 97 w 97"/>
                <a:gd name="T1" fmla="*/ 40 h 50"/>
                <a:gd name="T2" fmla="*/ 0 w 97"/>
                <a:gd name="T3" fmla="*/ 0 h 50"/>
                <a:gd name="T4" fmla="*/ 0 w 97"/>
                <a:gd name="T5" fmla="*/ 10 h 50"/>
                <a:gd name="T6" fmla="*/ 97 w 97"/>
                <a:gd name="T7" fmla="*/ 50 h 50"/>
                <a:gd name="T8" fmla="*/ 97 w 97"/>
                <a:gd name="T9" fmla="*/ 40 h 5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97" h="50">
                  <a:moveTo>
                    <a:pt x="97" y="40"/>
                  </a:moveTo>
                  <a:lnTo>
                    <a:pt x="0" y="0"/>
                  </a:lnTo>
                  <a:lnTo>
                    <a:pt x="0" y="10"/>
                  </a:lnTo>
                  <a:lnTo>
                    <a:pt x="97" y="50"/>
                  </a:lnTo>
                  <a:lnTo>
                    <a:pt x="97" y="40"/>
                  </a:lnTo>
                  <a:close/>
                </a:path>
              </a:pathLst>
            </a:custGeom>
            <a:solidFill>
              <a:srgbClr val="8080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268320" name="Group 46"/>
            <p:cNvGrpSpPr>
              <a:grpSpLocks/>
            </p:cNvGrpSpPr>
            <p:nvPr/>
          </p:nvGrpSpPr>
          <p:grpSpPr bwMode="auto">
            <a:xfrm>
              <a:off x="7941" y="8298"/>
              <a:ext cx="888" cy="425"/>
              <a:chOff x="7941" y="8298"/>
              <a:chExt cx="888" cy="425"/>
            </a:xfrm>
          </p:grpSpPr>
          <p:grpSp>
            <p:nvGrpSpPr>
              <p:cNvPr id="268343" name="Group 47"/>
              <p:cNvGrpSpPr>
                <a:grpSpLocks/>
              </p:cNvGrpSpPr>
              <p:nvPr/>
            </p:nvGrpSpPr>
            <p:grpSpPr bwMode="auto">
              <a:xfrm>
                <a:off x="7991" y="8298"/>
                <a:ext cx="838" cy="388"/>
                <a:chOff x="7991" y="8298"/>
                <a:chExt cx="838" cy="388"/>
              </a:xfrm>
            </p:grpSpPr>
            <p:sp>
              <p:nvSpPr>
                <p:cNvPr id="268349" name="Freeform 48"/>
                <p:cNvSpPr>
                  <a:spLocks/>
                </p:cNvSpPr>
                <p:nvPr/>
              </p:nvSpPr>
              <p:spPr bwMode="auto">
                <a:xfrm>
                  <a:off x="8088" y="8407"/>
                  <a:ext cx="347" cy="279"/>
                </a:xfrm>
                <a:custGeom>
                  <a:avLst/>
                  <a:gdLst>
                    <a:gd name="T0" fmla="*/ 195 w 347"/>
                    <a:gd name="T1" fmla="*/ 105 h 279"/>
                    <a:gd name="T2" fmla="*/ 0 w 347"/>
                    <a:gd name="T3" fmla="*/ 269 h 279"/>
                    <a:gd name="T4" fmla="*/ 0 w 347"/>
                    <a:gd name="T5" fmla="*/ 279 h 279"/>
                    <a:gd name="T6" fmla="*/ 55 w 347"/>
                    <a:gd name="T7" fmla="*/ 252 h 279"/>
                    <a:gd name="T8" fmla="*/ 133 w 347"/>
                    <a:gd name="T9" fmla="*/ 207 h 279"/>
                    <a:gd name="T10" fmla="*/ 217 w 347"/>
                    <a:gd name="T11" fmla="*/ 150 h 279"/>
                    <a:gd name="T12" fmla="*/ 275 w 347"/>
                    <a:gd name="T13" fmla="*/ 110 h 279"/>
                    <a:gd name="T14" fmla="*/ 347 w 347"/>
                    <a:gd name="T15" fmla="*/ 57 h 279"/>
                    <a:gd name="T16" fmla="*/ 280 w 347"/>
                    <a:gd name="T17" fmla="*/ 0 h 279"/>
                    <a:gd name="T18" fmla="*/ 195 w 347"/>
                    <a:gd name="T19" fmla="*/ 105 h 279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0" t="0" r="r" b="b"/>
                  <a:pathLst>
                    <a:path w="347" h="279">
                      <a:moveTo>
                        <a:pt x="195" y="105"/>
                      </a:moveTo>
                      <a:lnTo>
                        <a:pt x="0" y="269"/>
                      </a:lnTo>
                      <a:lnTo>
                        <a:pt x="0" y="279"/>
                      </a:lnTo>
                      <a:lnTo>
                        <a:pt x="55" y="252"/>
                      </a:lnTo>
                      <a:lnTo>
                        <a:pt x="133" y="207"/>
                      </a:lnTo>
                      <a:lnTo>
                        <a:pt x="217" y="150"/>
                      </a:lnTo>
                      <a:lnTo>
                        <a:pt x="275" y="110"/>
                      </a:lnTo>
                      <a:lnTo>
                        <a:pt x="347" y="57"/>
                      </a:lnTo>
                      <a:lnTo>
                        <a:pt x="280" y="0"/>
                      </a:lnTo>
                      <a:lnTo>
                        <a:pt x="195" y="105"/>
                      </a:lnTo>
                      <a:close/>
                    </a:path>
                  </a:pathLst>
                </a:custGeom>
                <a:solidFill>
                  <a:srgbClr val="60606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 sz="14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grpSp>
              <p:nvGrpSpPr>
                <p:cNvPr id="268350" name="Group 49"/>
                <p:cNvGrpSpPr>
                  <a:grpSpLocks/>
                </p:cNvGrpSpPr>
                <p:nvPr/>
              </p:nvGrpSpPr>
              <p:grpSpPr bwMode="auto">
                <a:xfrm>
                  <a:off x="7994" y="8298"/>
                  <a:ext cx="835" cy="378"/>
                  <a:chOff x="7994" y="8298"/>
                  <a:chExt cx="835" cy="378"/>
                </a:xfrm>
              </p:grpSpPr>
              <p:sp>
                <p:nvSpPr>
                  <p:cNvPr id="268359" name="Freeform 50"/>
                  <p:cNvSpPr>
                    <a:spLocks/>
                  </p:cNvSpPr>
                  <p:nvPr/>
                </p:nvSpPr>
                <p:spPr bwMode="auto">
                  <a:xfrm>
                    <a:off x="7999" y="8298"/>
                    <a:ext cx="830" cy="371"/>
                  </a:xfrm>
                  <a:custGeom>
                    <a:avLst/>
                    <a:gdLst>
                      <a:gd name="T0" fmla="*/ 636 w 830"/>
                      <a:gd name="T1" fmla="*/ 174 h 371"/>
                      <a:gd name="T2" fmla="*/ 656 w 830"/>
                      <a:gd name="T3" fmla="*/ 169 h 371"/>
                      <a:gd name="T4" fmla="*/ 683 w 830"/>
                      <a:gd name="T5" fmla="*/ 164 h 371"/>
                      <a:gd name="T6" fmla="*/ 706 w 830"/>
                      <a:gd name="T7" fmla="*/ 166 h 371"/>
                      <a:gd name="T8" fmla="*/ 726 w 830"/>
                      <a:gd name="T9" fmla="*/ 169 h 371"/>
                      <a:gd name="T10" fmla="*/ 743 w 830"/>
                      <a:gd name="T11" fmla="*/ 171 h 371"/>
                      <a:gd name="T12" fmla="*/ 761 w 830"/>
                      <a:gd name="T13" fmla="*/ 169 h 371"/>
                      <a:gd name="T14" fmla="*/ 776 w 830"/>
                      <a:gd name="T15" fmla="*/ 166 h 371"/>
                      <a:gd name="T16" fmla="*/ 796 w 830"/>
                      <a:gd name="T17" fmla="*/ 166 h 371"/>
                      <a:gd name="T18" fmla="*/ 810 w 830"/>
                      <a:gd name="T19" fmla="*/ 162 h 371"/>
                      <a:gd name="T20" fmla="*/ 830 w 830"/>
                      <a:gd name="T21" fmla="*/ 159 h 371"/>
                      <a:gd name="T22" fmla="*/ 808 w 830"/>
                      <a:gd name="T23" fmla="*/ 144 h 371"/>
                      <a:gd name="T24" fmla="*/ 786 w 830"/>
                      <a:gd name="T25" fmla="*/ 132 h 371"/>
                      <a:gd name="T26" fmla="*/ 763 w 830"/>
                      <a:gd name="T27" fmla="*/ 122 h 371"/>
                      <a:gd name="T28" fmla="*/ 733 w 830"/>
                      <a:gd name="T29" fmla="*/ 112 h 371"/>
                      <a:gd name="T30" fmla="*/ 708 w 830"/>
                      <a:gd name="T31" fmla="*/ 102 h 371"/>
                      <a:gd name="T32" fmla="*/ 681 w 830"/>
                      <a:gd name="T33" fmla="*/ 94 h 371"/>
                      <a:gd name="T34" fmla="*/ 651 w 830"/>
                      <a:gd name="T35" fmla="*/ 87 h 371"/>
                      <a:gd name="T36" fmla="*/ 621 w 830"/>
                      <a:gd name="T37" fmla="*/ 77 h 371"/>
                      <a:gd name="T38" fmla="*/ 598 w 830"/>
                      <a:gd name="T39" fmla="*/ 62 h 371"/>
                      <a:gd name="T40" fmla="*/ 581 w 830"/>
                      <a:gd name="T41" fmla="*/ 52 h 371"/>
                      <a:gd name="T42" fmla="*/ 561 w 830"/>
                      <a:gd name="T43" fmla="*/ 40 h 371"/>
                      <a:gd name="T44" fmla="*/ 541 w 830"/>
                      <a:gd name="T45" fmla="*/ 30 h 371"/>
                      <a:gd name="T46" fmla="*/ 516 w 830"/>
                      <a:gd name="T47" fmla="*/ 20 h 371"/>
                      <a:gd name="T48" fmla="*/ 484 w 830"/>
                      <a:gd name="T49" fmla="*/ 10 h 371"/>
                      <a:gd name="T50" fmla="*/ 441 w 830"/>
                      <a:gd name="T51" fmla="*/ 2 h 371"/>
                      <a:gd name="T52" fmla="*/ 404 w 830"/>
                      <a:gd name="T53" fmla="*/ 0 h 371"/>
                      <a:gd name="T54" fmla="*/ 364 w 830"/>
                      <a:gd name="T55" fmla="*/ 0 h 371"/>
                      <a:gd name="T56" fmla="*/ 319 w 830"/>
                      <a:gd name="T57" fmla="*/ 0 h 371"/>
                      <a:gd name="T58" fmla="*/ 282 w 830"/>
                      <a:gd name="T59" fmla="*/ 5 h 371"/>
                      <a:gd name="T60" fmla="*/ 244 w 830"/>
                      <a:gd name="T61" fmla="*/ 10 h 371"/>
                      <a:gd name="T62" fmla="*/ 209 w 830"/>
                      <a:gd name="T63" fmla="*/ 20 h 371"/>
                      <a:gd name="T64" fmla="*/ 179 w 830"/>
                      <a:gd name="T65" fmla="*/ 74 h 371"/>
                      <a:gd name="T66" fmla="*/ 137 w 830"/>
                      <a:gd name="T67" fmla="*/ 144 h 371"/>
                      <a:gd name="T68" fmla="*/ 87 w 830"/>
                      <a:gd name="T69" fmla="*/ 224 h 371"/>
                      <a:gd name="T70" fmla="*/ 34 w 830"/>
                      <a:gd name="T71" fmla="*/ 296 h 371"/>
                      <a:gd name="T72" fmla="*/ 0 w 830"/>
                      <a:gd name="T73" fmla="*/ 336 h 371"/>
                      <a:gd name="T74" fmla="*/ 92 w 830"/>
                      <a:gd name="T75" fmla="*/ 371 h 371"/>
                      <a:gd name="T76" fmla="*/ 147 w 830"/>
                      <a:gd name="T77" fmla="*/ 326 h 371"/>
                      <a:gd name="T78" fmla="*/ 219 w 830"/>
                      <a:gd name="T79" fmla="*/ 278 h 371"/>
                      <a:gd name="T80" fmla="*/ 294 w 830"/>
                      <a:gd name="T81" fmla="*/ 234 h 371"/>
                      <a:gd name="T82" fmla="*/ 359 w 830"/>
                      <a:gd name="T83" fmla="*/ 184 h 371"/>
                      <a:gd name="T84" fmla="*/ 421 w 830"/>
                      <a:gd name="T85" fmla="*/ 157 h 371"/>
                      <a:gd name="T86" fmla="*/ 446 w 830"/>
                      <a:gd name="T87" fmla="*/ 166 h 371"/>
                      <a:gd name="T88" fmla="*/ 466 w 830"/>
                      <a:gd name="T89" fmla="*/ 171 h 371"/>
                      <a:gd name="T90" fmla="*/ 486 w 830"/>
                      <a:gd name="T91" fmla="*/ 176 h 371"/>
                      <a:gd name="T92" fmla="*/ 509 w 830"/>
                      <a:gd name="T93" fmla="*/ 179 h 371"/>
                      <a:gd name="T94" fmla="*/ 529 w 830"/>
                      <a:gd name="T95" fmla="*/ 181 h 371"/>
                      <a:gd name="T96" fmla="*/ 548 w 830"/>
                      <a:gd name="T97" fmla="*/ 181 h 371"/>
                      <a:gd name="T98" fmla="*/ 568 w 830"/>
                      <a:gd name="T99" fmla="*/ 181 h 371"/>
                      <a:gd name="T100" fmla="*/ 593 w 830"/>
                      <a:gd name="T101" fmla="*/ 179 h 371"/>
                      <a:gd name="T102" fmla="*/ 611 w 830"/>
                      <a:gd name="T103" fmla="*/ 176 h 371"/>
                      <a:gd name="T104" fmla="*/ 636 w 830"/>
                      <a:gd name="T105" fmla="*/ 174 h 371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  <a:gd name="T153" fmla="*/ 0 60000 65536"/>
                      <a:gd name="T154" fmla="*/ 0 60000 65536"/>
                      <a:gd name="T155" fmla="*/ 0 60000 65536"/>
                      <a:gd name="T156" fmla="*/ 0 60000 65536"/>
                      <a:gd name="T157" fmla="*/ 0 60000 65536"/>
                      <a:gd name="T158" fmla="*/ 0 60000 65536"/>
                    </a:gdLst>
                    <a:ahLst/>
                    <a:cxnLst>
                      <a:cxn ang="T106">
                        <a:pos x="T0" y="T1"/>
                      </a:cxn>
                      <a:cxn ang="T107">
                        <a:pos x="T2" y="T3"/>
                      </a:cxn>
                      <a:cxn ang="T108">
                        <a:pos x="T4" y="T5"/>
                      </a:cxn>
                      <a:cxn ang="T109">
                        <a:pos x="T6" y="T7"/>
                      </a:cxn>
                      <a:cxn ang="T110">
                        <a:pos x="T8" y="T9"/>
                      </a:cxn>
                      <a:cxn ang="T111">
                        <a:pos x="T10" y="T11"/>
                      </a:cxn>
                      <a:cxn ang="T112">
                        <a:pos x="T12" y="T13"/>
                      </a:cxn>
                      <a:cxn ang="T113">
                        <a:pos x="T14" y="T15"/>
                      </a:cxn>
                      <a:cxn ang="T114">
                        <a:pos x="T16" y="T17"/>
                      </a:cxn>
                      <a:cxn ang="T115">
                        <a:pos x="T18" y="T19"/>
                      </a:cxn>
                      <a:cxn ang="T116">
                        <a:pos x="T20" y="T21"/>
                      </a:cxn>
                      <a:cxn ang="T117">
                        <a:pos x="T22" y="T23"/>
                      </a:cxn>
                      <a:cxn ang="T118">
                        <a:pos x="T24" y="T25"/>
                      </a:cxn>
                      <a:cxn ang="T119">
                        <a:pos x="T26" y="T27"/>
                      </a:cxn>
                      <a:cxn ang="T120">
                        <a:pos x="T28" y="T29"/>
                      </a:cxn>
                      <a:cxn ang="T121">
                        <a:pos x="T30" y="T31"/>
                      </a:cxn>
                      <a:cxn ang="T122">
                        <a:pos x="T32" y="T33"/>
                      </a:cxn>
                      <a:cxn ang="T123">
                        <a:pos x="T34" y="T35"/>
                      </a:cxn>
                      <a:cxn ang="T124">
                        <a:pos x="T36" y="T37"/>
                      </a:cxn>
                      <a:cxn ang="T125">
                        <a:pos x="T38" y="T39"/>
                      </a:cxn>
                      <a:cxn ang="T126">
                        <a:pos x="T40" y="T41"/>
                      </a:cxn>
                      <a:cxn ang="T127">
                        <a:pos x="T42" y="T43"/>
                      </a:cxn>
                      <a:cxn ang="T128">
                        <a:pos x="T44" y="T45"/>
                      </a:cxn>
                      <a:cxn ang="T129">
                        <a:pos x="T46" y="T47"/>
                      </a:cxn>
                      <a:cxn ang="T130">
                        <a:pos x="T48" y="T49"/>
                      </a:cxn>
                      <a:cxn ang="T131">
                        <a:pos x="T50" y="T51"/>
                      </a:cxn>
                      <a:cxn ang="T132">
                        <a:pos x="T52" y="T53"/>
                      </a:cxn>
                      <a:cxn ang="T133">
                        <a:pos x="T54" y="T55"/>
                      </a:cxn>
                      <a:cxn ang="T134">
                        <a:pos x="T56" y="T57"/>
                      </a:cxn>
                      <a:cxn ang="T135">
                        <a:pos x="T58" y="T59"/>
                      </a:cxn>
                      <a:cxn ang="T136">
                        <a:pos x="T60" y="T61"/>
                      </a:cxn>
                      <a:cxn ang="T137">
                        <a:pos x="T62" y="T63"/>
                      </a:cxn>
                      <a:cxn ang="T138">
                        <a:pos x="T64" y="T65"/>
                      </a:cxn>
                      <a:cxn ang="T139">
                        <a:pos x="T66" y="T67"/>
                      </a:cxn>
                      <a:cxn ang="T140">
                        <a:pos x="T68" y="T69"/>
                      </a:cxn>
                      <a:cxn ang="T141">
                        <a:pos x="T70" y="T71"/>
                      </a:cxn>
                      <a:cxn ang="T142">
                        <a:pos x="T72" y="T73"/>
                      </a:cxn>
                      <a:cxn ang="T143">
                        <a:pos x="T74" y="T75"/>
                      </a:cxn>
                      <a:cxn ang="T144">
                        <a:pos x="T76" y="T77"/>
                      </a:cxn>
                      <a:cxn ang="T145">
                        <a:pos x="T78" y="T79"/>
                      </a:cxn>
                      <a:cxn ang="T146">
                        <a:pos x="T80" y="T81"/>
                      </a:cxn>
                      <a:cxn ang="T147">
                        <a:pos x="T82" y="T83"/>
                      </a:cxn>
                      <a:cxn ang="T148">
                        <a:pos x="T84" y="T85"/>
                      </a:cxn>
                      <a:cxn ang="T149">
                        <a:pos x="T86" y="T87"/>
                      </a:cxn>
                      <a:cxn ang="T150">
                        <a:pos x="T88" y="T89"/>
                      </a:cxn>
                      <a:cxn ang="T151">
                        <a:pos x="T90" y="T91"/>
                      </a:cxn>
                      <a:cxn ang="T152">
                        <a:pos x="T92" y="T93"/>
                      </a:cxn>
                      <a:cxn ang="T153">
                        <a:pos x="T94" y="T95"/>
                      </a:cxn>
                      <a:cxn ang="T154">
                        <a:pos x="T96" y="T97"/>
                      </a:cxn>
                      <a:cxn ang="T155">
                        <a:pos x="T98" y="T99"/>
                      </a:cxn>
                      <a:cxn ang="T156">
                        <a:pos x="T100" y="T101"/>
                      </a:cxn>
                      <a:cxn ang="T157">
                        <a:pos x="T102" y="T103"/>
                      </a:cxn>
                      <a:cxn ang="T158">
                        <a:pos x="T104" y="T105"/>
                      </a:cxn>
                    </a:cxnLst>
                    <a:rect l="0" t="0" r="r" b="b"/>
                    <a:pathLst>
                      <a:path w="830" h="371">
                        <a:moveTo>
                          <a:pt x="636" y="174"/>
                        </a:moveTo>
                        <a:lnTo>
                          <a:pt x="656" y="169"/>
                        </a:lnTo>
                        <a:lnTo>
                          <a:pt x="683" y="164"/>
                        </a:lnTo>
                        <a:lnTo>
                          <a:pt x="706" y="166"/>
                        </a:lnTo>
                        <a:lnTo>
                          <a:pt x="726" y="169"/>
                        </a:lnTo>
                        <a:lnTo>
                          <a:pt x="743" y="171"/>
                        </a:lnTo>
                        <a:lnTo>
                          <a:pt x="761" y="169"/>
                        </a:lnTo>
                        <a:lnTo>
                          <a:pt x="776" y="166"/>
                        </a:lnTo>
                        <a:lnTo>
                          <a:pt x="796" y="166"/>
                        </a:lnTo>
                        <a:lnTo>
                          <a:pt x="810" y="162"/>
                        </a:lnTo>
                        <a:lnTo>
                          <a:pt x="830" y="159"/>
                        </a:lnTo>
                        <a:lnTo>
                          <a:pt x="808" y="144"/>
                        </a:lnTo>
                        <a:lnTo>
                          <a:pt x="786" y="132"/>
                        </a:lnTo>
                        <a:lnTo>
                          <a:pt x="763" y="122"/>
                        </a:lnTo>
                        <a:lnTo>
                          <a:pt x="733" y="112"/>
                        </a:lnTo>
                        <a:lnTo>
                          <a:pt x="708" y="102"/>
                        </a:lnTo>
                        <a:lnTo>
                          <a:pt x="681" y="94"/>
                        </a:lnTo>
                        <a:lnTo>
                          <a:pt x="651" y="87"/>
                        </a:lnTo>
                        <a:lnTo>
                          <a:pt x="621" y="77"/>
                        </a:lnTo>
                        <a:lnTo>
                          <a:pt x="598" y="62"/>
                        </a:lnTo>
                        <a:lnTo>
                          <a:pt x="581" y="52"/>
                        </a:lnTo>
                        <a:lnTo>
                          <a:pt x="561" y="40"/>
                        </a:lnTo>
                        <a:lnTo>
                          <a:pt x="541" y="30"/>
                        </a:lnTo>
                        <a:lnTo>
                          <a:pt x="516" y="20"/>
                        </a:lnTo>
                        <a:lnTo>
                          <a:pt x="484" y="10"/>
                        </a:lnTo>
                        <a:lnTo>
                          <a:pt x="441" y="2"/>
                        </a:lnTo>
                        <a:lnTo>
                          <a:pt x="404" y="0"/>
                        </a:lnTo>
                        <a:lnTo>
                          <a:pt x="364" y="0"/>
                        </a:lnTo>
                        <a:lnTo>
                          <a:pt x="319" y="0"/>
                        </a:lnTo>
                        <a:lnTo>
                          <a:pt x="282" y="5"/>
                        </a:lnTo>
                        <a:lnTo>
                          <a:pt x="244" y="10"/>
                        </a:lnTo>
                        <a:lnTo>
                          <a:pt x="209" y="20"/>
                        </a:lnTo>
                        <a:lnTo>
                          <a:pt x="179" y="74"/>
                        </a:lnTo>
                        <a:lnTo>
                          <a:pt x="137" y="144"/>
                        </a:lnTo>
                        <a:lnTo>
                          <a:pt x="87" y="224"/>
                        </a:lnTo>
                        <a:lnTo>
                          <a:pt x="34" y="296"/>
                        </a:lnTo>
                        <a:lnTo>
                          <a:pt x="0" y="336"/>
                        </a:lnTo>
                        <a:lnTo>
                          <a:pt x="92" y="371"/>
                        </a:lnTo>
                        <a:lnTo>
                          <a:pt x="147" y="326"/>
                        </a:lnTo>
                        <a:lnTo>
                          <a:pt x="219" y="278"/>
                        </a:lnTo>
                        <a:lnTo>
                          <a:pt x="294" y="234"/>
                        </a:lnTo>
                        <a:lnTo>
                          <a:pt x="359" y="184"/>
                        </a:lnTo>
                        <a:lnTo>
                          <a:pt x="421" y="157"/>
                        </a:lnTo>
                        <a:lnTo>
                          <a:pt x="446" y="166"/>
                        </a:lnTo>
                        <a:lnTo>
                          <a:pt x="466" y="171"/>
                        </a:lnTo>
                        <a:lnTo>
                          <a:pt x="486" y="176"/>
                        </a:lnTo>
                        <a:lnTo>
                          <a:pt x="509" y="179"/>
                        </a:lnTo>
                        <a:lnTo>
                          <a:pt x="529" y="181"/>
                        </a:lnTo>
                        <a:lnTo>
                          <a:pt x="548" y="181"/>
                        </a:lnTo>
                        <a:lnTo>
                          <a:pt x="568" y="181"/>
                        </a:lnTo>
                        <a:lnTo>
                          <a:pt x="593" y="179"/>
                        </a:lnTo>
                        <a:lnTo>
                          <a:pt x="611" y="176"/>
                        </a:lnTo>
                        <a:lnTo>
                          <a:pt x="636" y="174"/>
                        </a:lnTo>
                        <a:close/>
                      </a:path>
                    </a:pathLst>
                  </a:custGeom>
                  <a:solidFill>
                    <a:srgbClr val="80808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 sz="1400" dirty="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268360" name="Freeform 51"/>
                  <p:cNvSpPr>
                    <a:spLocks/>
                  </p:cNvSpPr>
                  <p:nvPr/>
                </p:nvSpPr>
                <p:spPr bwMode="auto">
                  <a:xfrm>
                    <a:off x="7994" y="8300"/>
                    <a:ext cx="830" cy="376"/>
                  </a:xfrm>
                  <a:custGeom>
                    <a:avLst/>
                    <a:gdLst>
                      <a:gd name="T0" fmla="*/ 636 w 830"/>
                      <a:gd name="T1" fmla="*/ 174 h 376"/>
                      <a:gd name="T2" fmla="*/ 656 w 830"/>
                      <a:gd name="T3" fmla="*/ 169 h 376"/>
                      <a:gd name="T4" fmla="*/ 683 w 830"/>
                      <a:gd name="T5" fmla="*/ 164 h 376"/>
                      <a:gd name="T6" fmla="*/ 706 w 830"/>
                      <a:gd name="T7" fmla="*/ 169 h 376"/>
                      <a:gd name="T8" fmla="*/ 726 w 830"/>
                      <a:gd name="T9" fmla="*/ 172 h 376"/>
                      <a:gd name="T10" fmla="*/ 743 w 830"/>
                      <a:gd name="T11" fmla="*/ 172 h 376"/>
                      <a:gd name="T12" fmla="*/ 761 w 830"/>
                      <a:gd name="T13" fmla="*/ 172 h 376"/>
                      <a:gd name="T14" fmla="*/ 776 w 830"/>
                      <a:gd name="T15" fmla="*/ 169 h 376"/>
                      <a:gd name="T16" fmla="*/ 793 w 830"/>
                      <a:gd name="T17" fmla="*/ 167 h 376"/>
                      <a:gd name="T18" fmla="*/ 813 w 830"/>
                      <a:gd name="T19" fmla="*/ 162 h 376"/>
                      <a:gd name="T20" fmla="*/ 830 w 830"/>
                      <a:gd name="T21" fmla="*/ 160 h 376"/>
                      <a:gd name="T22" fmla="*/ 808 w 830"/>
                      <a:gd name="T23" fmla="*/ 145 h 376"/>
                      <a:gd name="T24" fmla="*/ 786 w 830"/>
                      <a:gd name="T25" fmla="*/ 135 h 376"/>
                      <a:gd name="T26" fmla="*/ 763 w 830"/>
                      <a:gd name="T27" fmla="*/ 122 h 376"/>
                      <a:gd name="T28" fmla="*/ 733 w 830"/>
                      <a:gd name="T29" fmla="*/ 112 h 376"/>
                      <a:gd name="T30" fmla="*/ 708 w 830"/>
                      <a:gd name="T31" fmla="*/ 105 h 376"/>
                      <a:gd name="T32" fmla="*/ 681 w 830"/>
                      <a:gd name="T33" fmla="*/ 95 h 376"/>
                      <a:gd name="T34" fmla="*/ 651 w 830"/>
                      <a:gd name="T35" fmla="*/ 87 h 376"/>
                      <a:gd name="T36" fmla="*/ 621 w 830"/>
                      <a:gd name="T37" fmla="*/ 77 h 376"/>
                      <a:gd name="T38" fmla="*/ 598 w 830"/>
                      <a:gd name="T39" fmla="*/ 62 h 376"/>
                      <a:gd name="T40" fmla="*/ 581 w 830"/>
                      <a:gd name="T41" fmla="*/ 52 h 376"/>
                      <a:gd name="T42" fmla="*/ 561 w 830"/>
                      <a:gd name="T43" fmla="*/ 40 h 376"/>
                      <a:gd name="T44" fmla="*/ 539 w 830"/>
                      <a:gd name="T45" fmla="*/ 30 h 376"/>
                      <a:gd name="T46" fmla="*/ 516 w 830"/>
                      <a:gd name="T47" fmla="*/ 20 h 376"/>
                      <a:gd name="T48" fmla="*/ 484 w 830"/>
                      <a:gd name="T49" fmla="*/ 10 h 376"/>
                      <a:gd name="T50" fmla="*/ 439 w 830"/>
                      <a:gd name="T51" fmla="*/ 3 h 376"/>
                      <a:gd name="T52" fmla="*/ 401 w 830"/>
                      <a:gd name="T53" fmla="*/ 3 h 376"/>
                      <a:gd name="T54" fmla="*/ 364 w 830"/>
                      <a:gd name="T55" fmla="*/ 0 h 376"/>
                      <a:gd name="T56" fmla="*/ 319 w 830"/>
                      <a:gd name="T57" fmla="*/ 3 h 376"/>
                      <a:gd name="T58" fmla="*/ 282 w 830"/>
                      <a:gd name="T59" fmla="*/ 5 h 376"/>
                      <a:gd name="T60" fmla="*/ 244 w 830"/>
                      <a:gd name="T61" fmla="*/ 13 h 376"/>
                      <a:gd name="T62" fmla="*/ 209 w 830"/>
                      <a:gd name="T63" fmla="*/ 20 h 376"/>
                      <a:gd name="T64" fmla="*/ 179 w 830"/>
                      <a:gd name="T65" fmla="*/ 75 h 376"/>
                      <a:gd name="T66" fmla="*/ 137 w 830"/>
                      <a:gd name="T67" fmla="*/ 147 h 376"/>
                      <a:gd name="T68" fmla="*/ 87 w 830"/>
                      <a:gd name="T69" fmla="*/ 224 h 376"/>
                      <a:gd name="T70" fmla="*/ 34 w 830"/>
                      <a:gd name="T71" fmla="*/ 296 h 376"/>
                      <a:gd name="T72" fmla="*/ 0 w 830"/>
                      <a:gd name="T73" fmla="*/ 339 h 376"/>
                      <a:gd name="T74" fmla="*/ 97 w 830"/>
                      <a:gd name="T75" fmla="*/ 376 h 376"/>
                      <a:gd name="T76" fmla="*/ 164 w 830"/>
                      <a:gd name="T77" fmla="*/ 339 h 376"/>
                      <a:gd name="T78" fmla="*/ 234 w 830"/>
                      <a:gd name="T79" fmla="*/ 294 h 376"/>
                      <a:gd name="T80" fmla="*/ 309 w 830"/>
                      <a:gd name="T81" fmla="*/ 244 h 376"/>
                      <a:gd name="T82" fmla="*/ 371 w 830"/>
                      <a:gd name="T83" fmla="*/ 199 h 376"/>
                      <a:gd name="T84" fmla="*/ 421 w 830"/>
                      <a:gd name="T85" fmla="*/ 164 h 376"/>
                      <a:gd name="T86" fmla="*/ 446 w 830"/>
                      <a:gd name="T87" fmla="*/ 169 h 376"/>
                      <a:gd name="T88" fmla="*/ 466 w 830"/>
                      <a:gd name="T89" fmla="*/ 172 h 376"/>
                      <a:gd name="T90" fmla="*/ 486 w 830"/>
                      <a:gd name="T91" fmla="*/ 177 h 376"/>
                      <a:gd name="T92" fmla="*/ 509 w 830"/>
                      <a:gd name="T93" fmla="*/ 179 h 376"/>
                      <a:gd name="T94" fmla="*/ 529 w 830"/>
                      <a:gd name="T95" fmla="*/ 182 h 376"/>
                      <a:gd name="T96" fmla="*/ 551 w 830"/>
                      <a:gd name="T97" fmla="*/ 182 h 376"/>
                      <a:gd name="T98" fmla="*/ 568 w 830"/>
                      <a:gd name="T99" fmla="*/ 182 h 376"/>
                      <a:gd name="T100" fmla="*/ 593 w 830"/>
                      <a:gd name="T101" fmla="*/ 179 h 376"/>
                      <a:gd name="T102" fmla="*/ 611 w 830"/>
                      <a:gd name="T103" fmla="*/ 177 h 376"/>
                      <a:gd name="T104" fmla="*/ 636 w 830"/>
                      <a:gd name="T105" fmla="*/ 174 h 37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  <a:gd name="T153" fmla="*/ 0 60000 65536"/>
                      <a:gd name="T154" fmla="*/ 0 60000 65536"/>
                      <a:gd name="T155" fmla="*/ 0 60000 65536"/>
                      <a:gd name="T156" fmla="*/ 0 60000 65536"/>
                      <a:gd name="T157" fmla="*/ 0 60000 65536"/>
                      <a:gd name="T158" fmla="*/ 0 60000 65536"/>
                    </a:gdLst>
                    <a:ahLst/>
                    <a:cxnLst>
                      <a:cxn ang="T106">
                        <a:pos x="T0" y="T1"/>
                      </a:cxn>
                      <a:cxn ang="T107">
                        <a:pos x="T2" y="T3"/>
                      </a:cxn>
                      <a:cxn ang="T108">
                        <a:pos x="T4" y="T5"/>
                      </a:cxn>
                      <a:cxn ang="T109">
                        <a:pos x="T6" y="T7"/>
                      </a:cxn>
                      <a:cxn ang="T110">
                        <a:pos x="T8" y="T9"/>
                      </a:cxn>
                      <a:cxn ang="T111">
                        <a:pos x="T10" y="T11"/>
                      </a:cxn>
                      <a:cxn ang="T112">
                        <a:pos x="T12" y="T13"/>
                      </a:cxn>
                      <a:cxn ang="T113">
                        <a:pos x="T14" y="T15"/>
                      </a:cxn>
                      <a:cxn ang="T114">
                        <a:pos x="T16" y="T17"/>
                      </a:cxn>
                      <a:cxn ang="T115">
                        <a:pos x="T18" y="T19"/>
                      </a:cxn>
                      <a:cxn ang="T116">
                        <a:pos x="T20" y="T21"/>
                      </a:cxn>
                      <a:cxn ang="T117">
                        <a:pos x="T22" y="T23"/>
                      </a:cxn>
                      <a:cxn ang="T118">
                        <a:pos x="T24" y="T25"/>
                      </a:cxn>
                      <a:cxn ang="T119">
                        <a:pos x="T26" y="T27"/>
                      </a:cxn>
                      <a:cxn ang="T120">
                        <a:pos x="T28" y="T29"/>
                      </a:cxn>
                      <a:cxn ang="T121">
                        <a:pos x="T30" y="T31"/>
                      </a:cxn>
                      <a:cxn ang="T122">
                        <a:pos x="T32" y="T33"/>
                      </a:cxn>
                      <a:cxn ang="T123">
                        <a:pos x="T34" y="T35"/>
                      </a:cxn>
                      <a:cxn ang="T124">
                        <a:pos x="T36" y="T37"/>
                      </a:cxn>
                      <a:cxn ang="T125">
                        <a:pos x="T38" y="T39"/>
                      </a:cxn>
                      <a:cxn ang="T126">
                        <a:pos x="T40" y="T41"/>
                      </a:cxn>
                      <a:cxn ang="T127">
                        <a:pos x="T42" y="T43"/>
                      </a:cxn>
                      <a:cxn ang="T128">
                        <a:pos x="T44" y="T45"/>
                      </a:cxn>
                      <a:cxn ang="T129">
                        <a:pos x="T46" y="T47"/>
                      </a:cxn>
                      <a:cxn ang="T130">
                        <a:pos x="T48" y="T49"/>
                      </a:cxn>
                      <a:cxn ang="T131">
                        <a:pos x="T50" y="T51"/>
                      </a:cxn>
                      <a:cxn ang="T132">
                        <a:pos x="T52" y="T53"/>
                      </a:cxn>
                      <a:cxn ang="T133">
                        <a:pos x="T54" y="T55"/>
                      </a:cxn>
                      <a:cxn ang="T134">
                        <a:pos x="T56" y="T57"/>
                      </a:cxn>
                      <a:cxn ang="T135">
                        <a:pos x="T58" y="T59"/>
                      </a:cxn>
                      <a:cxn ang="T136">
                        <a:pos x="T60" y="T61"/>
                      </a:cxn>
                      <a:cxn ang="T137">
                        <a:pos x="T62" y="T63"/>
                      </a:cxn>
                      <a:cxn ang="T138">
                        <a:pos x="T64" y="T65"/>
                      </a:cxn>
                      <a:cxn ang="T139">
                        <a:pos x="T66" y="T67"/>
                      </a:cxn>
                      <a:cxn ang="T140">
                        <a:pos x="T68" y="T69"/>
                      </a:cxn>
                      <a:cxn ang="T141">
                        <a:pos x="T70" y="T71"/>
                      </a:cxn>
                      <a:cxn ang="T142">
                        <a:pos x="T72" y="T73"/>
                      </a:cxn>
                      <a:cxn ang="T143">
                        <a:pos x="T74" y="T75"/>
                      </a:cxn>
                      <a:cxn ang="T144">
                        <a:pos x="T76" y="T77"/>
                      </a:cxn>
                      <a:cxn ang="T145">
                        <a:pos x="T78" y="T79"/>
                      </a:cxn>
                      <a:cxn ang="T146">
                        <a:pos x="T80" y="T81"/>
                      </a:cxn>
                      <a:cxn ang="T147">
                        <a:pos x="T82" y="T83"/>
                      </a:cxn>
                      <a:cxn ang="T148">
                        <a:pos x="T84" y="T85"/>
                      </a:cxn>
                      <a:cxn ang="T149">
                        <a:pos x="T86" y="T87"/>
                      </a:cxn>
                      <a:cxn ang="T150">
                        <a:pos x="T88" y="T89"/>
                      </a:cxn>
                      <a:cxn ang="T151">
                        <a:pos x="T90" y="T91"/>
                      </a:cxn>
                      <a:cxn ang="T152">
                        <a:pos x="T92" y="T93"/>
                      </a:cxn>
                      <a:cxn ang="T153">
                        <a:pos x="T94" y="T95"/>
                      </a:cxn>
                      <a:cxn ang="T154">
                        <a:pos x="T96" y="T97"/>
                      </a:cxn>
                      <a:cxn ang="T155">
                        <a:pos x="T98" y="T99"/>
                      </a:cxn>
                      <a:cxn ang="T156">
                        <a:pos x="T100" y="T101"/>
                      </a:cxn>
                      <a:cxn ang="T157">
                        <a:pos x="T102" y="T103"/>
                      </a:cxn>
                      <a:cxn ang="T158">
                        <a:pos x="T104" y="T105"/>
                      </a:cxn>
                    </a:cxnLst>
                    <a:rect l="0" t="0" r="r" b="b"/>
                    <a:pathLst>
                      <a:path w="830" h="376">
                        <a:moveTo>
                          <a:pt x="636" y="174"/>
                        </a:moveTo>
                        <a:lnTo>
                          <a:pt x="656" y="169"/>
                        </a:lnTo>
                        <a:lnTo>
                          <a:pt x="683" y="164"/>
                        </a:lnTo>
                        <a:lnTo>
                          <a:pt x="706" y="169"/>
                        </a:lnTo>
                        <a:lnTo>
                          <a:pt x="726" y="172"/>
                        </a:lnTo>
                        <a:lnTo>
                          <a:pt x="743" y="172"/>
                        </a:lnTo>
                        <a:lnTo>
                          <a:pt x="761" y="172"/>
                        </a:lnTo>
                        <a:lnTo>
                          <a:pt x="776" y="169"/>
                        </a:lnTo>
                        <a:lnTo>
                          <a:pt x="793" y="167"/>
                        </a:lnTo>
                        <a:lnTo>
                          <a:pt x="813" y="162"/>
                        </a:lnTo>
                        <a:lnTo>
                          <a:pt x="830" y="160"/>
                        </a:lnTo>
                        <a:lnTo>
                          <a:pt x="808" y="145"/>
                        </a:lnTo>
                        <a:lnTo>
                          <a:pt x="786" y="135"/>
                        </a:lnTo>
                        <a:lnTo>
                          <a:pt x="763" y="122"/>
                        </a:lnTo>
                        <a:lnTo>
                          <a:pt x="733" y="112"/>
                        </a:lnTo>
                        <a:lnTo>
                          <a:pt x="708" y="105"/>
                        </a:lnTo>
                        <a:lnTo>
                          <a:pt x="681" y="95"/>
                        </a:lnTo>
                        <a:lnTo>
                          <a:pt x="651" y="87"/>
                        </a:lnTo>
                        <a:lnTo>
                          <a:pt x="621" y="77"/>
                        </a:lnTo>
                        <a:lnTo>
                          <a:pt x="598" y="62"/>
                        </a:lnTo>
                        <a:lnTo>
                          <a:pt x="581" y="52"/>
                        </a:lnTo>
                        <a:lnTo>
                          <a:pt x="561" y="40"/>
                        </a:lnTo>
                        <a:lnTo>
                          <a:pt x="539" y="30"/>
                        </a:lnTo>
                        <a:lnTo>
                          <a:pt x="516" y="20"/>
                        </a:lnTo>
                        <a:lnTo>
                          <a:pt x="484" y="10"/>
                        </a:lnTo>
                        <a:lnTo>
                          <a:pt x="439" y="3"/>
                        </a:lnTo>
                        <a:lnTo>
                          <a:pt x="401" y="3"/>
                        </a:lnTo>
                        <a:lnTo>
                          <a:pt x="364" y="0"/>
                        </a:lnTo>
                        <a:lnTo>
                          <a:pt x="319" y="3"/>
                        </a:lnTo>
                        <a:lnTo>
                          <a:pt x="282" y="5"/>
                        </a:lnTo>
                        <a:lnTo>
                          <a:pt x="244" y="13"/>
                        </a:lnTo>
                        <a:lnTo>
                          <a:pt x="209" y="20"/>
                        </a:lnTo>
                        <a:lnTo>
                          <a:pt x="179" y="75"/>
                        </a:lnTo>
                        <a:lnTo>
                          <a:pt x="137" y="147"/>
                        </a:lnTo>
                        <a:lnTo>
                          <a:pt x="87" y="224"/>
                        </a:lnTo>
                        <a:lnTo>
                          <a:pt x="34" y="296"/>
                        </a:lnTo>
                        <a:lnTo>
                          <a:pt x="0" y="339"/>
                        </a:lnTo>
                        <a:lnTo>
                          <a:pt x="97" y="376"/>
                        </a:lnTo>
                        <a:lnTo>
                          <a:pt x="164" y="339"/>
                        </a:lnTo>
                        <a:lnTo>
                          <a:pt x="234" y="294"/>
                        </a:lnTo>
                        <a:lnTo>
                          <a:pt x="309" y="244"/>
                        </a:lnTo>
                        <a:lnTo>
                          <a:pt x="371" y="199"/>
                        </a:lnTo>
                        <a:lnTo>
                          <a:pt x="421" y="164"/>
                        </a:lnTo>
                        <a:lnTo>
                          <a:pt x="446" y="169"/>
                        </a:lnTo>
                        <a:lnTo>
                          <a:pt x="466" y="172"/>
                        </a:lnTo>
                        <a:lnTo>
                          <a:pt x="486" y="177"/>
                        </a:lnTo>
                        <a:lnTo>
                          <a:pt x="509" y="179"/>
                        </a:lnTo>
                        <a:lnTo>
                          <a:pt x="529" y="182"/>
                        </a:lnTo>
                        <a:lnTo>
                          <a:pt x="551" y="182"/>
                        </a:lnTo>
                        <a:lnTo>
                          <a:pt x="568" y="182"/>
                        </a:lnTo>
                        <a:lnTo>
                          <a:pt x="593" y="179"/>
                        </a:lnTo>
                        <a:lnTo>
                          <a:pt x="611" y="177"/>
                        </a:lnTo>
                        <a:lnTo>
                          <a:pt x="636" y="174"/>
                        </a:lnTo>
                        <a:close/>
                      </a:path>
                    </a:pathLst>
                  </a:custGeom>
                  <a:solidFill>
                    <a:srgbClr val="C0C0C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 sz="1400" dirty="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</p:grpSp>
            <p:sp>
              <p:nvSpPr>
                <p:cNvPr id="268351" name="Freeform 52"/>
                <p:cNvSpPr>
                  <a:spLocks/>
                </p:cNvSpPr>
                <p:nvPr/>
              </p:nvSpPr>
              <p:spPr bwMode="auto">
                <a:xfrm>
                  <a:off x="8261" y="8395"/>
                  <a:ext cx="157" cy="72"/>
                </a:xfrm>
                <a:custGeom>
                  <a:avLst/>
                  <a:gdLst>
                    <a:gd name="T0" fmla="*/ 157 w 157"/>
                    <a:gd name="T1" fmla="*/ 72 h 72"/>
                    <a:gd name="T2" fmla="*/ 137 w 157"/>
                    <a:gd name="T3" fmla="*/ 52 h 72"/>
                    <a:gd name="T4" fmla="*/ 117 w 157"/>
                    <a:gd name="T5" fmla="*/ 35 h 72"/>
                    <a:gd name="T6" fmla="*/ 97 w 157"/>
                    <a:gd name="T7" fmla="*/ 22 h 72"/>
                    <a:gd name="T8" fmla="*/ 77 w 157"/>
                    <a:gd name="T9" fmla="*/ 12 h 72"/>
                    <a:gd name="T10" fmla="*/ 57 w 157"/>
                    <a:gd name="T11" fmla="*/ 5 h 72"/>
                    <a:gd name="T12" fmla="*/ 39 w 157"/>
                    <a:gd name="T13" fmla="*/ 2 h 72"/>
                    <a:gd name="T14" fmla="*/ 20 w 157"/>
                    <a:gd name="T15" fmla="*/ 0 h 72"/>
                    <a:gd name="T16" fmla="*/ 0 w 157"/>
                    <a:gd name="T17" fmla="*/ 2 h 72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157" h="72">
                      <a:moveTo>
                        <a:pt x="157" y="72"/>
                      </a:moveTo>
                      <a:lnTo>
                        <a:pt x="137" y="52"/>
                      </a:lnTo>
                      <a:lnTo>
                        <a:pt x="117" y="35"/>
                      </a:lnTo>
                      <a:lnTo>
                        <a:pt x="97" y="22"/>
                      </a:lnTo>
                      <a:lnTo>
                        <a:pt x="77" y="12"/>
                      </a:lnTo>
                      <a:lnTo>
                        <a:pt x="57" y="5"/>
                      </a:lnTo>
                      <a:lnTo>
                        <a:pt x="39" y="2"/>
                      </a:lnTo>
                      <a:lnTo>
                        <a:pt x="20" y="0"/>
                      </a:lnTo>
                      <a:lnTo>
                        <a:pt x="0" y="2"/>
                      </a:lnTo>
                    </a:path>
                  </a:pathLst>
                </a:custGeom>
                <a:noFill/>
                <a:ln w="4445">
                  <a:solidFill>
                    <a:srgbClr val="60606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sz="14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grpSp>
              <p:nvGrpSpPr>
                <p:cNvPr id="268352" name="Group 53"/>
                <p:cNvGrpSpPr>
                  <a:grpSpLocks/>
                </p:cNvGrpSpPr>
                <p:nvPr/>
              </p:nvGrpSpPr>
              <p:grpSpPr bwMode="auto">
                <a:xfrm>
                  <a:off x="7991" y="8318"/>
                  <a:ext cx="292" cy="336"/>
                  <a:chOff x="7991" y="8318"/>
                  <a:chExt cx="292" cy="336"/>
                </a:xfrm>
              </p:grpSpPr>
              <p:sp>
                <p:nvSpPr>
                  <p:cNvPr id="268354" name="Freeform 54"/>
                  <p:cNvSpPr>
                    <a:spLocks/>
                  </p:cNvSpPr>
                  <p:nvPr/>
                </p:nvSpPr>
                <p:spPr bwMode="auto">
                  <a:xfrm>
                    <a:off x="7991" y="8318"/>
                    <a:ext cx="292" cy="336"/>
                  </a:xfrm>
                  <a:custGeom>
                    <a:avLst/>
                    <a:gdLst>
                      <a:gd name="T0" fmla="*/ 210 w 292"/>
                      <a:gd name="T1" fmla="*/ 0 h 336"/>
                      <a:gd name="T2" fmla="*/ 0 w 292"/>
                      <a:gd name="T3" fmla="*/ 318 h 336"/>
                      <a:gd name="T4" fmla="*/ 45 w 292"/>
                      <a:gd name="T5" fmla="*/ 336 h 336"/>
                      <a:gd name="T6" fmla="*/ 292 w 292"/>
                      <a:gd name="T7" fmla="*/ 17 h 336"/>
                      <a:gd name="T8" fmla="*/ 210 w 292"/>
                      <a:gd name="T9" fmla="*/ 0 h 336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0" t="0" r="r" b="b"/>
                    <a:pathLst>
                      <a:path w="292" h="336">
                        <a:moveTo>
                          <a:pt x="210" y="0"/>
                        </a:moveTo>
                        <a:lnTo>
                          <a:pt x="0" y="318"/>
                        </a:lnTo>
                        <a:lnTo>
                          <a:pt x="45" y="336"/>
                        </a:lnTo>
                        <a:lnTo>
                          <a:pt x="292" y="17"/>
                        </a:lnTo>
                        <a:lnTo>
                          <a:pt x="210" y="0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 w="4445">
                    <a:solidFill>
                      <a:srgbClr val="A0A0A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 sz="1400" dirty="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grpSp>
                <p:nvGrpSpPr>
                  <p:cNvPr id="268355" name="Group 55"/>
                  <p:cNvGrpSpPr>
                    <a:grpSpLocks/>
                  </p:cNvGrpSpPr>
                  <p:nvPr/>
                </p:nvGrpSpPr>
                <p:grpSpPr bwMode="auto">
                  <a:xfrm>
                    <a:off x="8031" y="8407"/>
                    <a:ext cx="170" cy="184"/>
                    <a:chOff x="8031" y="8407"/>
                    <a:chExt cx="170" cy="184"/>
                  </a:xfrm>
                </p:grpSpPr>
                <p:sp>
                  <p:nvSpPr>
                    <p:cNvPr id="268356" name="Line 56"/>
                    <p:cNvSpPr>
                      <a:spLocks noChangeShapeType="1"/>
                    </p:cNvSpPr>
                    <p:nvPr/>
                  </p:nvSpPr>
                  <p:spPr bwMode="auto">
                    <a:xfrm flipH="1" flipV="1">
                      <a:off x="8136" y="8407"/>
                      <a:ext cx="65" cy="28"/>
                    </a:xfrm>
                    <a:prstGeom prst="line">
                      <a:avLst/>
                    </a:prstGeom>
                    <a:noFill/>
                    <a:ln w="4445">
                      <a:solidFill>
                        <a:srgbClr val="40404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 xmlns="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268357" name="Line 57"/>
                    <p:cNvSpPr>
                      <a:spLocks noChangeShapeType="1"/>
                    </p:cNvSpPr>
                    <p:nvPr/>
                  </p:nvSpPr>
                  <p:spPr bwMode="auto">
                    <a:xfrm flipH="1" flipV="1">
                      <a:off x="8081" y="8494"/>
                      <a:ext cx="52" cy="28"/>
                    </a:xfrm>
                    <a:prstGeom prst="line">
                      <a:avLst/>
                    </a:prstGeom>
                    <a:noFill/>
                    <a:ln w="4445">
                      <a:solidFill>
                        <a:srgbClr val="40404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 xmlns="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268358" name="Line 58"/>
                    <p:cNvSpPr>
                      <a:spLocks noChangeShapeType="1"/>
                    </p:cNvSpPr>
                    <p:nvPr/>
                  </p:nvSpPr>
                  <p:spPr bwMode="auto">
                    <a:xfrm flipH="1" flipV="1">
                      <a:off x="8031" y="8569"/>
                      <a:ext cx="45" cy="22"/>
                    </a:xfrm>
                    <a:prstGeom prst="line">
                      <a:avLst/>
                    </a:prstGeom>
                    <a:noFill/>
                    <a:ln w="4445">
                      <a:solidFill>
                        <a:srgbClr val="40404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 xmlns="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</p:grpSp>
            </p:grpSp>
            <p:sp>
              <p:nvSpPr>
                <p:cNvPr id="268353" name="Freeform 59"/>
                <p:cNvSpPr>
                  <a:spLocks/>
                </p:cNvSpPr>
                <p:nvPr/>
              </p:nvSpPr>
              <p:spPr bwMode="auto">
                <a:xfrm>
                  <a:off x="8033" y="8335"/>
                  <a:ext cx="252" cy="326"/>
                </a:xfrm>
                <a:custGeom>
                  <a:avLst/>
                  <a:gdLst>
                    <a:gd name="T0" fmla="*/ 252 w 252"/>
                    <a:gd name="T1" fmla="*/ 0 h 326"/>
                    <a:gd name="T2" fmla="*/ 0 w 252"/>
                    <a:gd name="T3" fmla="*/ 321 h 326"/>
                    <a:gd name="T4" fmla="*/ 8 w 252"/>
                    <a:gd name="T5" fmla="*/ 326 h 326"/>
                    <a:gd name="T6" fmla="*/ 252 w 252"/>
                    <a:gd name="T7" fmla="*/ 12 h 326"/>
                    <a:gd name="T8" fmla="*/ 252 w 252"/>
                    <a:gd name="T9" fmla="*/ 0 h 32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252" h="326">
                      <a:moveTo>
                        <a:pt x="252" y="0"/>
                      </a:moveTo>
                      <a:lnTo>
                        <a:pt x="0" y="321"/>
                      </a:lnTo>
                      <a:lnTo>
                        <a:pt x="8" y="326"/>
                      </a:lnTo>
                      <a:lnTo>
                        <a:pt x="252" y="12"/>
                      </a:lnTo>
                      <a:lnTo>
                        <a:pt x="252" y="0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 sz="14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268344" name="Group 60"/>
              <p:cNvGrpSpPr>
                <a:grpSpLocks/>
              </p:cNvGrpSpPr>
              <p:nvPr/>
            </p:nvGrpSpPr>
            <p:grpSpPr bwMode="auto">
              <a:xfrm>
                <a:off x="7941" y="8604"/>
                <a:ext cx="195" cy="119"/>
                <a:chOff x="7941" y="8604"/>
                <a:chExt cx="195" cy="119"/>
              </a:xfrm>
            </p:grpSpPr>
            <p:sp>
              <p:nvSpPr>
                <p:cNvPr id="268345" name="Freeform 61"/>
                <p:cNvSpPr>
                  <a:spLocks/>
                </p:cNvSpPr>
                <p:nvPr/>
              </p:nvSpPr>
              <p:spPr bwMode="auto">
                <a:xfrm>
                  <a:off x="8101" y="8674"/>
                  <a:ext cx="30" cy="49"/>
                </a:xfrm>
                <a:custGeom>
                  <a:avLst/>
                  <a:gdLst>
                    <a:gd name="T0" fmla="*/ 17 w 30"/>
                    <a:gd name="T1" fmla="*/ 0 h 49"/>
                    <a:gd name="T2" fmla="*/ 7 w 30"/>
                    <a:gd name="T3" fmla="*/ 22 h 49"/>
                    <a:gd name="T4" fmla="*/ 0 w 30"/>
                    <a:gd name="T5" fmla="*/ 49 h 49"/>
                    <a:gd name="T6" fmla="*/ 5 w 30"/>
                    <a:gd name="T7" fmla="*/ 47 h 49"/>
                    <a:gd name="T8" fmla="*/ 12 w 30"/>
                    <a:gd name="T9" fmla="*/ 44 h 49"/>
                    <a:gd name="T10" fmla="*/ 20 w 30"/>
                    <a:gd name="T11" fmla="*/ 42 h 49"/>
                    <a:gd name="T12" fmla="*/ 25 w 30"/>
                    <a:gd name="T13" fmla="*/ 39 h 49"/>
                    <a:gd name="T14" fmla="*/ 30 w 30"/>
                    <a:gd name="T15" fmla="*/ 27 h 49"/>
                    <a:gd name="T16" fmla="*/ 25 w 30"/>
                    <a:gd name="T17" fmla="*/ 19 h 49"/>
                    <a:gd name="T18" fmla="*/ 22 w 30"/>
                    <a:gd name="T19" fmla="*/ 12 h 49"/>
                    <a:gd name="T20" fmla="*/ 20 w 30"/>
                    <a:gd name="T21" fmla="*/ 7 h 49"/>
                    <a:gd name="T22" fmla="*/ 17 w 30"/>
                    <a:gd name="T23" fmla="*/ 0 h 49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0" t="0" r="r" b="b"/>
                  <a:pathLst>
                    <a:path w="30" h="49">
                      <a:moveTo>
                        <a:pt x="17" y="0"/>
                      </a:moveTo>
                      <a:lnTo>
                        <a:pt x="7" y="22"/>
                      </a:lnTo>
                      <a:lnTo>
                        <a:pt x="0" y="49"/>
                      </a:lnTo>
                      <a:lnTo>
                        <a:pt x="5" y="47"/>
                      </a:lnTo>
                      <a:lnTo>
                        <a:pt x="12" y="44"/>
                      </a:lnTo>
                      <a:lnTo>
                        <a:pt x="20" y="42"/>
                      </a:lnTo>
                      <a:lnTo>
                        <a:pt x="25" y="39"/>
                      </a:lnTo>
                      <a:lnTo>
                        <a:pt x="30" y="27"/>
                      </a:lnTo>
                      <a:lnTo>
                        <a:pt x="25" y="19"/>
                      </a:lnTo>
                      <a:lnTo>
                        <a:pt x="22" y="12"/>
                      </a:lnTo>
                      <a:lnTo>
                        <a:pt x="20" y="7"/>
                      </a:lnTo>
                      <a:lnTo>
                        <a:pt x="17" y="0"/>
                      </a:lnTo>
                      <a:close/>
                    </a:path>
                  </a:pathLst>
                </a:custGeom>
                <a:solidFill>
                  <a:srgbClr val="C0C0C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 sz="14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68346" name="Freeform 62"/>
                <p:cNvSpPr>
                  <a:spLocks/>
                </p:cNvSpPr>
                <p:nvPr/>
              </p:nvSpPr>
              <p:spPr bwMode="auto">
                <a:xfrm>
                  <a:off x="7941" y="8621"/>
                  <a:ext cx="195" cy="92"/>
                </a:xfrm>
                <a:custGeom>
                  <a:avLst/>
                  <a:gdLst>
                    <a:gd name="T0" fmla="*/ 192 w 195"/>
                    <a:gd name="T1" fmla="*/ 82 h 92"/>
                    <a:gd name="T2" fmla="*/ 175 w 195"/>
                    <a:gd name="T3" fmla="*/ 72 h 92"/>
                    <a:gd name="T4" fmla="*/ 3 w 195"/>
                    <a:gd name="T5" fmla="*/ 0 h 92"/>
                    <a:gd name="T6" fmla="*/ 0 w 195"/>
                    <a:gd name="T7" fmla="*/ 3 h 92"/>
                    <a:gd name="T8" fmla="*/ 0 w 195"/>
                    <a:gd name="T9" fmla="*/ 13 h 92"/>
                    <a:gd name="T10" fmla="*/ 3 w 195"/>
                    <a:gd name="T11" fmla="*/ 15 h 92"/>
                    <a:gd name="T12" fmla="*/ 5 w 195"/>
                    <a:gd name="T13" fmla="*/ 18 h 92"/>
                    <a:gd name="T14" fmla="*/ 170 w 195"/>
                    <a:gd name="T15" fmla="*/ 87 h 92"/>
                    <a:gd name="T16" fmla="*/ 190 w 195"/>
                    <a:gd name="T17" fmla="*/ 92 h 92"/>
                    <a:gd name="T18" fmla="*/ 192 w 195"/>
                    <a:gd name="T19" fmla="*/ 90 h 92"/>
                    <a:gd name="T20" fmla="*/ 195 w 195"/>
                    <a:gd name="T21" fmla="*/ 87 h 92"/>
                    <a:gd name="T22" fmla="*/ 192 w 195"/>
                    <a:gd name="T23" fmla="*/ 82 h 92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0" t="0" r="r" b="b"/>
                  <a:pathLst>
                    <a:path w="195" h="92">
                      <a:moveTo>
                        <a:pt x="192" y="82"/>
                      </a:moveTo>
                      <a:lnTo>
                        <a:pt x="175" y="72"/>
                      </a:lnTo>
                      <a:lnTo>
                        <a:pt x="3" y="0"/>
                      </a:lnTo>
                      <a:lnTo>
                        <a:pt x="0" y="3"/>
                      </a:lnTo>
                      <a:lnTo>
                        <a:pt x="0" y="13"/>
                      </a:lnTo>
                      <a:lnTo>
                        <a:pt x="3" y="15"/>
                      </a:lnTo>
                      <a:lnTo>
                        <a:pt x="5" y="18"/>
                      </a:lnTo>
                      <a:lnTo>
                        <a:pt x="170" y="87"/>
                      </a:lnTo>
                      <a:lnTo>
                        <a:pt x="190" y="92"/>
                      </a:lnTo>
                      <a:lnTo>
                        <a:pt x="192" y="90"/>
                      </a:lnTo>
                      <a:lnTo>
                        <a:pt x="195" y="87"/>
                      </a:lnTo>
                      <a:lnTo>
                        <a:pt x="192" y="82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 sz="14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68347" name="Freeform 63"/>
                <p:cNvSpPr>
                  <a:spLocks/>
                </p:cNvSpPr>
                <p:nvPr/>
              </p:nvSpPr>
              <p:spPr bwMode="auto">
                <a:xfrm>
                  <a:off x="7944" y="8634"/>
                  <a:ext cx="37" cy="30"/>
                </a:xfrm>
                <a:custGeom>
                  <a:avLst/>
                  <a:gdLst>
                    <a:gd name="T0" fmla="*/ 37 w 37"/>
                    <a:gd name="T1" fmla="*/ 15 h 30"/>
                    <a:gd name="T2" fmla="*/ 22 w 37"/>
                    <a:gd name="T3" fmla="*/ 30 h 30"/>
                    <a:gd name="T4" fmla="*/ 0 w 37"/>
                    <a:gd name="T5" fmla="*/ 22 h 30"/>
                    <a:gd name="T6" fmla="*/ 0 w 37"/>
                    <a:gd name="T7" fmla="*/ 0 h 30"/>
                    <a:gd name="T8" fmla="*/ 37 w 37"/>
                    <a:gd name="T9" fmla="*/ 15 h 30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37" h="30">
                      <a:moveTo>
                        <a:pt x="37" y="15"/>
                      </a:moveTo>
                      <a:lnTo>
                        <a:pt x="22" y="30"/>
                      </a:lnTo>
                      <a:lnTo>
                        <a:pt x="0" y="22"/>
                      </a:lnTo>
                      <a:lnTo>
                        <a:pt x="0" y="0"/>
                      </a:lnTo>
                      <a:lnTo>
                        <a:pt x="37" y="15"/>
                      </a:lnTo>
                      <a:close/>
                    </a:path>
                  </a:pathLst>
                </a:custGeom>
                <a:solidFill>
                  <a:srgbClr val="8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 sz="14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68348" name="Freeform 64"/>
                <p:cNvSpPr>
                  <a:spLocks/>
                </p:cNvSpPr>
                <p:nvPr/>
              </p:nvSpPr>
              <p:spPr bwMode="auto">
                <a:xfrm>
                  <a:off x="7944" y="8604"/>
                  <a:ext cx="42" cy="35"/>
                </a:xfrm>
                <a:custGeom>
                  <a:avLst/>
                  <a:gdLst>
                    <a:gd name="T0" fmla="*/ 42 w 42"/>
                    <a:gd name="T1" fmla="*/ 35 h 35"/>
                    <a:gd name="T2" fmla="*/ 0 w 42"/>
                    <a:gd name="T3" fmla="*/ 17 h 35"/>
                    <a:gd name="T4" fmla="*/ 12 w 42"/>
                    <a:gd name="T5" fmla="*/ 0 h 35"/>
                    <a:gd name="T6" fmla="*/ 40 w 42"/>
                    <a:gd name="T7" fmla="*/ 12 h 35"/>
                    <a:gd name="T8" fmla="*/ 42 w 42"/>
                    <a:gd name="T9" fmla="*/ 35 h 35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42" h="35">
                      <a:moveTo>
                        <a:pt x="42" y="35"/>
                      </a:moveTo>
                      <a:lnTo>
                        <a:pt x="0" y="17"/>
                      </a:lnTo>
                      <a:lnTo>
                        <a:pt x="12" y="0"/>
                      </a:lnTo>
                      <a:lnTo>
                        <a:pt x="40" y="12"/>
                      </a:lnTo>
                      <a:lnTo>
                        <a:pt x="42" y="35"/>
                      </a:lnTo>
                      <a:close/>
                    </a:path>
                  </a:pathLst>
                </a:cu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 sz="14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268321" name="Group 65"/>
            <p:cNvGrpSpPr>
              <a:grpSpLocks/>
            </p:cNvGrpSpPr>
            <p:nvPr/>
          </p:nvGrpSpPr>
          <p:grpSpPr bwMode="auto">
            <a:xfrm>
              <a:off x="7774" y="7919"/>
              <a:ext cx="1228" cy="610"/>
              <a:chOff x="7774" y="7919"/>
              <a:chExt cx="1228" cy="610"/>
            </a:xfrm>
          </p:grpSpPr>
          <p:sp>
            <p:nvSpPr>
              <p:cNvPr id="268327" name="Freeform 66"/>
              <p:cNvSpPr>
                <a:spLocks/>
              </p:cNvSpPr>
              <p:nvPr/>
            </p:nvSpPr>
            <p:spPr bwMode="auto">
              <a:xfrm>
                <a:off x="8979" y="8442"/>
                <a:ext cx="23" cy="87"/>
              </a:xfrm>
              <a:custGeom>
                <a:avLst/>
                <a:gdLst>
                  <a:gd name="T0" fmla="*/ 23 w 23"/>
                  <a:gd name="T1" fmla="*/ 0 h 87"/>
                  <a:gd name="T2" fmla="*/ 18 w 23"/>
                  <a:gd name="T3" fmla="*/ 10 h 87"/>
                  <a:gd name="T4" fmla="*/ 13 w 23"/>
                  <a:gd name="T5" fmla="*/ 20 h 87"/>
                  <a:gd name="T6" fmla="*/ 8 w 23"/>
                  <a:gd name="T7" fmla="*/ 32 h 87"/>
                  <a:gd name="T8" fmla="*/ 5 w 23"/>
                  <a:gd name="T9" fmla="*/ 47 h 87"/>
                  <a:gd name="T10" fmla="*/ 3 w 23"/>
                  <a:gd name="T11" fmla="*/ 60 h 87"/>
                  <a:gd name="T12" fmla="*/ 0 w 23"/>
                  <a:gd name="T13" fmla="*/ 72 h 87"/>
                  <a:gd name="T14" fmla="*/ 0 w 23"/>
                  <a:gd name="T15" fmla="*/ 87 h 87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23" h="87">
                    <a:moveTo>
                      <a:pt x="23" y="0"/>
                    </a:moveTo>
                    <a:lnTo>
                      <a:pt x="18" y="10"/>
                    </a:lnTo>
                    <a:lnTo>
                      <a:pt x="13" y="20"/>
                    </a:lnTo>
                    <a:lnTo>
                      <a:pt x="8" y="32"/>
                    </a:lnTo>
                    <a:lnTo>
                      <a:pt x="5" y="47"/>
                    </a:lnTo>
                    <a:lnTo>
                      <a:pt x="3" y="60"/>
                    </a:lnTo>
                    <a:lnTo>
                      <a:pt x="0" y="72"/>
                    </a:lnTo>
                    <a:lnTo>
                      <a:pt x="0" y="87"/>
                    </a:lnTo>
                  </a:path>
                </a:pathLst>
              </a:custGeom>
              <a:noFill/>
              <a:ln w="4445">
                <a:solidFill>
                  <a:srgbClr val="40404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1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grpSp>
            <p:nvGrpSpPr>
              <p:cNvPr id="268328" name="Group 67"/>
              <p:cNvGrpSpPr>
                <a:grpSpLocks/>
              </p:cNvGrpSpPr>
              <p:nvPr/>
            </p:nvGrpSpPr>
            <p:grpSpPr bwMode="auto">
              <a:xfrm>
                <a:off x="7774" y="7919"/>
                <a:ext cx="571" cy="533"/>
                <a:chOff x="7774" y="7919"/>
                <a:chExt cx="571" cy="533"/>
              </a:xfrm>
            </p:grpSpPr>
            <p:grpSp>
              <p:nvGrpSpPr>
                <p:cNvPr id="268329" name="Group 68"/>
                <p:cNvGrpSpPr>
                  <a:grpSpLocks/>
                </p:cNvGrpSpPr>
                <p:nvPr/>
              </p:nvGrpSpPr>
              <p:grpSpPr bwMode="auto">
                <a:xfrm>
                  <a:off x="7974" y="8198"/>
                  <a:ext cx="59" cy="85"/>
                  <a:chOff x="7974" y="8198"/>
                  <a:chExt cx="59" cy="85"/>
                </a:xfrm>
              </p:grpSpPr>
              <p:grpSp>
                <p:nvGrpSpPr>
                  <p:cNvPr id="268339" name="Group 69"/>
                  <p:cNvGrpSpPr>
                    <a:grpSpLocks/>
                  </p:cNvGrpSpPr>
                  <p:nvPr/>
                </p:nvGrpSpPr>
                <p:grpSpPr bwMode="auto">
                  <a:xfrm>
                    <a:off x="7974" y="8206"/>
                    <a:ext cx="40" cy="77"/>
                    <a:chOff x="7974" y="8206"/>
                    <a:chExt cx="40" cy="77"/>
                  </a:xfrm>
                </p:grpSpPr>
                <p:sp>
                  <p:nvSpPr>
                    <p:cNvPr id="268341" name="Freeform 70"/>
                    <p:cNvSpPr>
                      <a:spLocks/>
                    </p:cNvSpPr>
                    <p:nvPr/>
                  </p:nvSpPr>
                  <p:spPr bwMode="auto">
                    <a:xfrm>
                      <a:off x="7974" y="8206"/>
                      <a:ext cx="37" cy="74"/>
                    </a:xfrm>
                    <a:custGeom>
                      <a:avLst/>
                      <a:gdLst>
                        <a:gd name="T0" fmla="*/ 37 w 37"/>
                        <a:gd name="T1" fmla="*/ 10 h 74"/>
                        <a:gd name="T2" fmla="*/ 32 w 37"/>
                        <a:gd name="T3" fmla="*/ 17 h 74"/>
                        <a:gd name="T4" fmla="*/ 30 w 37"/>
                        <a:gd name="T5" fmla="*/ 32 h 74"/>
                        <a:gd name="T6" fmla="*/ 25 w 37"/>
                        <a:gd name="T7" fmla="*/ 44 h 74"/>
                        <a:gd name="T8" fmla="*/ 22 w 37"/>
                        <a:gd name="T9" fmla="*/ 62 h 74"/>
                        <a:gd name="T10" fmla="*/ 22 w 37"/>
                        <a:gd name="T11" fmla="*/ 74 h 74"/>
                        <a:gd name="T12" fmla="*/ 2 w 37"/>
                        <a:gd name="T13" fmla="*/ 72 h 74"/>
                        <a:gd name="T14" fmla="*/ 0 w 37"/>
                        <a:gd name="T15" fmla="*/ 54 h 74"/>
                        <a:gd name="T16" fmla="*/ 2 w 37"/>
                        <a:gd name="T17" fmla="*/ 37 h 74"/>
                        <a:gd name="T18" fmla="*/ 5 w 37"/>
                        <a:gd name="T19" fmla="*/ 27 h 74"/>
                        <a:gd name="T20" fmla="*/ 10 w 37"/>
                        <a:gd name="T21" fmla="*/ 15 h 74"/>
                        <a:gd name="T22" fmla="*/ 20 w 37"/>
                        <a:gd name="T23" fmla="*/ 0 h 74"/>
                        <a:gd name="T24" fmla="*/ 37 w 37"/>
                        <a:gd name="T25" fmla="*/ 10 h 74"/>
                        <a:gd name="T26" fmla="*/ 0 60000 65536"/>
                        <a:gd name="T27" fmla="*/ 0 60000 65536"/>
                        <a:gd name="T28" fmla="*/ 0 60000 65536"/>
                        <a:gd name="T29" fmla="*/ 0 60000 65536"/>
                        <a:gd name="T30" fmla="*/ 0 60000 65536"/>
                        <a:gd name="T31" fmla="*/ 0 60000 65536"/>
                        <a:gd name="T32" fmla="*/ 0 60000 65536"/>
                        <a:gd name="T33" fmla="*/ 0 60000 65536"/>
                        <a:gd name="T34" fmla="*/ 0 60000 65536"/>
                        <a:gd name="T35" fmla="*/ 0 60000 65536"/>
                        <a:gd name="T36" fmla="*/ 0 60000 65536"/>
                        <a:gd name="T37" fmla="*/ 0 60000 65536"/>
                        <a:gd name="T38" fmla="*/ 0 60000 65536"/>
                      </a:gdLst>
                      <a:ahLst/>
                      <a:cxnLst>
                        <a:cxn ang="T26">
                          <a:pos x="T0" y="T1"/>
                        </a:cxn>
                        <a:cxn ang="T27">
                          <a:pos x="T2" y="T3"/>
                        </a:cxn>
                        <a:cxn ang="T28">
                          <a:pos x="T4" y="T5"/>
                        </a:cxn>
                        <a:cxn ang="T29">
                          <a:pos x="T6" y="T7"/>
                        </a:cxn>
                        <a:cxn ang="T30">
                          <a:pos x="T8" y="T9"/>
                        </a:cxn>
                        <a:cxn ang="T31">
                          <a:pos x="T10" y="T11"/>
                        </a:cxn>
                        <a:cxn ang="T32">
                          <a:pos x="T12" y="T13"/>
                        </a:cxn>
                        <a:cxn ang="T33">
                          <a:pos x="T14" y="T15"/>
                        </a:cxn>
                        <a:cxn ang="T34">
                          <a:pos x="T16" y="T17"/>
                        </a:cxn>
                        <a:cxn ang="T35">
                          <a:pos x="T18" y="T19"/>
                        </a:cxn>
                        <a:cxn ang="T36">
                          <a:pos x="T20" y="T21"/>
                        </a:cxn>
                        <a:cxn ang="T37">
                          <a:pos x="T22" y="T23"/>
                        </a:cxn>
                        <a:cxn ang="T38">
                          <a:pos x="T24" y="T25"/>
                        </a:cxn>
                      </a:cxnLst>
                      <a:rect l="0" t="0" r="r" b="b"/>
                      <a:pathLst>
                        <a:path w="37" h="74">
                          <a:moveTo>
                            <a:pt x="37" y="10"/>
                          </a:moveTo>
                          <a:lnTo>
                            <a:pt x="32" y="17"/>
                          </a:lnTo>
                          <a:lnTo>
                            <a:pt x="30" y="32"/>
                          </a:lnTo>
                          <a:lnTo>
                            <a:pt x="25" y="44"/>
                          </a:lnTo>
                          <a:lnTo>
                            <a:pt x="22" y="62"/>
                          </a:lnTo>
                          <a:lnTo>
                            <a:pt x="22" y="74"/>
                          </a:lnTo>
                          <a:lnTo>
                            <a:pt x="2" y="72"/>
                          </a:lnTo>
                          <a:lnTo>
                            <a:pt x="0" y="54"/>
                          </a:lnTo>
                          <a:lnTo>
                            <a:pt x="2" y="37"/>
                          </a:lnTo>
                          <a:lnTo>
                            <a:pt x="5" y="27"/>
                          </a:lnTo>
                          <a:lnTo>
                            <a:pt x="10" y="15"/>
                          </a:lnTo>
                          <a:lnTo>
                            <a:pt x="20" y="0"/>
                          </a:lnTo>
                          <a:lnTo>
                            <a:pt x="37" y="10"/>
                          </a:lnTo>
                          <a:close/>
                        </a:path>
                      </a:pathLst>
                    </a:custGeom>
                    <a:solidFill>
                      <a:srgbClr val="40404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xmlns="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268342" name="Freeform 71"/>
                    <p:cNvSpPr>
                      <a:spLocks/>
                    </p:cNvSpPr>
                    <p:nvPr/>
                  </p:nvSpPr>
                  <p:spPr bwMode="auto">
                    <a:xfrm>
                      <a:off x="7976" y="8208"/>
                      <a:ext cx="38" cy="75"/>
                    </a:xfrm>
                    <a:custGeom>
                      <a:avLst/>
                      <a:gdLst>
                        <a:gd name="T0" fmla="*/ 38 w 38"/>
                        <a:gd name="T1" fmla="*/ 10 h 75"/>
                        <a:gd name="T2" fmla="*/ 35 w 38"/>
                        <a:gd name="T3" fmla="*/ 18 h 75"/>
                        <a:gd name="T4" fmla="*/ 28 w 38"/>
                        <a:gd name="T5" fmla="*/ 32 h 75"/>
                        <a:gd name="T6" fmla="*/ 25 w 38"/>
                        <a:gd name="T7" fmla="*/ 45 h 75"/>
                        <a:gd name="T8" fmla="*/ 20 w 38"/>
                        <a:gd name="T9" fmla="*/ 62 h 75"/>
                        <a:gd name="T10" fmla="*/ 23 w 38"/>
                        <a:gd name="T11" fmla="*/ 75 h 75"/>
                        <a:gd name="T12" fmla="*/ 0 w 38"/>
                        <a:gd name="T13" fmla="*/ 70 h 75"/>
                        <a:gd name="T14" fmla="*/ 0 w 38"/>
                        <a:gd name="T15" fmla="*/ 55 h 75"/>
                        <a:gd name="T16" fmla="*/ 3 w 38"/>
                        <a:gd name="T17" fmla="*/ 37 h 75"/>
                        <a:gd name="T18" fmla="*/ 5 w 38"/>
                        <a:gd name="T19" fmla="*/ 22 h 75"/>
                        <a:gd name="T20" fmla="*/ 10 w 38"/>
                        <a:gd name="T21" fmla="*/ 13 h 75"/>
                        <a:gd name="T22" fmla="*/ 18 w 38"/>
                        <a:gd name="T23" fmla="*/ 0 h 75"/>
                        <a:gd name="T24" fmla="*/ 38 w 38"/>
                        <a:gd name="T25" fmla="*/ 10 h 75"/>
                        <a:gd name="T26" fmla="*/ 0 60000 65536"/>
                        <a:gd name="T27" fmla="*/ 0 60000 65536"/>
                        <a:gd name="T28" fmla="*/ 0 60000 65536"/>
                        <a:gd name="T29" fmla="*/ 0 60000 65536"/>
                        <a:gd name="T30" fmla="*/ 0 60000 65536"/>
                        <a:gd name="T31" fmla="*/ 0 60000 65536"/>
                        <a:gd name="T32" fmla="*/ 0 60000 65536"/>
                        <a:gd name="T33" fmla="*/ 0 60000 65536"/>
                        <a:gd name="T34" fmla="*/ 0 60000 65536"/>
                        <a:gd name="T35" fmla="*/ 0 60000 65536"/>
                        <a:gd name="T36" fmla="*/ 0 60000 65536"/>
                        <a:gd name="T37" fmla="*/ 0 60000 65536"/>
                        <a:gd name="T38" fmla="*/ 0 60000 65536"/>
                      </a:gdLst>
                      <a:ahLst/>
                      <a:cxnLst>
                        <a:cxn ang="T26">
                          <a:pos x="T0" y="T1"/>
                        </a:cxn>
                        <a:cxn ang="T27">
                          <a:pos x="T2" y="T3"/>
                        </a:cxn>
                        <a:cxn ang="T28">
                          <a:pos x="T4" y="T5"/>
                        </a:cxn>
                        <a:cxn ang="T29">
                          <a:pos x="T6" y="T7"/>
                        </a:cxn>
                        <a:cxn ang="T30">
                          <a:pos x="T8" y="T9"/>
                        </a:cxn>
                        <a:cxn ang="T31">
                          <a:pos x="T10" y="T11"/>
                        </a:cxn>
                        <a:cxn ang="T32">
                          <a:pos x="T12" y="T13"/>
                        </a:cxn>
                        <a:cxn ang="T33">
                          <a:pos x="T14" y="T15"/>
                        </a:cxn>
                        <a:cxn ang="T34">
                          <a:pos x="T16" y="T17"/>
                        </a:cxn>
                        <a:cxn ang="T35">
                          <a:pos x="T18" y="T19"/>
                        </a:cxn>
                        <a:cxn ang="T36">
                          <a:pos x="T20" y="T21"/>
                        </a:cxn>
                        <a:cxn ang="T37">
                          <a:pos x="T22" y="T23"/>
                        </a:cxn>
                        <a:cxn ang="T38">
                          <a:pos x="T24" y="T25"/>
                        </a:cxn>
                      </a:cxnLst>
                      <a:rect l="0" t="0" r="r" b="b"/>
                      <a:pathLst>
                        <a:path w="38" h="75">
                          <a:moveTo>
                            <a:pt x="38" y="10"/>
                          </a:moveTo>
                          <a:lnTo>
                            <a:pt x="35" y="18"/>
                          </a:lnTo>
                          <a:lnTo>
                            <a:pt x="28" y="32"/>
                          </a:lnTo>
                          <a:lnTo>
                            <a:pt x="25" y="45"/>
                          </a:lnTo>
                          <a:lnTo>
                            <a:pt x="20" y="62"/>
                          </a:lnTo>
                          <a:lnTo>
                            <a:pt x="23" y="75"/>
                          </a:lnTo>
                          <a:lnTo>
                            <a:pt x="0" y="70"/>
                          </a:lnTo>
                          <a:lnTo>
                            <a:pt x="0" y="55"/>
                          </a:lnTo>
                          <a:lnTo>
                            <a:pt x="3" y="37"/>
                          </a:lnTo>
                          <a:lnTo>
                            <a:pt x="5" y="22"/>
                          </a:lnTo>
                          <a:lnTo>
                            <a:pt x="10" y="13"/>
                          </a:lnTo>
                          <a:lnTo>
                            <a:pt x="18" y="0"/>
                          </a:lnTo>
                          <a:lnTo>
                            <a:pt x="38" y="10"/>
                          </a:lnTo>
                          <a:close/>
                        </a:path>
                      </a:pathLst>
                    </a:custGeom>
                    <a:solidFill>
                      <a:srgbClr val="80808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xmlns="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</p:grpSp>
              <p:sp>
                <p:nvSpPr>
                  <p:cNvPr id="268340" name="Line 72"/>
                  <p:cNvSpPr>
                    <a:spLocks noChangeShapeType="1"/>
                  </p:cNvSpPr>
                  <p:nvPr/>
                </p:nvSpPr>
                <p:spPr bwMode="auto">
                  <a:xfrm>
                    <a:off x="7979" y="8198"/>
                    <a:ext cx="54" cy="25"/>
                  </a:xfrm>
                  <a:prstGeom prst="line">
                    <a:avLst/>
                  </a:prstGeom>
                  <a:noFill/>
                  <a:ln w="4445">
                    <a:solidFill>
                      <a:srgbClr val="C0C0C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 sz="1400" dirty="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</p:grpSp>
            <p:grpSp>
              <p:nvGrpSpPr>
                <p:cNvPr id="268330" name="Group 73"/>
                <p:cNvGrpSpPr>
                  <a:grpSpLocks/>
                </p:cNvGrpSpPr>
                <p:nvPr/>
              </p:nvGrpSpPr>
              <p:grpSpPr bwMode="auto">
                <a:xfrm>
                  <a:off x="7774" y="7919"/>
                  <a:ext cx="571" cy="533"/>
                  <a:chOff x="7774" y="7919"/>
                  <a:chExt cx="571" cy="533"/>
                </a:xfrm>
              </p:grpSpPr>
              <p:sp>
                <p:nvSpPr>
                  <p:cNvPr id="268331" name="Freeform 74"/>
                  <p:cNvSpPr>
                    <a:spLocks/>
                  </p:cNvSpPr>
                  <p:nvPr/>
                </p:nvSpPr>
                <p:spPr bwMode="auto">
                  <a:xfrm>
                    <a:off x="7774" y="8278"/>
                    <a:ext cx="307" cy="174"/>
                  </a:xfrm>
                  <a:custGeom>
                    <a:avLst/>
                    <a:gdLst>
                      <a:gd name="T0" fmla="*/ 307 w 307"/>
                      <a:gd name="T1" fmla="*/ 45 h 174"/>
                      <a:gd name="T2" fmla="*/ 42 w 307"/>
                      <a:gd name="T3" fmla="*/ 172 h 174"/>
                      <a:gd name="T4" fmla="*/ 30 w 307"/>
                      <a:gd name="T5" fmla="*/ 174 h 174"/>
                      <a:gd name="T6" fmla="*/ 20 w 307"/>
                      <a:gd name="T7" fmla="*/ 172 h 174"/>
                      <a:gd name="T8" fmla="*/ 10 w 307"/>
                      <a:gd name="T9" fmla="*/ 164 h 174"/>
                      <a:gd name="T10" fmla="*/ 5 w 307"/>
                      <a:gd name="T11" fmla="*/ 157 h 174"/>
                      <a:gd name="T12" fmla="*/ 2 w 307"/>
                      <a:gd name="T13" fmla="*/ 147 h 174"/>
                      <a:gd name="T14" fmla="*/ 0 w 307"/>
                      <a:gd name="T15" fmla="*/ 132 h 174"/>
                      <a:gd name="T16" fmla="*/ 5 w 307"/>
                      <a:gd name="T17" fmla="*/ 117 h 174"/>
                      <a:gd name="T18" fmla="*/ 17 w 307"/>
                      <a:gd name="T19" fmla="*/ 107 h 174"/>
                      <a:gd name="T20" fmla="*/ 202 w 307"/>
                      <a:gd name="T21" fmla="*/ 0 h 174"/>
                      <a:gd name="T22" fmla="*/ 220 w 307"/>
                      <a:gd name="T23" fmla="*/ 2 h 174"/>
                      <a:gd name="T24" fmla="*/ 247 w 307"/>
                      <a:gd name="T25" fmla="*/ 10 h 174"/>
                      <a:gd name="T26" fmla="*/ 269 w 307"/>
                      <a:gd name="T27" fmla="*/ 22 h 174"/>
                      <a:gd name="T28" fmla="*/ 289 w 307"/>
                      <a:gd name="T29" fmla="*/ 32 h 174"/>
                      <a:gd name="T30" fmla="*/ 307 w 307"/>
                      <a:gd name="T31" fmla="*/ 45 h 174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</a:gdLst>
                    <a:ahLst/>
                    <a:cxnLst>
                      <a:cxn ang="T32">
                        <a:pos x="T0" y="T1"/>
                      </a:cxn>
                      <a:cxn ang="T33">
                        <a:pos x="T2" y="T3"/>
                      </a:cxn>
                      <a:cxn ang="T34">
                        <a:pos x="T4" y="T5"/>
                      </a:cxn>
                      <a:cxn ang="T35">
                        <a:pos x="T6" y="T7"/>
                      </a:cxn>
                      <a:cxn ang="T36">
                        <a:pos x="T8" y="T9"/>
                      </a:cxn>
                      <a:cxn ang="T37">
                        <a:pos x="T10" y="T11"/>
                      </a:cxn>
                      <a:cxn ang="T38">
                        <a:pos x="T12" y="T13"/>
                      </a:cxn>
                      <a:cxn ang="T39">
                        <a:pos x="T14" y="T15"/>
                      </a:cxn>
                      <a:cxn ang="T40">
                        <a:pos x="T16" y="T17"/>
                      </a:cxn>
                      <a:cxn ang="T41">
                        <a:pos x="T18" y="T19"/>
                      </a:cxn>
                      <a:cxn ang="T42">
                        <a:pos x="T20" y="T21"/>
                      </a:cxn>
                      <a:cxn ang="T43">
                        <a:pos x="T22" y="T23"/>
                      </a:cxn>
                      <a:cxn ang="T44">
                        <a:pos x="T24" y="T25"/>
                      </a:cxn>
                      <a:cxn ang="T45">
                        <a:pos x="T26" y="T27"/>
                      </a:cxn>
                      <a:cxn ang="T46">
                        <a:pos x="T28" y="T29"/>
                      </a:cxn>
                      <a:cxn ang="T47">
                        <a:pos x="T30" y="T31"/>
                      </a:cxn>
                    </a:cxnLst>
                    <a:rect l="0" t="0" r="r" b="b"/>
                    <a:pathLst>
                      <a:path w="307" h="174">
                        <a:moveTo>
                          <a:pt x="307" y="45"/>
                        </a:moveTo>
                        <a:lnTo>
                          <a:pt x="42" y="172"/>
                        </a:lnTo>
                        <a:lnTo>
                          <a:pt x="30" y="174"/>
                        </a:lnTo>
                        <a:lnTo>
                          <a:pt x="20" y="172"/>
                        </a:lnTo>
                        <a:lnTo>
                          <a:pt x="10" y="164"/>
                        </a:lnTo>
                        <a:lnTo>
                          <a:pt x="5" y="157"/>
                        </a:lnTo>
                        <a:lnTo>
                          <a:pt x="2" y="147"/>
                        </a:lnTo>
                        <a:lnTo>
                          <a:pt x="0" y="132"/>
                        </a:lnTo>
                        <a:lnTo>
                          <a:pt x="5" y="117"/>
                        </a:lnTo>
                        <a:lnTo>
                          <a:pt x="17" y="107"/>
                        </a:lnTo>
                        <a:lnTo>
                          <a:pt x="202" y="0"/>
                        </a:lnTo>
                        <a:lnTo>
                          <a:pt x="220" y="2"/>
                        </a:lnTo>
                        <a:lnTo>
                          <a:pt x="247" y="10"/>
                        </a:lnTo>
                        <a:lnTo>
                          <a:pt x="269" y="22"/>
                        </a:lnTo>
                        <a:lnTo>
                          <a:pt x="289" y="32"/>
                        </a:lnTo>
                        <a:lnTo>
                          <a:pt x="307" y="45"/>
                        </a:lnTo>
                        <a:close/>
                      </a:path>
                    </a:pathLst>
                  </a:custGeom>
                  <a:solidFill>
                    <a:srgbClr val="C0C0C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 sz="1400" dirty="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grpSp>
                <p:nvGrpSpPr>
                  <p:cNvPr id="268332" name="Group 75"/>
                  <p:cNvGrpSpPr>
                    <a:grpSpLocks/>
                  </p:cNvGrpSpPr>
                  <p:nvPr/>
                </p:nvGrpSpPr>
                <p:grpSpPr bwMode="auto">
                  <a:xfrm>
                    <a:off x="7951" y="7919"/>
                    <a:ext cx="394" cy="399"/>
                    <a:chOff x="7951" y="7919"/>
                    <a:chExt cx="394" cy="399"/>
                  </a:xfrm>
                </p:grpSpPr>
                <p:grpSp>
                  <p:nvGrpSpPr>
                    <p:cNvPr id="268333" name="Group 76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8076" y="7919"/>
                      <a:ext cx="269" cy="282"/>
                      <a:chOff x="8076" y="7919"/>
                      <a:chExt cx="269" cy="282"/>
                    </a:xfrm>
                  </p:grpSpPr>
                  <p:grpSp>
                    <p:nvGrpSpPr>
                      <p:cNvPr id="268335" name="Group 77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8121" y="7919"/>
                        <a:ext cx="224" cy="282"/>
                        <a:chOff x="8121" y="7919"/>
                        <a:chExt cx="224" cy="282"/>
                      </a:xfrm>
                    </p:grpSpPr>
                    <p:sp>
                      <p:nvSpPr>
                        <p:cNvPr id="268337" name="Freeform 78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8121" y="7919"/>
                          <a:ext cx="224" cy="282"/>
                        </a:xfrm>
                        <a:custGeom>
                          <a:avLst/>
                          <a:gdLst>
                            <a:gd name="T0" fmla="*/ 224 w 224"/>
                            <a:gd name="T1" fmla="*/ 282 h 282"/>
                            <a:gd name="T2" fmla="*/ 160 w 224"/>
                            <a:gd name="T3" fmla="*/ 165 h 282"/>
                            <a:gd name="T4" fmla="*/ 87 w 224"/>
                            <a:gd name="T5" fmla="*/ 33 h 282"/>
                            <a:gd name="T6" fmla="*/ 82 w 224"/>
                            <a:gd name="T7" fmla="*/ 23 h 282"/>
                            <a:gd name="T8" fmla="*/ 0 w 224"/>
                            <a:gd name="T9" fmla="*/ 0 h 282"/>
                            <a:gd name="T10" fmla="*/ 27 w 224"/>
                            <a:gd name="T11" fmla="*/ 229 h 282"/>
                            <a:gd name="T12" fmla="*/ 45 w 224"/>
                            <a:gd name="T13" fmla="*/ 242 h 282"/>
                            <a:gd name="T14" fmla="*/ 65 w 224"/>
                            <a:gd name="T15" fmla="*/ 252 h 282"/>
                            <a:gd name="T16" fmla="*/ 85 w 224"/>
                            <a:gd name="T17" fmla="*/ 259 h 282"/>
                            <a:gd name="T18" fmla="*/ 112 w 224"/>
                            <a:gd name="T19" fmla="*/ 267 h 282"/>
                            <a:gd name="T20" fmla="*/ 137 w 224"/>
                            <a:gd name="T21" fmla="*/ 272 h 282"/>
                            <a:gd name="T22" fmla="*/ 164 w 224"/>
                            <a:gd name="T23" fmla="*/ 274 h 282"/>
                            <a:gd name="T24" fmla="*/ 194 w 224"/>
                            <a:gd name="T25" fmla="*/ 279 h 282"/>
                            <a:gd name="T26" fmla="*/ 224 w 224"/>
                            <a:gd name="T27" fmla="*/ 282 h 282"/>
                            <a:gd name="T28" fmla="*/ 0 60000 65536"/>
                            <a:gd name="T29" fmla="*/ 0 60000 65536"/>
                            <a:gd name="T30" fmla="*/ 0 60000 65536"/>
                            <a:gd name="T31" fmla="*/ 0 60000 65536"/>
                            <a:gd name="T32" fmla="*/ 0 60000 65536"/>
                            <a:gd name="T33" fmla="*/ 0 60000 65536"/>
                            <a:gd name="T34" fmla="*/ 0 60000 65536"/>
                            <a:gd name="T35" fmla="*/ 0 60000 65536"/>
                            <a:gd name="T36" fmla="*/ 0 60000 65536"/>
                            <a:gd name="T37" fmla="*/ 0 60000 65536"/>
                            <a:gd name="T38" fmla="*/ 0 60000 65536"/>
                            <a:gd name="T39" fmla="*/ 0 60000 65536"/>
                            <a:gd name="T40" fmla="*/ 0 60000 65536"/>
                            <a:gd name="T41" fmla="*/ 0 60000 65536"/>
                          </a:gdLst>
                          <a:ahLst/>
                          <a:cxnLst>
                            <a:cxn ang="T28">
                              <a:pos x="T0" y="T1"/>
                            </a:cxn>
                            <a:cxn ang="T29">
                              <a:pos x="T2" y="T3"/>
                            </a:cxn>
                            <a:cxn ang="T30">
                              <a:pos x="T4" y="T5"/>
                            </a:cxn>
                            <a:cxn ang="T31">
                              <a:pos x="T6" y="T7"/>
                            </a:cxn>
                            <a:cxn ang="T32">
                              <a:pos x="T8" y="T9"/>
                            </a:cxn>
                            <a:cxn ang="T33">
                              <a:pos x="T10" y="T11"/>
                            </a:cxn>
                            <a:cxn ang="T34">
                              <a:pos x="T12" y="T13"/>
                            </a:cxn>
                            <a:cxn ang="T35">
                              <a:pos x="T14" y="T15"/>
                            </a:cxn>
                            <a:cxn ang="T36">
                              <a:pos x="T16" y="T17"/>
                            </a:cxn>
                            <a:cxn ang="T37">
                              <a:pos x="T18" y="T19"/>
                            </a:cxn>
                            <a:cxn ang="T38">
                              <a:pos x="T20" y="T21"/>
                            </a:cxn>
                            <a:cxn ang="T39">
                              <a:pos x="T22" y="T23"/>
                            </a:cxn>
                            <a:cxn ang="T40">
                              <a:pos x="T24" y="T25"/>
                            </a:cxn>
                            <a:cxn ang="T41">
                              <a:pos x="T26" y="T27"/>
                            </a:cxn>
                          </a:cxnLst>
                          <a:rect l="0" t="0" r="r" b="b"/>
                          <a:pathLst>
                            <a:path w="224" h="282">
                              <a:moveTo>
                                <a:pt x="224" y="282"/>
                              </a:moveTo>
                              <a:lnTo>
                                <a:pt x="160" y="165"/>
                              </a:lnTo>
                              <a:lnTo>
                                <a:pt x="87" y="33"/>
                              </a:lnTo>
                              <a:lnTo>
                                <a:pt x="82" y="23"/>
                              </a:lnTo>
                              <a:lnTo>
                                <a:pt x="0" y="0"/>
                              </a:lnTo>
                              <a:lnTo>
                                <a:pt x="27" y="229"/>
                              </a:lnTo>
                              <a:lnTo>
                                <a:pt x="45" y="242"/>
                              </a:lnTo>
                              <a:lnTo>
                                <a:pt x="65" y="252"/>
                              </a:lnTo>
                              <a:lnTo>
                                <a:pt x="85" y="259"/>
                              </a:lnTo>
                              <a:lnTo>
                                <a:pt x="112" y="267"/>
                              </a:lnTo>
                              <a:lnTo>
                                <a:pt x="137" y="272"/>
                              </a:lnTo>
                              <a:lnTo>
                                <a:pt x="164" y="274"/>
                              </a:lnTo>
                              <a:lnTo>
                                <a:pt x="194" y="279"/>
                              </a:lnTo>
                              <a:lnTo>
                                <a:pt x="224" y="282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808080"/>
                        </a:solidFill>
                        <a:ln>
                          <a:noFill/>
                        </a:ln>
                        <a:extLst>
                          <a:ext uri="{91240B29-F687-4f45-9708-019B960494DF}">
                            <a14:hiddenLine xmlns:a14="http://schemas.microsoft.com/office/drawing/2010/main" xmlns="" w="9525">
                              <a:solidFill>
                                <a:srgbClr val="000000"/>
                              </a:solidFill>
                              <a:round/>
                              <a:headEnd/>
                              <a:tailEnd/>
                            </a14:hiddenLine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p:txBody>
                    </p:sp>
                    <p:sp>
                      <p:nvSpPr>
                        <p:cNvPr id="268338" name="Freeform 79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8141" y="7952"/>
                          <a:ext cx="177" cy="236"/>
                        </a:xfrm>
                        <a:custGeom>
                          <a:avLst/>
                          <a:gdLst>
                            <a:gd name="T0" fmla="*/ 177 w 177"/>
                            <a:gd name="T1" fmla="*/ 236 h 236"/>
                            <a:gd name="T2" fmla="*/ 50 w 177"/>
                            <a:gd name="T3" fmla="*/ 12 h 236"/>
                            <a:gd name="T4" fmla="*/ 0 w 177"/>
                            <a:gd name="T5" fmla="*/ 0 h 236"/>
                            <a:gd name="T6" fmla="*/ 27 w 177"/>
                            <a:gd name="T7" fmla="*/ 201 h 236"/>
                            <a:gd name="T8" fmla="*/ 45 w 177"/>
                            <a:gd name="T9" fmla="*/ 211 h 236"/>
                            <a:gd name="T10" fmla="*/ 65 w 177"/>
                            <a:gd name="T11" fmla="*/ 216 h 236"/>
                            <a:gd name="T12" fmla="*/ 90 w 177"/>
                            <a:gd name="T13" fmla="*/ 224 h 236"/>
                            <a:gd name="T14" fmla="*/ 112 w 177"/>
                            <a:gd name="T15" fmla="*/ 226 h 236"/>
                            <a:gd name="T16" fmla="*/ 135 w 177"/>
                            <a:gd name="T17" fmla="*/ 231 h 236"/>
                            <a:gd name="T18" fmla="*/ 157 w 177"/>
                            <a:gd name="T19" fmla="*/ 234 h 236"/>
                            <a:gd name="T20" fmla="*/ 177 w 177"/>
                            <a:gd name="T21" fmla="*/ 236 h 236"/>
                            <a:gd name="T22" fmla="*/ 0 60000 65536"/>
                            <a:gd name="T23" fmla="*/ 0 60000 65536"/>
                            <a:gd name="T24" fmla="*/ 0 60000 65536"/>
                            <a:gd name="T25" fmla="*/ 0 60000 65536"/>
                            <a:gd name="T26" fmla="*/ 0 60000 65536"/>
                            <a:gd name="T27" fmla="*/ 0 60000 65536"/>
                            <a:gd name="T28" fmla="*/ 0 60000 65536"/>
                            <a:gd name="T29" fmla="*/ 0 60000 65536"/>
                            <a:gd name="T30" fmla="*/ 0 60000 65536"/>
                            <a:gd name="T31" fmla="*/ 0 60000 65536"/>
                            <a:gd name="T32" fmla="*/ 0 60000 65536"/>
                          </a:gdLst>
                          <a:ahLst/>
                          <a:cxnLst>
                            <a:cxn ang="T22">
                              <a:pos x="T0" y="T1"/>
                            </a:cxn>
                            <a:cxn ang="T23">
                              <a:pos x="T2" y="T3"/>
                            </a:cxn>
                            <a:cxn ang="T24">
                              <a:pos x="T4" y="T5"/>
                            </a:cxn>
                            <a:cxn ang="T25">
                              <a:pos x="T6" y="T7"/>
                            </a:cxn>
                            <a:cxn ang="T26">
                              <a:pos x="T8" y="T9"/>
                            </a:cxn>
                            <a:cxn ang="T27">
                              <a:pos x="T10" y="T11"/>
                            </a:cxn>
                            <a:cxn ang="T28">
                              <a:pos x="T12" y="T13"/>
                            </a:cxn>
                            <a:cxn ang="T29">
                              <a:pos x="T14" y="T15"/>
                            </a:cxn>
                            <a:cxn ang="T30">
                              <a:pos x="T16" y="T17"/>
                            </a:cxn>
                            <a:cxn ang="T31">
                              <a:pos x="T18" y="T19"/>
                            </a:cxn>
                            <a:cxn ang="T32">
                              <a:pos x="T20" y="T21"/>
                            </a:cxn>
                          </a:cxnLst>
                          <a:rect l="0" t="0" r="r" b="b"/>
                          <a:pathLst>
                            <a:path w="177" h="236">
                              <a:moveTo>
                                <a:pt x="177" y="236"/>
                              </a:moveTo>
                              <a:lnTo>
                                <a:pt x="50" y="12"/>
                              </a:lnTo>
                              <a:lnTo>
                                <a:pt x="0" y="0"/>
                              </a:lnTo>
                              <a:lnTo>
                                <a:pt x="27" y="201"/>
                              </a:lnTo>
                              <a:lnTo>
                                <a:pt x="45" y="211"/>
                              </a:lnTo>
                              <a:lnTo>
                                <a:pt x="65" y="216"/>
                              </a:lnTo>
                              <a:lnTo>
                                <a:pt x="90" y="224"/>
                              </a:lnTo>
                              <a:lnTo>
                                <a:pt x="112" y="226"/>
                              </a:lnTo>
                              <a:lnTo>
                                <a:pt x="135" y="231"/>
                              </a:lnTo>
                              <a:lnTo>
                                <a:pt x="157" y="234"/>
                              </a:lnTo>
                              <a:lnTo>
                                <a:pt x="177" y="236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A0A0A0"/>
                        </a:solidFill>
                        <a:ln>
                          <a:noFill/>
                        </a:ln>
                        <a:extLst>
                          <a:ext uri="{91240B29-F687-4f45-9708-019B960494DF}">
                            <a14:hiddenLine xmlns:a14="http://schemas.microsoft.com/office/drawing/2010/main" xmlns="" w="9525">
                              <a:solidFill>
                                <a:srgbClr val="000000"/>
                              </a:solidFill>
                              <a:round/>
                              <a:headEnd/>
                              <a:tailEnd/>
                            </a14:hiddenLine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p:txBody>
                    </p:sp>
                  </p:grpSp>
                  <p:sp>
                    <p:nvSpPr>
                      <p:cNvPr id="268336" name="Freeform 80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8076" y="8099"/>
                        <a:ext cx="130" cy="89"/>
                      </a:xfrm>
                      <a:custGeom>
                        <a:avLst/>
                        <a:gdLst>
                          <a:gd name="T0" fmla="*/ 130 w 130"/>
                          <a:gd name="T1" fmla="*/ 89 h 89"/>
                          <a:gd name="T2" fmla="*/ 115 w 130"/>
                          <a:gd name="T3" fmla="*/ 72 h 89"/>
                          <a:gd name="T4" fmla="*/ 107 w 130"/>
                          <a:gd name="T5" fmla="*/ 59 h 89"/>
                          <a:gd name="T6" fmla="*/ 92 w 130"/>
                          <a:gd name="T7" fmla="*/ 44 h 89"/>
                          <a:gd name="T8" fmla="*/ 80 w 130"/>
                          <a:gd name="T9" fmla="*/ 29 h 89"/>
                          <a:gd name="T10" fmla="*/ 65 w 130"/>
                          <a:gd name="T11" fmla="*/ 14 h 89"/>
                          <a:gd name="T12" fmla="*/ 52 w 130"/>
                          <a:gd name="T13" fmla="*/ 7 h 89"/>
                          <a:gd name="T14" fmla="*/ 45 w 130"/>
                          <a:gd name="T15" fmla="*/ 2 h 89"/>
                          <a:gd name="T16" fmla="*/ 37 w 130"/>
                          <a:gd name="T17" fmla="*/ 0 h 89"/>
                          <a:gd name="T18" fmla="*/ 35 w 130"/>
                          <a:gd name="T19" fmla="*/ 0 h 89"/>
                          <a:gd name="T20" fmla="*/ 35 w 130"/>
                          <a:gd name="T21" fmla="*/ 7 h 89"/>
                          <a:gd name="T22" fmla="*/ 32 w 130"/>
                          <a:gd name="T23" fmla="*/ 12 h 89"/>
                          <a:gd name="T24" fmla="*/ 30 w 130"/>
                          <a:gd name="T25" fmla="*/ 17 h 89"/>
                          <a:gd name="T26" fmla="*/ 27 w 130"/>
                          <a:gd name="T27" fmla="*/ 22 h 89"/>
                          <a:gd name="T28" fmla="*/ 20 w 130"/>
                          <a:gd name="T29" fmla="*/ 29 h 89"/>
                          <a:gd name="T30" fmla="*/ 15 w 130"/>
                          <a:gd name="T31" fmla="*/ 32 h 89"/>
                          <a:gd name="T32" fmla="*/ 7 w 130"/>
                          <a:gd name="T33" fmla="*/ 37 h 89"/>
                          <a:gd name="T34" fmla="*/ 0 w 130"/>
                          <a:gd name="T35" fmla="*/ 44 h 89"/>
                          <a:gd name="T36" fmla="*/ 2 w 130"/>
                          <a:gd name="T37" fmla="*/ 52 h 89"/>
                          <a:gd name="T38" fmla="*/ 7 w 130"/>
                          <a:gd name="T39" fmla="*/ 54 h 89"/>
                          <a:gd name="T40" fmla="*/ 15 w 130"/>
                          <a:gd name="T41" fmla="*/ 59 h 89"/>
                          <a:gd name="T42" fmla="*/ 27 w 130"/>
                          <a:gd name="T43" fmla="*/ 64 h 89"/>
                          <a:gd name="T44" fmla="*/ 130 w 130"/>
                          <a:gd name="T45" fmla="*/ 89 h 89"/>
                          <a:gd name="T46" fmla="*/ 0 60000 65536"/>
                          <a:gd name="T47" fmla="*/ 0 60000 65536"/>
                          <a:gd name="T48" fmla="*/ 0 60000 65536"/>
                          <a:gd name="T49" fmla="*/ 0 60000 65536"/>
                          <a:gd name="T50" fmla="*/ 0 60000 65536"/>
                          <a:gd name="T51" fmla="*/ 0 60000 65536"/>
                          <a:gd name="T52" fmla="*/ 0 60000 65536"/>
                          <a:gd name="T53" fmla="*/ 0 60000 65536"/>
                          <a:gd name="T54" fmla="*/ 0 60000 65536"/>
                          <a:gd name="T55" fmla="*/ 0 60000 65536"/>
                          <a:gd name="T56" fmla="*/ 0 60000 65536"/>
                          <a:gd name="T57" fmla="*/ 0 60000 65536"/>
                          <a:gd name="T58" fmla="*/ 0 60000 65536"/>
                          <a:gd name="T59" fmla="*/ 0 60000 65536"/>
                          <a:gd name="T60" fmla="*/ 0 60000 65536"/>
                          <a:gd name="T61" fmla="*/ 0 60000 65536"/>
                          <a:gd name="T62" fmla="*/ 0 60000 65536"/>
                          <a:gd name="T63" fmla="*/ 0 60000 65536"/>
                          <a:gd name="T64" fmla="*/ 0 60000 65536"/>
                          <a:gd name="T65" fmla="*/ 0 60000 65536"/>
                          <a:gd name="T66" fmla="*/ 0 60000 65536"/>
                          <a:gd name="T67" fmla="*/ 0 60000 65536"/>
                          <a:gd name="T68" fmla="*/ 0 60000 65536"/>
                        </a:gdLst>
                        <a:ahLst/>
                        <a:cxnLst>
                          <a:cxn ang="T46">
                            <a:pos x="T0" y="T1"/>
                          </a:cxn>
                          <a:cxn ang="T47">
                            <a:pos x="T2" y="T3"/>
                          </a:cxn>
                          <a:cxn ang="T48">
                            <a:pos x="T4" y="T5"/>
                          </a:cxn>
                          <a:cxn ang="T49">
                            <a:pos x="T6" y="T7"/>
                          </a:cxn>
                          <a:cxn ang="T50">
                            <a:pos x="T8" y="T9"/>
                          </a:cxn>
                          <a:cxn ang="T51">
                            <a:pos x="T10" y="T11"/>
                          </a:cxn>
                          <a:cxn ang="T52">
                            <a:pos x="T12" y="T13"/>
                          </a:cxn>
                          <a:cxn ang="T53">
                            <a:pos x="T14" y="T15"/>
                          </a:cxn>
                          <a:cxn ang="T54">
                            <a:pos x="T16" y="T17"/>
                          </a:cxn>
                          <a:cxn ang="T55">
                            <a:pos x="T18" y="T19"/>
                          </a:cxn>
                          <a:cxn ang="T56">
                            <a:pos x="T20" y="T21"/>
                          </a:cxn>
                          <a:cxn ang="T57">
                            <a:pos x="T22" y="T23"/>
                          </a:cxn>
                          <a:cxn ang="T58">
                            <a:pos x="T24" y="T25"/>
                          </a:cxn>
                          <a:cxn ang="T59">
                            <a:pos x="T26" y="T27"/>
                          </a:cxn>
                          <a:cxn ang="T60">
                            <a:pos x="T28" y="T29"/>
                          </a:cxn>
                          <a:cxn ang="T61">
                            <a:pos x="T30" y="T31"/>
                          </a:cxn>
                          <a:cxn ang="T62">
                            <a:pos x="T32" y="T33"/>
                          </a:cxn>
                          <a:cxn ang="T63">
                            <a:pos x="T34" y="T35"/>
                          </a:cxn>
                          <a:cxn ang="T64">
                            <a:pos x="T36" y="T37"/>
                          </a:cxn>
                          <a:cxn ang="T65">
                            <a:pos x="T38" y="T39"/>
                          </a:cxn>
                          <a:cxn ang="T66">
                            <a:pos x="T40" y="T41"/>
                          </a:cxn>
                          <a:cxn ang="T67">
                            <a:pos x="T42" y="T43"/>
                          </a:cxn>
                          <a:cxn ang="T68">
                            <a:pos x="T44" y="T45"/>
                          </a:cxn>
                        </a:cxnLst>
                        <a:rect l="0" t="0" r="r" b="b"/>
                        <a:pathLst>
                          <a:path w="130" h="89">
                            <a:moveTo>
                              <a:pt x="130" y="89"/>
                            </a:moveTo>
                            <a:lnTo>
                              <a:pt x="115" y="72"/>
                            </a:lnTo>
                            <a:lnTo>
                              <a:pt x="107" y="59"/>
                            </a:lnTo>
                            <a:lnTo>
                              <a:pt x="92" y="44"/>
                            </a:lnTo>
                            <a:lnTo>
                              <a:pt x="80" y="29"/>
                            </a:lnTo>
                            <a:lnTo>
                              <a:pt x="65" y="14"/>
                            </a:lnTo>
                            <a:lnTo>
                              <a:pt x="52" y="7"/>
                            </a:lnTo>
                            <a:lnTo>
                              <a:pt x="45" y="2"/>
                            </a:lnTo>
                            <a:lnTo>
                              <a:pt x="37" y="0"/>
                            </a:lnTo>
                            <a:lnTo>
                              <a:pt x="35" y="0"/>
                            </a:lnTo>
                            <a:lnTo>
                              <a:pt x="35" y="7"/>
                            </a:lnTo>
                            <a:lnTo>
                              <a:pt x="32" y="12"/>
                            </a:lnTo>
                            <a:lnTo>
                              <a:pt x="30" y="17"/>
                            </a:lnTo>
                            <a:lnTo>
                              <a:pt x="27" y="22"/>
                            </a:lnTo>
                            <a:lnTo>
                              <a:pt x="20" y="29"/>
                            </a:lnTo>
                            <a:lnTo>
                              <a:pt x="15" y="32"/>
                            </a:lnTo>
                            <a:lnTo>
                              <a:pt x="7" y="37"/>
                            </a:lnTo>
                            <a:lnTo>
                              <a:pt x="0" y="44"/>
                            </a:lnTo>
                            <a:lnTo>
                              <a:pt x="2" y="52"/>
                            </a:lnTo>
                            <a:lnTo>
                              <a:pt x="7" y="54"/>
                            </a:lnTo>
                            <a:lnTo>
                              <a:pt x="15" y="59"/>
                            </a:lnTo>
                            <a:lnTo>
                              <a:pt x="27" y="64"/>
                            </a:lnTo>
                            <a:lnTo>
                              <a:pt x="130" y="89"/>
                            </a:lnTo>
                            <a:close/>
                          </a:path>
                        </a:pathLst>
                      </a:custGeom>
                      <a:solidFill>
                        <a:srgbClr val="C0C0C0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round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/>
                      <a:lstStyle/>
                      <a:p>
                        <a:endPara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endParaRPr>
                      </a:p>
                    </p:txBody>
                  </p:sp>
                </p:grpSp>
                <p:sp>
                  <p:nvSpPr>
                    <p:cNvPr id="268334" name="Freeform 81"/>
                    <p:cNvSpPr>
                      <a:spLocks/>
                    </p:cNvSpPr>
                    <p:nvPr/>
                  </p:nvSpPr>
                  <p:spPr bwMode="auto">
                    <a:xfrm>
                      <a:off x="7951" y="8123"/>
                      <a:ext cx="307" cy="195"/>
                    </a:xfrm>
                    <a:custGeom>
                      <a:avLst/>
                      <a:gdLst>
                        <a:gd name="T0" fmla="*/ 307 w 307"/>
                        <a:gd name="T1" fmla="*/ 182 h 195"/>
                        <a:gd name="T2" fmla="*/ 270 w 307"/>
                        <a:gd name="T3" fmla="*/ 190 h 195"/>
                        <a:gd name="T4" fmla="*/ 257 w 307"/>
                        <a:gd name="T5" fmla="*/ 195 h 195"/>
                        <a:gd name="T6" fmla="*/ 235 w 307"/>
                        <a:gd name="T7" fmla="*/ 190 h 195"/>
                        <a:gd name="T8" fmla="*/ 197 w 307"/>
                        <a:gd name="T9" fmla="*/ 180 h 195"/>
                        <a:gd name="T10" fmla="*/ 147 w 307"/>
                        <a:gd name="T11" fmla="*/ 162 h 195"/>
                        <a:gd name="T12" fmla="*/ 115 w 307"/>
                        <a:gd name="T13" fmla="*/ 147 h 195"/>
                        <a:gd name="T14" fmla="*/ 65 w 307"/>
                        <a:gd name="T15" fmla="*/ 88 h 195"/>
                        <a:gd name="T16" fmla="*/ 35 w 307"/>
                        <a:gd name="T17" fmla="*/ 45 h 195"/>
                        <a:gd name="T18" fmla="*/ 0 w 307"/>
                        <a:gd name="T19" fmla="*/ 8 h 195"/>
                        <a:gd name="T20" fmla="*/ 3 w 307"/>
                        <a:gd name="T21" fmla="*/ 0 h 195"/>
                        <a:gd name="T22" fmla="*/ 55 w 307"/>
                        <a:gd name="T23" fmla="*/ 20 h 195"/>
                        <a:gd name="T24" fmla="*/ 105 w 307"/>
                        <a:gd name="T25" fmla="*/ 40 h 195"/>
                        <a:gd name="T26" fmla="*/ 140 w 307"/>
                        <a:gd name="T27" fmla="*/ 63 h 195"/>
                        <a:gd name="T28" fmla="*/ 177 w 307"/>
                        <a:gd name="T29" fmla="*/ 93 h 195"/>
                        <a:gd name="T30" fmla="*/ 240 w 307"/>
                        <a:gd name="T31" fmla="*/ 140 h 195"/>
                        <a:gd name="T32" fmla="*/ 307 w 307"/>
                        <a:gd name="T33" fmla="*/ 182 h 195"/>
                        <a:gd name="T34" fmla="*/ 0 60000 65536"/>
                        <a:gd name="T35" fmla="*/ 0 60000 65536"/>
                        <a:gd name="T36" fmla="*/ 0 60000 65536"/>
                        <a:gd name="T37" fmla="*/ 0 60000 65536"/>
                        <a:gd name="T38" fmla="*/ 0 60000 65536"/>
                        <a:gd name="T39" fmla="*/ 0 60000 65536"/>
                        <a:gd name="T40" fmla="*/ 0 60000 65536"/>
                        <a:gd name="T41" fmla="*/ 0 60000 65536"/>
                        <a:gd name="T42" fmla="*/ 0 60000 65536"/>
                        <a:gd name="T43" fmla="*/ 0 60000 65536"/>
                        <a:gd name="T44" fmla="*/ 0 60000 65536"/>
                        <a:gd name="T45" fmla="*/ 0 60000 65536"/>
                        <a:gd name="T46" fmla="*/ 0 60000 65536"/>
                        <a:gd name="T47" fmla="*/ 0 60000 65536"/>
                        <a:gd name="T48" fmla="*/ 0 60000 65536"/>
                        <a:gd name="T49" fmla="*/ 0 60000 65536"/>
                        <a:gd name="T50" fmla="*/ 0 60000 65536"/>
                      </a:gdLst>
                      <a:ahLst/>
                      <a:cxnLst>
                        <a:cxn ang="T34">
                          <a:pos x="T0" y="T1"/>
                        </a:cxn>
                        <a:cxn ang="T35">
                          <a:pos x="T2" y="T3"/>
                        </a:cxn>
                        <a:cxn ang="T36">
                          <a:pos x="T4" y="T5"/>
                        </a:cxn>
                        <a:cxn ang="T37">
                          <a:pos x="T6" y="T7"/>
                        </a:cxn>
                        <a:cxn ang="T38">
                          <a:pos x="T8" y="T9"/>
                        </a:cxn>
                        <a:cxn ang="T39">
                          <a:pos x="T10" y="T11"/>
                        </a:cxn>
                        <a:cxn ang="T40">
                          <a:pos x="T12" y="T13"/>
                        </a:cxn>
                        <a:cxn ang="T41">
                          <a:pos x="T14" y="T15"/>
                        </a:cxn>
                        <a:cxn ang="T42">
                          <a:pos x="T16" y="T17"/>
                        </a:cxn>
                        <a:cxn ang="T43">
                          <a:pos x="T18" y="T19"/>
                        </a:cxn>
                        <a:cxn ang="T44">
                          <a:pos x="T20" y="T21"/>
                        </a:cxn>
                        <a:cxn ang="T45">
                          <a:pos x="T22" y="T23"/>
                        </a:cxn>
                        <a:cxn ang="T46">
                          <a:pos x="T24" y="T25"/>
                        </a:cxn>
                        <a:cxn ang="T47">
                          <a:pos x="T26" y="T27"/>
                        </a:cxn>
                        <a:cxn ang="T48">
                          <a:pos x="T28" y="T29"/>
                        </a:cxn>
                        <a:cxn ang="T49">
                          <a:pos x="T30" y="T31"/>
                        </a:cxn>
                        <a:cxn ang="T50">
                          <a:pos x="T32" y="T33"/>
                        </a:cxn>
                      </a:cxnLst>
                      <a:rect l="0" t="0" r="r" b="b"/>
                      <a:pathLst>
                        <a:path w="307" h="195">
                          <a:moveTo>
                            <a:pt x="307" y="182"/>
                          </a:moveTo>
                          <a:lnTo>
                            <a:pt x="270" y="190"/>
                          </a:lnTo>
                          <a:lnTo>
                            <a:pt x="257" y="195"/>
                          </a:lnTo>
                          <a:lnTo>
                            <a:pt x="235" y="190"/>
                          </a:lnTo>
                          <a:lnTo>
                            <a:pt x="197" y="180"/>
                          </a:lnTo>
                          <a:lnTo>
                            <a:pt x="147" y="162"/>
                          </a:lnTo>
                          <a:lnTo>
                            <a:pt x="115" y="147"/>
                          </a:lnTo>
                          <a:lnTo>
                            <a:pt x="65" y="88"/>
                          </a:lnTo>
                          <a:lnTo>
                            <a:pt x="35" y="45"/>
                          </a:lnTo>
                          <a:lnTo>
                            <a:pt x="0" y="8"/>
                          </a:lnTo>
                          <a:lnTo>
                            <a:pt x="3" y="0"/>
                          </a:lnTo>
                          <a:lnTo>
                            <a:pt x="55" y="20"/>
                          </a:lnTo>
                          <a:lnTo>
                            <a:pt x="105" y="40"/>
                          </a:lnTo>
                          <a:lnTo>
                            <a:pt x="140" y="63"/>
                          </a:lnTo>
                          <a:lnTo>
                            <a:pt x="177" y="93"/>
                          </a:lnTo>
                          <a:lnTo>
                            <a:pt x="240" y="140"/>
                          </a:lnTo>
                          <a:lnTo>
                            <a:pt x="307" y="182"/>
                          </a:lnTo>
                          <a:close/>
                        </a:path>
                      </a:pathLst>
                    </a:custGeom>
                    <a:solidFill>
                      <a:srgbClr val="80808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xmlns="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</p:grpSp>
            </p:grpSp>
          </p:grpSp>
        </p:grpSp>
        <p:grpSp>
          <p:nvGrpSpPr>
            <p:cNvPr id="268322" name="Group 82"/>
            <p:cNvGrpSpPr>
              <a:grpSpLocks/>
            </p:cNvGrpSpPr>
            <p:nvPr/>
          </p:nvGrpSpPr>
          <p:grpSpPr bwMode="auto">
            <a:xfrm>
              <a:off x="8592" y="8270"/>
              <a:ext cx="277" cy="140"/>
              <a:chOff x="8592" y="8270"/>
              <a:chExt cx="277" cy="140"/>
            </a:xfrm>
          </p:grpSpPr>
          <p:grpSp>
            <p:nvGrpSpPr>
              <p:cNvPr id="268323" name="Group 83"/>
              <p:cNvGrpSpPr>
                <a:grpSpLocks/>
              </p:cNvGrpSpPr>
              <p:nvPr/>
            </p:nvGrpSpPr>
            <p:grpSpPr bwMode="auto">
              <a:xfrm>
                <a:off x="8592" y="8270"/>
                <a:ext cx="277" cy="140"/>
                <a:chOff x="8592" y="8270"/>
                <a:chExt cx="277" cy="140"/>
              </a:xfrm>
            </p:grpSpPr>
            <p:sp>
              <p:nvSpPr>
                <p:cNvPr id="268325" name="Freeform 84"/>
                <p:cNvSpPr>
                  <a:spLocks/>
                </p:cNvSpPr>
                <p:nvPr/>
              </p:nvSpPr>
              <p:spPr bwMode="auto">
                <a:xfrm>
                  <a:off x="8592" y="8270"/>
                  <a:ext cx="277" cy="140"/>
                </a:xfrm>
                <a:custGeom>
                  <a:avLst/>
                  <a:gdLst>
                    <a:gd name="T0" fmla="*/ 267 w 277"/>
                    <a:gd name="T1" fmla="*/ 130 h 140"/>
                    <a:gd name="T2" fmla="*/ 255 w 277"/>
                    <a:gd name="T3" fmla="*/ 135 h 140"/>
                    <a:gd name="T4" fmla="*/ 242 w 277"/>
                    <a:gd name="T5" fmla="*/ 137 h 140"/>
                    <a:gd name="T6" fmla="*/ 225 w 277"/>
                    <a:gd name="T7" fmla="*/ 140 h 140"/>
                    <a:gd name="T8" fmla="*/ 210 w 277"/>
                    <a:gd name="T9" fmla="*/ 140 h 140"/>
                    <a:gd name="T10" fmla="*/ 190 w 277"/>
                    <a:gd name="T11" fmla="*/ 137 h 140"/>
                    <a:gd name="T12" fmla="*/ 173 w 277"/>
                    <a:gd name="T13" fmla="*/ 135 h 140"/>
                    <a:gd name="T14" fmla="*/ 155 w 277"/>
                    <a:gd name="T15" fmla="*/ 130 h 140"/>
                    <a:gd name="T16" fmla="*/ 138 w 277"/>
                    <a:gd name="T17" fmla="*/ 125 h 140"/>
                    <a:gd name="T18" fmla="*/ 120 w 277"/>
                    <a:gd name="T19" fmla="*/ 120 h 140"/>
                    <a:gd name="T20" fmla="*/ 105 w 277"/>
                    <a:gd name="T21" fmla="*/ 115 h 140"/>
                    <a:gd name="T22" fmla="*/ 93 w 277"/>
                    <a:gd name="T23" fmla="*/ 107 h 140"/>
                    <a:gd name="T24" fmla="*/ 78 w 277"/>
                    <a:gd name="T25" fmla="*/ 100 h 140"/>
                    <a:gd name="T26" fmla="*/ 65 w 277"/>
                    <a:gd name="T27" fmla="*/ 90 h 140"/>
                    <a:gd name="T28" fmla="*/ 53 w 277"/>
                    <a:gd name="T29" fmla="*/ 82 h 140"/>
                    <a:gd name="T30" fmla="*/ 43 w 277"/>
                    <a:gd name="T31" fmla="*/ 73 h 140"/>
                    <a:gd name="T32" fmla="*/ 28 w 277"/>
                    <a:gd name="T33" fmla="*/ 63 h 140"/>
                    <a:gd name="T34" fmla="*/ 18 w 277"/>
                    <a:gd name="T35" fmla="*/ 48 h 140"/>
                    <a:gd name="T36" fmla="*/ 10 w 277"/>
                    <a:gd name="T37" fmla="*/ 38 h 140"/>
                    <a:gd name="T38" fmla="*/ 3 w 277"/>
                    <a:gd name="T39" fmla="*/ 25 h 140"/>
                    <a:gd name="T40" fmla="*/ 0 w 277"/>
                    <a:gd name="T41" fmla="*/ 15 h 140"/>
                    <a:gd name="T42" fmla="*/ 13 w 277"/>
                    <a:gd name="T43" fmla="*/ 8 h 140"/>
                    <a:gd name="T44" fmla="*/ 25 w 277"/>
                    <a:gd name="T45" fmla="*/ 5 h 140"/>
                    <a:gd name="T46" fmla="*/ 40 w 277"/>
                    <a:gd name="T47" fmla="*/ 3 h 140"/>
                    <a:gd name="T48" fmla="*/ 53 w 277"/>
                    <a:gd name="T49" fmla="*/ 0 h 140"/>
                    <a:gd name="T50" fmla="*/ 93 w 277"/>
                    <a:gd name="T51" fmla="*/ 10 h 140"/>
                    <a:gd name="T52" fmla="*/ 108 w 277"/>
                    <a:gd name="T53" fmla="*/ 10 h 140"/>
                    <a:gd name="T54" fmla="*/ 120 w 277"/>
                    <a:gd name="T55" fmla="*/ 13 h 140"/>
                    <a:gd name="T56" fmla="*/ 135 w 277"/>
                    <a:gd name="T57" fmla="*/ 15 h 140"/>
                    <a:gd name="T58" fmla="*/ 150 w 277"/>
                    <a:gd name="T59" fmla="*/ 23 h 140"/>
                    <a:gd name="T60" fmla="*/ 165 w 277"/>
                    <a:gd name="T61" fmla="*/ 28 h 140"/>
                    <a:gd name="T62" fmla="*/ 180 w 277"/>
                    <a:gd name="T63" fmla="*/ 35 h 140"/>
                    <a:gd name="T64" fmla="*/ 193 w 277"/>
                    <a:gd name="T65" fmla="*/ 43 h 140"/>
                    <a:gd name="T66" fmla="*/ 203 w 277"/>
                    <a:gd name="T67" fmla="*/ 50 h 140"/>
                    <a:gd name="T68" fmla="*/ 215 w 277"/>
                    <a:gd name="T69" fmla="*/ 60 h 140"/>
                    <a:gd name="T70" fmla="*/ 245 w 277"/>
                    <a:gd name="T71" fmla="*/ 80 h 140"/>
                    <a:gd name="T72" fmla="*/ 257 w 277"/>
                    <a:gd name="T73" fmla="*/ 90 h 140"/>
                    <a:gd name="T74" fmla="*/ 265 w 277"/>
                    <a:gd name="T75" fmla="*/ 102 h 140"/>
                    <a:gd name="T76" fmla="*/ 272 w 277"/>
                    <a:gd name="T77" fmla="*/ 115 h 140"/>
                    <a:gd name="T78" fmla="*/ 277 w 277"/>
                    <a:gd name="T79" fmla="*/ 127 h 140"/>
                    <a:gd name="T80" fmla="*/ 267 w 277"/>
                    <a:gd name="T81" fmla="*/ 130 h 140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</a:gdLst>
                  <a:ahLst/>
                  <a:cxnLst>
                    <a:cxn ang="T82">
                      <a:pos x="T0" y="T1"/>
                    </a:cxn>
                    <a:cxn ang="T83">
                      <a:pos x="T2" y="T3"/>
                    </a:cxn>
                    <a:cxn ang="T84">
                      <a:pos x="T4" y="T5"/>
                    </a:cxn>
                    <a:cxn ang="T85">
                      <a:pos x="T6" y="T7"/>
                    </a:cxn>
                    <a:cxn ang="T86">
                      <a:pos x="T8" y="T9"/>
                    </a:cxn>
                    <a:cxn ang="T87">
                      <a:pos x="T10" y="T11"/>
                    </a:cxn>
                    <a:cxn ang="T88">
                      <a:pos x="T12" y="T13"/>
                    </a:cxn>
                    <a:cxn ang="T89">
                      <a:pos x="T14" y="T15"/>
                    </a:cxn>
                    <a:cxn ang="T90">
                      <a:pos x="T16" y="T17"/>
                    </a:cxn>
                    <a:cxn ang="T91">
                      <a:pos x="T18" y="T19"/>
                    </a:cxn>
                    <a:cxn ang="T92">
                      <a:pos x="T20" y="T21"/>
                    </a:cxn>
                    <a:cxn ang="T93">
                      <a:pos x="T22" y="T23"/>
                    </a:cxn>
                    <a:cxn ang="T94">
                      <a:pos x="T24" y="T25"/>
                    </a:cxn>
                    <a:cxn ang="T95">
                      <a:pos x="T26" y="T27"/>
                    </a:cxn>
                    <a:cxn ang="T96">
                      <a:pos x="T28" y="T29"/>
                    </a:cxn>
                    <a:cxn ang="T97">
                      <a:pos x="T30" y="T31"/>
                    </a:cxn>
                    <a:cxn ang="T98">
                      <a:pos x="T32" y="T33"/>
                    </a:cxn>
                    <a:cxn ang="T99">
                      <a:pos x="T34" y="T35"/>
                    </a:cxn>
                    <a:cxn ang="T100">
                      <a:pos x="T36" y="T37"/>
                    </a:cxn>
                    <a:cxn ang="T101">
                      <a:pos x="T38" y="T39"/>
                    </a:cxn>
                    <a:cxn ang="T102">
                      <a:pos x="T40" y="T41"/>
                    </a:cxn>
                    <a:cxn ang="T103">
                      <a:pos x="T42" y="T43"/>
                    </a:cxn>
                    <a:cxn ang="T104">
                      <a:pos x="T44" y="T45"/>
                    </a:cxn>
                    <a:cxn ang="T105">
                      <a:pos x="T46" y="T47"/>
                    </a:cxn>
                    <a:cxn ang="T106">
                      <a:pos x="T48" y="T49"/>
                    </a:cxn>
                    <a:cxn ang="T107">
                      <a:pos x="T50" y="T51"/>
                    </a:cxn>
                    <a:cxn ang="T108">
                      <a:pos x="T52" y="T53"/>
                    </a:cxn>
                    <a:cxn ang="T109">
                      <a:pos x="T54" y="T55"/>
                    </a:cxn>
                    <a:cxn ang="T110">
                      <a:pos x="T56" y="T57"/>
                    </a:cxn>
                    <a:cxn ang="T111">
                      <a:pos x="T58" y="T59"/>
                    </a:cxn>
                    <a:cxn ang="T112">
                      <a:pos x="T60" y="T61"/>
                    </a:cxn>
                    <a:cxn ang="T113">
                      <a:pos x="T62" y="T63"/>
                    </a:cxn>
                    <a:cxn ang="T114">
                      <a:pos x="T64" y="T65"/>
                    </a:cxn>
                    <a:cxn ang="T115">
                      <a:pos x="T66" y="T67"/>
                    </a:cxn>
                    <a:cxn ang="T116">
                      <a:pos x="T68" y="T69"/>
                    </a:cxn>
                    <a:cxn ang="T117">
                      <a:pos x="T70" y="T71"/>
                    </a:cxn>
                    <a:cxn ang="T118">
                      <a:pos x="T72" y="T73"/>
                    </a:cxn>
                    <a:cxn ang="T119">
                      <a:pos x="T74" y="T75"/>
                    </a:cxn>
                    <a:cxn ang="T120">
                      <a:pos x="T76" y="T77"/>
                    </a:cxn>
                    <a:cxn ang="T121">
                      <a:pos x="T78" y="T79"/>
                    </a:cxn>
                    <a:cxn ang="T122">
                      <a:pos x="T80" y="T81"/>
                    </a:cxn>
                  </a:cxnLst>
                  <a:rect l="0" t="0" r="r" b="b"/>
                  <a:pathLst>
                    <a:path w="277" h="140">
                      <a:moveTo>
                        <a:pt x="267" y="130"/>
                      </a:moveTo>
                      <a:lnTo>
                        <a:pt x="255" y="135"/>
                      </a:lnTo>
                      <a:lnTo>
                        <a:pt x="242" y="137"/>
                      </a:lnTo>
                      <a:lnTo>
                        <a:pt x="225" y="140"/>
                      </a:lnTo>
                      <a:lnTo>
                        <a:pt x="210" y="140"/>
                      </a:lnTo>
                      <a:lnTo>
                        <a:pt x="190" y="137"/>
                      </a:lnTo>
                      <a:lnTo>
                        <a:pt x="173" y="135"/>
                      </a:lnTo>
                      <a:lnTo>
                        <a:pt x="155" y="130"/>
                      </a:lnTo>
                      <a:lnTo>
                        <a:pt x="138" y="125"/>
                      </a:lnTo>
                      <a:lnTo>
                        <a:pt x="120" y="120"/>
                      </a:lnTo>
                      <a:lnTo>
                        <a:pt x="105" y="115"/>
                      </a:lnTo>
                      <a:lnTo>
                        <a:pt x="93" y="107"/>
                      </a:lnTo>
                      <a:lnTo>
                        <a:pt x="78" y="100"/>
                      </a:lnTo>
                      <a:lnTo>
                        <a:pt x="65" y="90"/>
                      </a:lnTo>
                      <a:lnTo>
                        <a:pt x="53" y="82"/>
                      </a:lnTo>
                      <a:lnTo>
                        <a:pt x="43" y="73"/>
                      </a:lnTo>
                      <a:lnTo>
                        <a:pt x="28" y="63"/>
                      </a:lnTo>
                      <a:lnTo>
                        <a:pt x="18" y="48"/>
                      </a:lnTo>
                      <a:lnTo>
                        <a:pt x="10" y="38"/>
                      </a:lnTo>
                      <a:lnTo>
                        <a:pt x="3" y="25"/>
                      </a:lnTo>
                      <a:lnTo>
                        <a:pt x="0" y="15"/>
                      </a:lnTo>
                      <a:lnTo>
                        <a:pt x="13" y="8"/>
                      </a:lnTo>
                      <a:lnTo>
                        <a:pt x="25" y="5"/>
                      </a:lnTo>
                      <a:lnTo>
                        <a:pt x="40" y="3"/>
                      </a:lnTo>
                      <a:lnTo>
                        <a:pt x="53" y="0"/>
                      </a:lnTo>
                      <a:lnTo>
                        <a:pt x="93" y="10"/>
                      </a:lnTo>
                      <a:lnTo>
                        <a:pt x="108" y="10"/>
                      </a:lnTo>
                      <a:lnTo>
                        <a:pt x="120" y="13"/>
                      </a:lnTo>
                      <a:lnTo>
                        <a:pt x="135" y="15"/>
                      </a:lnTo>
                      <a:lnTo>
                        <a:pt x="150" y="23"/>
                      </a:lnTo>
                      <a:lnTo>
                        <a:pt x="165" y="28"/>
                      </a:lnTo>
                      <a:lnTo>
                        <a:pt x="180" y="35"/>
                      </a:lnTo>
                      <a:lnTo>
                        <a:pt x="193" y="43"/>
                      </a:lnTo>
                      <a:lnTo>
                        <a:pt x="203" y="50"/>
                      </a:lnTo>
                      <a:lnTo>
                        <a:pt x="215" y="60"/>
                      </a:lnTo>
                      <a:lnTo>
                        <a:pt x="245" y="80"/>
                      </a:lnTo>
                      <a:lnTo>
                        <a:pt x="257" y="90"/>
                      </a:lnTo>
                      <a:lnTo>
                        <a:pt x="265" y="102"/>
                      </a:lnTo>
                      <a:lnTo>
                        <a:pt x="272" y="115"/>
                      </a:lnTo>
                      <a:lnTo>
                        <a:pt x="277" y="127"/>
                      </a:lnTo>
                      <a:lnTo>
                        <a:pt x="267" y="130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 w="4445">
                  <a:solidFill>
                    <a:srgbClr val="80808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sz="14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68326" name="Freeform 85"/>
                <p:cNvSpPr>
                  <a:spLocks/>
                </p:cNvSpPr>
                <p:nvPr/>
              </p:nvSpPr>
              <p:spPr bwMode="auto">
                <a:xfrm>
                  <a:off x="8600" y="8270"/>
                  <a:ext cx="262" cy="132"/>
                </a:xfrm>
                <a:custGeom>
                  <a:avLst/>
                  <a:gdLst>
                    <a:gd name="T0" fmla="*/ 262 w 262"/>
                    <a:gd name="T1" fmla="*/ 125 h 132"/>
                    <a:gd name="T2" fmla="*/ 249 w 262"/>
                    <a:gd name="T3" fmla="*/ 127 h 132"/>
                    <a:gd name="T4" fmla="*/ 237 w 262"/>
                    <a:gd name="T5" fmla="*/ 130 h 132"/>
                    <a:gd name="T6" fmla="*/ 219 w 262"/>
                    <a:gd name="T7" fmla="*/ 132 h 132"/>
                    <a:gd name="T8" fmla="*/ 204 w 262"/>
                    <a:gd name="T9" fmla="*/ 132 h 132"/>
                    <a:gd name="T10" fmla="*/ 185 w 262"/>
                    <a:gd name="T11" fmla="*/ 130 h 132"/>
                    <a:gd name="T12" fmla="*/ 167 w 262"/>
                    <a:gd name="T13" fmla="*/ 127 h 132"/>
                    <a:gd name="T14" fmla="*/ 147 w 262"/>
                    <a:gd name="T15" fmla="*/ 125 h 132"/>
                    <a:gd name="T16" fmla="*/ 132 w 262"/>
                    <a:gd name="T17" fmla="*/ 120 h 132"/>
                    <a:gd name="T18" fmla="*/ 115 w 262"/>
                    <a:gd name="T19" fmla="*/ 112 h 132"/>
                    <a:gd name="T20" fmla="*/ 102 w 262"/>
                    <a:gd name="T21" fmla="*/ 107 h 132"/>
                    <a:gd name="T22" fmla="*/ 87 w 262"/>
                    <a:gd name="T23" fmla="*/ 100 h 132"/>
                    <a:gd name="T24" fmla="*/ 75 w 262"/>
                    <a:gd name="T25" fmla="*/ 92 h 132"/>
                    <a:gd name="T26" fmla="*/ 62 w 262"/>
                    <a:gd name="T27" fmla="*/ 85 h 132"/>
                    <a:gd name="T28" fmla="*/ 50 w 262"/>
                    <a:gd name="T29" fmla="*/ 75 h 132"/>
                    <a:gd name="T30" fmla="*/ 37 w 262"/>
                    <a:gd name="T31" fmla="*/ 65 h 132"/>
                    <a:gd name="T32" fmla="*/ 25 w 262"/>
                    <a:gd name="T33" fmla="*/ 53 h 132"/>
                    <a:gd name="T34" fmla="*/ 12 w 262"/>
                    <a:gd name="T35" fmla="*/ 40 h 132"/>
                    <a:gd name="T36" fmla="*/ 5 w 262"/>
                    <a:gd name="T37" fmla="*/ 30 h 132"/>
                    <a:gd name="T38" fmla="*/ 0 w 262"/>
                    <a:gd name="T39" fmla="*/ 18 h 132"/>
                    <a:gd name="T40" fmla="*/ 12 w 262"/>
                    <a:gd name="T41" fmla="*/ 13 h 132"/>
                    <a:gd name="T42" fmla="*/ 27 w 262"/>
                    <a:gd name="T43" fmla="*/ 5 h 132"/>
                    <a:gd name="T44" fmla="*/ 42 w 262"/>
                    <a:gd name="T45" fmla="*/ 3 h 132"/>
                    <a:gd name="T46" fmla="*/ 60 w 262"/>
                    <a:gd name="T47" fmla="*/ 3 h 132"/>
                    <a:gd name="T48" fmla="*/ 72 w 262"/>
                    <a:gd name="T49" fmla="*/ 0 h 132"/>
                    <a:gd name="T50" fmla="*/ 87 w 262"/>
                    <a:gd name="T51" fmla="*/ 0 h 132"/>
                    <a:gd name="T52" fmla="*/ 102 w 262"/>
                    <a:gd name="T53" fmla="*/ 3 h 132"/>
                    <a:gd name="T54" fmla="*/ 115 w 262"/>
                    <a:gd name="T55" fmla="*/ 3 h 132"/>
                    <a:gd name="T56" fmla="*/ 130 w 262"/>
                    <a:gd name="T57" fmla="*/ 8 h 132"/>
                    <a:gd name="T58" fmla="*/ 147 w 262"/>
                    <a:gd name="T59" fmla="*/ 13 h 132"/>
                    <a:gd name="T60" fmla="*/ 160 w 262"/>
                    <a:gd name="T61" fmla="*/ 18 h 132"/>
                    <a:gd name="T62" fmla="*/ 175 w 262"/>
                    <a:gd name="T63" fmla="*/ 28 h 132"/>
                    <a:gd name="T64" fmla="*/ 187 w 262"/>
                    <a:gd name="T65" fmla="*/ 35 h 132"/>
                    <a:gd name="T66" fmla="*/ 199 w 262"/>
                    <a:gd name="T67" fmla="*/ 43 h 132"/>
                    <a:gd name="T68" fmla="*/ 209 w 262"/>
                    <a:gd name="T69" fmla="*/ 50 h 132"/>
                    <a:gd name="T70" fmla="*/ 222 w 262"/>
                    <a:gd name="T71" fmla="*/ 63 h 132"/>
                    <a:gd name="T72" fmla="*/ 232 w 262"/>
                    <a:gd name="T73" fmla="*/ 75 h 132"/>
                    <a:gd name="T74" fmla="*/ 242 w 262"/>
                    <a:gd name="T75" fmla="*/ 85 h 132"/>
                    <a:gd name="T76" fmla="*/ 249 w 262"/>
                    <a:gd name="T77" fmla="*/ 100 h 132"/>
                    <a:gd name="T78" fmla="*/ 254 w 262"/>
                    <a:gd name="T79" fmla="*/ 112 h 132"/>
                    <a:gd name="T80" fmla="*/ 262 w 262"/>
                    <a:gd name="T81" fmla="*/ 125 h 132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</a:gdLst>
                  <a:ahLst/>
                  <a:cxnLst>
                    <a:cxn ang="T82">
                      <a:pos x="T0" y="T1"/>
                    </a:cxn>
                    <a:cxn ang="T83">
                      <a:pos x="T2" y="T3"/>
                    </a:cxn>
                    <a:cxn ang="T84">
                      <a:pos x="T4" y="T5"/>
                    </a:cxn>
                    <a:cxn ang="T85">
                      <a:pos x="T6" y="T7"/>
                    </a:cxn>
                    <a:cxn ang="T86">
                      <a:pos x="T8" y="T9"/>
                    </a:cxn>
                    <a:cxn ang="T87">
                      <a:pos x="T10" y="T11"/>
                    </a:cxn>
                    <a:cxn ang="T88">
                      <a:pos x="T12" y="T13"/>
                    </a:cxn>
                    <a:cxn ang="T89">
                      <a:pos x="T14" y="T15"/>
                    </a:cxn>
                    <a:cxn ang="T90">
                      <a:pos x="T16" y="T17"/>
                    </a:cxn>
                    <a:cxn ang="T91">
                      <a:pos x="T18" y="T19"/>
                    </a:cxn>
                    <a:cxn ang="T92">
                      <a:pos x="T20" y="T21"/>
                    </a:cxn>
                    <a:cxn ang="T93">
                      <a:pos x="T22" y="T23"/>
                    </a:cxn>
                    <a:cxn ang="T94">
                      <a:pos x="T24" y="T25"/>
                    </a:cxn>
                    <a:cxn ang="T95">
                      <a:pos x="T26" y="T27"/>
                    </a:cxn>
                    <a:cxn ang="T96">
                      <a:pos x="T28" y="T29"/>
                    </a:cxn>
                    <a:cxn ang="T97">
                      <a:pos x="T30" y="T31"/>
                    </a:cxn>
                    <a:cxn ang="T98">
                      <a:pos x="T32" y="T33"/>
                    </a:cxn>
                    <a:cxn ang="T99">
                      <a:pos x="T34" y="T35"/>
                    </a:cxn>
                    <a:cxn ang="T100">
                      <a:pos x="T36" y="T37"/>
                    </a:cxn>
                    <a:cxn ang="T101">
                      <a:pos x="T38" y="T39"/>
                    </a:cxn>
                    <a:cxn ang="T102">
                      <a:pos x="T40" y="T41"/>
                    </a:cxn>
                    <a:cxn ang="T103">
                      <a:pos x="T42" y="T43"/>
                    </a:cxn>
                    <a:cxn ang="T104">
                      <a:pos x="T44" y="T45"/>
                    </a:cxn>
                    <a:cxn ang="T105">
                      <a:pos x="T46" y="T47"/>
                    </a:cxn>
                    <a:cxn ang="T106">
                      <a:pos x="T48" y="T49"/>
                    </a:cxn>
                    <a:cxn ang="T107">
                      <a:pos x="T50" y="T51"/>
                    </a:cxn>
                    <a:cxn ang="T108">
                      <a:pos x="T52" y="T53"/>
                    </a:cxn>
                    <a:cxn ang="T109">
                      <a:pos x="T54" y="T55"/>
                    </a:cxn>
                    <a:cxn ang="T110">
                      <a:pos x="T56" y="T57"/>
                    </a:cxn>
                    <a:cxn ang="T111">
                      <a:pos x="T58" y="T59"/>
                    </a:cxn>
                    <a:cxn ang="T112">
                      <a:pos x="T60" y="T61"/>
                    </a:cxn>
                    <a:cxn ang="T113">
                      <a:pos x="T62" y="T63"/>
                    </a:cxn>
                    <a:cxn ang="T114">
                      <a:pos x="T64" y="T65"/>
                    </a:cxn>
                    <a:cxn ang="T115">
                      <a:pos x="T66" y="T67"/>
                    </a:cxn>
                    <a:cxn ang="T116">
                      <a:pos x="T68" y="T69"/>
                    </a:cxn>
                    <a:cxn ang="T117">
                      <a:pos x="T70" y="T71"/>
                    </a:cxn>
                    <a:cxn ang="T118">
                      <a:pos x="T72" y="T73"/>
                    </a:cxn>
                    <a:cxn ang="T119">
                      <a:pos x="T74" y="T75"/>
                    </a:cxn>
                    <a:cxn ang="T120">
                      <a:pos x="T76" y="T77"/>
                    </a:cxn>
                    <a:cxn ang="T121">
                      <a:pos x="T78" y="T79"/>
                    </a:cxn>
                    <a:cxn ang="T122">
                      <a:pos x="T80" y="T81"/>
                    </a:cxn>
                  </a:cxnLst>
                  <a:rect l="0" t="0" r="r" b="b"/>
                  <a:pathLst>
                    <a:path w="262" h="132">
                      <a:moveTo>
                        <a:pt x="262" y="125"/>
                      </a:moveTo>
                      <a:lnTo>
                        <a:pt x="249" y="127"/>
                      </a:lnTo>
                      <a:lnTo>
                        <a:pt x="237" y="130"/>
                      </a:lnTo>
                      <a:lnTo>
                        <a:pt x="219" y="132"/>
                      </a:lnTo>
                      <a:lnTo>
                        <a:pt x="204" y="132"/>
                      </a:lnTo>
                      <a:lnTo>
                        <a:pt x="185" y="130"/>
                      </a:lnTo>
                      <a:lnTo>
                        <a:pt x="167" y="127"/>
                      </a:lnTo>
                      <a:lnTo>
                        <a:pt x="147" y="125"/>
                      </a:lnTo>
                      <a:lnTo>
                        <a:pt x="132" y="120"/>
                      </a:lnTo>
                      <a:lnTo>
                        <a:pt x="115" y="112"/>
                      </a:lnTo>
                      <a:lnTo>
                        <a:pt x="102" y="107"/>
                      </a:lnTo>
                      <a:lnTo>
                        <a:pt x="87" y="100"/>
                      </a:lnTo>
                      <a:lnTo>
                        <a:pt x="75" y="92"/>
                      </a:lnTo>
                      <a:lnTo>
                        <a:pt x="62" y="85"/>
                      </a:lnTo>
                      <a:lnTo>
                        <a:pt x="50" y="75"/>
                      </a:lnTo>
                      <a:lnTo>
                        <a:pt x="37" y="65"/>
                      </a:lnTo>
                      <a:lnTo>
                        <a:pt x="25" y="53"/>
                      </a:lnTo>
                      <a:lnTo>
                        <a:pt x="12" y="40"/>
                      </a:lnTo>
                      <a:lnTo>
                        <a:pt x="5" y="30"/>
                      </a:lnTo>
                      <a:lnTo>
                        <a:pt x="0" y="18"/>
                      </a:lnTo>
                      <a:lnTo>
                        <a:pt x="12" y="13"/>
                      </a:lnTo>
                      <a:lnTo>
                        <a:pt x="27" y="5"/>
                      </a:lnTo>
                      <a:lnTo>
                        <a:pt x="42" y="3"/>
                      </a:lnTo>
                      <a:lnTo>
                        <a:pt x="60" y="3"/>
                      </a:lnTo>
                      <a:lnTo>
                        <a:pt x="72" y="0"/>
                      </a:lnTo>
                      <a:lnTo>
                        <a:pt x="87" y="0"/>
                      </a:lnTo>
                      <a:lnTo>
                        <a:pt x="102" y="3"/>
                      </a:lnTo>
                      <a:lnTo>
                        <a:pt x="115" y="3"/>
                      </a:lnTo>
                      <a:lnTo>
                        <a:pt x="130" y="8"/>
                      </a:lnTo>
                      <a:lnTo>
                        <a:pt x="147" y="13"/>
                      </a:lnTo>
                      <a:lnTo>
                        <a:pt x="160" y="18"/>
                      </a:lnTo>
                      <a:lnTo>
                        <a:pt x="175" y="28"/>
                      </a:lnTo>
                      <a:lnTo>
                        <a:pt x="187" y="35"/>
                      </a:lnTo>
                      <a:lnTo>
                        <a:pt x="199" y="43"/>
                      </a:lnTo>
                      <a:lnTo>
                        <a:pt x="209" y="50"/>
                      </a:lnTo>
                      <a:lnTo>
                        <a:pt x="222" y="63"/>
                      </a:lnTo>
                      <a:lnTo>
                        <a:pt x="232" y="75"/>
                      </a:lnTo>
                      <a:lnTo>
                        <a:pt x="242" y="85"/>
                      </a:lnTo>
                      <a:lnTo>
                        <a:pt x="249" y="100"/>
                      </a:lnTo>
                      <a:lnTo>
                        <a:pt x="254" y="112"/>
                      </a:lnTo>
                      <a:lnTo>
                        <a:pt x="262" y="125"/>
                      </a:lnTo>
                      <a:close/>
                    </a:path>
                  </a:pathLst>
                </a:custGeom>
                <a:solidFill>
                  <a:srgbClr val="E0E0FF"/>
                </a:solidFill>
                <a:ln w="4445">
                  <a:solidFill>
                    <a:srgbClr val="E0E0FF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sz="14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268324" name="Freeform 86"/>
              <p:cNvSpPr>
                <a:spLocks/>
              </p:cNvSpPr>
              <p:nvPr/>
            </p:nvSpPr>
            <p:spPr bwMode="auto">
              <a:xfrm>
                <a:off x="8812" y="8350"/>
                <a:ext cx="37" cy="37"/>
              </a:xfrm>
              <a:custGeom>
                <a:avLst/>
                <a:gdLst>
                  <a:gd name="T0" fmla="*/ 37 w 37"/>
                  <a:gd name="T1" fmla="*/ 32 h 37"/>
                  <a:gd name="T2" fmla="*/ 30 w 37"/>
                  <a:gd name="T3" fmla="*/ 37 h 37"/>
                  <a:gd name="T4" fmla="*/ 27 w 37"/>
                  <a:gd name="T5" fmla="*/ 32 h 37"/>
                  <a:gd name="T6" fmla="*/ 22 w 37"/>
                  <a:gd name="T7" fmla="*/ 25 h 37"/>
                  <a:gd name="T8" fmla="*/ 17 w 37"/>
                  <a:gd name="T9" fmla="*/ 17 h 37"/>
                  <a:gd name="T10" fmla="*/ 12 w 37"/>
                  <a:gd name="T11" fmla="*/ 10 h 37"/>
                  <a:gd name="T12" fmla="*/ 5 w 37"/>
                  <a:gd name="T13" fmla="*/ 5 h 37"/>
                  <a:gd name="T14" fmla="*/ 0 w 37"/>
                  <a:gd name="T15" fmla="*/ 0 h 37"/>
                  <a:gd name="T16" fmla="*/ 5 w 37"/>
                  <a:gd name="T17" fmla="*/ 2 h 37"/>
                  <a:gd name="T18" fmla="*/ 12 w 37"/>
                  <a:gd name="T19" fmla="*/ 5 h 37"/>
                  <a:gd name="T20" fmla="*/ 17 w 37"/>
                  <a:gd name="T21" fmla="*/ 7 h 37"/>
                  <a:gd name="T22" fmla="*/ 25 w 37"/>
                  <a:gd name="T23" fmla="*/ 12 h 37"/>
                  <a:gd name="T24" fmla="*/ 30 w 37"/>
                  <a:gd name="T25" fmla="*/ 20 h 37"/>
                  <a:gd name="T26" fmla="*/ 35 w 37"/>
                  <a:gd name="T27" fmla="*/ 27 h 37"/>
                  <a:gd name="T28" fmla="*/ 37 w 37"/>
                  <a:gd name="T29" fmla="*/ 32 h 37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0" t="0" r="r" b="b"/>
                <a:pathLst>
                  <a:path w="37" h="37">
                    <a:moveTo>
                      <a:pt x="37" y="32"/>
                    </a:moveTo>
                    <a:lnTo>
                      <a:pt x="30" y="37"/>
                    </a:lnTo>
                    <a:lnTo>
                      <a:pt x="27" y="32"/>
                    </a:lnTo>
                    <a:lnTo>
                      <a:pt x="22" y="25"/>
                    </a:lnTo>
                    <a:lnTo>
                      <a:pt x="17" y="17"/>
                    </a:lnTo>
                    <a:lnTo>
                      <a:pt x="12" y="10"/>
                    </a:lnTo>
                    <a:lnTo>
                      <a:pt x="5" y="5"/>
                    </a:lnTo>
                    <a:lnTo>
                      <a:pt x="0" y="0"/>
                    </a:lnTo>
                    <a:lnTo>
                      <a:pt x="5" y="2"/>
                    </a:lnTo>
                    <a:lnTo>
                      <a:pt x="12" y="5"/>
                    </a:lnTo>
                    <a:lnTo>
                      <a:pt x="17" y="7"/>
                    </a:lnTo>
                    <a:lnTo>
                      <a:pt x="25" y="12"/>
                    </a:lnTo>
                    <a:lnTo>
                      <a:pt x="30" y="20"/>
                    </a:lnTo>
                    <a:lnTo>
                      <a:pt x="35" y="27"/>
                    </a:lnTo>
                    <a:lnTo>
                      <a:pt x="37" y="3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z="1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</p:grpSp>
      <p:sp>
        <p:nvSpPr>
          <p:cNvPr id="196695" name="Line 87"/>
          <p:cNvSpPr>
            <a:spLocks noChangeShapeType="1"/>
          </p:cNvSpPr>
          <p:nvPr/>
        </p:nvSpPr>
        <p:spPr bwMode="auto">
          <a:xfrm>
            <a:off x="3962400" y="3048000"/>
            <a:ext cx="2209800" cy="8382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6696" name="Line 88"/>
          <p:cNvSpPr>
            <a:spLocks noChangeShapeType="1"/>
          </p:cNvSpPr>
          <p:nvPr/>
        </p:nvSpPr>
        <p:spPr bwMode="auto">
          <a:xfrm flipV="1">
            <a:off x="6172200" y="3200400"/>
            <a:ext cx="1752600" cy="6858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6697" name="Line 89"/>
          <p:cNvSpPr>
            <a:spLocks noChangeShapeType="1"/>
          </p:cNvSpPr>
          <p:nvPr/>
        </p:nvSpPr>
        <p:spPr bwMode="auto">
          <a:xfrm flipH="1" flipV="1">
            <a:off x="7315200" y="2667000"/>
            <a:ext cx="5334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6698" name="Line 90"/>
          <p:cNvSpPr>
            <a:spLocks noChangeShapeType="1"/>
          </p:cNvSpPr>
          <p:nvPr/>
        </p:nvSpPr>
        <p:spPr bwMode="auto">
          <a:xfrm flipH="1">
            <a:off x="7239000" y="3276600"/>
            <a:ext cx="6096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6699" name="Text Box 91"/>
          <p:cNvSpPr txBox="1">
            <a:spLocks noChangeArrowheads="1"/>
          </p:cNvSpPr>
          <p:nvPr/>
        </p:nvSpPr>
        <p:spPr bwMode="auto">
          <a:xfrm>
            <a:off x="5562600" y="4572000"/>
            <a:ext cx="3392275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 eaLnBrk="0" hangingPunct="0">
              <a:defRPr/>
            </a:pPr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Dry lake bed = smooth reflecting surface</a:t>
            </a:r>
          </a:p>
        </p:txBody>
      </p:sp>
      <p:sp>
        <p:nvSpPr>
          <p:cNvPr id="196700" name="Line 92"/>
          <p:cNvSpPr>
            <a:spLocks noChangeShapeType="1"/>
          </p:cNvSpPr>
          <p:nvPr/>
        </p:nvSpPr>
        <p:spPr bwMode="auto">
          <a:xfrm flipH="1" flipV="1">
            <a:off x="6248400" y="4038600"/>
            <a:ext cx="13716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6701" name="Text Box 93"/>
          <p:cNvSpPr txBox="1">
            <a:spLocks noChangeArrowheads="1"/>
          </p:cNvSpPr>
          <p:nvPr/>
        </p:nvSpPr>
        <p:spPr bwMode="auto">
          <a:xfrm>
            <a:off x="7467601" y="1905000"/>
            <a:ext cx="258115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 eaLnBrk="0" hangingPunct="0">
              <a:defRPr/>
            </a:pPr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Narrow beam receive antenna</a:t>
            </a:r>
          </a:p>
        </p:txBody>
      </p:sp>
      <p:sp>
        <p:nvSpPr>
          <p:cNvPr id="196702" name="Line 94"/>
          <p:cNvSpPr>
            <a:spLocks noChangeShapeType="1"/>
          </p:cNvSpPr>
          <p:nvPr/>
        </p:nvSpPr>
        <p:spPr bwMode="auto">
          <a:xfrm flipH="1">
            <a:off x="7543800" y="2286000"/>
            <a:ext cx="13716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6703" name="Text Box 95"/>
          <p:cNvSpPr txBox="1">
            <a:spLocks noChangeArrowheads="1"/>
          </p:cNvSpPr>
          <p:nvPr/>
        </p:nvSpPr>
        <p:spPr bwMode="auto">
          <a:xfrm>
            <a:off x="1981200" y="1828801"/>
            <a:ext cx="1755609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 eaLnBrk="0" hangingPunct="0">
              <a:defRPr/>
            </a:pPr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Airborne transmitter</a:t>
            </a:r>
          </a:p>
        </p:txBody>
      </p:sp>
      <p:sp>
        <p:nvSpPr>
          <p:cNvPr id="196704" name="Line 96"/>
          <p:cNvSpPr>
            <a:spLocks noChangeShapeType="1"/>
          </p:cNvSpPr>
          <p:nvPr/>
        </p:nvSpPr>
        <p:spPr bwMode="auto">
          <a:xfrm>
            <a:off x="2743200" y="2209800"/>
            <a:ext cx="6096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6705" name="Text Box 97"/>
          <p:cNvSpPr txBox="1">
            <a:spLocks noChangeArrowheads="1"/>
          </p:cNvSpPr>
          <p:nvPr/>
        </p:nvSpPr>
        <p:spPr bwMode="auto">
          <a:xfrm>
            <a:off x="4495801" y="1752600"/>
            <a:ext cx="2454275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defRPr/>
            </a:pPr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Line-of-sight communications link</a:t>
            </a:r>
          </a:p>
        </p:txBody>
      </p:sp>
      <p:sp>
        <p:nvSpPr>
          <p:cNvPr id="196706" name="Line 98"/>
          <p:cNvSpPr>
            <a:spLocks noChangeShapeType="1"/>
          </p:cNvSpPr>
          <p:nvPr/>
        </p:nvSpPr>
        <p:spPr bwMode="auto">
          <a:xfrm>
            <a:off x="5410200" y="23622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6707" name="Text Box 99"/>
          <p:cNvSpPr txBox="1">
            <a:spLocks noChangeArrowheads="1"/>
          </p:cNvSpPr>
          <p:nvPr/>
        </p:nvSpPr>
        <p:spPr bwMode="auto">
          <a:xfrm>
            <a:off x="1752601" y="4648200"/>
            <a:ext cx="1406154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 eaLnBrk="0" hangingPunct="0">
              <a:defRPr/>
            </a:pPr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Irregular terrain</a:t>
            </a:r>
          </a:p>
        </p:txBody>
      </p:sp>
      <p:sp>
        <p:nvSpPr>
          <p:cNvPr id="196708" name="Line 100"/>
          <p:cNvSpPr>
            <a:spLocks noChangeShapeType="1"/>
          </p:cNvSpPr>
          <p:nvPr/>
        </p:nvSpPr>
        <p:spPr bwMode="auto">
          <a:xfrm flipV="1">
            <a:off x="2514600" y="3733800"/>
            <a:ext cx="762000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6709" name="Text Box 101"/>
          <p:cNvSpPr txBox="1">
            <a:spLocks noChangeArrowheads="1"/>
          </p:cNvSpPr>
          <p:nvPr/>
        </p:nvSpPr>
        <p:spPr bwMode="auto">
          <a:xfrm>
            <a:off x="9220201" y="2743200"/>
            <a:ext cx="1235075" cy="738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defRPr/>
            </a:pPr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Low elevation angle</a:t>
            </a:r>
          </a:p>
        </p:txBody>
      </p:sp>
      <p:sp>
        <p:nvSpPr>
          <p:cNvPr id="196710" name="Line 102"/>
          <p:cNvSpPr>
            <a:spLocks noChangeShapeType="1"/>
          </p:cNvSpPr>
          <p:nvPr/>
        </p:nvSpPr>
        <p:spPr bwMode="auto">
          <a:xfrm flipH="1">
            <a:off x="8001000" y="3124200"/>
            <a:ext cx="11430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6711" name="Line 103"/>
          <p:cNvSpPr>
            <a:spLocks noChangeShapeType="1"/>
          </p:cNvSpPr>
          <p:nvPr/>
        </p:nvSpPr>
        <p:spPr bwMode="auto">
          <a:xfrm flipH="1">
            <a:off x="3733800" y="3048000"/>
            <a:ext cx="228600" cy="7620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6712" name="Line 104"/>
          <p:cNvSpPr>
            <a:spLocks noChangeShapeType="1"/>
          </p:cNvSpPr>
          <p:nvPr/>
        </p:nvSpPr>
        <p:spPr bwMode="auto">
          <a:xfrm flipV="1">
            <a:off x="3733800" y="3200400"/>
            <a:ext cx="4191000" cy="6096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6713" name="Text Box 105"/>
          <p:cNvSpPr txBox="1">
            <a:spLocks noChangeArrowheads="1"/>
          </p:cNvSpPr>
          <p:nvPr/>
        </p:nvSpPr>
        <p:spPr bwMode="auto">
          <a:xfrm>
            <a:off x="2895600" y="5849939"/>
            <a:ext cx="6400800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defRPr/>
            </a:pPr>
            <a:r>
              <a:rPr lang="en-US" sz="800" dirty="0">
                <a:solidFill>
                  <a:schemeClr val="tx1"/>
                </a:solidFill>
                <a:latin typeface="Arial" charset="0"/>
                <a:cs typeface="+mn-cs"/>
              </a:rPr>
              <a:t>Figure from Dr.Michael Rice, BYU Telemetry Laboratory, Provo, Utah.  Reprinted by permission of the author.</a:t>
            </a:r>
          </a:p>
        </p:txBody>
      </p:sp>
    </p:spTree>
    <p:extLst>
      <p:ext uri="{BB962C8B-B14F-4D97-AF65-F5344CB8AC3E}">
        <p14:creationId xmlns:p14="http://schemas.microsoft.com/office/powerpoint/2010/main" val="1951878398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B6201463-486C-87A3-49AF-4198B119E3F8}"/>
              </a:ext>
            </a:extLst>
          </p:cNvPr>
          <p:cNvSpPr/>
          <p:nvPr/>
        </p:nvSpPr>
        <p:spPr>
          <a:xfrm>
            <a:off x="0" y="2264570"/>
            <a:ext cx="12192000" cy="35052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76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>
                <a:cs typeface="+mj-cs"/>
              </a:rPr>
              <a:t>Assumptions</a:t>
            </a:r>
          </a:p>
        </p:txBody>
      </p:sp>
      <p:graphicFrame>
        <p:nvGraphicFramePr>
          <p:cNvPr id="270339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73399244"/>
              </p:ext>
            </p:extLst>
          </p:nvPr>
        </p:nvGraphicFramePr>
        <p:xfrm>
          <a:off x="3916364" y="2725739"/>
          <a:ext cx="4594225" cy="2254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905000" imgH="939800" progId="Equation.3">
                  <p:embed/>
                </p:oleObj>
              </mc:Choice>
              <mc:Fallback>
                <p:oleObj name="Equation" r:id="rId3" imgW="1905000" imgH="939800" progId="Equation.3">
                  <p:embed/>
                  <p:pic>
                    <p:nvPicPr>
                      <p:cNvPr id="270339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16364" y="2725739"/>
                        <a:ext cx="4594225" cy="2254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7637" name="Text Box 5"/>
          <p:cNvSpPr txBox="1">
            <a:spLocks noChangeArrowheads="1"/>
          </p:cNvSpPr>
          <p:nvPr/>
        </p:nvSpPr>
        <p:spPr bwMode="auto">
          <a:xfrm>
            <a:off x="3124200" y="5009809"/>
            <a:ext cx="205740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defRPr/>
            </a:pPr>
            <a:r>
              <a:rPr lang="en-US" sz="1400" dirty="0">
                <a:solidFill>
                  <a:schemeClr val="tx1"/>
                </a:solidFill>
                <a:latin typeface="+mn-lt"/>
                <a:cs typeface="+mn-cs"/>
              </a:rPr>
              <a:t>Line-of-sight propagation path</a:t>
            </a:r>
          </a:p>
        </p:txBody>
      </p:sp>
      <p:sp>
        <p:nvSpPr>
          <p:cNvPr id="197638" name="Line 6"/>
          <p:cNvSpPr>
            <a:spLocks noChangeShapeType="1"/>
          </p:cNvSpPr>
          <p:nvPr/>
        </p:nvSpPr>
        <p:spPr bwMode="auto">
          <a:xfrm flipV="1">
            <a:off x="4267200" y="4614864"/>
            <a:ext cx="685800" cy="52322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sz="1400" dirty="0">
              <a:latin typeface="+mn-lt"/>
              <a:cs typeface="+mn-cs"/>
            </a:endParaRPr>
          </a:p>
        </p:txBody>
      </p:sp>
      <p:sp>
        <p:nvSpPr>
          <p:cNvPr id="197639" name="AutoShape 7"/>
          <p:cNvSpPr>
            <a:spLocks/>
          </p:cNvSpPr>
          <p:nvPr/>
        </p:nvSpPr>
        <p:spPr bwMode="auto">
          <a:xfrm rot="5400000">
            <a:off x="6896100" y="3662364"/>
            <a:ext cx="228600" cy="2895600"/>
          </a:xfrm>
          <a:prstGeom prst="rightBrace">
            <a:avLst>
              <a:gd name="adj1" fmla="val 144444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400" dirty="0">
              <a:latin typeface="+mn-lt"/>
              <a:cs typeface="+mn-cs"/>
            </a:endParaRPr>
          </a:p>
        </p:txBody>
      </p:sp>
      <p:sp>
        <p:nvSpPr>
          <p:cNvPr id="197640" name="Text Box 8"/>
          <p:cNvSpPr txBox="1">
            <a:spLocks noChangeArrowheads="1"/>
          </p:cNvSpPr>
          <p:nvPr/>
        </p:nvSpPr>
        <p:spPr bwMode="auto">
          <a:xfrm>
            <a:off x="5562601" y="5224464"/>
            <a:ext cx="2699778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 eaLnBrk="0" hangingPunct="0">
              <a:defRPr/>
            </a:pPr>
            <a:r>
              <a:rPr lang="en-US" sz="1400" i="1" dirty="0">
                <a:solidFill>
                  <a:schemeClr val="tx1"/>
                </a:solidFill>
                <a:latin typeface="+mn-lt"/>
                <a:cs typeface="+mn-cs"/>
              </a:rPr>
              <a:t>L</a:t>
            </a:r>
            <a:r>
              <a:rPr lang="en-US" sz="1400" dirty="0">
                <a:solidFill>
                  <a:schemeClr val="tx1"/>
                </a:solidFill>
                <a:latin typeface="+mn-lt"/>
                <a:cs typeface="+mn-cs"/>
              </a:rPr>
              <a:t>-1 multipath propagation paths</a:t>
            </a:r>
          </a:p>
        </p:txBody>
      </p:sp>
      <p:sp>
        <p:nvSpPr>
          <p:cNvPr id="197641" name="Text Box 9"/>
          <p:cNvSpPr txBox="1">
            <a:spLocks noChangeArrowheads="1"/>
          </p:cNvSpPr>
          <p:nvPr/>
        </p:nvSpPr>
        <p:spPr bwMode="auto">
          <a:xfrm>
            <a:off x="2895600" y="5849939"/>
            <a:ext cx="6400800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defRPr/>
            </a:pPr>
            <a:r>
              <a:rPr lang="en-US" sz="800" dirty="0">
                <a:solidFill>
                  <a:schemeClr val="tx1"/>
                </a:solidFill>
                <a:latin typeface="+mn-lt"/>
                <a:cs typeface="+mn-cs"/>
              </a:rPr>
              <a:t>Figure from Dr.Michael Rice, BYU Telemetry Laboratory, Provo, Utah.  Reprinted by permission of the author.</a:t>
            </a:r>
          </a:p>
        </p:txBody>
      </p:sp>
      <p:sp>
        <p:nvSpPr>
          <p:cNvPr id="10" name="Text Box 5"/>
          <p:cNvSpPr txBox="1">
            <a:spLocks noChangeArrowheads="1"/>
          </p:cNvSpPr>
          <p:nvPr/>
        </p:nvSpPr>
        <p:spPr bwMode="auto">
          <a:xfrm>
            <a:off x="6100640" y="2514600"/>
            <a:ext cx="3962400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l" eaLnBrk="0" hangingPunct="0">
              <a:defRPr/>
            </a:pPr>
            <a:r>
              <a:rPr lang="en-US" sz="1400" dirty="0">
                <a:solidFill>
                  <a:schemeClr val="tx1"/>
                </a:solidFill>
                <a:latin typeface="+mn-lt"/>
                <a:cs typeface="+mn-cs"/>
              </a:rPr>
              <a:t>Complex-valued path loss</a:t>
            </a:r>
          </a:p>
        </p:txBody>
      </p:sp>
      <p:sp>
        <p:nvSpPr>
          <p:cNvPr id="11" name="Line 6"/>
          <p:cNvSpPr>
            <a:spLocks noChangeShapeType="1"/>
          </p:cNvSpPr>
          <p:nvPr/>
        </p:nvSpPr>
        <p:spPr bwMode="auto">
          <a:xfrm flipH="1">
            <a:off x="5562600" y="2709864"/>
            <a:ext cx="533400" cy="3569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sz="1400" dirty="0">
              <a:latin typeface="+mn-lt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0E51FB-8368-6429-8B9D-1ACF5FD0D5B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470212"/>
            <a:ext cx="10515600" cy="418913"/>
          </a:xfrm>
        </p:spPr>
        <p:txBody>
          <a:bodyPr/>
          <a:lstStyle/>
          <a:p>
            <a:pPr marL="0" indent="0">
              <a:buNone/>
            </a:pPr>
            <a:r>
              <a:rPr lang="en-US" sz="1800" dirty="0">
                <a:solidFill>
                  <a:schemeClr val="accent1"/>
                </a:solidFill>
                <a:cs typeface="+mn-cs"/>
              </a:rPr>
              <a:t>Channel can be modeled as a linear time-invariant (LTI) system over </a:t>
            </a:r>
            <a:r>
              <a:rPr lang="ja-JP" altLang="en-US" sz="1800">
                <a:solidFill>
                  <a:schemeClr val="accent1"/>
                </a:solidFill>
                <a:latin typeface="Arial"/>
                <a:cs typeface="+mn-cs"/>
              </a:rPr>
              <a:t>“</a:t>
            </a:r>
            <a:r>
              <a:rPr lang="en-US" sz="1800" dirty="0">
                <a:solidFill>
                  <a:schemeClr val="accent1"/>
                </a:solidFill>
                <a:cs typeface="+mn-cs"/>
              </a:rPr>
              <a:t>short enough</a:t>
            </a:r>
            <a:r>
              <a:rPr lang="ja-JP" altLang="en-US" sz="1800">
                <a:solidFill>
                  <a:schemeClr val="accent1"/>
                </a:solidFill>
                <a:latin typeface="Arial"/>
                <a:cs typeface="+mn-cs"/>
              </a:rPr>
              <a:t>”</a:t>
            </a:r>
            <a:r>
              <a:rPr lang="en-US" sz="1800" dirty="0">
                <a:solidFill>
                  <a:schemeClr val="accent1"/>
                </a:solidFill>
                <a:cs typeface="+mn-cs"/>
              </a:rPr>
              <a:t> time interval</a:t>
            </a:r>
          </a:p>
          <a:p>
            <a:pPr marL="0" indent="0">
              <a:buNone/>
            </a:pPr>
            <a:endParaRPr lang="en-US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7229272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AC90DA85-A215-C8D4-3BA7-F5EED38402F0}"/>
              </a:ext>
            </a:extLst>
          </p:cNvPr>
          <p:cNvSpPr/>
          <p:nvPr/>
        </p:nvSpPr>
        <p:spPr>
          <a:xfrm>
            <a:off x="0" y="2264570"/>
            <a:ext cx="12192000" cy="35052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610A21-EB31-0088-B756-3B190F262CC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470213"/>
            <a:ext cx="10515600" cy="714188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n-US" sz="1800" dirty="0">
                <a:cs typeface="+mn-cs"/>
              </a:rPr>
              <a:t>Magnitude of first multipath reflection: </a:t>
            </a:r>
            <a:r>
              <a:rPr lang="en-US" sz="1800" dirty="0">
                <a:latin typeface="Symbol" charset="0"/>
                <a:cs typeface="+mn-cs"/>
              </a:rPr>
              <a:t>G</a:t>
            </a:r>
            <a:r>
              <a:rPr lang="en-US" sz="1800" baseline="-25000" dirty="0">
                <a:cs typeface="+mn-cs"/>
              </a:rPr>
              <a:t>1</a:t>
            </a:r>
            <a:endParaRPr lang="en-US" sz="1800" dirty="0">
              <a:cs typeface="+mn-cs"/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ja-JP" altLang="en-US" sz="1800">
                <a:latin typeface="Arial"/>
                <a:cs typeface="+mn-cs"/>
              </a:rPr>
              <a:t>“</a:t>
            </a:r>
            <a:r>
              <a:rPr lang="en-US" sz="1800" dirty="0">
                <a:cs typeface="+mn-cs"/>
              </a:rPr>
              <a:t>sweep rate</a:t>
            </a:r>
            <a:r>
              <a:rPr lang="ja-JP" altLang="en-US" sz="1800">
                <a:latin typeface="Arial"/>
                <a:cs typeface="+mn-cs"/>
              </a:rPr>
              <a:t>”</a:t>
            </a:r>
            <a:r>
              <a:rPr lang="en-US" sz="1800" dirty="0">
                <a:cs typeface="+mn-cs"/>
              </a:rPr>
              <a:t> of multipath null ~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2048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/>
              <a:t>2-Ray Transfer Function</a:t>
            </a:r>
            <a:endParaRPr lang="en-US" sz="4000" dirty="0">
              <a:cs typeface="+mj-cs"/>
            </a:endParaRPr>
          </a:p>
        </p:txBody>
      </p:sp>
      <p:sp>
        <p:nvSpPr>
          <p:cNvPr id="284675" name="Freeform 4"/>
          <p:cNvSpPr>
            <a:spLocks/>
          </p:cNvSpPr>
          <p:nvPr/>
        </p:nvSpPr>
        <p:spPr bwMode="auto">
          <a:xfrm>
            <a:off x="3733801" y="2971800"/>
            <a:ext cx="3914775" cy="1600200"/>
          </a:xfrm>
          <a:custGeom>
            <a:avLst/>
            <a:gdLst>
              <a:gd name="T0" fmla="*/ 2147483647 w 2052"/>
              <a:gd name="T1" fmla="*/ 2147483647 h 1031"/>
              <a:gd name="T2" fmla="*/ 2147483647 w 2052"/>
              <a:gd name="T3" fmla="*/ 2147483647 h 1031"/>
              <a:gd name="T4" fmla="*/ 2147483647 w 2052"/>
              <a:gd name="T5" fmla="*/ 2147483647 h 1031"/>
              <a:gd name="T6" fmla="*/ 2147483647 w 2052"/>
              <a:gd name="T7" fmla="*/ 2147483647 h 1031"/>
              <a:gd name="T8" fmla="*/ 2147483647 w 2052"/>
              <a:gd name="T9" fmla="*/ 2147483647 h 1031"/>
              <a:gd name="T10" fmla="*/ 2147483647 w 2052"/>
              <a:gd name="T11" fmla="*/ 2147483647 h 1031"/>
              <a:gd name="T12" fmla="*/ 2147483647 w 2052"/>
              <a:gd name="T13" fmla="*/ 2147483647 h 1031"/>
              <a:gd name="T14" fmla="*/ 2147483647 w 2052"/>
              <a:gd name="T15" fmla="*/ 2147483647 h 1031"/>
              <a:gd name="T16" fmla="*/ 2147483647 w 2052"/>
              <a:gd name="T17" fmla="*/ 2147483647 h 1031"/>
              <a:gd name="T18" fmla="*/ 2147483647 w 2052"/>
              <a:gd name="T19" fmla="*/ 2147483647 h 1031"/>
              <a:gd name="T20" fmla="*/ 2147483647 w 2052"/>
              <a:gd name="T21" fmla="*/ 2147483647 h 1031"/>
              <a:gd name="T22" fmla="*/ 2147483647 w 2052"/>
              <a:gd name="T23" fmla="*/ 2147483647 h 1031"/>
              <a:gd name="T24" fmla="*/ 2147483647 w 2052"/>
              <a:gd name="T25" fmla="*/ 2147483647 h 1031"/>
              <a:gd name="T26" fmla="*/ 2147483647 w 2052"/>
              <a:gd name="T27" fmla="*/ 2147483647 h 1031"/>
              <a:gd name="T28" fmla="*/ 2147483647 w 2052"/>
              <a:gd name="T29" fmla="*/ 2147483647 h 1031"/>
              <a:gd name="T30" fmla="*/ 2147483647 w 2052"/>
              <a:gd name="T31" fmla="*/ 2147483647 h 1031"/>
              <a:gd name="T32" fmla="*/ 2147483647 w 2052"/>
              <a:gd name="T33" fmla="*/ 2147483647 h 1031"/>
              <a:gd name="T34" fmla="*/ 2147483647 w 2052"/>
              <a:gd name="T35" fmla="*/ 2147483647 h 1031"/>
              <a:gd name="T36" fmla="*/ 2147483647 w 2052"/>
              <a:gd name="T37" fmla="*/ 2147483647 h 1031"/>
              <a:gd name="T38" fmla="*/ 2147483647 w 2052"/>
              <a:gd name="T39" fmla="*/ 2147483647 h 1031"/>
              <a:gd name="T40" fmla="*/ 2147483647 w 2052"/>
              <a:gd name="T41" fmla="*/ 2147483647 h 1031"/>
              <a:gd name="T42" fmla="*/ 2147483647 w 2052"/>
              <a:gd name="T43" fmla="*/ 2147483647 h 1031"/>
              <a:gd name="T44" fmla="*/ 2147483647 w 2052"/>
              <a:gd name="T45" fmla="*/ 0 h 1031"/>
              <a:gd name="T46" fmla="*/ 2147483647 w 2052"/>
              <a:gd name="T47" fmla="*/ 2147483647 h 1031"/>
              <a:gd name="T48" fmla="*/ 2147483647 w 2052"/>
              <a:gd name="T49" fmla="*/ 2147483647 h 1031"/>
              <a:gd name="T50" fmla="*/ 2147483647 w 2052"/>
              <a:gd name="T51" fmla="*/ 2147483647 h 1031"/>
              <a:gd name="T52" fmla="*/ 2147483647 w 2052"/>
              <a:gd name="T53" fmla="*/ 2147483647 h 1031"/>
              <a:gd name="T54" fmla="*/ 2147483647 w 2052"/>
              <a:gd name="T55" fmla="*/ 2147483647 h 1031"/>
              <a:gd name="T56" fmla="*/ 2147483647 w 2052"/>
              <a:gd name="T57" fmla="*/ 2147483647 h 1031"/>
              <a:gd name="T58" fmla="*/ 2147483647 w 2052"/>
              <a:gd name="T59" fmla="*/ 2147483647 h 1031"/>
              <a:gd name="T60" fmla="*/ 2147483647 w 2052"/>
              <a:gd name="T61" fmla="*/ 2147483647 h 1031"/>
              <a:gd name="T62" fmla="*/ 2147483647 w 2052"/>
              <a:gd name="T63" fmla="*/ 2147483647 h 1031"/>
              <a:gd name="T64" fmla="*/ 2147483647 w 2052"/>
              <a:gd name="T65" fmla="*/ 2147483647 h 1031"/>
              <a:gd name="T66" fmla="*/ 2147483647 w 2052"/>
              <a:gd name="T67" fmla="*/ 2147483647 h 1031"/>
              <a:gd name="T68" fmla="*/ 2147483647 w 2052"/>
              <a:gd name="T69" fmla="*/ 2147483647 h 1031"/>
              <a:gd name="T70" fmla="*/ 2147483647 w 2052"/>
              <a:gd name="T71" fmla="*/ 2147483647 h 1031"/>
              <a:gd name="T72" fmla="*/ 2147483647 w 2052"/>
              <a:gd name="T73" fmla="*/ 2147483647 h 1031"/>
              <a:gd name="T74" fmla="*/ 2147483647 w 2052"/>
              <a:gd name="T75" fmla="*/ 2147483647 h 1031"/>
              <a:gd name="T76" fmla="*/ 2147483647 w 2052"/>
              <a:gd name="T77" fmla="*/ 2147483647 h 1031"/>
              <a:gd name="T78" fmla="*/ 2147483647 w 2052"/>
              <a:gd name="T79" fmla="*/ 2147483647 h 1031"/>
              <a:gd name="T80" fmla="*/ 2147483647 w 2052"/>
              <a:gd name="T81" fmla="*/ 2147483647 h 1031"/>
              <a:gd name="T82" fmla="*/ 2147483647 w 2052"/>
              <a:gd name="T83" fmla="*/ 2147483647 h 1031"/>
              <a:gd name="T84" fmla="*/ 2147483647 w 2052"/>
              <a:gd name="T85" fmla="*/ 2147483647 h 1031"/>
              <a:gd name="T86" fmla="*/ 2147483647 w 2052"/>
              <a:gd name="T87" fmla="*/ 2147483647 h 1031"/>
              <a:gd name="T88" fmla="*/ 2147483647 w 2052"/>
              <a:gd name="T89" fmla="*/ 2147483647 h 1031"/>
              <a:gd name="T90" fmla="*/ 2147483647 w 2052"/>
              <a:gd name="T91" fmla="*/ 2147483647 h 1031"/>
              <a:gd name="T92" fmla="*/ 2147483647 w 2052"/>
              <a:gd name="T93" fmla="*/ 2147483647 h 1031"/>
              <a:gd name="T94" fmla="*/ 2147483647 w 2052"/>
              <a:gd name="T95" fmla="*/ 0 h 1031"/>
              <a:gd name="T96" fmla="*/ 2147483647 w 2052"/>
              <a:gd name="T97" fmla="*/ 2147483647 h 1031"/>
              <a:gd name="T98" fmla="*/ 2147483647 w 2052"/>
              <a:gd name="T99" fmla="*/ 2147483647 h 1031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</a:gdLst>
            <a:ahLst/>
            <a:cxnLst>
              <a:cxn ang="T100">
                <a:pos x="T0" y="T1"/>
              </a:cxn>
              <a:cxn ang="T101">
                <a:pos x="T2" y="T3"/>
              </a:cxn>
              <a:cxn ang="T102">
                <a:pos x="T4" y="T5"/>
              </a:cxn>
              <a:cxn ang="T103">
                <a:pos x="T6" y="T7"/>
              </a:cxn>
              <a:cxn ang="T104">
                <a:pos x="T8" y="T9"/>
              </a:cxn>
              <a:cxn ang="T105">
                <a:pos x="T10" y="T11"/>
              </a:cxn>
              <a:cxn ang="T106">
                <a:pos x="T12" y="T13"/>
              </a:cxn>
              <a:cxn ang="T107">
                <a:pos x="T14" y="T15"/>
              </a:cxn>
              <a:cxn ang="T108">
                <a:pos x="T16" y="T17"/>
              </a:cxn>
              <a:cxn ang="T109">
                <a:pos x="T18" y="T19"/>
              </a:cxn>
              <a:cxn ang="T110">
                <a:pos x="T20" y="T21"/>
              </a:cxn>
              <a:cxn ang="T111">
                <a:pos x="T22" y="T23"/>
              </a:cxn>
              <a:cxn ang="T112">
                <a:pos x="T24" y="T25"/>
              </a:cxn>
              <a:cxn ang="T113">
                <a:pos x="T26" y="T27"/>
              </a:cxn>
              <a:cxn ang="T114">
                <a:pos x="T28" y="T29"/>
              </a:cxn>
              <a:cxn ang="T115">
                <a:pos x="T30" y="T31"/>
              </a:cxn>
              <a:cxn ang="T116">
                <a:pos x="T32" y="T33"/>
              </a:cxn>
              <a:cxn ang="T117">
                <a:pos x="T34" y="T35"/>
              </a:cxn>
              <a:cxn ang="T118">
                <a:pos x="T36" y="T37"/>
              </a:cxn>
              <a:cxn ang="T119">
                <a:pos x="T38" y="T39"/>
              </a:cxn>
              <a:cxn ang="T120">
                <a:pos x="T40" y="T41"/>
              </a:cxn>
              <a:cxn ang="T121">
                <a:pos x="T42" y="T43"/>
              </a:cxn>
              <a:cxn ang="T122">
                <a:pos x="T44" y="T45"/>
              </a:cxn>
              <a:cxn ang="T123">
                <a:pos x="T46" y="T47"/>
              </a:cxn>
              <a:cxn ang="T124">
                <a:pos x="T48" y="T49"/>
              </a:cxn>
              <a:cxn ang="T125">
                <a:pos x="T50" y="T51"/>
              </a:cxn>
              <a:cxn ang="T126">
                <a:pos x="T52" y="T53"/>
              </a:cxn>
              <a:cxn ang="T127">
                <a:pos x="T54" y="T55"/>
              </a:cxn>
              <a:cxn ang="T128">
                <a:pos x="T56" y="T57"/>
              </a:cxn>
              <a:cxn ang="T129">
                <a:pos x="T58" y="T59"/>
              </a:cxn>
              <a:cxn ang="T130">
                <a:pos x="T60" y="T61"/>
              </a:cxn>
              <a:cxn ang="T131">
                <a:pos x="T62" y="T63"/>
              </a:cxn>
              <a:cxn ang="T132">
                <a:pos x="T64" y="T65"/>
              </a:cxn>
              <a:cxn ang="T133">
                <a:pos x="T66" y="T67"/>
              </a:cxn>
              <a:cxn ang="T134">
                <a:pos x="T68" y="T69"/>
              </a:cxn>
              <a:cxn ang="T135">
                <a:pos x="T70" y="T71"/>
              </a:cxn>
              <a:cxn ang="T136">
                <a:pos x="T72" y="T73"/>
              </a:cxn>
              <a:cxn ang="T137">
                <a:pos x="T74" y="T75"/>
              </a:cxn>
              <a:cxn ang="T138">
                <a:pos x="T76" y="T77"/>
              </a:cxn>
              <a:cxn ang="T139">
                <a:pos x="T78" y="T79"/>
              </a:cxn>
              <a:cxn ang="T140">
                <a:pos x="T80" y="T81"/>
              </a:cxn>
              <a:cxn ang="T141">
                <a:pos x="T82" y="T83"/>
              </a:cxn>
              <a:cxn ang="T142">
                <a:pos x="T84" y="T85"/>
              </a:cxn>
              <a:cxn ang="T143">
                <a:pos x="T86" y="T87"/>
              </a:cxn>
              <a:cxn ang="T144">
                <a:pos x="T88" y="T89"/>
              </a:cxn>
              <a:cxn ang="T145">
                <a:pos x="T90" y="T91"/>
              </a:cxn>
              <a:cxn ang="T146">
                <a:pos x="T92" y="T93"/>
              </a:cxn>
              <a:cxn ang="T147">
                <a:pos x="T94" y="T95"/>
              </a:cxn>
              <a:cxn ang="T148">
                <a:pos x="T96" y="T97"/>
              </a:cxn>
              <a:cxn ang="T149">
                <a:pos x="T98" y="T99"/>
              </a:cxn>
            </a:cxnLst>
            <a:rect l="0" t="0" r="r" b="b"/>
            <a:pathLst>
              <a:path w="2052" h="1031">
                <a:moveTo>
                  <a:pt x="0" y="26"/>
                </a:moveTo>
                <a:lnTo>
                  <a:pt x="23" y="37"/>
                </a:lnTo>
                <a:lnTo>
                  <a:pt x="40" y="48"/>
                </a:lnTo>
                <a:lnTo>
                  <a:pt x="62" y="63"/>
                </a:lnTo>
                <a:lnTo>
                  <a:pt x="85" y="79"/>
                </a:lnTo>
                <a:lnTo>
                  <a:pt x="102" y="101"/>
                </a:lnTo>
                <a:lnTo>
                  <a:pt x="125" y="122"/>
                </a:lnTo>
                <a:lnTo>
                  <a:pt x="142" y="149"/>
                </a:lnTo>
                <a:lnTo>
                  <a:pt x="164" y="175"/>
                </a:lnTo>
                <a:lnTo>
                  <a:pt x="187" y="207"/>
                </a:lnTo>
                <a:lnTo>
                  <a:pt x="204" y="244"/>
                </a:lnTo>
                <a:lnTo>
                  <a:pt x="227" y="287"/>
                </a:lnTo>
                <a:lnTo>
                  <a:pt x="249" y="335"/>
                </a:lnTo>
                <a:lnTo>
                  <a:pt x="266" y="388"/>
                </a:lnTo>
                <a:lnTo>
                  <a:pt x="289" y="451"/>
                </a:lnTo>
                <a:lnTo>
                  <a:pt x="306" y="526"/>
                </a:lnTo>
                <a:lnTo>
                  <a:pt x="329" y="611"/>
                </a:lnTo>
                <a:lnTo>
                  <a:pt x="351" y="717"/>
                </a:lnTo>
                <a:lnTo>
                  <a:pt x="368" y="839"/>
                </a:lnTo>
                <a:lnTo>
                  <a:pt x="391" y="967"/>
                </a:lnTo>
                <a:lnTo>
                  <a:pt x="408" y="1031"/>
                </a:lnTo>
                <a:lnTo>
                  <a:pt x="431" y="967"/>
                </a:lnTo>
                <a:lnTo>
                  <a:pt x="453" y="839"/>
                </a:lnTo>
                <a:lnTo>
                  <a:pt x="470" y="717"/>
                </a:lnTo>
                <a:lnTo>
                  <a:pt x="493" y="611"/>
                </a:lnTo>
                <a:lnTo>
                  <a:pt x="516" y="526"/>
                </a:lnTo>
                <a:lnTo>
                  <a:pt x="533" y="451"/>
                </a:lnTo>
                <a:lnTo>
                  <a:pt x="556" y="388"/>
                </a:lnTo>
                <a:lnTo>
                  <a:pt x="573" y="335"/>
                </a:lnTo>
                <a:lnTo>
                  <a:pt x="595" y="287"/>
                </a:lnTo>
                <a:lnTo>
                  <a:pt x="618" y="244"/>
                </a:lnTo>
                <a:lnTo>
                  <a:pt x="635" y="207"/>
                </a:lnTo>
                <a:lnTo>
                  <a:pt x="658" y="175"/>
                </a:lnTo>
                <a:lnTo>
                  <a:pt x="675" y="149"/>
                </a:lnTo>
                <a:lnTo>
                  <a:pt x="697" y="122"/>
                </a:lnTo>
                <a:lnTo>
                  <a:pt x="720" y="101"/>
                </a:lnTo>
                <a:lnTo>
                  <a:pt x="737" y="79"/>
                </a:lnTo>
                <a:lnTo>
                  <a:pt x="760" y="63"/>
                </a:lnTo>
                <a:lnTo>
                  <a:pt x="782" y="48"/>
                </a:lnTo>
                <a:lnTo>
                  <a:pt x="799" y="37"/>
                </a:lnTo>
                <a:lnTo>
                  <a:pt x="822" y="26"/>
                </a:lnTo>
                <a:lnTo>
                  <a:pt x="839" y="16"/>
                </a:lnTo>
                <a:lnTo>
                  <a:pt x="862" y="10"/>
                </a:lnTo>
                <a:lnTo>
                  <a:pt x="884" y="5"/>
                </a:lnTo>
                <a:lnTo>
                  <a:pt x="901" y="0"/>
                </a:lnTo>
                <a:lnTo>
                  <a:pt x="924" y="0"/>
                </a:lnTo>
                <a:lnTo>
                  <a:pt x="941" y="0"/>
                </a:lnTo>
                <a:lnTo>
                  <a:pt x="964" y="5"/>
                </a:lnTo>
                <a:lnTo>
                  <a:pt x="986" y="10"/>
                </a:lnTo>
                <a:lnTo>
                  <a:pt x="1003" y="16"/>
                </a:lnTo>
                <a:lnTo>
                  <a:pt x="1026" y="26"/>
                </a:lnTo>
                <a:lnTo>
                  <a:pt x="1049" y="37"/>
                </a:lnTo>
                <a:lnTo>
                  <a:pt x="1066" y="48"/>
                </a:lnTo>
                <a:lnTo>
                  <a:pt x="1088" y="63"/>
                </a:lnTo>
                <a:lnTo>
                  <a:pt x="1105" y="79"/>
                </a:lnTo>
                <a:lnTo>
                  <a:pt x="1128" y="101"/>
                </a:lnTo>
                <a:lnTo>
                  <a:pt x="1151" y="122"/>
                </a:lnTo>
                <a:lnTo>
                  <a:pt x="1168" y="149"/>
                </a:lnTo>
                <a:lnTo>
                  <a:pt x="1191" y="175"/>
                </a:lnTo>
                <a:lnTo>
                  <a:pt x="1213" y="207"/>
                </a:lnTo>
                <a:lnTo>
                  <a:pt x="1230" y="244"/>
                </a:lnTo>
                <a:lnTo>
                  <a:pt x="1253" y="287"/>
                </a:lnTo>
                <a:lnTo>
                  <a:pt x="1270" y="335"/>
                </a:lnTo>
                <a:lnTo>
                  <a:pt x="1293" y="388"/>
                </a:lnTo>
                <a:lnTo>
                  <a:pt x="1315" y="451"/>
                </a:lnTo>
                <a:lnTo>
                  <a:pt x="1332" y="526"/>
                </a:lnTo>
                <a:lnTo>
                  <a:pt x="1355" y="611"/>
                </a:lnTo>
                <a:lnTo>
                  <a:pt x="1372" y="717"/>
                </a:lnTo>
                <a:lnTo>
                  <a:pt x="1395" y="839"/>
                </a:lnTo>
                <a:lnTo>
                  <a:pt x="1417" y="967"/>
                </a:lnTo>
                <a:lnTo>
                  <a:pt x="1434" y="1031"/>
                </a:lnTo>
                <a:lnTo>
                  <a:pt x="1457" y="967"/>
                </a:lnTo>
                <a:lnTo>
                  <a:pt x="1480" y="839"/>
                </a:lnTo>
                <a:lnTo>
                  <a:pt x="1497" y="717"/>
                </a:lnTo>
                <a:lnTo>
                  <a:pt x="1519" y="611"/>
                </a:lnTo>
                <a:lnTo>
                  <a:pt x="1536" y="526"/>
                </a:lnTo>
                <a:lnTo>
                  <a:pt x="1559" y="451"/>
                </a:lnTo>
                <a:lnTo>
                  <a:pt x="1582" y="388"/>
                </a:lnTo>
                <a:lnTo>
                  <a:pt x="1599" y="335"/>
                </a:lnTo>
                <a:lnTo>
                  <a:pt x="1621" y="287"/>
                </a:lnTo>
                <a:lnTo>
                  <a:pt x="1638" y="244"/>
                </a:lnTo>
                <a:lnTo>
                  <a:pt x="1661" y="207"/>
                </a:lnTo>
                <a:lnTo>
                  <a:pt x="1684" y="175"/>
                </a:lnTo>
                <a:lnTo>
                  <a:pt x="1701" y="149"/>
                </a:lnTo>
                <a:lnTo>
                  <a:pt x="1723" y="122"/>
                </a:lnTo>
                <a:lnTo>
                  <a:pt x="1746" y="101"/>
                </a:lnTo>
                <a:lnTo>
                  <a:pt x="1763" y="79"/>
                </a:lnTo>
                <a:lnTo>
                  <a:pt x="1786" y="63"/>
                </a:lnTo>
                <a:lnTo>
                  <a:pt x="1803" y="48"/>
                </a:lnTo>
                <a:lnTo>
                  <a:pt x="1826" y="37"/>
                </a:lnTo>
                <a:lnTo>
                  <a:pt x="1848" y="26"/>
                </a:lnTo>
                <a:lnTo>
                  <a:pt x="1865" y="16"/>
                </a:lnTo>
                <a:lnTo>
                  <a:pt x="1888" y="10"/>
                </a:lnTo>
                <a:lnTo>
                  <a:pt x="1905" y="5"/>
                </a:lnTo>
                <a:lnTo>
                  <a:pt x="1928" y="0"/>
                </a:lnTo>
                <a:lnTo>
                  <a:pt x="1950" y="0"/>
                </a:lnTo>
                <a:lnTo>
                  <a:pt x="1967" y="0"/>
                </a:lnTo>
                <a:lnTo>
                  <a:pt x="1990" y="5"/>
                </a:lnTo>
                <a:lnTo>
                  <a:pt x="2013" y="10"/>
                </a:lnTo>
                <a:lnTo>
                  <a:pt x="2030" y="16"/>
                </a:lnTo>
                <a:lnTo>
                  <a:pt x="2052" y="26"/>
                </a:lnTo>
              </a:path>
            </a:pathLst>
          </a:custGeom>
          <a:noFill/>
          <a:ln w="28575">
            <a:solidFill>
              <a:schemeClr val="accent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04805" name="Line 5"/>
          <p:cNvSpPr>
            <a:spLocks noChangeShapeType="1"/>
          </p:cNvSpPr>
          <p:nvPr/>
        </p:nvSpPr>
        <p:spPr bwMode="auto">
          <a:xfrm>
            <a:off x="3352800" y="5105400"/>
            <a:ext cx="4724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204806" name="Line 6"/>
          <p:cNvSpPr>
            <a:spLocks noChangeShapeType="1"/>
          </p:cNvSpPr>
          <p:nvPr/>
        </p:nvSpPr>
        <p:spPr bwMode="auto">
          <a:xfrm>
            <a:off x="3581400" y="3276600"/>
            <a:ext cx="43434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204807" name="Line 7"/>
          <p:cNvSpPr>
            <a:spLocks noChangeShapeType="1"/>
          </p:cNvSpPr>
          <p:nvPr/>
        </p:nvSpPr>
        <p:spPr bwMode="auto">
          <a:xfrm>
            <a:off x="3581400" y="2971800"/>
            <a:ext cx="43434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204808" name="Line 8"/>
          <p:cNvSpPr>
            <a:spLocks noChangeShapeType="1"/>
          </p:cNvSpPr>
          <p:nvPr/>
        </p:nvSpPr>
        <p:spPr bwMode="auto">
          <a:xfrm>
            <a:off x="3581400" y="4572000"/>
            <a:ext cx="44196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graphicFrame>
        <p:nvGraphicFramePr>
          <p:cNvPr id="28468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24459218"/>
              </p:ext>
            </p:extLst>
          </p:nvPr>
        </p:nvGraphicFramePr>
        <p:xfrm>
          <a:off x="5410201" y="2438400"/>
          <a:ext cx="481013" cy="279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482600" imgH="279400" progId="Equation.3">
                  <p:embed/>
                </p:oleObj>
              </mc:Choice>
              <mc:Fallback>
                <p:oleObj name="Equation" r:id="rId3" imgW="482600" imgH="279400" progId="Equation.3">
                  <p:embed/>
                  <p:pic>
                    <p:nvPicPr>
                      <p:cNvPr id="28468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10201" y="2438400"/>
                        <a:ext cx="481013" cy="279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468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13982759"/>
              </p:ext>
            </p:extLst>
          </p:nvPr>
        </p:nvGraphicFramePr>
        <p:xfrm>
          <a:off x="8077201" y="5029200"/>
          <a:ext cx="150813" cy="139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52400" imgH="139700" progId="Equation.3">
                  <p:embed/>
                </p:oleObj>
              </mc:Choice>
              <mc:Fallback>
                <p:oleObj name="Equation" r:id="rId5" imgW="152400" imgH="139700" progId="Equation.3">
                  <p:embed/>
                  <p:pic>
                    <p:nvPicPr>
                      <p:cNvPr id="284681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077201" y="5029200"/>
                        <a:ext cx="150813" cy="139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4682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6452236"/>
              </p:ext>
            </p:extLst>
          </p:nvPr>
        </p:nvGraphicFramePr>
        <p:xfrm>
          <a:off x="8001000" y="2819400"/>
          <a:ext cx="838200" cy="279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838200" imgH="279400" progId="Equation.3">
                  <p:embed/>
                </p:oleObj>
              </mc:Choice>
              <mc:Fallback>
                <p:oleObj name="Equation" r:id="rId7" imgW="838200" imgH="279400" progId="Equation.3">
                  <p:embed/>
                  <p:pic>
                    <p:nvPicPr>
                      <p:cNvPr id="284682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001000" y="2819400"/>
                        <a:ext cx="838200" cy="279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4812" name="Text Box 12"/>
          <p:cNvSpPr txBox="1">
            <a:spLocks noChangeArrowheads="1"/>
          </p:cNvSpPr>
          <p:nvPr/>
        </p:nvSpPr>
        <p:spPr bwMode="auto">
          <a:xfrm>
            <a:off x="5867400" y="2438400"/>
            <a:ext cx="46355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 eaLnBrk="0" hangingPunct="0">
              <a:defRPr/>
            </a:pPr>
            <a:r>
              <a:rPr lang="en-US" sz="1200" dirty="0">
                <a:solidFill>
                  <a:schemeClr val="tx1"/>
                </a:solidFill>
                <a:cs typeface="+mn-cs"/>
              </a:rPr>
              <a:t>(dB)</a:t>
            </a:r>
          </a:p>
        </p:txBody>
      </p:sp>
      <p:graphicFrame>
        <p:nvGraphicFramePr>
          <p:cNvPr id="284684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02175247"/>
              </p:ext>
            </p:extLst>
          </p:nvPr>
        </p:nvGraphicFramePr>
        <p:xfrm>
          <a:off x="8096250" y="4438650"/>
          <a:ext cx="800100" cy="279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800100" imgH="279400" progId="Equation.3">
                  <p:embed/>
                </p:oleObj>
              </mc:Choice>
              <mc:Fallback>
                <p:oleObj name="Equation" r:id="rId9" imgW="800100" imgH="279400" progId="Equation.3">
                  <p:embed/>
                  <p:pic>
                    <p:nvPicPr>
                      <p:cNvPr id="284684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096250" y="4438650"/>
                        <a:ext cx="800100" cy="279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4814" name="Text Box 14"/>
          <p:cNvSpPr txBox="1">
            <a:spLocks noChangeArrowheads="1"/>
          </p:cNvSpPr>
          <p:nvPr/>
        </p:nvSpPr>
        <p:spPr bwMode="auto">
          <a:xfrm>
            <a:off x="7924800" y="3124200"/>
            <a:ext cx="69215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 eaLnBrk="0" hangingPunct="0">
              <a:defRPr/>
            </a:pPr>
            <a:r>
              <a:rPr lang="en-US" sz="1200" dirty="0">
                <a:solidFill>
                  <a:schemeClr val="tx1"/>
                </a:solidFill>
                <a:cs typeface="+mn-cs"/>
              </a:rPr>
              <a:t>1 (0 dB)</a:t>
            </a:r>
          </a:p>
        </p:txBody>
      </p:sp>
      <p:sp>
        <p:nvSpPr>
          <p:cNvPr id="204815" name="Line 15"/>
          <p:cNvSpPr>
            <a:spLocks noChangeShapeType="1"/>
          </p:cNvSpPr>
          <p:nvPr/>
        </p:nvSpPr>
        <p:spPr bwMode="auto">
          <a:xfrm>
            <a:off x="6477000" y="3886200"/>
            <a:ext cx="0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204816" name="Line 16"/>
          <p:cNvSpPr>
            <a:spLocks noChangeShapeType="1"/>
          </p:cNvSpPr>
          <p:nvPr/>
        </p:nvSpPr>
        <p:spPr bwMode="auto">
          <a:xfrm>
            <a:off x="5638800" y="4724400"/>
            <a:ext cx="838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graphicFrame>
        <p:nvGraphicFramePr>
          <p:cNvPr id="284688" name="Object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74401999"/>
              </p:ext>
            </p:extLst>
          </p:nvPr>
        </p:nvGraphicFramePr>
        <p:xfrm>
          <a:off x="5667376" y="5267326"/>
          <a:ext cx="2098675" cy="360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1" imgW="1397000" imgH="241300" progId="Equation.3">
                  <p:embed/>
                </p:oleObj>
              </mc:Choice>
              <mc:Fallback>
                <p:oleObj name="Equation" r:id="rId11" imgW="1397000" imgH="241300" progId="Equation.3">
                  <p:embed/>
                  <p:pic>
                    <p:nvPicPr>
                      <p:cNvPr id="284688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67376" y="5267326"/>
                        <a:ext cx="2098675" cy="3603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4818" name="Line 18"/>
          <p:cNvSpPr>
            <a:spLocks noChangeShapeType="1"/>
          </p:cNvSpPr>
          <p:nvPr/>
        </p:nvSpPr>
        <p:spPr bwMode="auto">
          <a:xfrm>
            <a:off x="4495800" y="38862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204819" name="Line 19"/>
          <p:cNvSpPr>
            <a:spLocks noChangeShapeType="1"/>
          </p:cNvSpPr>
          <p:nvPr/>
        </p:nvSpPr>
        <p:spPr bwMode="auto">
          <a:xfrm>
            <a:off x="4495800" y="4038600"/>
            <a:ext cx="1981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graphicFrame>
        <p:nvGraphicFramePr>
          <p:cNvPr id="284691" name="Object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98830338"/>
              </p:ext>
            </p:extLst>
          </p:nvPr>
        </p:nvGraphicFramePr>
        <p:xfrm>
          <a:off x="5105401" y="3352800"/>
          <a:ext cx="384175" cy="654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3" imgW="254000" imgH="431800" progId="Equation.3">
                  <p:embed/>
                </p:oleObj>
              </mc:Choice>
              <mc:Fallback>
                <p:oleObj name="Equation" r:id="rId13" imgW="254000" imgH="431800" progId="Equation.3">
                  <p:embed/>
                  <p:pic>
                    <p:nvPicPr>
                      <p:cNvPr id="284691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05401" y="3352800"/>
                        <a:ext cx="384175" cy="6540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4821" name="Line 21"/>
          <p:cNvSpPr>
            <a:spLocks noChangeShapeType="1"/>
          </p:cNvSpPr>
          <p:nvPr/>
        </p:nvSpPr>
        <p:spPr bwMode="auto">
          <a:xfrm flipV="1">
            <a:off x="5638800" y="2743200"/>
            <a:ext cx="0" cy="2362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graphicFrame>
        <p:nvGraphicFramePr>
          <p:cNvPr id="284693" name="Object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40951980"/>
              </p:ext>
            </p:extLst>
          </p:nvPr>
        </p:nvGraphicFramePr>
        <p:xfrm>
          <a:off x="5562601" y="5181601"/>
          <a:ext cx="125413" cy="176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5" imgW="127000" imgH="177800" progId="Equation.3">
                  <p:embed/>
                </p:oleObj>
              </mc:Choice>
              <mc:Fallback>
                <p:oleObj name="Equation" r:id="rId15" imgW="127000" imgH="177800" progId="Equation.3">
                  <p:embed/>
                  <p:pic>
                    <p:nvPicPr>
                      <p:cNvPr id="284693" name="Object 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62601" y="5181601"/>
                        <a:ext cx="125413" cy="1762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4823" name="Line 23"/>
          <p:cNvSpPr>
            <a:spLocks noChangeShapeType="1"/>
          </p:cNvSpPr>
          <p:nvPr/>
        </p:nvSpPr>
        <p:spPr bwMode="auto">
          <a:xfrm flipH="1" flipV="1">
            <a:off x="6019800" y="4724400"/>
            <a:ext cx="1524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graphicFrame>
        <p:nvGraphicFramePr>
          <p:cNvPr id="284696" name="Object 2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83756008"/>
              </p:ext>
            </p:extLst>
          </p:nvPr>
        </p:nvGraphicFramePr>
        <p:xfrm>
          <a:off x="4416300" y="1747837"/>
          <a:ext cx="1108330" cy="461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7" imgW="609600" imgH="254000" progId="Equation.3">
                  <p:embed/>
                </p:oleObj>
              </mc:Choice>
              <mc:Fallback>
                <p:oleObj name="Equation" r:id="rId17" imgW="609600" imgH="254000" progId="Equation.3">
                  <p:embed/>
                  <p:pic>
                    <p:nvPicPr>
                      <p:cNvPr id="284696" name="Object 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16300" y="1747837"/>
                        <a:ext cx="1108330" cy="4619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4826" name="Text Box 26"/>
          <p:cNvSpPr txBox="1">
            <a:spLocks noChangeArrowheads="1"/>
          </p:cNvSpPr>
          <p:nvPr/>
        </p:nvSpPr>
        <p:spPr bwMode="auto">
          <a:xfrm>
            <a:off x="2895600" y="5849939"/>
            <a:ext cx="6400800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defRPr/>
            </a:pPr>
            <a:r>
              <a:rPr lang="en-US" sz="800" dirty="0">
                <a:solidFill>
                  <a:schemeClr val="tx1"/>
                </a:solidFill>
                <a:latin typeface="Arial" charset="0"/>
                <a:cs typeface="+mn-cs"/>
              </a:rPr>
              <a:t>Figure from Dr.Michael Rice, BYU Telemetry Laboratory, Provo, Utah.  Reprinted by permission of the author.</a:t>
            </a:r>
          </a:p>
        </p:txBody>
      </p:sp>
    </p:spTree>
    <p:extLst>
      <p:ext uri="{BB962C8B-B14F-4D97-AF65-F5344CB8AC3E}">
        <p14:creationId xmlns:p14="http://schemas.microsoft.com/office/powerpoint/2010/main" val="2897397130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7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>
                <a:cs typeface="+mj-cs"/>
              </a:rPr>
              <a:t>3-Ray Transfer Function</a:t>
            </a:r>
          </a:p>
        </p:txBody>
      </p:sp>
      <p:graphicFrame>
        <p:nvGraphicFramePr>
          <p:cNvPr id="282627" name="Object 40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3446730645"/>
              </p:ext>
            </p:extLst>
          </p:nvPr>
        </p:nvGraphicFramePr>
        <p:xfrm>
          <a:off x="5270500" y="4345283"/>
          <a:ext cx="1803400" cy="25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803400" imgH="254000" progId="Equation.3">
                  <p:embed/>
                </p:oleObj>
              </mc:Choice>
              <mc:Fallback>
                <p:oleObj name="Equation" r:id="rId3" imgW="1803400" imgH="254000" progId="Equation.3">
                  <p:embed/>
                  <p:pic>
                    <p:nvPicPr>
                      <p:cNvPr id="282627" name="Object 4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70500" y="4345283"/>
                        <a:ext cx="1803400" cy="254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80808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82626" name="Group 3"/>
          <p:cNvGrpSpPr>
            <a:grpSpLocks/>
          </p:cNvGrpSpPr>
          <p:nvPr/>
        </p:nvGrpSpPr>
        <p:grpSpPr bwMode="auto">
          <a:xfrm>
            <a:off x="2590800" y="1709545"/>
            <a:ext cx="6483350" cy="3529012"/>
            <a:chOff x="816" y="1056"/>
            <a:chExt cx="4084" cy="2223"/>
          </a:xfrm>
        </p:grpSpPr>
        <p:grpSp>
          <p:nvGrpSpPr>
            <p:cNvPr id="282629" name="Group 4"/>
            <p:cNvGrpSpPr>
              <a:grpSpLocks/>
            </p:cNvGrpSpPr>
            <p:nvPr/>
          </p:nvGrpSpPr>
          <p:grpSpPr bwMode="auto">
            <a:xfrm>
              <a:off x="1706" y="1373"/>
              <a:ext cx="2422" cy="1568"/>
              <a:chOff x="1706" y="1373"/>
              <a:chExt cx="2461" cy="1568"/>
            </a:xfrm>
          </p:grpSpPr>
          <p:sp>
            <p:nvSpPr>
              <p:cNvPr id="282657" name="Freeform 5"/>
              <p:cNvSpPr>
                <a:spLocks/>
              </p:cNvSpPr>
              <p:nvPr/>
            </p:nvSpPr>
            <p:spPr bwMode="auto">
              <a:xfrm>
                <a:off x="1706" y="1373"/>
                <a:ext cx="777" cy="1467"/>
              </a:xfrm>
              <a:custGeom>
                <a:avLst/>
                <a:gdLst>
                  <a:gd name="T0" fmla="*/ 11 w 777"/>
                  <a:gd name="T1" fmla="*/ 628 h 1467"/>
                  <a:gd name="T2" fmla="*/ 28 w 777"/>
                  <a:gd name="T3" fmla="*/ 601 h 1467"/>
                  <a:gd name="T4" fmla="*/ 45 w 777"/>
                  <a:gd name="T5" fmla="*/ 814 h 1467"/>
                  <a:gd name="T6" fmla="*/ 62 w 777"/>
                  <a:gd name="T7" fmla="*/ 1467 h 1467"/>
                  <a:gd name="T8" fmla="*/ 85 w 777"/>
                  <a:gd name="T9" fmla="*/ 654 h 1467"/>
                  <a:gd name="T10" fmla="*/ 102 w 777"/>
                  <a:gd name="T11" fmla="*/ 415 h 1467"/>
                  <a:gd name="T12" fmla="*/ 119 w 777"/>
                  <a:gd name="T13" fmla="*/ 341 h 1467"/>
                  <a:gd name="T14" fmla="*/ 136 w 777"/>
                  <a:gd name="T15" fmla="*/ 394 h 1467"/>
                  <a:gd name="T16" fmla="*/ 159 w 777"/>
                  <a:gd name="T17" fmla="*/ 564 h 1467"/>
                  <a:gd name="T18" fmla="*/ 176 w 777"/>
                  <a:gd name="T19" fmla="*/ 601 h 1467"/>
                  <a:gd name="T20" fmla="*/ 193 w 777"/>
                  <a:gd name="T21" fmla="*/ 351 h 1467"/>
                  <a:gd name="T22" fmla="*/ 210 w 777"/>
                  <a:gd name="T23" fmla="*/ 192 h 1467"/>
                  <a:gd name="T24" fmla="*/ 232 w 777"/>
                  <a:gd name="T25" fmla="*/ 139 h 1467"/>
                  <a:gd name="T26" fmla="*/ 249 w 777"/>
                  <a:gd name="T27" fmla="*/ 165 h 1467"/>
                  <a:gd name="T28" fmla="*/ 266 w 777"/>
                  <a:gd name="T29" fmla="*/ 266 h 1467"/>
                  <a:gd name="T30" fmla="*/ 283 w 777"/>
                  <a:gd name="T31" fmla="*/ 330 h 1467"/>
                  <a:gd name="T32" fmla="*/ 306 w 777"/>
                  <a:gd name="T33" fmla="*/ 218 h 1467"/>
                  <a:gd name="T34" fmla="*/ 323 w 777"/>
                  <a:gd name="T35" fmla="*/ 91 h 1467"/>
                  <a:gd name="T36" fmla="*/ 340 w 777"/>
                  <a:gd name="T37" fmla="*/ 38 h 1467"/>
                  <a:gd name="T38" fmla="*/ 363 w 777"/>
                  <a:gd name="T39" fmla="*/ 54 h 1467"/>
                  <a:gd name="T40" fmla="*/ 380 w 777"/>
                  <a:gd name="T41" fmla="*/ 133 h 1467"/>
                  <a:gd name="T42" fmla="*/ 397 w 777"/>
                  <a:gd name="T43" fmla="*/ 213 h 1467"/>
                  <a:gd name="T44" fmla="*/ 414 w 777"/>
                  <a:gd name="T45" fmla="*/ 176 h 1467"/>
                  <a:gd name="T46" fmla="*/ 436 w 777"/>
                  <a:gd name="T47" fmla="*/ 70 h 1467"/>
                  <a:gd name="T48" fmla="*/ 453 w 777"/>
                  <a:gd name="T49" fmla="*/ 6 h 1467"/>
                  <a:gd name="T50" fmla="*/ 470 w 777"/>
                  <a:gd name="T51" fmla="*/ 11 h 1467"/>
                  <a:gd name="T52" fmla="*/ 487 w 777"/>
                  <a:gd name="T53" fmla="*/ 86 h 1467"/>
                  <a:gd name="T54" fmla="*/ 510 w 777"/>
                  <a:gd name="T55" fmla="*/ 186 h 1467"/>
                  <a:gd name="T56" fmla="*/ 527 w 777"/>
                  <a:gd name="T57" fmla="*/ 208 h 1467"/>
                  <a:gd name="T58" fmla="*/ 544 w 777"/>
                  <a:gd name="T59" fmla="*/ 117 h 1467"/>
                  <a:gd name="T60" fmla="*/ 561 w 777"/>
                  <a:gd name="T61" fmla="*/ 43 h 1467"/>
                  <a:gd name="T62" fmla="*/ 584 w 777"/>
                  <a:gd name="T63" fmla="*/ 38 h 1467"/>
                  <a:gd name="T64" fmla="*/ 601 w 777"/>
                  <a:gd name="T65" fmla="*/ 107 h 1467"/>
                  <a:gd name="T66" fmla="*/ 618 w 777"/>
                  <a:gd name="T67" fmla="*/ 240 h 1467"/>
                  <a:gd name="T68" fmla="*/ 635 w 777"/>
                  <a:gd name="T69" fmla="*/ 330 h 1467"/>
                  <a:gd name="T70" fmla="*/ 658 w 777"/>
                  <a:gd name="T71" fmla="*/ 250 h 1467"/>
                  <a:gd name="T72" fmla="*/ 675 w 777"/>
                  <a:gd name="T73" fmla="*/ 155 h 1467"/>
                  <a:gd name="T74" fmla="*/ 692 w 777"/>
                  <a:gd name="T75" fmla="*/ 139 h 1467"/>
                  <a:gd name="T76" fmla="*/ 709 w 777"/>
                  <a:gd name="T77" fmla="*/ 208 h 1467"/>
                  <a:gd name="T78" fmla="*/ 731 w 777"/>
                  <a:gd name="T79" fmla="*/ 383 h 1467"/>
                  <a:gd name="T80" fmla="*/ 748 w 777"/>
                  <a:gd name="T81" fmla="*/ 628 h 1467"/>
                  <a:gd name="T82" fmla="*/ 765 w 777"/>
                  <a:gd name="T83" fmla="*/ 532 h 1467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0" t="0" r="r" b="b"/>
                <a:pathLst>
                  <a:path w="777" h="1467">
                    <a:moveTo>
                      <a:pt x="0" y="782"/>
                    </a:moveTo>
                    <a:lnTo>
                      <a:pt x="6" y="686"/>
                    </a:lnTo>
                    <a:lnTo>
                      <a:pt x="11" y="628"/>
                    </a:lnTo>
                    <a:lnTo>
                      <a:pt x="17" y="596"/>
                    </a:lnTo>
                    <a:lnTo>
                      <a:pt x="23" y="590"/>
                    </a:lnTo>
                    <a:lnTo>
                      <a:pt x="28" y="601"/>
                    </a:lnTo>
                    <a:lnTo>
                      <a:pt x="34" y="638"/>
                    </a:lnTo>
                    <a:lnTo>
                      <a:pt x="40" y="707"/>
                    </a:lnTo>
                    <a:lnTo>
                      <a:pt x="45" y="814"/>
                    </a:lnTo>
                    <a:lnTo>
                      <a:pt x="51" y="994"/>
                    </a:lnTo>
                    <a:lnTo>
                      <a:pt x="57" y="1313"/>
                    </a:lnTo>
                    <a:lnTo>
                      <a:pt x="62" y="1467"/>
                    </a:lnTo>
                    <a:lnTo>
                      <a:pt x="74" y="1047"/>
                    </a:lnTo>
                    <a:lnTo>
                      <a:pt x="79" y="808"/>
                    </a:lnTo>
                    <a:lnTo>
                      <a:pt x="85" y="654"/>
                    </a:lnTo>
                    <a:lnTo>
                      <a:pt x="91" y="548"/>
                    </a:lnTo>
                    <a:lnTo>
                      <a:pt x="96" y="468"/>
                    </a:lnTo>
                    <a:lnTo>
                      <a:pt x="102" y="415"/>
                    </a:lnTo>
                    <a:lnTo>
                      <a:pt x="108" y="372"/>
                    </a:lnTo>
                    <a:lnTo>
                      <a:pt x="113" y="351"/>
                    </a:lnTo>
                    <a:lnTo>
                      <a:pt x="119" y="341"/>
                    </a:lnTo>
                    <a:lnTo>
                      <a:pt x="125" y="346"/>
                    </a:lnTo>
                    <a:lnTo>
                      <a:pt x="130" y="362"/>
                    </a:lnTo>
                    <a:lnTo>
                      <a:pt x="136" y="394"/>
                    </a:lnTo>
                    <a:lnTo>
                      <a:pt x="147" y="436"/>
                    </a:lnTo>
                    <a:lnTo>
                      <a:pt x="153" y="495"/>
                    </a:lnTo>
                    <a:lnTo>
                      <a:pt x="159" y="564"/>
                    </a:lnTo>
                    <a:lnTo>
                      <a:pt x="164" y="628"/>
                    </a:lnTo>
                    <a:lnTo>
                      <a:pt x="170" y="644"/>
                    </a:lnTo>
                    <a:lnTo>
                      <a:pt x="176" y="601"/>
                    </a:lnTo>
                    <a:lnTo>
                      <a:pt x="181" y="521"/>
                    </a:lnTo>
                    <a:lnTo>
                      <a:pt x="187" y="431"/>
                    </a:lnTo>
                    <a:lnTo>
                      <a:pt x="193" y="351"/>
                    </a:lnTo>
                    <a:lnTo>
                      <a:pt x="198" y="287"/>
                    </a:lnTo>
                    <a:lnTo>
                      <a:pt x="204" y="234"/>
                    </a:lnTo>
                    <a:lnTo>
                      <a:pt x="210" y="192"/>
                    </a:lnTo>
                    <a:lnTo>
                      <a:pt x="221" y="165"/>
                    </a:lnTo>
                    <a:lnTo>
                      <a:pt x="227" y="144"/>
                    </a:lnTo>
                    <a:lnTo>
                      <a:pt x="232" y="139"/>
                    </a:lnTo>
                    <a:lnTo>
                      <a:pt x="238" y="139"/>
                    </a:lnTo>
                    <a:lnTo>
                      <a:pt x="244" y="149"/>
                    </a:lnTo>
                    <a:lnTo>
                      <a:pt x="249" y="165"/>
                    </a:lnTo>
                    <a:lnTo>
                      <a:pt x="255" y="197"/>
                    </a:lnTo>
                    <a:lnTo>
                      <a:pt x="261" y="229"/>
                    </a:lnTo>
                    <a:lnTo>
                      <a:pt x="266" y="266"/>
                    </a:lnTo>
                    <a:lnTo>
                      <a:pt x="272" y="303"/>
                    </a:lnTo>
                    <a:lnTo>
                      <a:pt x="278" y="325"/>
                    </a:lnTo>
                    <a:lnTo>
                      <a:pt x="283" y="330"/>
                    </a:lnTo>
                    <a:lnTo>
                      <a:pt x="295" y="303"/>
                    </a:lnTo>
                    <a:lnTo>
                      <a:pt x="300" y="266"/>
                    </a:lnTo>
                    <a:lnTo>
                      <a:pt x="306" y="218"/>
                    </a:lnTo>
                    <a:lnTo>
                      <a:pt x="312" y="171"/>
                    </a:lnTo>
                    <a:lnTo>
                      <a:pt x="317" y="128"/>
                    </a:lnTo>
                    <a:lnTo>
                      <a:pt x="323" y="91"/>
                    </a:lnTo>
                    <a:lnTo>
                      <a:pt x="329" y="64"/>
                    </a:lnTo>
                    <a:lnTo>
                      <a:pt x="334" y="48"/>
                    </a:lnTo>
                    <a:lnTo>
                      <a:pt x="340" y="38"/>
                    </a:lnTo>
                    <a:lnTo>
                      <a:pt x="346" y="32"/>
                    </a:lnTo>
                    <a:lnTo>
                      <a:pt x="351" y="38"/>
                    </a:lnTo>
                    <a:lnTo>
                      <a:pt x="363" y="54"/>
                    </a:lnTo>
                    <a:lnTo>
                      <a:pt x="368" y="75"/>
                    </a:lnTo>
                    <a:lnTo>
                      <a:pt x="374" y="101"/>
                    </a:lnTo>
                    <a:lnTo>
                      <a:pt x="380" y="133"/>
                    </a:lnTo>
                    <a:lnTo>
                      <a:pt x="385" y="165"/>
                    </a:lnTo>
                    <a:lnTo>
                      <a:pt x="391" y="197"/>
                    </a:lnTo>
                    <a:lnTo>
                      <a:pt x="397" y="213"/>
                    </a:lnTo>
                    <a:lnTo>
                      <a:pt x="402" y="218"/>
                    </a:lnTo>
                    <a:lnTo>
                      <a:pt x="408" y="202"/>
                    </a:lnTo>
                    <a:lnTo>
                      <a:pt x="414" y="176"/>
                    </a:lnTo>
                    <a:lnTo>
                      <a:pt x="419" y="139"/>
                    </a:lnTo>
                    <a:lnTo>
                      <a:pt x="425" y="101"/>
                    </a:lnTo>
                    <a:lnTo>
                      <a:pt x="436" y="70"/>
                    </a:lnTo>
                    <a:lnTo>
                      <a:pt x="442" y="43"/>
                    </a:lnTo>
                    <a:lnTo>
                      <a:pt x="448" y="22"/>
                    </a:lnTo>
                    <a:lnTo>
                      <a:pt x="453" y="6"/>
                    </a:lnTo>
                    <a:lnTo>
                      <a:pt x="459" y="0"/>
                    </a:lnTo>
                    <a:lnTo>
                      <a:pt x="465" y="6"/>
                    </a:lnTo>
                    <a:lnTo>
                      <a:pt x="470" y="11"/>
                    </a:lnTo>
                    <a:lnTo>
                      <a:pt x="476" y="32"/>
                    </a:lnTo>
                    <a:lnTo>
                      <a:pt x="482" y="54"/>
                    </a:lnTo>
                    <a:lnTo>
                      <a:pt x="487" y="86"/>
                    </a:lnTo>
                    <a:lnTo>
                      <a:pt x="493" y="117"/>
                    </a:lnTo>
                    <a:lnTo>
                      <a:pt x="499" y="155"/>
                    </a:lnTo>
                    <a:lnTo>
                      <a:pt x="510" y="186"/>
                    </a:lnTo>
                    <a:lnTo>
                      <a:pt x="516" y="213"/>
                    </a:lnTo>
                    <a:lnTo>
                      <a:pt x="521" y="218"/>
                    </a:lnTo>
                    <a:lnTo>
                      <a:pt x="527" y="208"/>
                    </a:lnTo>
                    <a:lnTo>
                      <a:pt x="533" y="181"/>
                    </a:lnTo>
                    <a:lnTo>
                      <a:pt x="539" y="149"/>
                    </a:lnTo>
                    <a:lnTo>
                      <a:pt x="544" y="117"/>
                    </a:lnTo>
                    <a:lnTo>
                      <a:pt x="550" y="86"/>
                    </a:lnTo>
                    <a:lnTo>
                      <a:pt x="556" y="64"/>
                    </a:lnTo>
                    <a:lnTo>
                      <a:pt x="561" y="43"/>
                    </a:lnTo>
                    <a:lnTo>
                      <a:pt x="567" y="38"/>
                    </a:lnTo>
                    <a:lnTo>
                      <a:pt x="573" y="32"/>
                    </a:lnTo>
                    <a:lnTo>
                      <a:pt x="584" y="38"/>
                    </a:lnTo>
                    <a:lnTo>
                      <a:pt x="590" y="54"/>
                    </a:lnTo>
                    <a:lnTo>
                      <a:pt x="595" y="75"/>
                    </a:lnTo>
                    <a:lnTo>
                      <a:pt x="601" y="107"/>
                    </a:lnTo>
                    <a:lnTo>
                      <a:pt x="607" y="144"/>
                    </a:lnTo>
                    <a:lnTo>
                      <a:pt x="612" y="192"/>
                    </a:lnTo>
                    <a:lnTo>
                      <a:pt x="618" y="240"/>
                    </a:lnTo>
                    <a:lnTo>
                      <a:pt x="624" y="282"/>
                    </a:lnTo>
                    <a:lnTo>
                      <a:pt x="629" y="319"/>
                    </a:lnTo>
                    <a:lnTo>
                      <a:pt x="635" y="330"/>
                    </a:lnTo>
                    <a:lnTo>
                      <a:pt x="641" y="319"/>
                    </a:lnTo>
                    <a:lnTo>
                      <a:pt x="652" y="287"/>
                    </a:lnTo>
                    <a:lnTo>
                      <a:pt x="658" y="250"/>
                    </a:lnTo>
                    <a:lnTo>
                      <a:pt x="663" y="213"/>
                    </a:lnTo>
                    <a:lnTo>
                      <a:pt x="669" y="181"/>
                    </a:lnTo>
                    <a:lnTo>
                      <a:pt x="675" y="155"/>
                    </a:lnTo>
                    <a:lnTo>
                      <a:pt x="680" y="144"/>
                    </a:lnTo>
                    <a:lnTo>
                      <a:pt x="686" y="133"/>
                    </a:lnTo>
                    <a:lnTo>
                      <a:pt x="692" y="139"/>
                    </a:lnTo>
                    <a:lnTo>
                      <a:pt x="697" y="149"/>
                    </a:lnTo>
                    <a:lnTo>
                      <a:pt x="703" y="176"/>
                    </a:lnTo>
                    <a:lnTo>
                      <a:pt x="709" y="208"/>
                    </a:lnTo>
                    <a:lnTo>
                      <a:pt x="714" y="256"/>
                    </a:lnTo>
                    <a:lnTo>
                      <a:pt x="726" y="309"/>
                    </a:lnTo>
                    <a:lnTo>
                      <a:pt x="731" y="383"/>
                    </a:lnTo>
                    <a:lnTo>
                      <a:pt x="737" y="468"/>
                    </a:lnTo>
                    <a:lnTo>
                      <a:pt x="743" y="553"/>
                    </a:lnTo>
                    <a:lnTo>
                      <a:pt x="748" y="628"/>
                    </a:lnTo>
                    <a:lnTo>
                      <a:pt x="754" y="644"/>
                    </a:lnTo>
                    <a:lnTo>
                      <a:pt x="760" y="601"/>
                    </a:lnTo>
                    <a:lnTo>
                      <a:pt x="765" y="532"/>
                    </a:lnTo>
                    <a:lnTo>
                      <a:pt x="771" y="468"/>
                    </a:lnTo>
                    <a:lnTo>
                      <a:pt x="777" y="415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82658" name="Freeform 6"/>
              <p:cNvSpPr>
                <a:spLocks/>
              </p:cNvSpPr>
              <p:nvPr/>
            </p:nvSpPr>
            <p:spPr bwMode="auto">
              <a:xfrm>
                <a:off x="2483" y="1373"/>
                <a:ext cx="782" cy="1568"/>
              </a:xfrm>
              <a:custGeom>
                <a:avLst/>
                <a:gdLst>
                  <a:gd name="T0" fmla="*/ 11 w 782"/>
                  <a:gd name="T1" fmla="*/ 351 h 1568"/>
                  <a:gd name="T2" fmla="*/ 34 w 782"/>
                  <a:gd name="T3" fmla="*/ 357 h 1568"/>
                  <a:gd name="T4" fmla="*/ 51 w 782"/>
                  <a:gd name="T5" fmla="*/ 500 h 1568"/>
                  <a:gd name="T6" fmla="*/ 68 w 782"/>
                  <a:gd name="T7" fmla="*/ 893 h 1568"/>
                  <a:gd name="T8" fmla="*/ 85 w 782"/>
                  <a:gd name="T9" fmla="*/ 1154 h 1568"/>
                  <a:gd name="T10" fmla="*/ 107 w 782"/>
                  <a:gd name="T11" fmla="*/ 675 h 1568"/>
                  <a:gd name="T12" fmla="*/ 124 w 782"/>
                  <a:gd name="T13" fmla="*/ 590 h 1568"/>
                  <a:gd name="T14" fmla="*/ 141 w 782"/>
                  <a:gd name="T15" fmla="*/ 723 h 1568"/>
                  <a:gd name="T16" fmla="*/ 164 w 782"/>
                  <a:gd name="T17" fmla="*/ 1377 h 1568"/>
                  <a:gd name="T18" fmla="*/ 181 w 782"/>
                  <a:gd name="T19" fmla="*/ 782 h 1568"/>
                  <a:gd name="T20" fmla="*/ 198 w 782"/>
                  <a:gd name="T21" fmla="*/ 458 h 1568"/>
                  <a:gd name="T22" fmla="*/ 215 w 782"/>
                  <a:gd name="T23" fmla="*/ 346 h 1568"/>
                  <a:gd name="T24" fmla="*/ 238 w 782"/>
                  <a:gd name="T25" fmla="*/ 367 h 1568"/>
                  <a:gd name="T26" fmla="*/ 255 w 782"/>
                  <a:gd name="T27" fmla="*/ 505 h 1568"/>
                  <a:gd name="T28" fmla="*/ 272 w 782"/>
                  <a:gd name="T29" fmla="*/ 644 h 1568"/>
                  <a:gd name="T30" fmla="*/ 289 w 782"/>
                  <a:gd name="T31" fmla="*/ 420 h 1568"/>
                  <a:gd name="T32" fmla="*/ 311 w 782"/>
                  <a:gd name="T33" fmla="*/ 229 h 1568"/>
                  <a:gd name="T34" fmla="*/ 328 w 782"/>
                  <a:gd name="T35" fmla="*/ 144 h 1568"/>
                  <a:gd name="T36" fmla="*/ 345 w 782"/>
                  <a:gd name="T37" fmla="*/ 149 h 1568"/>
                  <a:gd name="T38" fmla="*/ 362 w 782"/>
                  <a:gd name="T39" fmla="*/ 234 h 1568"/>
                  <a:gd name="T40" fmla="*/ 385 w 782"/>
                  <a:gd name="T41" fmla="*/ 330 h 1568"/>
                  <a:gd name="T42" fmla="*/ 402 w 782"/>
                  <a:gd name="T43" fmla="*/ 261 h 1568"/>
                  <a:gd name="T44" fmla="*/ 419 w 782"/>
                  <a:gd name="T45" fmla="*/ 123 h 1568"/>
                  <a:gd name="T46" fmla="*/ 436 w 782"/>
                  <a:gd name="T47" fmla="*/ 43 h 1568"/>
                  <a:gd name="T48" fmla="*/ 459 w 782"/>
                  <a:gd name="T49" fmla="*/ 43 h 1568"/>
                  <a:gd name="T50" fmla="*/ 476 w 782"/>
                  <a:gd name="T51" fmla="*/ 101 h 1568"/>
                  <a:gd name="T52" fmla="*/ 493 w 782"/>
                  <a:gd name="T53" fmla="*/ 197 h 1568"/>
                  <a:gd name="T54" fmla="*/ 510 w 782"/>
                  <a:gd name="T55" fmla="*/ 202 h 1568"/>
                  <a:gd name="T56" fmla="*/ 533 w 782"/>
                  <a:gd name="T57" fmla="*/ 96 h 1568"/>
                  <a:gd name="T58" fmla="*/ 550 w 782"/>
                  <a:gd name="T59" fmla="*/ 22 h 1568"/>
                  <a:gd name="T60" fmla="*/ 567 w 782"/>
                  <a:gd name="T61" fmla="*/ 6 h 1568"/>
                  <a:gd name="T62" fmla="*/ 584 w 782"/>
                  <a:gd name="T63" fmla="*/ 59 h 1568"/>
                  <a:gd name="T64" fmla="*/ 606 w 782"/>
                  <a:gd name="T65" fmla="*/ 160 h 1568"/>
                  <a:gd name="T66" fmla="*/ 623 w 782"/>
                  <a:gd name="T67" fmla="*/ 218 h 1568"/>
                  <a:gd name="T68" fmla="*/ 640 w 782"/>
                  <a:gd name="T69" fmla="*/ 144 h 1568"/>
                  <a:gd name="T70" fmla="*/ 657 w 782"/>
                  <a:gd name="T71" fmla="*/ 59 h 1568"/>
                  <a:gd name="T72" fmla="*/ 680 w 782"/>
                  <a:gd name="T73" fmla="*/ 32 h 1568"/>
                  <a:gd name="T74" fmla="*/ 697 w 782"/>
                  <a:gd name="T75" fmla="*/ 80 h 1568"/>
                  <a:gd name="T76" fmla="*/ 714 w 782"/>
                  <a:gd name="T77" fmla="*/ 197 h 1568"/>
                  <a:gd name="T78" fmla="*/ 731 w 782"/>
                  <a:gd name="T79" fmla="*/ 319 h 1568"/>
                  <a:gd name="T80" fmla="*/ 754 w 782"/>
                  <a:gd name="T81" fmla="*/ 282 h 1568"/>
                  <a:gd name="T82" fmla="*/ 771 w 782"/>
                  <a:gd name="T83" fmla="*/ 176 h 1568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0" t="0" r="r" b="b"/>
                <a:pathLst>
                  <a:path w="782" h="1568">
                    <a:moveTo>
                      <a:pt x="0" y="415"/>
                    </a:moveTo>
                    <a:lnTo>
                      <a:pt x="5" y="378"/>
                    </a:lnTo>
                    <a:lnTo>
                      <a:pt x="11" y="351"/>
                    </a:lnTo>
                    <a:lnTo>
                      <a:pt x="22" y="341"/>
                    </a:lnTo>
                    <a:lnTo>
                      <a:pt x="28" y="341"/>
                    </a:lnTo>
                    <a:lnTo>
                      <a:pt x="34" y="357"/>
                    </a:lnTo>
                    <a:lnTo>
                      <a:pt x="39" y="388"/>
                    </a:lnTo>
                    <a:lnTo>
                      <a:pt x="45" y="431"/>
                    </a:lnTo>
                    <a:lnTo>
                      <a:pt x="51" y="500"/>
                    </a:lnTo>
                    <a:lnTo>
                      <a:pt x="56" y="585"/>
                    </a:lnTo>
                    <a:lnTo>
                      <a:pt x="62" y="713"/>
                    </a:lnTo>
                    <a:lnTo>
                      <a:pt x="68" y="893"/>
                    </a:lnTo>
                    <a:lnTo>
                      <a:pt x="73" y="1196"/>
                    </a:lnTo>
                    <a:lnTo>
                      <a:pt x="79" y="1568"/>
                    </a:lnTo>
                    <a:lnTo>
                      <a:pt x="85" y="1154"/>
                    </a:lnTo>
                    <a:lnTo>
                      <a:pt x="96" y="909"/>
                    </a:lnTo>
                    <a:lnTo>
                      <a:pt x="102" y="766"/>
                    </a:lnTo>
                    <a:lnTo>
                      <a:pt x="107" y="675"/>
                    </a:lnTo>
                    <a:lnTo>
                      <a:pt x="113" y="622"/>
                    </a:lnTo>
                    <a:lnTo>
                      <a:pt x="119" y="596"/>
                    </a:lnTo>
                    <a:lnTo>
                      <a:pt x="124" y="590"/>
                    </a:lnTo>
                    <a:lnTo>
                      <a:pt x="130" y="606"/>
                    </a:lnTo>
                    <a:lnTo>
                      <a:pt x="136" y="649"/>
                    </a:lnTo>
                    <a:lnTo>
                      <a:pt x="141" y="723"/>
                    </a:lnTo>
                    <a:lnTo>
                      <a:pt x="147" y="835"/>
                    </a:lnTo>
                    <a:lnTo>
                      <a:pt x="153" y="1026"/>
                    </a:lnTo>
                    <a:lnTo>
                      <a:pt x="164" y="1377"/>
                    </a:lnTo>
                    <a:lnTo>
                      <a:pt x="170" y="1393"/>
                    </a:lnTo>
                    <a:lnTo>
                      <a:pt x="175" y="1005"/>
                    </a:lnTo>
                    <a:lnTo>
                      <a:pt x="181" y="782"/>
                    </a:lnTo>
                    <a:lnTo>
                      <a:pt x="187" y="638"/>
                    </a:lnTo>
                    <a:lnTo>
                      <a:pt x="192" y="537"/>
                    </a:lnTo>
                    <a:lnTo>
                      <a:pt x="198" y="458"/>
                    </a:lnTo>
                    <a:lnTo>
                      <a:pt x="204" y="404"/>
                    </a:lnTo>
                    <a:lnTo>
                      <a:pt x="209" y="372"/>
                    </a:lnTo>
                    <a:lnTo>
                      <a:pt x="215" y="346"/>
                    </a:lnTo>
                    <a:lnTo>
                      <a:pt x="221" y="341"/>
                    </a:lnTo>
                    <a:lnTo>
                      <a:pt x="226" y="346"/>
                    </a:lnTo>
                    <a:lnTo>
                      <a:pt x="238" y="367"/>
                    </a:lnTo>
                    <a:lnTo>
                      <a:pt x="243" y="399"/>
                    </a:lnTo>
                    <a:lnTo>
                      <a:pt x="249" y="447"/>
                    </a:lnTo>
                    <a:lnTo>
                      <a:pt x="255" y="505"/>
                    </a:lnTo>
                    <a:lnTo>
                      <a:pt x="260" y="574"/>
                    </a:lnTo>
                    <a:lnTo>
                      <a:pt x="266" y="633"/>
                    </a:lnTo>
                    <a:lnTo>
                      <a:pt x="272" y="644"/>
                    </a:lnTo>
                    <a:lnTo>
                      <a:pt x="277" y="590"/>
                    </a:lnTo>
                    <a:lnTo>
                      <a:pt x="283" y="505"/>
                    </a:lnTo>
                    <a:lnTo>
                      <a:pt x="289" y="420"/>
                    </a:lnTo>
                    <a:lnTo>
                      <a:pt x="294" y="341"/>
                    </a:lnTo>
                    <a:lnTo>
                      <a:pt x="300" y="277"/>
                    </a:lnTo>
                    <a:lnTo>
                      <a:pt x="311" y="229"/>
                    </a:lnTo>
                    <a:lnTo>
                      <a:pt x="317" y="186"/>
                    </a:lnTo>
                    <a:lnTo>
                      <a:pt x="323" y="160"/>
                    </a:lnTo>
                    <a:lnTo>
                      <a:pt x="328" y="144"/>
                    </a:lnTo>
                    <a:lnTo>
                      <a:pt x="334" y="139"/>
                    </a:lnTo>
                    <a:lnTo>
                      <a:pt x="340" y="139"/>
                    </a:lnTo>
                    <a:lnTo>
                      <a:pt x="345" y="149"/>
                    </a:lnTo>
                    <a:lnTo>
                      <a:pt x="351" y="171"/>
                    </a:lnTo>
                    <a:lnTo>
                      <a:pt x="357" y="197"/>
                    </a:lnTo>
                    <a:lnTo>
                      <a:pt x="362" y="234"/>
                    </a:lnTo>
                    <a:lnTo>
                      <a:pt x="368" y="272"/>
                    </a:lnTo>
                    <a:lnTo>
                      <a:pt x="374" y="309"/>
                    </a:lnTo>
                    <a:lnTo>
                      <a:pt x="385" y="330"/>
                    </a:lnTo>
                    <a:lnTo>
                      <a:pt x="391" y="325"/>
                    </a:lnTo>
                    <a:lnTo>
                      <a:pt x="397" y="303"/>
                    </a:lnTo>
                    <a:lnTo>
                      <a:pt x="402" y="261"/>
                    </a:lnTo>
                    <a:lnTo>
                      <a:pt x="408" y="213"/>
                    </a:lnTo>
                    <a:lnTo>
                      <a:pt x="414" y="165"/>
                    </a:lnTo>
                    <a:lnTo>
                      <a:pt x="419" y="123"/>
                    </a:lnTo>
                    <a:lnTo>
                      <a:pt x="425" y="91"/>
                    </a:lnTo>
                    <a:lnTo>
                      <a:pt x="431" y="64"/>
                    </a:lnTo>
                    <a:lnTo>
                      <a:pt x="436" y="43"/>
                    </a:lnTo>
                    <a:lnTo>
                      <a:pt x="442" y="38"/>
                    </a:lnTo>
                    <a:lnTo>
                      <a:pt x="453" y="32"/>
                    </a:lnTo>
                    <a:lnTo>
                      <a:pt x="459" y="43"/>
                    </a:lnTo>
                    <a:lnTo>
                      <a:pt x="465" y="54"/>
                    </a:lnTo>
                    <a:lnTo>
                      <a:pt x="470" y="75"/>
                    </a:lnTo>
                    <a:lnTo>
                      <a:pt x="476" y="101"/>
                    </a:lnTo>
                    <a:lnTo>
                      <a:pt x="482" y="139"/>
                    </a:lnTo>
                    <a:lnTo>
                      <a:pt x="487" y="171"/>
                    </a:lnTo>
                    <a:lnTo>
                      <a:pt x="493" y="197"/>
                    </a:lnTo>
                    <a:lnTo>
                      <a:pt x="499" y="218"/>
                    </a:lnTo>
                    <a:lnTo>
                      <a:pt x="504" y="218"/>
                    </a:lnTo>
                    <a:lnTo>
                      <a:pt x="510" y="202"/>
                    </a:lnTo>
                    <a:lnTo>
                      <a:pt x="516" y="171"/>
                    </a:lnTo>
                    <a:lnTo>
                      <a:pt x="527" y="133"/>
                    </a:lnTo>
                    <a:lnTo>
                      <a:pt x="533" y="96"/>
                    </a:lnTo>
                    <a:lnTo>
                      <a:pt x="538" y="64"/>
                    </a:lnTo>
                    <a:lnTo>
                      <a:pt x="544" y="38"/>
                    </a:lnTo>
                    <a:lnTo>
                      <a:pt x="550" y="22"/>
                    </a:lnTo>
                    <a:lnTo>
                      <a:pt x="555" y="6"/>
                    </a:lnTo>
                    <a:lnTo>
                      <a:pt x="561" y="0"/>
                    </a:lnTo>
                    <a:lnTo>
                      <a:pt x="567" y="6"/>
                    </a:lnTo>
                    <a:lnTo>
                      <a:pt x="572" y="16"/>
                    </a:lnTo>
                    <a:lnTo>
                      <a:pt x="578" y="32"/>
                    </a:lnTo>
                    <a:lnTo>
                      <a:pt x="584" y="59"/>
                    </a:lnTo>
                    <a:lnTo>
                      <a:pt x="589" y="91"/>
                    </a:lnTo>
                    <a:lnTo>
                      <a:pt x="601" y="123"/>
                    </a:lnTo>
                    <a:lnTo>
                      <a:pt x="606" y="160"/>
                    </a:lnTo>
                    <a:lnTo>
                      <a:pt x="612" y="192"/>
                    </a:lnTo>
                    <a:lnTo>
                      <a:pt x="618" y="213"/>
                    </a:lnTo>
                    <a:lnTo>
                      <a:pt x="623" y="218"/>
                    </a:lnTo>
                    <a:lnTo>
                      <a:pt x="629" y="202"/>
                    </a:lnTo>
                    <a:lnTo>
                      <a:pt x="635" y="176"/>
                    </a:lnTo>
                    <a:lnTo>
                      <a:pt x="640" y="144"/>
                    </a:lnTo>
                    <a:lnTo>
                      <a:pt x="646" y="112"/>
                    </a:lnTo>
                    <a:lnTo>
                      <a:pt x="652" y="86"/>
                    </a:lnTo>
                    <a:lnTo>
                      <a:pt x="657" y="59"/>
                    </a:lnTo>
                    <a:lnTo>
                      <a:pt x="663" y="43"/>
                    </a:lnTo>
                    <a:lnTo>
                      <a:pt x="674" y="32"/>
                    </a:lnTo>
                    <a:lnTo>
                      <a:pt x="680" y="32"/>
                    </a:lnTo>
                    <a:lnTo>
                      <a:pt x="686" y="43"/>
                    </a:lnTo>
                    <a:lnTo>
                      <a:pt x="691" y="59"/>
                    </a:lnTo>
                    <a:lnTo>
                      <a:pt x="697" y="80"/>
                    </a:lnTo>
                    <a:lnTo>
                      <a:pt x="703" y="112"/>
                    </a:lnTo>
                    <a:lnTo>
                      <a:pt x="708" y="149"/>
                    </a:lnTo>
                    <a:lnTo>
                      <a:pt x="714" y="197"/>
                    </a:lnTo>
                    <a:lnTo>
                      <a:pt x="720" y="245"/>
                    </a:lnTo>
                    <a:lnTo>
                      <a:pt x="725" y="287"/>
                    </a:lnTo>
                    <a:lnTo>
                      <a:pt x="731" y="319"/>
                    </a:lnTo>
                    <a:lnTo>
                      <a:pt x="737" y="330"/>
                    </a:lnTo>
                    <a:lnTo>
                      <a:pt x="748" y="314"/>
                    </a:lnTo>
                    <a:lnTo>
                      <a:pt x="754" y="282"/>
                    </a:lnTo>
                    <a:lnTo>
                      <a:pt x="759" y="245"/>
                    </a:lnTo>
                    <a:lnTo>
                      <a:pt x="765" y="208"/>
                    </a:lnTo>
                    <a:lnTo>
                      <a:pt x="771" y="176"/>
                    </a:lnTo>
                    <a:lnTo>
                      <a:pt x="776" y="155"/>
                    </a:lnTo>
                    <a:lnTo>
                      <a:pt x="782" y="139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82659" name="Freeform 7"/>
              <p:cNvSpPr>
                <a:spLocks/>
              </p:cNvSpPr>
              <p:nvPr/>
            </p:nvSpPr>
            <p:spPr bwMode="auto">
              <a:xfrm>
                <a:off x="3265" y="1373"/>
                <a:ext cx="782" cy="1526"/>
              </a:xfrm>
              <a:custGeom>
                <a:avLst/>
                <a:gdLst>
                  <a:gd name="T0" fmla="*/ 11 w 782"/>
                  <a:gd name="T1" fmla="*/ 139 h 1526"/>
                  <a:gd name="T2" fmla="*/ 34 w 782"/>
                  <a:gd name="T3" fmla="*/ 213 h 1526"/>
                  <a:gd name="T4" fmla="*/ 51 w 782"/>
                  <a:gd name="T5" fmla="*/ 394 h 1526"/>
                  <a:gd name="T6" fmla="*/ 68 w 782"/>
                  <a:gd name="T7" fmla="*/ 633 h 1526"/>
                  <a:gd name="T8" fmla="*/ 85 w 782"/>
                  <a:gd name="T9" fmla="*/ 521 h 1526"/>
                  <a:gd name="T10" fmla="*/ 108 w 782"/>
                  <a:gd name="T11" fmla="*/ 372 h 1526"/>
                  <a:gd name="T12" fmla="*/ 125 w 782"/>
                  <a:gd name="T13" fmla="*/ 341 h 1526"/>
                  <a:gd name="T14" fmla="*/ 142 w 782"/>
                  <a:gd name="T15" fmla="*/ 442 h 1526"/>
                  <a:gd name="T16" fmla="*/ 159 w 782"/>
                  <a:gd name="T17" fmla="*/ 734 h 1526"/>
                  <a:gd name="T18" fmla="*/ 181 w 782"/>
                  <a:gd name="T19" fmla="*/ 1526 h 1526"/>
                  <a:gd name="T20" fmla="*/ 198 w 782"/>
                  <a:gd name="T21" fmla="*/ 750 h 1526"/>
                  <a:gd name="T22" fmla="*/ 215 w 782"/>
                  <a:gd name="T23" fmla="*/ 590 h 1526"/>
                  <a:gd name="T24" fmla="*/ 232 w 782"/>
                  <a:gd name="T25" fmla="*/ 654 h 1526"/>
                  <a:gd name="T26" fmla="*/ 255 w 782"/>
                  <a:gd name="T27" fmla="*/ 1063 h 1526"/>
                  <a:gd name="T28" fmla="*/ 272 w 782"/>
                  <a:gd name="T29" fmla="*/ 968 h 1526"/>
                  <a:gd name="T30" fmla="*/ 289 w 782"/>
                  <a:gd name="T31" fmla="*/ 521 h 1526"/>
                  <a:gd name="T32" fmla="*/ 306 w 782"/>
                  <a:gd name="T33" fmla="*/ 367 h 1526"/>
                  <a:gd name="T34" fmla="*/ 329 w 782"/>
                  <a:gd name="T35" fmla="*/ 346 h 1526"/>
                  <a:gd name="T36" fmla="*/ 346 w 782"/>
                  <a:gd name="T37" fmla="*/ 452 h 1526"/>
                  <a:gd name="T38" fmla="*/ 363 w 782"/>
                  <a:gd name="T39" fmla="*/ 638 h 1526"/>
                  <a:gd name="T40" fmla="*/ 380 w 782"/>
                  <a:gd name="T41" fmla="*/ 495 h 1526"/>
                  <a:gd name="T42" fmla="*/ 403 w 782"/>
                  <a:gd name="T43" fmla="*/ 272 h 1526"/>
                  <a:gd name="T44" fmla="*/ 420 w 782"/>
                  <a:gd name="T45" fmla="*/ 160 h 1526"/>
                  <a:gd name="T46" fmla="*/ 437 w 782"/>
                  <a:gd name="T47" fmla="*/ 139 h 1526"/>
                  <a:gd name="T48" fmla="*/ 454 w 782"/>
                  <a:gd name="T49" fmla="*/ 202 h 1526"/>
                  <a:gd name="T50" fmla="*/ 476 w 782"/>
                  <a:gd name="T51" fmla="*/ 314 h 1526"/>
                  <a:gd name="T52" fmla="*/ 493 w 782"/>
                  <a:gd name="T53" fmla="*/ 298 h 1526"/>
                  <a:gd name="T54" fmla="*/ 510 w 782"/>
                  <a:gd name="T55" fmla="*/ 160 h 1526"/>
                  <a:gd name="T56" fmla="*/ 527 w 782"/>
                  <a:gd name="T57" fmla="*/ 59 h 1526"/>
                  <a:gd name="T58" fmla="*/ 550 w 782"/>
                  <a:gd name="T59" fmla="*/ 32 h 1526"/>
                  <a:gd name="T60" fmla="*/ 567 w 782"/>
                  <a:gd name="T61" fmla="*/ 80 h 1526"/>
                  <a:gd name="T62" fmla="*/ 584 w 782"/>
                  <a:gd name="T63" fmla="*/ 176 h 1526"/>
                  <a:gd name="T64" fmla="*/ 601 w 782"/>
                  <a:gd name="T65" fmla="*/ 213 h 1526"/>
                  <a:gd name="T66" fmla="*/ 624 w 782"/>
                  <a:gd name="T67" fmla="*/ 128 h 1526"/>
                  <a:gd name="T68" fmla="*/ 641 w 782"/>
                  <a:gd name="T69" fmla="*/ 38 h 1526"/>
                  <a:gd name="T70" fmla="*/ 658 w 782"/>
                  <a:gd name="T71" fmla="*/ 0 h 1526"/>
                  <a:gd name="T72" fmla="*/ 675 w 782"/>
                  <a:gd name="T73" fmla="*/ 38 h 1526"/>
                  <a:gd name="T74" fmla="*/ 697 w 782"/>
                  <a:gd name="T75" fmla="*/ 128 h 1526"/>
                  <a:gd name="T76" fmla="*/ 714 w 782"/>
                  <a:gd name="T77" fmla="*/ 213 h 1526"/>
                  <a:gd name="T78" fmla="*/ 731 w 782"/>
                  <a:gd name="T79" fmla="*/ 176 h 1526"/>
                  <a:gd name="T80" fmla="*/ 748 w 782"/>
                  <a:gd name="T81" fmla="*/ 80 h 1526"/>
                  <a:gd name="T82" fmla="*/ 771 w 782"/>
                  <a:gd name="T83" fmla="*/ 32 h 152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0" t="0" r="r" b="b"/>
                <a:pathLst>
                  <a:path w="782" h="1526">
                    <a:moveTo>
                      <a:pt x="0" y="139"/>
                    </a:moveTo>
                    <a:lnTo>
                      <a:pt x="6" y="133"/>
                    </a:lnTo>
                    <a:lnTo>
                      <a:pt x="11" y="139"/>
                    </a:lnTo>
                    <a:lnTo>
                      <a:pt x="17" y="155"/>
                    </a:lnTo>
                    <a:lnTo>
                      <a:pt x="23" y="176"/>
                    </a:lnTo>
                    <a:lnTo>
                      <a:pt x="34" y="213"/>
                    </a:lnTo>
                    <a:lnTo>
                      <a:pt x="40" y="261"/>
                    </a:lnTo>
                    <a:lnTo>
                      <a:pt x="45" y="319"/>
                    </a:lnTo>
                    <a:lnTo>
                      <a:pt x="51" y="394"/>
                    </a:lnTo>
                    <a:lnTo>
                      <a:pt x="57" y="479"/>
                    </a:lnTo>
                    <a:lnTo>
                      <a:pt x="62" y="569"/>
                    </a:lnTo>
                    <a:lnTo>
                      <a:pt x="68" y="633"/>
                    </a:lnTo>
                    <a:lnTo>
                      <a:pt x="74" y="638"/>
                    </a:lnTo>
                    <a:lnTo>
                      <a:pt x="79" y="590"/>
                    </a:lnTo>
                    <a:lnTo>
                      <a:pt x="85" y="521"/>
                    </a:lnTo>
                    <a:lnTo>
                      <a:pt x="91" y="458"/>
                    </a:lnTo>
                    <a:lnTo>
                      <a:pt x="96" y="410"/>
                    </a:lnTo>
                    <a:lnTo>
                      <a:pt x="108" y="372"/>
                    </a:lnTo>
                    <a:lnTo>
                      <a:pt x="113" y="346"/>
                    </a:lnTo>
                    <a:lnTo>
                      <a:pt x="119" y="341"/>
                    </a:lnTo>
                    <a:lnTo>
                      <a:pt x="125" y="341"/>
                    </a:lnTo>
                    <a:lnTo>
                      <a:pt x="130" y="362"/>
                    </a:lnTo>
                    <a:lnTo>
                      <a:pt x="136" y="394"/>
                    </a:lnTo>
                    <a:lnTo>
                      <a:pt x="142" y="442"/>
                    </a:lnTo>
                    <a:lnTo>
                      <a:pt x="147" y="511"/>
                    </a:lnTo>
                    <a:lnTo>
                      <a:pt x="153" y="601"/>
                    </a:lnTo>
                    <a:lnTo>
                      <a:pt x="159" y="734"/>
                    </a:lnTo>
                    <a:lnTo>
                      <a:pt x="164" y="925"/>
                    </a:lnTo>
                    <a:lnTo>
                      <a:pt x="170" y="1260"/>
                    </a:lnTo>
                    <a:lnTo>
                      <a:pt x="181" y="1526"/>
                    </a:lnTo>
                    <a:lnTo>
                      <a:pt x="187" y="1111"/>
                    </a:lnTo>
                    <a:lnTo>
                      <a:pt x="193" y="883"/>
                    </a:lnTo>
                    <a:lnTo>
                      <a:pt x="198" y="750"/>
                    </a:lnTo>
                    <a:lnTo>
                      <a:pt x="204" y="665"/>
                    </a:lnTo>
                    <a:lnTo>
                      <a:pt x="210" y="617"/>
                    </a:lnTo>
                    <a:lnTo>
                      <a:pt x="215" y="590"/>
                    </a:lnTo>
                    <a:lnTo>
                      <a:pt x="221" y="590"/>
                    </a:lnTo>
                    <a:lnTo>
                      <a:pt x="227" y="612"/>
                    </a:lnTo>
                    <a:lnTo>
                      <a:pt x="232" y="654"/>
                    </a:lnTo>
                    <a:lnTo>
                      <a:pt x="238" y="734"/>
                    </a:lnTo>
                    <a:lnTo>
                      <a:pt x="244" y="856"/>
                    </a:lnTo>
                    <a:lnTo>
                      <a:pt x="255" y="1063"/>
                    </a:lnTo>
                    <a:lnTo>
                      <a:pt x="261" y="1446"/>
                    </a:lnTo>
                    <a:lnTo>
                      <a:pt x="267" y="1324"/>
                    </a:lnTo>
                    <a:lnTo>
                      <a:pt x="272" y="968"/>
                    </a:lnTo>
                    <a:lnTo>
                      <a:pt x="278" y="760"/>
                    </a:lnTo>
                    <a:lnTo>
                      <a:pt x="284" y="622"/>
                    </a:lnTo>
                    <a:lnTo>
                      <a:pt x="289" y="521"/>
                    </a:lnTo>
                    <a:lnTo>
                      <a:pt x="295" y="452"/>
                    </a:lnTo>
                    <a:lnTo>
                      <a:pt x="301" y="399"/>
                    </a:lnTo>
                    <a:lnTo>
                      <a:pt x="306" y="367"/>
                    </a:lnTo>
                    <a:lnTo>
                      <a:pt x="312" y="346"/>
                    </a:lnTo>
                    <a:lnTo>
                      <a:pt x="323" y="341"/>
                    </a:lnTo>
                    <a:lnTo>
                      <a:pt x="329" y="346"/>
                    </a:lnTo>
                    <a:lnTo>
                      <a:pt x="335" y="367"/>
                    </a:lnTo>
                    <a:lnTo>
                      <a:pt x="340" y="404"/>
                    </a:lnTo>
                    <a:lnTo>
                      <a:pt x="346" y="452"/>
                    </a:lnTo>
                    <a:lnTo>
                      <a:pt x="352" y="516"/>
                    </a:lnTo>
                    <a:lnTo>
                      <a:pt x="357" y="585"/>
                    </a:lnTo>
                    <a:lnTo>
                      <a:pt x="363" y="638"/>
                    </a:lnTo>
                    <a:lnTo>
                      <a:pt x="369" y="638"/>
                    </a:lnTo>
                    <a:lnTo>
                      <a:pt x="374" y="580"/>
                    </a:lnTo>
                    <a:lnTo>
                      <a:pt x="380" y="495"/>
                    </a:lnTo>
                    <a:lnTo>
                      <a:pt x="386" y="404"/>
                    </a:lnTo>
                    <a:lnTo>
                      <a:pt x="397" y="330"/>
                    </a:lnTo>
                    <a:lnTo>
                      <a:pt x="403" y="272"/>
                    </a:lnTo>
                    <a:lnTo>
                      <a:pt x="408" y="218"/>
                    </a:lnTo>
                    <a:lnTo>
                      <a:pt x="414" y="181"/>
                    </a:lnTo>
                    <a:lnTo>
                      <a:pt x="420" y="160"/>
                    </a:lnTo>
                    <a:lnTo>
                      <a:pt x="425" y="144"/>
                    </a:lnTo>
                    <a:lnTo>
                      <a:pt x="431" y="139"/>
                    </a:lnTo>
                    <a:lnTo>
                      <a:pt x="437" y="139"/>
                    </a:lnTo>
                    <a:lnTo>
                      <a:pt x="442" y="155"/>
                    </a:lnTo>
                    <a:lnTo>
                      <a:pt x="448" y="176"/>
                    </a:lnTo>
                    <a:lnTo>
                      <a:pt x="454" y="202"/>
                    </a:lnTo>
                    <a:lnTo>
                      <a:pt x="459" y="240"/>
                    </a:lnTo>
                    <a:lnTo>
                      <a:pt x="471" y="277"/>
                    </a:lnTo>
                    <a:lnTo>
                      <a:pt x="476" y="314"/>
                    </a:lnTo>
                    <a:lnTo>
                      <a:pt x="482" y="330"/>
                    </a:lnTo>
                    <a:lnTo>
                      <a:pt x="488" y="325"/>
                    </a:lnTo>
                    <a:lnTo>
                      <a:pt x="493" y="298"/>
                    </a:lnTo>
                    <a:lnTo>
                      <a:pt x="499" y="250"/>
                    </a:lnTo>
                    <a:lnTo>
                      <a:pt x="505" y="202"/>
                    </a:lnTo>
                    <a:lnTo>
                      <a:pt x="510" y="160"/>
                    </a:lnTo>
                    <a:lnTo>
                      <a:pt x="516" y="117"/>
                    </a:lnTo>
                    <a:lnTo>
                      <a:pt x="522" y="86"/>
                    </a:lnTo>
                    <a:lnTo>
                      <a:pt x="527" y="59"/>
                    </a:lnTo>
                    <a:lnTo>
                      <a:pt x="533" y="43"/>
                    </a:lnTo>
                    <a:lnTo>
                      <a:pt x="544" y="32"/>
                    </a:lnTo>
                    <a:lnTo>
                      <a:pt x="550" y="32"/>
                    </a:lnTo>
                    <a:lnTo>
                      <a:pt x="556" y="43"/>
                    </a:lnTo>
                    <a:lnTo>
                      <a:pt x="561" y="59"/>
                    </a:lnTo>
                    <a:lnTo>
                      <a:pt x="567" y="80"/>
                    </a:lnTo>
                    <a:lnTo>
                      <a:pt x="573" y="107"/>
                    </a:lnTo>
                    <a:lnTo>
                      <a:pt x="578" y="139"/>
                    </a:lnTo>
                    <a:lnTo>
                      <a:pt x="584" y="176"/>
                    </a:lnTo>
                    <a:lnTo>
                      <a:pt x="590" y="202"/>
                    </a:lnTo>
                    <a:lnTo>
                      <a:pt x="595" y="218"/>
                    </a:lnTo>
                    <a:lnTo>
                      <a:pt x="601" y="213"/>
                    </a:lnTo>
                    <a:lnTo>
                      <a:pt x="612" y="197"/>
                    </a:lnTo>
                    <a:lnTo>
                      <a:pt x="618" y="165"/>
                    </a:lnTo>
                    <a:lnTo>
                      <a:pt x="624" y="128"/>
                    </a:lnTo>
                    <a:lnTo>
                      <a:pt x="629" y="91"/>
                    </a:lnTo>
                    <a:lnTo>
                      <a:pt x="635" y="59"/>
                    </a:lnTo>
                    <a:lnTo>
                      <a:pt x="641" y="38"/>
                    </a:lnTo>
                    <a:lnTo>
                      <a:pt x="646" y="16"/>
                    </a:lnTo>
                    <a:lnTo>
                      <a:pt x="652" y="6"/>
                    </a:lnTo>
                    <a:lnTo>
                      <a:pt x="658" y="0"/>
                    </a:lnTo>
                    <a:lnTo>
                      <a:pt x="663" y="6"/>
                    </a:lnTo>
                    <a:lnTo>
                      <a:pt x="669" y="16"/>
                    </a:lnTo>
                    <a:lnTo>
                      <a:pt x="675" y="38"/>
                    </a:lnTo>
                    <a:lnTo>
                      <a:pt x="686" y="59"/>
                    </a:lnTo>
                    <a:lnTo>
                      <a:pt x="692" y="91"/>
                    </a:lnTo>
                    <a:lnTo>
                      <a:pt x="697" y="128"/>
                    </a:lnTo>
                    <a:lnTo>
                      <a:pt x="703" y="165"/>
                    </a:lnTo>
                    <a:lnTo>
                      <a:pt x="709" y="197"/>
                    </a:lnTo>
                    <a:lnTo>
                      <a:pt x="714" y="213"/>
                    </a:lnTo>
                    <a:lnTo>
                      <a:pt x="720" y="218"/>
                    </a:lnTo>
                    <a:lnTo>
                      <a:pt x="726" y="202"/>
                    </a:lnTo>
                    <a:lnTo>
                      <a:pt x="731" y="176"/>
                    </a:lnTo>
                    <a:lnTo>
                      <a:pt x="737" y="139"/>
                    </a:lnTo>
                    <a:lnTo>
                      <a:pt x="743" y="107"/>
                    </a:lnTo>
                    <a:lnTo>
                      <a:pt x="748" y="80"/>
                    </a:lnTo>
                    <a:lnTo>
                      <a:pt x="760" y="59"/>
                    </a:lnTo>
                    <a:lnTo>
                      <a:pt x="765" y="43"/>
                    </a:lnTo>
                    <a:lnTo>
                      <a:pt x="771" y="32"/>
                    </a:lnTo>
                    <a:lnTo>
                      <a:pt x="777" y="32"/>
                    </a:lnTo>
                    <a:lnTo>
                      <a:pt x="782" y="43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82660" name="Freeform 8"/>
              <p:cNvSpPr>
                <a:spLocks/>
              </p:cNvSpPr>
              <p:nvPr/>
            </p:nvSpPr>
            <p:spPr bwMode="auto">
              <a:xfrm>
                <a:off x="4047" y="1416"/>
                <a:ext cx="120" cy="287"/>
              </a:xfrm>
              <a:custGeom>
                <a:avLst/>
                <a:gdLst>
                  <a:gd name="T0" fmla="*/ 0 w 120"/>
                  <a:gd name="T1" fmla="*/ 0 h 287"/>
                  <a:gd name="T2" fmla="*/ 6 w 120"/>
                  <a:gd name="T3" fmla="*/ 16 h 287"/>
                  <a:gd name="T4" fmla="*/ 12 w 120"/>
                  <a:gd name="T5" fmla="*/ 43 h 287"/>
                  <a:gd name="T6" fmla="*/ 17 w 120"/>
                  <a:gd name="T7" fmla="*/ 74 h 287"/>
                  <a:gd name="T8" fmla="*/ 23 w 120"/>
                  <a:gd name="T9" fmla="*/ 117 h 287"/>
                  <a:gd name="T10" fmla="*/ 29 w 120"/>
                  <a:gd name="T11" fmla="*/ 159 h 287"/>
                  <a:gd name="T12" fmla="*/ 34 w 120"/>
                  <a:gd name="T13" fmla="*/ 207 h 287"/>
                  <a:gd name="T14" fmla="*/ 40 w 120"/>
                  <a:gd name="T15" fmla="*/ 250 h 287"/>
                  <a:gd name="T16" fmla="*/ 51 w 120"/>
                  <a:gd name="T17" fmla="*/ 282 h 287"/>
                  <a:gd name="T18" fmla="*/ 57 w 120"/>
                  <a:gd name="T19" fmla="*/ 287 h 287"/>
                  <a:gd name="T20" fmla="*/ 63 w 120"/>
                  <a:gd name="T21" fmla="*/ 266 h 287"/>
                  <a:gd name="T22" fmla="*/ 68 w 120"/>
                  <a:gd name="T23" fmla="*/ 234 h 287"/>
                  <a:gd name="T24" fmla="*/ 74 w 120"/>
                  <a:gd name="T25" fmla="*/ 197 h 287"/>
                  <a:gd name="T26" fmla="*/ 80 w 120"/>
                  <a:gd name="T27" fmla="*/ 159 h 287"/>
                  <a:gd name="T28" fmla="*/ 85 w 120"/>
                  <a:gd name="T29" fmla="*/ 133 h 287"/>
                  <a:gd name="T30" fmla="*/ 91 w 120"/>
                  <a:gd name="T31" fmla="*/ 106 h 287"/>
                  <a:gd name="T32" fmla="*/ 97 w 120"/>
                  <a:gd name="T33" fmla="*/ 96 h 287"/>
                  <a:gd name="T34" fmla="*/ 103 w 120"/>
                  <a:gd name="T35" fmla="*/ 90 h 287"/>
                  <a:gd name="T36" fmla="*/ 108 w 120"/>
                  <a:gd name="T37" fmla="*/ 96 h 287"/>
                  <a:gd name="T38" fmla="*/ 120 w 120"/>
                  <a:gd name="T39" fmla="*/ 112 h 287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120" h="287">
                    <a:moveTo>
                      <a:pt x="0" y="0"/>
                    </a:moveTo>
                    <a:lnTo>
                      <a:pt x="6" y="16"/>
                    </a:lnTo>
                    <a:lnTo>
                      <a:pt x="12" y="43"/>
                    </a:lnTo>
                    <a:lnTo>
                      <a:pt x="17" y="74"/>
                    </a:lnTo>
                    <a:lnTo>
                      <a:pt x="23" y="117"/>
                    </a:lnTo>
                    <a:lnTo>
                      <a:pt x="29" y="159"/>
                    </a:lnTo>
                    <a:lnTo>
                      <a:pt x="34" y="207"/>
                    </a:lnTo>
                    <a:lnTo>
                      <a:pt x="40" y="250"/>
                    </a:lnTo>
                    <a:lnTo>
                      <a:pt x="51" y="282"/>
                    </a:lnTo>
                    <a:lnTo>
                      <a:pt x="57" y="287"/>
                    </a:lnTo>
                    <a:lnTo>
                      <a:pt x="63" y="266"/>
                    </a:lnTo>
                    <a:lnTo>
                      <a:pt x="68" y="234"/>
                    </a:lnTo>
                    <a:lnTo>
                      <a:pt x="74" y="197"/>
                    </a:lnTo>
                    <a:lnTo>
                      <a:pt x="80" y="159"/>
                    </a:lnTo>
                    <a:lnTo>
                      <a:pt x="85" y="133"/>
                    </a:lnTo>
                    <a:lnTo>
                      <a:pt x="91" y="106"/>
                    </a:lnTo>
                    <a:lnTo>
                      <a:pt x="97" y="96"/>
                    </a:lnTo>
                    <a:lnTo>
                      <a:pt x="103" y="90"/>
                    </a:lnTo>
                    <a:lnTo>
                      <a:pt x="108" y="96"/>
                    </a:lnTo>
                    <a:lnTo>
                      <a:pt x="120" y="112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82661" name="Freeform 9"/>
              <p:cNvSpPr>
                <a:spLocks/>
              </p:cNvSpPr>
              <p:nvPr/>
            </p:nvSpPr>
            <p:spPr bwMode="auto">
              <a:xfrm>
                <a:off x="1706" y="1464"/>
                <a:ext cx="777" cy="994"/>
              </a:xfrm>
              <a:custGeom>
                <a:avLst/>
                <a:gdLst>
                  <a:gd name="T0" fmla="*/ 11 w 777"/>
                  <a:gd name="T1" fmla="*/ 962 h 994"/>
                  <a:gd name="T2" fmla="*/ 28 w 777"/>
                  <a:gd name="T3" fmla="*/ 983 h 994"/>
                  <a:gd name="T4" fmla="*/ 45 w 777"/>
                  <a:gd name="T5" fmla="*/ 882 h 994"/>
                  <a:gd name="T6" fmla="*/ 62 w 777"/>
                  <a:gd name="T7" fmla="*/ 749 h 994"/>
                  <a:gd name="T8" fmla="*/ 85 w 777"/>
                  <a:gd name="T9" fmla="*/ 638 h 994"/>
                  <a:gd name="T10" fmla="*/ 102 w 777"/>
                  <a:gd name="T11" fmla="*/ 542 h 994"/>
                  <a:gd name="T12" fmla="*/ 119 w 777"/>
                  <a:gd name="T13" fmla="*/ 462 h 994"/>
                  <a:gd name="T14" fmla="*/ 136 w 777"/>
                  <a:gd name="T15" fmla="*/ 393 h 994"/>
                  <a:gd name="T16" fmla="*/ 159 w 777"/>
                  <a:gd name="T17" fmla="*/ 335 h 994"/>
                  <a:gd name="T18" fmla="*/ 176 w 777"/>
                  <a:gd name="T19" fmla="*/ 287 h 994"/>
                  <a:gd name="T20" fmla="*/ 193 w 777"/>
                  <a:gd name="T21" fmla="*/ 244 h 994"/>
                  <a:gd name="T22" fmla="*/ 210 w 777"/>
                  <a:gd name="T23" fmla="*/ 207 h 994"/>
                  <a:gd name="T24" fmla="*/ 232 w 777"/>
                  <a:gd name="T25" fmla="*/ 170 h 994"/>
                  <a:gd name="T26" fmla="*/ 249 w 777"/>
                  <a:gd name="T27" fmla="*/ 143 h 994"/>
                  <a:gd name="T28" fmla="*/ 266 w 777"/>
                  <a:gd name="T29" fmla="*/ 117 h 994"/>
                  <a:gd name="T30" fmla="*/ 283 w 777"/>
                  <a:gd name="T31" fmla="*/ 95 h 994"/>
                  <a:gd name="T32" fmla="*/ 306 w 777"/>
                  <a:gd name="T33" fmla="*/ 74 h 994"/>
                  <a:gd name="T34" fmla="*/ 323 w 777"/>
                  <a:gd name="T35" fmla="*/ 58 h 994"/>
                  <a:gd name="T36" fmla="*/ 340 w 777"/>
                  <a:gd name="T37" fmla="*/ 42 h 994"/>
                  <a:gd name="T38" fmla="*/ 363 w 777"/>
                  <a:gd name="T39" fmla="*/ 32 h 994"/>
                  <a:gd name="T40" fmla="*/ 380 w 777"/>
                  <a:gd name="T41" fmla="*/ 21 h 994"/>
                  <a:gd name="T42" fmla="*/ 397 w 777"/>
                  <a:gd name="T43" fmla="*/ 16 h 994"/>
                  <a:gd name="T44" fmla="*/ 414 w 777"/>
                  <a:gd name="T45" fmla="*/ 5 h 994"/>
                  <a:gd name="T46" fmla="*/ 436 w 777"/>
                  <a:gd name="T47" fmla="*/ 5 h 994"/>
                  <a:gd name="T48" fmla="*/ 453 w 777"/>
                  <a:gd name="T49" fmla="*/ 0 h 994"/>
                  <a:gd name="T50" fmla="*/ 470 w 777"/>
                  <a:gd name="T51" fmla="*/ 0 h 994"/>
                  <a:gd name="T52" fmla="*/ 487 w 777"/>
                  <a:gd name="T53" fmla="*/ 5 h 994"/>
                  <a:gd name="T54" fmla="*/ 510 w 777"/>
                  <a:gd name="T55" fmla="*/ 10 h 994"/>
                  <a:gd name="T56" fmla="*/ 527 w 777"/>
                  <a:gd name="T57" fmla="*/ 16 h 994"/>
                  <a:gd name="T58" fmla="*/ 544 w 777"/>
                  <a:gd name="T59" fmla="*/ 21 h 994"/>
                  <a:gd name="T60" fmla="*/ 561 w 777"/>
                  <a:gd name="T61" fmla="*/ 32 h 994"/>
                  <a:gd name="T62" fmla="*/ 584 w 777"/>
                  <a:gd name="T63" fmla="*/ 42 h 994"/>
                  <a:gd name="T64" fmla="*/ 601 w 777"/>
                  <a:gd name="T65" fmla="*/ 58 h 994"/>
                  <a:gd name="T66" fmla="*/ 618 w 777"/>
                  <a:gd name="T67" fmla="*/ 74 h 994"/>
                  <a:gd name="T68" fmla="*/ 635 w 777"/>
                  <a:gd name="T69" fmla="*/ 95 h 994"/>
                  <a:gd name="T70" fmla="*/ 658 w 777"/>
                  <a:gd name="T71" fmla="*/ 117 h 994"/>
                  <a:gd name="T72" fmla="*/ 675 w 777"/>
                  <a:gd name="T73" fmla="*/ 143 h 994"/>
                  <a:gd name="T74" fmla="*/ 692 w 777"/>
                  <a:gd name="T75" fmla="*/ 175 h 994"/>
                  <a:gd name="T76" fmla="*/ 709 w 777"/>
                  <a:gd name="T77" fmla="*/ 207 h 994"/>
                  <a:gd name="T78" fmla="*/ 731 w 777"/>
                  <a:gd name="T79" fmla="*/ 244 h 994"/>
                  <a:gd name="T80" fmla="*/ 748 w 777"/>
                  <a:gd name="T81" fmla="*/ 292 h 994"/>
                  <a:gd name="T82" fmla="*/ 765 w 777"/>
                  <a:gd name="T83" fmla="*/ 340 h 994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0" t="0" r="r" b="b"/>
                <a:pathLst>
                  <a:path w="777" h="994">
                    <a:moveTo>
                      <a:pt x="0" y="887"/>
                    </a:moveTo>
                    <a:lnTo>
                      <a:pt x="6" y="930"/>
                    </a:lnTo>
                    <a:lnTo>
                      <a:pt x="11" y="962"/>
                    </a:lnTo>
                    <a:lnTo>
                      <a:pt x="17" y="983"/>
                    </a:lnTo>
                    <a:lnTo>
                      <a:pt x="23" y="994"/>
                    </a:lnTo>
                    <a:lnTo>
                      <a:pt x="28" y="983"/>
                    </a:lnTo>
                    <a:lnTo>
                      <a:pt x="34" y="956"/>
                    </a:lnTo>
                    <a:lnTo>
                      <a:pt x="40" y="919"/>
                    </a:lnTo>
                    <a:lnTo>
                      <a:pt x="45" y="882"/>
                    </a:lnTo>
                    <a:lnTo>
                      <a:pt x="51" y="834"/>
                    </a:lnTo>
                    <a:lnTo>
                      <a:pt x="57" y="792"/>
                    </a:lnTo>
                    <a:lnTo>
                      <a:pt x="62" y="749"/>
                    </a:lnTo>
                    <a:lnTo>
                      <a:pt x="74" y="712"/>
                    </a:lnTo>
                    <a:lnTo>
                      <a:pt x="79" y="669"/>
                    </a:lnTo>
                    <a:lnTo>
                      <a:pt x="85" y="638"/>
                    </a:lnTo>
                    <a:lnTo>
                      <a:pt x="91" y="600"/>
                    </a:lnTo>
                    <a:lnTo>
                      <a:pt x="96" y="568"/>
                    </a:lnTo>
                    <a:lnTo>
                      <a:pt x="102" y="542"/>
                    </a:lnTo>
                    <a:lnTo>
                      <a:pt x="108" y="510"/>
                    </a:lnTo>
                    <a:lnTo>
                      <a:pt x="113" y="483"/>
                    </a:lnTo>
                    <a:lnTo>
                      <a:pt x="119" y="462"/>
                    </a:lnTo>
                    <a:lnTo>
                      <a:pt x="125" y="436"/>
                    </a:lnTo>
                    <a:lnTo>
                      <a:pt x="130" y="414"/>
                    </a:lnTo>
                    <a:lnTo>
                      <a:pt x="136" y="393"/>
                    </a:lnTo>
                    <a:lnTo>
                      <a:pt x="147" y="372"/>
                    </a:lnTo>
                    <a:lnTo>
                      <a:pt x="153" y="356"/>
                    </a:lnTo>
                    <a:lnTo>
                      <a:pt x="159" y="335"/>
                    </a:lnTo>
                    <a:lnTo>
                      <a:pt x="164" y="319"/>
                    </a:lnTo>
                    <a:lnTo>
                      <a:pt x="170" y="303"/>
                    </a:lnTo>
                    <a:lnTo>
                      <a:pt x="176" y="287"/>
                    </a:lnTo>
                    <a:lnTo>
                      <a:pt x="181" y="271"/>
                    </a:lnTo>
                    <a:lnTo>
                      <a:pt x="187" y="255"/>
                    </a:lnTo>
                    <a:lnTo>
                      <a:pt x="193" y="244"/>
                    </a:lnTo>
                    <a:lnTo>
                      <a:pt x="198" y="228"/>
                    </a:lnTo>
                    <a:lnTo>
                      <a:pt x="204" y="218"/>
                    </a:lnTo>
                    <a:lnTo>
                      <a:pt x="210" y="207"/>
                    </a:lnTo>
                    <a:lnTo>
                      <a:pt x="221" y="191"/>
                    </a:lnTo>
                    <a:lnTo>
                      <a:pt x="227" y="181"/>
                    </a:lnTo>
                    <a:lnTo>
                      <a:pt x="232" y="170"/>
                    </a:lnTo>
                    <a:lnTo>
                      <a:pt x="238" y="159"/>
                    </a:lnTo>
                    <a:lnTo>
                      <a:pt x="244" y="154"/>
                    </a:lnTo>
                    <a:lnTo>
                      <a:pt x="249" y="143"/>
                    </a:lnTo>
                    <a:lnTo>
                      <a:pt x="255" y="133"/>
                    </a:lnTo>
                    <a:lnTo>
                      <a:pt x="261" y="122"/>
                    </a:lnTo>
                    <a:lnTo>
                      <a:pt x="266" y="117"/>
                    </a:lnTo>
                    <a:lnTo>
                      <a:pt x="272" y="106"/>
                    </a:lnTo>
                    <a:lnTo>
                      <a:pt x="278" y="101"/>
                    </a:lnTo>
                    <a:lnTo>
                      <a:pt x="283" y="95"/>
                    </a:lnTo>
                    <a:lnTo>
                      <a:pt x="295" y="85"/>
                    </a:lnTo>
                    <a:lnTo>
                      <a:pt x="300" y="80"/>
                    </a:lnTo>
                    <a:lnTo>
                      <a:pt x="306" y="74"/>
                    </a:lnTo>
                    <a:lnTo>
                      <a:pt x="312" y="69"/>
                    </a:lnTo>
                    <a:lnTo>
                      <a:pt x="317" y="64"/>
                    </a:lnTo>
                    <a:lnTo>
                      <a:pt x="323" y="58"/>
                    </a:lnTo>
                    <a:lnTo>
                      <a:pt x="329" y="53"/>
                    </a:lnTo>
                    <a:lnTo>
                      <a:pt x="334" y="48"/>
                    </a:lnTo>
                    <a:lnTo>
                      <a:pt x="340" y="42"/>
                    </a:lnTo>
                    <a:lnTo>
                      <a:pt x="346" y="37"/>
                    </a:lnTo>
                    <a:lnTo>
                      <a:pt x="351" y="37"/>
                    </a:lnTo>
                    <a:lnTo>
                      <a:pt x="363" y="32"/>
                    </a:lnTo>
                    <a:lnTo>
                      <a:pt x="368" y="26"/>
                    </a:lnTo>
                    <a:lnTo>
                      <a:pt x="374" y="26"/>
                    </a:lnTo>
                    <a:lnTo>
                      <a:pt x="380" y="21"/>
                    </a:lnTo>
                    <a:lnTo>
                      <a:pt x="385" y="16"/>
                    </a:lnTo>
                    <a:lnTo>
                      <a:pt x="391" y="16"/>
                    </a:lnTo>
                    <a:lnTo>
                      <a:pt x="397" y="16"/>
                    </a:lnTo>
                    <a:lnTo>
                      <a:pt x="402" y="10"/>
                    </a:lnTo>
                    <a:lnTo>
                      <a:pt x="408" y="10"/>
                    </a:lnTo>
                    <a:lnTo>
                      <a:pt x="414" y="5"/>
                    </a:lnTo>
                    <a:lnTo>
                      <a:pt x="419" y="5"/>
                    </a:lnTo>
                    <a:lnTo>
                      <a:pt x="425" y="5"/>
                    </a:lnTo>
                    <a:lnTo>
                      <a:pt x="436" y="5"/>
                    </a:lnTo>
                    <a:lnTo>
                      <a:pt x="442" y="5"/>
                    </a:lnTo>
                    <a:lnTo>
                      <a:pt x="448" y="0"/>
                    </a:lnTo>
                    <a:lnTo>
                      <a:pt x="453" y="0"/>
                    </a:lnTo>
                    <a:lnTo>
                      <a:pt x="459" y="0"/>
                    </a:lnTo>
                    <a:lnTo>
                      <a:pt x="465" y="0"/>
                    </a:lnTo>
                    <a:lnTo>
                      <a:pt x="470" y="0"/>
                    </a:lnTo>
                    <a:lnTo>
                      <a:pt x="476" y="0"/>
                    </a:lnTo>
                    <a:lnTo>
                      <a:pt x="482" y="5"/>
                    </a:lnTo>
                    <a:lnTo>
                      <a:pt x="487" y="5"/>
                    </a:lnTo>
                    <a:lnTo>
                      <a:pt x="493" y="5"/>
                    </a:lnTo>
                    <a:lnTo>
                      <a:pt x="499" y="5"/>
                    </a:lnTo>
                    <a:lnTo>
                      <a:pt x="510" y="10"/>
                    </a:lnTo>
                    <a:lnTo>
                      <a:pt x="516" y="10"/>
                    </a:lnTo>
                    <a:lnTo>
                      <a:pt x="521" y="10"/>
                    </a:lnTo>
                    <a:lnTo>
                      <a:pt x="527" y="16"/>
                    </a:lnTo>
                    <a:lnTo>
                      <a:pt x="533" y="16"/>
                    </a:lnTo>
                    <a:lnTo>
                      <a:pt x="539" y="21"/>
                    </a:lnTo>
                    <a:lnTo>
                      <a:pt x="544" y="21"/>
                    </a:lnTo>
                    <a:lnTo>
                      <a:pt x="550" y="26"/>
                    </a:lnTo>
                    <a:lnTo>
                      <a:pt x="556" y="26"/>
                    </a:lnTo>
                    <a:lnTo>
                      <a:pt x="561" y="32"/>
                    </a:lnTo>
                    <a:lnTo>
                      <a:pt x="567" y="37"/>
                    </a:lnTo>
                    <a:lnTo>
                      <a:pt x="573" y="42"/>
                    </a:lnTo>
                    <a:lnTo>
                      <a:pt x="584" y="42"/>
                    </a:lnTo>
                    <a:lnTo>
                      <a:pt x="590" y="48"/>
                    </a:lnTo>
                    <a:lnTo>
                      <a:pt x="595" y="53"/>
                    </a:lnTo>
                    <a:lnTo>
                      <a:pt x="601" y="58"/>
                    </a:lnTo>
                    <a:lnTo>
                      <a:pt x="607" y="64"/>
                    </a:lnTo>
                    <a:lnTo>
                      <a:pt x="612" y="69"/>
                    </a:lnTo>
                    <a:lnTo>
                      <a:pt x="618" y="74"/>
                    </a:lnTo>
                    <a:lnTo>
                      <a:pt x="624" y="85"/>
                    </a:lnTo>
                    <a:lnTo>
                      <a:pt x="629" y="90"/>
                    </a:lnTo>
                    <a:lnTo>
                      <a:pt x="635" y="95"/>
                    </a:lnTo>
                    <a:lnTo>
                      <a:pt x="641" y="106"/>
                    </a:lnTo>
                    <a:lnTo>
                      <a:pt x="652" y="111"/>
                    </a:lnTo>
                    <a:lnTo>
                      <a:pt x="658" y="117"/>
                    </a:lnTo>
                    <a:lnTo>
                      <a:pt x="663" y="127"/>
                    </a:lnTo>
                    <a:lnTo>
                      <a:pt x="669" y="138"/>
                    </a:lnTo>
                    <a:lnTo>
                      <a:pt x="675" y="143"/>
                    </a:lnTo>
                    <a:lnTo>
                      <a:pt x="680" y="154"/>
                    </a:lnTo>
                    <a:lnTo>
                      <a:pt x="686" y="165"/>
                    </a:lnTo>
                    <a:lnTo>
                      <a:pt x="692" y="175"/>
                    </a:lnTo>
                    <a:lnTo>
                      <a:pt x="697" y="186"/>
                    </a:lnTo>
                    <a:lnTo>
                      <a:pt x="703" y="196"/>
                    </a:lnTo>
                    <a:lnTo>
                      <a:pt x="709" y="207"/>
                    </a:lnTo>
                    <a:lnTo>
                      <a:pt x="714" y="223"/>
                    </a:lnTo>
                    <a:lnTo>
                      <a:pt x="726" y="234"/>
                    </a:lnTo>
                    <a:lnTo>
                      <a:pt x="731" y="244"/>
                    </a:lnTo>
                    <a:lnTo>
                      <a:pt x="737" y="260"/>
                    </a:lnTo>
                    <a:lnTo>
                      <a:pt x="743" y="276"/>
                    </a:lnTo>
                    <a:lnTo>
                      <a:pt x="748" y="292"/>
                    </a:lnTo>
                    <a:lnTo>
                      <a:pt x="754" y="308"/>
                    </a:lnTo>
                    <a:lnTo>
                      <a:pt x="760" y="324"/>
                    </a:lnTo>
                    <a:lnTo>
                      <a:pt x="765" y="340"/>
                    </a:lnTo>
                    <a:lnTo>
                      <a:pt x="771" y="361"/>
                    </a:lnTo>
                    <a:lnTo>
                      <a:pt x="777" y="377"/>
                    </a:lnTo>
                  </a:path>
                </a:pathLst>
              </a:custGeom>
              <a:noFill/>
              <a:ln w="0">
                <a:solidFill>
                  <a:srgbClr val="0000FF"/>
                </a:solidFill>
                <a:prstDash val="sys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82662" name="Freeform 10"/>
              <p:cNvSpPr>
                <a:spLocks/>
              </p:cNvSpPr>
              <p:nvPr/>
            </p:nvSpPr>
            <p:spPr bwMode="auto">
              <a:xfrm>
                <a:off x="2483" y="1464"/>
                <a:ext cx="782" cy="994"/>
              </a:xfrm>
              <a:custGeom>
                <a:avLst/>
                <a:gdLst>
                  <a:gd name="T0" fmla="*/ 11 w 782"/>
                  <a:gd name="T1" fmla="*/ 420 h 994"/>
                  <a:gd name="T2" fmla="*/ 34 w 782"/>
                  <a:gd name="T3" fmla="*/ 494 h 994"/>
                  <a:gd name="T4" fmla="*/ 51 w 782"/>
                  <a:gd name="T5" fmla="*/ 579 h 994"/>
                  <a:gd name="T6" fmla="*/ 68 w 782"/>
                  <a:gd name="T7" fmla="*/ 685 h 994"/>
                  <a:gd name="T8" fmla="*/ 85 w 782"/>
                  <a:gd name="T9" fmla="*/ 808 h 994"/>
                  <a:gd name="T10" fmla="*/ 107 w 782"/>
                  <a:gd name="T11" fmla="*/ 935 h 994"/>
                  <a:gd name="T12" fmla="*/ 124 w 782"/>
                  <a:gd name="T13" fmla="*/ 994 h 994"/>
                  <a:gd name="T14" fmla="*/ 141 w 782"/>
                  <a:gd name="T15" fmla="*/ 914 h 994"/>
                  <a:gd name="T16" fmla="*/ 164 w 782"/>
                  <a:gd name="T17" fmla="*/ 786 h 994"/>
                  <a:gd name="T18" fmla="*/ 181 w 782"/>
                  <a:gd name="T19" fmla="*/ 664 h 994"/>
                  <a:gd name="T20" fmla="*/ 198 w 782"/>
                  <a:gd name="T21" fmla="*/ 563 h 994"/>
                  <a:gd name="T22" fmla="*/ 215 w 782"/>
                  <a:gd name="T23" fmla="*/ 483 h 994"/>
                  <a:gd name="T24" fmla="*/ 238 w 782"/>
                  <a:gd name="T25" fmla="*/ 409 h 994"/>
                  <a:gd name="T26" fmla="*/ 255 w 782"/>
                  <a:gd name="T27" fmla="*/ 351 h 994"/>
                  <a:gd name="T28" fmla="*/ 272 w 782"/>
                  <a:gd name="T29" fmla="*/ 297 h 994"/>
                  <a:gd name="T30" fmla="*/ 289 w 782"/>
                  <a:gd name="T31" fmla="*/ 255 h 994"/>
                  <a:gd name="T32" fmla="*/ 311 w 782"/>
                  <a:gd name="T33" fmla="*/ 212 h 994"/>
                  <a:gd name="T34" fmla="*/ 328 w 782"/>
                  <a:gd name="T35" fmla="*/ 181 h 994"/>
                  <a:gd name="T36" fmla="*/ 345 w 782"/>
                  <a:gd name="T37" fmla="*/ 149 h 994"/>
                  <a:gd name="T38" fmla="*/ 362 w 782"/>
                  <a:gd name="T39" fmla="*/ 122 h 994"/>
                  <a:gd name="T40" fmla="*/ 385 w 782"/>
                  <a:gd name="T41" fmla="*/ 101 h 994"/>
                  <a:gd name="T42" fmla="*/ 402 w 782"/>
                  <a:gd name="T43" fmla="*/ 80 h 994"/>
                  <a:gd name="T44" fmla="*/ 419 w 782"/>
                  <a:gd name="T45" fmla="*/ 64 h 994"/>
                  <a:gd name="T46" fmla="*/ 436 w 782"/>
                  <a:gd name="T47" fmla="*/ 48 h 994"/>
                  <a:gd name="T48" fmla="*/ 459 w 782"/>
                  <a:gd name="T49" fmla="*/ 32 h 994"/>
                  <a:gd name="T50" fmla="*/ 476 w 782"/>
                  <a:gd name="T51" fmla="*/ 21 h 994"/>
                  <a:gd name="T52" fmla="*/ 493 w 782"/>
                  <a:gd name="T53" fmla="*/ 16 h 994"/>
                  <a:gd name="T54" fmla="*/ 510 w 782"/>
                  <a:gd name="T55" fmla="*/ 10 h 994"/>
                  <a:gd name="T56" fmla="*/ 533 w 782"/>
                  <a:gd name="T57" fmla="*/ 5 h 994"/>
                  <a:gd name="T58" fmla="*/ 550 w 782"/>
                  <a:gd name="T59" fmla="*/ 0 h 994"/>
                  <a:gd name="T60" fmla="*/ 567 w 782"/>
                  <a:gd name="T61" fmla="*/ 0 h 994"/>
                  <a:gd name="T62" fmla="*/ 584 w 782"/>
                  <a:gd name="T63" fmla="*/ 5 h 994"/>
                  <a:gd name="T64" fmla="*/ 606 w 782"/>
                  <a:gd name="T65" fmla="*/ 5 h 994"/>
                  <a:gd name="T66" fmla="*/ 623 w 782"/>
                  <a:gd name="T67" fmla="*/ 10 h 994"/>
                  <a:gd name="T68" fmla="*/ 640 w 782"/>
                  <a:gd name="T69" fmla="*/ 21 h 994"/>
                  <a:gd name="T70" fmla="*/ 657 w 782"/>
                  <a:gd name="T71" fmla="*/ 26 h 994"/>
                  <a:gd name="T72" fmla="*/ 680 w 782"/>
                  <a:gd name="T73" fmla="*/ 42 h 994"/>
                  <a:gd name="T74" fmla="*/ 697 w 782"/>
                  <a:gd name="T75" fmla="*/ 53 h 994"/>
                  <a:gd name="T76" fmla="*/ 714 w 782"/>
                  <a:gd name="T77" fmla="*/ 69 h 994"/>
                  <a:gd name="T78" fmla="*/ 731 w 782"/>
                  <a:gd name="T79" fmla="*/ 90 h 994"/>
                  <a:gd name="T80" fmla="*/ 754 w 782"/>
                  <a:gd name="T81" fmla="*/ 111 h 994"/>
                  <a:gd name="T82" fmla="*/ 771 w 782"/>
                  <a:gd name="T83" fmla="*/ 138 h 994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0" t="0" r="r" b="b"/>
                <a:pathLst>
                  <a:path w="782" h="994">
                    <a:moveTo>
                      <a:pt x="0" y="377"/>
                    </a:moveTo>
                    <a:lnTo>
                      <a:pt x="5" y="398"/>
                    </a:lnTo>
                    <a:lnTo>
                      <a:pt x="11" y="420"/>
                    </a:lnTo>
                    <a:lnTo>
                      <a:pt x="22" y="446"/>
                    </a:lnTo>
                    <a:lnTo>
                      <a:pt x="28" y="467"/>
                    </a:lnTo>
                    <a:lnTo>
                      <a:pt x="34" y="494"/>
                    </a:lnTo>
                    <a:lnTo>
                      <a:pt x="39" y="521"/>
                    </a:lnTo>
                    <a:lnTo>
                      <a:pt x="45" y="547"/>
                    </a:lnTo>
                    <a:lnTo>
                      <a:pt x="51" y="579"/>
                    </a:lnTo>
                    <a:lnTo>
                      <a:pt x="56" y="611"/>
                    </a:lnTo>
                    <a:lnTo>
                      <a:pt x="62" y="648"/>
                    </a:lnTo>
                    <a:lnTo>
                      <a:pt x="68" y="685"/>
                    </a:lnTo>
                    <a:lnTo>
                      <a:pt x="73" y="723"/>
                    </a:lnTo>
                    <a:lnTo>
                      <a:pt x="79" y="765"/>
                    </a:lnTo>
                    <a:lnTo>
                      <a:pt x="85" y="808"/>
                    </a:lnTo>
                    <a:lnTo>
                      <a:pt x="96" y="850"/>
                    </a:lnTo>
                    <a:lnTo>
                      <a:pt x="102" y="893"/>
                    </a:lnTo>
                    <a:lnTo>
                      <a:pt x="107" y="935"/>
                    </a:lnTo>
                    <a:lnTo>
                      <a:pt x="113" y="967"/>
                    </a:lnTo>
                    <a:lnTo>
                      <a:pt x="119" y="988"/>
                    </a:lnTo>
                    <a:lnTo>
                      <a:pt x="124" y="994"/>
                    </a:lnTo>
                    <a:lnTo>
                      <a:pt x="130" y="978"/>
                    </a:lnTo>
                    <a:lnTo>
                      <a:pt x="136" y="951"/>
                    </a:lnTo>
                    <a:lnTo>
                      <a:pt x="141" y="914"/>
                    </a:lnTo>
                    <a:lnTo>
                      <a:pt x="147" y="871"/>
                    </a:lnTo>
                    <a:lnTo>
                      <a:pt x="153" y="829"/>
                    </a:lnTo>
                    <a:lnTo>
                      <a:pt x="164" y="786"/>
                    </a:lnTo>
                    <a:lnTo>
                      <a:pt x="170" y="744"/>
                    </a:lnTo>
                    <a:lnTo>
                      <a:pt x="175" y="701"/>
                    </a:lnTo>
                    <a:lnTo>
                      <a:pt x="181" y="664"/>
                    </a:lnTo>
                    <a:lnTo>
                      <a:pt x="187" y="632"/>
                    </a:lnTo>
                    <a:lnTo>
                      <a:pt x="192" y="595"/>
                    </a:lnTo>
                    <a:lnTo>
                      <a:pt x="198" y="563"/>
                    </a:lnTo>
                    <a:lnTo>
                      <a:pt x="204" y="537"/>
                    </a:lnTo>
                    <a:lnTo>
                      <a:pt x="209" y="510"/>
                    </a:lnTo>
                    <a:lnTo>
                      <a:pt x="215" y="483"/>
                    </a:lnTo>
                    <a:lnTo>
                      <a:pt x="221" y="457"/>
                    </a:lnTo>
                    <a:lnTo>
                      <a:pt x="226" y="436"/>
                    </a:lnTo>
                    <a:lnTo>
                      <a:pt x="238" y="409"/>
                    </a:lnTo>
                    <a:lnTo>
                      <a:pt x="243" y="388"/>
                    </a:lnTo>
                    <a:lnTo>
                      <a:pt x="249" y="372"/>
                    </a:lnTo>
                    <a:lnTo>
                      <a:pt x="255" y="351"/>
                    </a:lnTo>
                    <a:lnTo>
                      <a:pt x="260" y="335"/>
                    </a:lnTo>
                    <a:lnTo>
                      <a:pt x="266" y="313"/>
                    </a:lnTo>
                    <a:lnTo>
                      <a:pt x="272" y="297"/>
                    </a:lnTo>
                    <a:lnTo>
                      <a:pt x="277" y="281"/>
                    </a:lnTo>
                    <a:lnTo>
                      <a:pt x="283" y="271"/>
                    </a:lnTo>
                    <a:lnTo>
                      <a:pt x="289" y="255"/>
                    </a:lnTo>
                    <a:lnTo>
                      <a:pt x="294" y="239"/>
                    </a:lnTo>
                    <a:lnTo>
                      <a:pt x="300" y="228"/>
                    </a:lnTo>
                    <a:lnTo>
                      <a:pt x="311" y="212"/>
                    </a:lnTo>
                    <a:lnTo>
                      <a:pt x="317" y="202"/>
                    </a:lnTo>
                    <a:lnTo>
                      <a:pt x="323" y="191"/>
                    </a:lnTo>
                    <a:lnTo>
                      <a:pt x="328" y="181"/>
                    </a:lnTo>
                    <a:lnTo>
                      <a:pt x="334" y="170"/>
                    </a:lnTo>
                    <a:lnTo>
                      <a:pt x="340" y="159"/>
                    </a:lnTo>
                    <a:lnTo>
                      <a:pt x="345" y="149"/>
                    </a:lnTo>
                    <a:lnTo>
                      <a:pt x="351" y="143"/>
                    </a:lnTo>
                    <a:lnTo>
                      <a:pt x="357" y="133"/>
                    </a:lnTo>
                    <a:lnTo>
                      <a:pt x="362" y="122"/>
                    </a:lnTo>
                    <a:lnTo>
                      <a:pt x="368" y="117"/>
                    </a:lnTo>
                    <a:lnTo>
                      <a:pt x="374" y="106"/>
                    </a:lnTo>
                    <a:lnTo>
                      <a:pt x="385" y="101"/>
                    </a:lnTo>
                    <a:lnTo>
                      <a:pt x="391" y="95"/>
                    </a:lnTo>
                    <a:lnTo>
                      <a:pt x="397" y="85"/>
                    </a:lnTo>
                    <a:lnTo>
                      <a:pt x="402" y="80"/>
                    </a:lnTo>
                    <a:lnTo>
                      <a:pt x="408" y="74"/>
                    </a:lnTo>
                    <a:lnTo>
                      <a:pt x="414" y="69"/>
                    </a:lnTo>
                    <a:lnTo>
                      <a:pt x="419" y="64"/>
                    </a:lnTo>
                    <a:lnTo>
                      <a:pt x="425" y="58"/>
                    </a:lnTo>
                    <a:lnTo>
                      <a:pt x="431" y="53"/>
                    </a:lnTo>
                    <a:lnTo>
                      <a:pt x="436" y="48"/>
                    </a:lnTo>
                    <a:lnTo>
                      <a:pt x="442" y="42"/>
                    </a:lnTo>
                    <a:lnTo>
                      <a:pt x="453" y="37"/>
                    </a:lnTo>
                    <a:lnTo>
                      <a:pt x="459" y="32"/>
                    </a:lnTo>
                    <a:lnTo>
                      <a:pt x="465" y="32"/>
                    </a:lnTo>
                    <a:lnTo>
                      <a:pt x="470" y="26"/>
                    </a:lnTo>
                    <a:lnTo>
                      <a:pt x="476" y="21"/>
                    </a:lnTo>
                    <a:lnTo>
                      <a:pt x="482" y="21"/>
                    </a:lnTo>
                    <a:lnTo>
                      <a:pt x="487" y="16"/>
                    </a:lnTo>
                    <a:lnTo>
                      <a:pt x="493" y="16"/>
                    </a:lnTo>
                    <a:lnTo>
                      <a:pt x="499" y="10"/>
                    </a:lnTo>
                    <a:lnTo>
                      <a:pt x="504" y="10"/>
                    </a:lnTo>
                    <a:lnTo>
                      <a:pt x="510" y="10"/>
                    </a:lnTo>
                    <a:lnTo>
                      <a:pt x="516" y="5"/>
                    </a:lnTo>
                    <a:lnTo>
                      <a:pt x="527" y="5"/>
                    </a:lnTo>
                    <a:lnTo>
                      <a:pt x="533" y="5"/>
                    </a:lnTo>
                    <a:lnTo>
                      <a:pt x="538" y="5"/>
                    </a:lnTo>
                    <a:lnTo>
                      <a:pt x="544" y="5"/>
                    </a:lnTo>
                    <a:lnTo>
                      <a:pt x="550" y="0"/>
                    </a:lnTo>
                    <a:lnTo>
                      <a:pt x="555" y="0"/>
                    </a:lnTo>
                    <a:lnTo>
                      <a:pt x="561" y="0"/>
                    </a:lnTo>
                    <a:lnTo>
                      <a:pt x="567" y="0"/>
                    </a:lnTo>
                    <a:lnTo>
                      <a:pt x="572" y="0"/>
                    </a:lnTo>
                    <a:lnTo>
                      <a:pt x="578" y="0"/>
                    </a:lnTo>
                    <a:lnTo>
                      <a:pt x="584" y="5"/>
                    </a:lnTo>
                    <a:lnTo>
                      <a:pt x="589" y="5"/>
                    </a:lnTo>
                    <a:lnTo>
                      <a:pt x="601" y="5"/>
                    </a:lnTo>
                    <a:lnTo>
                      <a:pt x="606" y="5"/>
                    </a:lnTo>
                    <a:lnTo>
                      <a:pt x="612" y="10"/>
                    </a:lnTo>
                    <a:lnTo>
                      <a:pt x="618" y="10"/>
                    </a:lnTo>
                    <a:lnTo>
                      <a:pt x="623" y="10"/>
                    </a:lnTo>
                    <a:lnTo>
                      <a:pt x="629" y="16"/>
                    </a:lnTo>
                    <a:lnTo>
                      <a:pt x="635" y="16"/>
                    </a:lnTo>
                    <a:lnTo>
                      <a:pt x="640" y="21"/>
                    </a:lnTo>
                    <a:lnTo>
                      <a:pt x="646" y="21"/>
                    </a:lnTo>
                    <a:lnTo>
                      <a:pt x="652" y="26"/>
                    </a:lnTo>
                    <a:lnTo>
                      <a:pt x="657" y="26"/>
                    </a:lnTo>
                    <a:lnTo>
                      <a:pt x="663" y="32"/>
                    </a:lnTo>
                    <a:lnTo>
                      <a:pt x="674" y="37"/>
                    </a:lnTo>
                    <a:lnTo>
                      <a:pt x="680" y="42"/>
                    </a:lnTo>
                    <a:lnTo>
                      <a:pt x="686" y="48"/>
                    </a:lnTo>
                    <a:lnTo>
                      <a:pt x="691" y="48"/>
                    </a:lnTo>
                    <a:lnTo>
                      <a:pt x="697" y="53"/>
                    </a:lnTo>
                    <a:lnTo>
                      <a:pt x="703" y="58"/>
                    </a:lnTo>
                    <a:lnTo>
                      <a:pt x="708" y="64"/>
                    </a:lnTo>
                    <a:lnTo>
                      <a:pt x="714" y="69"/>
                    </a:lnTo>
                    <a:lnTo>
                      <a:pt x="720" y="80"/>
                    </a:lnTo>
                    <a:lnTo>
                      <a:pt x="725" y="85"/>
                    </a:lnTo>
                    <a:lnTo>
                      <a:pt x="731" y="90"/>
                    </a:lnTo>
                    <a:lnTo>
                      <a:pt x="737" y="95"/>
                    </a:lnTo>
                    <a:lnTo>
                      <a:pt x="748" y="106"/>
                    </a:lnTo>
                    <a:lnTo>
                      <a:pt x="754" y="111"/>
                    </a:lnTo>
                    <a:lnTo>
                      <a:pt x="759" y="122"/>
                    </a:lnTo>
                    <a:lnTo>
                      <a:pt x="765" y="127"/>
                    </a:lnTo>
                    <a:lnTo>
                      <a:pt x="771" y="138"/>
                    </a:lnTo>
                    <a:lnTo>
                      <a:pt x="776" y="149"/>
                    </a:lnTo>
                    <a:lnTo>
                      <a:pt x="782" y="154"/>
                    </a:lnTo>
                  </a:path>
                </a:pathLst>
              </a:custGeom>
              <a:noFill/>
              <a:ln w="0">
                <a:solidFill>
                  <a:srgbClr val="0000FF"/>
                </a:solidFill>
                <a:prstDash val="sys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82663" name="Freeform 11"/>
              <p:cNvSpPr>
                <a:spLocks/>
              </p:cNvSpPr>
              <p:nvPr/>
            </p:nvSpPr>
            <p:spPr bwMode="auto">
              <a:xfrm>
                <a:off x="3265" y="1464"/>
                <a:ext cx="782" cy="994"/>
              </a:xfrm>
              <a:custGeom>
                <a:avLst/>
                <a:gdLst>
                  <a:gd name="T0" fmla="*/ 11 w 782"/>
                  <a:gd name="T1" fmla="*/ 175 h 994"/>
                  <a:gd name="T2" fmla="*/ 34 w 782"/>
                  <a:gd name="T3" fmla="*/ 212 h 994"/>
                  <a:gd name="T4" fmla="*/ 51 w 782"/>
                  <a:gd name="T5" fmla="*/ 250 h 994"/>
                  <a:gd name="T6" fmla="*/ 68 w 782"/>
                  <a:gd name="T7" fmla="*/ 292 h 994"/>
                  <a:gd name="T8" fmla="*/ 85 w 782"/>
                  <a:gd name="T9" fmla="*/ 345 h 994"/>
                  <a:gd name="T10" fmla="*/ 108 w 782"/>
                  <a:gd name="T11" fmla="*/ 404 h 994"/>
                  <a:gd name="T12" fmla="*/ 125 w 782"/>
                  <a:gd name="T13" fmla="*/ 473 h 994"/>
                  <a:gd name="T14" fmla="*/ 142 w 782"/>
                  <a:gd name="T15" fmla="*/ 553 h 994"/>
                  <a:gd name="T16" fmla="*/ 159 w 782"/>
                  <a:gd name="T17" fmla="*/ 653 h 994"/>
                  <a:gd name="T18" fmla="*/ 181 w 782"/>
                  <a:gd name="T19" fmla="*/ 770 h 994"/>
                  <a:gd name="T20" fmla="*/ 198 w 782"/>
                  <a:gd name="T21" fmla="*/ 898 h 994"/>
                  <a:gd name="T22" fmla="*/ 215 w 782"/>
                  <a:gd name="T23" fmla="*/ 988 h 994"/>
                  <a:gd name="T24" fmla="*/ 232 w 782"/>
                  <a:gd name="T25" fmla="*/ 946 h 994"/>
                  <a:gd name="T26" fmla="*/ 255 w 782"/>
                  <a:gd name="T27" fmla="*/ 824 h 994"/>
                  <a:gd name="T28" fmla="*/ 272 w 782"/>
                  <a:gd name="T29" fmla="*/ 696 h 994"/>
                  <a:gd name="T30" fmla="*/ 289 w 782"/>
                  <a:gd name="T31" fmla="*/ 590 h 994"/>
                  <a:gd name="T32" fmla="*/ 306 w 782"/>
                  <a:gd name="T33" fmla="*/ 505 h 994"/>
                  <a:gd name="T34" fmla="*/ 329 w 782"/>
                  <a:gd name="T35" fmla="*/ 430 h 994"/>
                  <a:gd name="T36" fmla="*/ 346 w 782"/>
                  <a:gd name="T37" fmla="*/ 367 h 994"/>
                  <a:gd name="T38" fmla="*/ 363 w 782"/>
                  <a:gd name="T39" fmla="*/ 313 h 994"/>
                  <a:gd name="T40" fmla="*/ 380 w 782"/>
                  <a:gd name="T41" fmla="*/ 266 h 994"/>
                  <a:gd name="T42" fmla="*/ 403 w 782"/>
                  <a:gd name="T43" fmla="*/ 223 h 994"/>
                  <a:gd name="T44" fmla="*/ 420 w 782"/>
                  <a:gd name="T45" fmla="*/ 191 h 994"/>
                  <a:gd name="T46" fmla="*/ 437 w 782"/>
                  <a:gd name="T47" fmla="*/ 159 h 994"/>
                  <a:gd name="T48" fmla="*/ 454 w 782"/>
                  <a:gd name="T49" fmla="*/ 133 h 994"/>
                  <a:gd name="T50" fmla="*/ 476 w 782"/>
                  <a:gd name="T51" fmla="*/ 106 h 994"/>
                  <a:gd name="T52" fmla="*/ 493 w 782"/>
                  <a:gd name="T53" fmla="*/ 85 h 994"/>
                  <a:gd name="T54" fmla="*/ 510 w 782"/>
                  <a:gd name="T55" fmla="*/ 69 h 994"/>
                  <a:gd name="T56" fmla="*/ 527 w 782"/>
                  <a:gd name="T57" fmla="*/ 53 h 994"/>
                  <a:gd name="T58" fmla="*/ 550 w 782"/>
                  <a:gd name="T59" fmla="*/ 37 h 994"/>
                  <a:gd name="T60" fmla="*/ 567 w 782"/>
                  <a:gd name="T61" fmla="*/ 26 h 994"/>
                  <a:gd name="T62" fmla="*/ 584 w 782"/>
                  <a:gd name="T63" fmla="*/ 16 h 994"/>
                  <a:gd name="T64" fmla="*/ 601 w 782"/>
                  <a:gd name="T65" fmla="*/ 10 h 994"/>
                  <a:gd name="T66" fmla="*/ 624 w 782"/>
                  <a:gd name="T67" fmla="*/ 5 h 994"/>
                  <a:gd name="T68" fmla="*/ 641 w 782"/>
                  <a:gd name="T69" fmla="*/ 5 h 994"/>
                  <a:gd name="T70" fmla="*/ 658 w 782"/>
                  <a:gd name="T71" fmla="*/ 0 h 994"/>
                  <a:gd name="T72" fmla="*/ 675 w 782"/>
                  <a:gd name="T73" fmla="*/ 5 h 994"/>
                  <a:gd name="T74" fmla="*/ 697 w 782"/>
                  <a:gd name="T75" fmla="*/ 5 h 994"/>
                  <a:gd name="T76" fmla="*/ 714 w 782"/>
                  <a:gd name="T77" fmla="*/ 10 h 994"/>
                  <a:gd name="T78" fmla="*/ 731 w 782"/>
                  <a:gd name="T79" fmla="*/ 16 h 994"/>
                  <a:gd name="T80" fmla="*/ 748 w 782"/>
                  <a:gd name="T81" fmla="*/ 26 h 994"/>
                  <a:gd name="T82" fmla="*/ 771 w 782"/>
                  <a:gd name="T83" fmla="*/ 37 h 994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0" t="0" r="r" b="b"/>
                <a:pathLst>
                  <a:path w="782" h="994">
                    <a:moveTo>
                      <a:pt x="0" y="154"/>
                    </a:moveTo>
                    <a:lnTo>
                      <a:pt x="6" y="165"/>
                    </a:lnTo>
                    <a:lnTo>
                      <a:pt x="11" y="175"/>
                    </a:lnTo>
                    <a:lnTo>
                      <a:pt x="17" y="186"/>
                    </a:lnTo>
                    <a:lnTo>
                      <a:pt x="23" y="196"/>
                    </a:lnTo>
                    <a:lnTo>
                      <a:pt x="34" y="212"/>
                    </a:lnTo>
                    <a:lnTo>
                      <a:pt x="40" y="223"/>
                    </a:lnTo>
                    <a:lnTo>
                      <a:pt x="45" y="234"/>
                    </a:lnTo>
                    <a:lnTo>
                      <a:pt x="51" y="250"/>
                    </a:lnTo>
                    <a:lnTo>
                      <a:pt x="57" y="266"/>
                    </a:lnTo>
                    <a:lnTo>
                      <a:pt x="62" y="276"/>
                    </a:lnTo>
                    <a:lnTo>
                      <a:pt x="68" y="292"/>
                    </a:lnTo>
                    <a:lnTo>
                      <a:pt x="74" y="308"/>
                    </a:lnTo>
                    <a:lnTo>
                      <a:pt x="79" y="324"/>
                    </a:lnTo>
                    <a:lnTo>
                      <a:pt x="85" y="345"/>
                    </a:lnTo>
                    <a:lnTo>
                      <a:pt x="91" y="361"/>
                    </a:lnTo>
                    <a:lnTo>
                      <a:pt x="96" y="382"/>
                    </a:lnTo>
                    <a:lnTo>
                      <a:pt x="108" y="404"/>
                    </a:lnTo>
                    <a:lnTo>
                      <a:pt x="113" y="425"/>
                    </a:lnTo>
                    <a:lnTo>
                      <a:pt x="119" y="446"/>
                    </a:lnTo>
                    <a:lnTo>
                      <a:pt x="125" y="473"/>
                    </a:lnTo>
                    <a:lnTo>
                      <a:pt x="130" y="499"/>
                    </a:lnTo>
                    <a:lnTo>
                      <a:pt x="136" y="526"/>
                    </a:lnTo>
                    <a:lnTo>
                      <a:pt x="142" y="553"/>
                    </a:lnTo>
                    <a:lnTo>
                      <a:pt x="147" y="584"/>
                    </a:lnTo>
                    <a:lnTo>
                      <a:pt x="153" y="616"/>
                    </a:lnTo>
                    <a:lnTo>
                      <a:pt x="159" y="653"/>
                    </a:lnTo>
                    <a:lnTo>
                      <a:pt x="164" y="691"/>
                    </a:lnTo>
                    <a:lnTo>
                      <a:pt x="170" y="728"/>
                    </a:lnTo>
                    <a:lnTo>
                      <a:pt x="181" y="770"/>
                    </a:lnTo>
                    <a:lnTo>
                      <a:pt x="187" y="813"/>
                    </a:lnTo>
                    <a:lnTo>
                      <a:pt x="193" y="855"/>
                    </a:lnTo>
                    <a:lnTo>
                      <a:pt x="198" y="898"/>
                    </a:lnTo>
                    <a:lnTo>
                      <a:pt x="204" y="940"/>
                    </a:lnTo>
                    <a:lnTo>
                      <a:pt x="210" y="972"/>
                    </a:lnTo>
                    <a:lnTo>
                      <a:pt x="215" y="988"/>
                    </a:lnTo>
                    <a:lnTo>
                      <a:pt x="221" y="994"/>
                    </a:lnTo>
                    <a:lnTo>
                      <a:pt x="227" y="978"/>
                    </a:lnTo>
                    <a:lnTo>
                      <a:pt x="232" y="946"/>
                    </a:lnTo>
                    <a:lnTo>
                      <a:pt x="238" y="909"/>
                    </a:lnTo>
                    <a:lnTo>
                      <a:pt x="244" y="866"/>
                    </a:lnTo>
                    <a:lnTo>
                      <a:pt x="255" y="824"/>
                    </a:lnTo>
                    <a:lnTo>
                      <a:pt x="261" y="781"/>
                    </a:lnTo>
                    <a:lnTo>
                      <a:pt x="267" y="739"/>
                    </a:lnTo>
                    <a:lnTo>
                      <a:pt x="272" y="696"/>
                    </a:lnTo>
                    <a:lnTo>
                      <a:pt x="278" y="659"/>
                    </a:lnTo>
                    <a:lnTo>
                      <a:pt x="284" y="627"/>
                    </a:lnTo>
                    <a:lnTo>
                      <a:pt x="289" y="590"/>
                    </a:lnTo>
                    <a:lnTo>
                      <a:pt x="295" y="563"/>
                    </a:lnTo>
                    <a:lnTo>
                      <a:pt x="301" y="531"/>
                    </a:lnTo>
                    <a:lnTo>
                      <a:pt x="306" y="505"/>
                    </a:lnTo>
                    <a:lnTo>
                      <a:pt x="312" y="478"/>
                    </a:lnTo>
                    <a:lnTo>
                      <a:pt x="323" y="452"/>
                    </a:lnTo>
                    <a:lnTo>
                      <a:pt x="329" y="430"/>
                    </a:lnTo>
                    <a:lnTo>
                      <a:pt x="335" y="409"/>
                    </a:lnTo>
                    <a:lnTo>
                      <a:pt x="340" y="388"/>
                    </a:lnTo>
                    <a:lnTo>
                      <a:pt x="346" y="367"/>
                    </a:lnTo>
                    <a:lnTo>
                      <a:pt x="352" y="351"/>
                    </a:lnTo>
                    <a:lnTo>
                      <a:pt x="357" y="329"/>
                    </a:lnTo>
                    <a:lnTo>
                      <a:pt x="363" y="313"/>
                    </a:lnTo>
                    <a:lnTo>
                      <a:pt x="369" y="297"/>
                    </a:lnTo>
                    <a:lnTo>
                      <a:pt x="374" y="281"/>
                    </a:lnTo>
                    <a:lnTo>
                      <a:pt x="380" y="266"/>
                    </a:lnTo>
                    <a:lnTo>
                      <a:pt x="386" y="250"/>
                    </a:lnTo>
                    <a:lnTo>
                      <a:pt x="397" y="239"/>
                    </a:lnTo>
                    <a:lnTo>
                      <a:pt x="403" y="223"/>
                    </a:lnTo>
                    <a:lnTo>
                      <a:pt x="408" y="212"/>
                    </a:lnTo>
                    <a:lnTo>
                      <a:pt x="414" y="202"/>
                    </a:lnTo>
                    <a:lnTo>
                      <a:pt x="420" y="191"/>
                    </a:lnTo>
                    <a:lnTo>
                      <a:pt x="425" y="181"/>
                    </a:lnTo>
                    <a:lnTo>
                      <a:pt x="431" y="170"/>
                    </a:lnTo>
                    <a:lnTo>
                      <a:pt x="437" y="159"/>
                    </a:lnTo>
                    <a:lnTo>
                      <a:pt x="442" y="149"/>
                    </a:lnTo>
                    <a:lnTo>
                      <a:pt x="448" y="138"/>
                    </a:lnTo>
                    <a:lnTo>
                      <a:pt x="454" y="133"/>
                    </a:lnTo>
                    <a:lnTo>
                      <a:pt x="459" y="122"/>
                    </a:lnTo>
                    <a:lnTo>
                      <a:pt x="471" y="117"/>
                    </a:lnTo>
                    <a:lnTo>
                      <a:pt x="476" y="106"/>
                    </a:lnTo>
                    <a:lnTo>
                      <a:pt x="482" y="101"/>
                    </a:lnTo>
                    <a:lnTo>
                      <a:pt x="488" y="90"/>
                    </a:lnTo>
                    <a:lnTo>
                      <a:pt x="493" y="85"/>
                    </a:lnTo>
                    <a:lnTo>
                      <a:pt x="499" y="80"/>
                    </a:lnTo>
                    <a:lnTo>
                      <a:pt x="505" y="74"/>
                    </a:lnTo>
                    <a:lnTo>
                      <a:pt x="510" y="69"/>
                    </a:lnTo>
                    <a:lnTo>
                      <a:pt x="516" y="64"/>
                    </a:lnTo>
                    <a:lnTo>
                      <a:pt x="522" y="58"/>
                    </a:lnTo>
                    <a:lnTo>
                      <a:pt x="527" y="53"/>
                    </a:lnTo>
                    <a:lnTo>
                      <a:pt x="533" y="48"/>
                    </a:lnTo>
                    <a:lnTo>
                      <a:pt x="544" y="42"/>
                    </a:lnTo>
                    <a:lnTo>
                      <a:pt x="550" y="37"/>
                    </a:lnTo>
                    <a:lnTo>
                      <a:pt x="556" y="32"/>
                    </a:lnTo>
                    <a:lnTo>
                      <a:pt x="561" y="32"/>
                    </a:lnTo>
                    <a:lnTo>
                      <a:pt x="567" y="26"/>
                    </a:lnTo>
                    <a:lnTo>
                      <a:pt x="573" y="21"/>
                    </a:lnTo>
                    <a:lnTo>
                      <a:pt x="578" y="21"/>
                    </a:lnTo>
                    <a:lnTo>
                      <a:pt x="584" y="16"/>
                    </a:lnTo>
                    <a:lnTo>
                      <a:pt x="590" y="16"/>
                    </a:lnTo>
                    <a:lnTo>
                      <a:pt x="595" y="10"/>
                    </a:lnTo>
                    <a:lnTo>
                      <a:pt x="601" y="10"/>
                    </a:lnTo>
                    <a:lnTo>
                      <a:pt x="612" y="10"/>
                    </a:lnTo>
                    <a:lnTo>
                      <a:pt x="618" y="5"/>
                    </a:lnTo>
                    <a:lnTo>
                      <a:pt x="624" y="5"/>
                    </a:lnTo>
                    <a:lnTo>
                      <a:pt x="629" y="5"/>
                    </a:lnTo>
                    <a:lnTo>
                      <a:pt x="635" y="5"/>
                    </a:lnTo>
                    <a:lnTo>
                      <a:pt x="641" y="5"/>
                    </a:lnTo>
                    <a:lnTo>
                      <a:pt x="646" y="0"/>
                    </a:lnTo>
                    <a:lnTo>
                      <a:pt x="652" y="0"/>
                    </a:lnTo>
                    <a:lnTo>
                      <a:pt x="658" y="0"/>
                    </a:lnTo>
                    <a:lnTo>
                      <a:pt x="663" y="0"/>
                    </a:lnTo>
                    <a:lnTo>
                      <a:pt x="669" y="0"/>
                    </a:lnTo>
                    <a:lnTo>
                      <a:pt x="675" y="5"/>
                    </a:lnTo>
                    <a:lnTo>
                      <a:pt x="686" y="5"/>
                    </a:lnTo>
                    <a:lnTo>
                      <a:pt x="692" y="5"/>
                    </a:lnTo>
                    <a:lnTo>
                      <a:pt x="697" y="5"/>
                    </a:lnTo>
                    <a:lnTo>
                      <a:pt x="703" y="5"/>
                    </a:lnTo>
                    <a:lnTo>
                      <a:pt x="709" y="10"/>
                    </a:lnTo>
                    <a:lnTo>
                      <a:pt x="714" y="10"/>
                    </a:lnTo>
                    <a:lnTo>
                      <a:pt x="720" y="10"/>
                    </a:lnTo>
                    <a:lnTo>
                      <a:pt x="726" y="16"/>
                    </a:lnTo>
                    <a:lnTo>
                      <a:pt x="731" y="16"/>
                    </a:lnTo>
                    <a:lnTo>
                      <a:pt x="737" y="21"/>
                    </a:lnTo>
                    <a:lnTo>
                      <a:pt x="743" y="21"/>
                    </a:lnTo>
                    <a:lnTo>
                      <a:pt x="748" y="26"/>
                    </a:lnTo>
                    <a:lnTo>
                      <a:pt x="760" y="32"/>
                    </a:lnTo>
                    <a:lnTo>
                      <a:pt x="765" y="32"/>
                    </a:lnTo>
                    <a:lnTo>
                      <a:pt x="771" y="37"/>
                    </a:lnTo>
                    <a:lnTo>
                      <a:pt x="777" y="42"/>
                    </a:lnTo>
                    <a:lnTo>
                      <a:pt x="782" y="48"/>
                    </a:lnTo>
                  </a:path>
                </a:pathLst>
              </a:custGeom>
              <a:noFill/>
              <a:ln w="0">
                <a:solidFill>
                  <a:srgbClr val="0000FF"/>
                </a:solidFill>
                <a:prstDash val="sys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82664" name="Freeform 12"/>
              <p:cNvSpPr>
                <a:spLocks/>
              </p:cNvSpPr>
              <p:nvPr/>
            </p:nvSpPr>
            <p:spPr bwMode="auto">
              <a:xfrm>
                <a:off x="4047" y="1512"/>
                <a:ext cx="120" cy="143"/>
              </a:xfrm>
              <a:custGeom>
                <a:avLst/>
                <a:gdLst>
                  <a:gd name="T0" fmla="*/ 0 w 120"/>
                  <a:gd name="T1" fmla="*/ 0 h 143"/>
                  <a:gd name="T2" fmla="*/ 6 w 120"/>
                  <a:gd name="T3" fmla="*/ 5 h 143"/>
                  <a:gd name="T4" fmla="*/ 12 w 120"/>
                  <a:gd name="T5" fmla="*/ 5 h 143"/>
                  <a:gd name="T6" fmla="*/ 17 w 120"/>
                  <a:gd name="T7" fmla="*/ 10 h 143"/>
                  <a:gd name="T8" fmla="*/ 23 w 120"/>
                  <a:gd name="T9" fmla="*/ 21 h 143"/>
                  <a:gd name="T10" fmla="*/ 29 w 120"/>
                  <a:gd name="T11" fmla="*/ 26 h 143"/>
                  <a:gd name="T12" fmla="*/ 34 w 120"/>
                  <a:gd name="T13" fmla="*/ 32 h 143"/>
                  <a:gd name="T14" fmla="*/ 40 w 120"/>
                  <a:gd name="T15" fmla="*/ 37 h 143"/>
                  <a:gd name="T16" fmla="*/ 51 w 120"/>
                  <a:gd name="T17" fmla="*/ 42 h 143"/>
                  <a:gd name="T18" fmla="*/ 57 w 120"/>
                  <a:gd name="T19" fmla="*/ 53 h 143"/>
                  <a:gd name="T20" fmla="*/ 63 w 120"/>
                  <a:gd name="T21" fmla="*/ 58 h 143"/>
                  <a:gd name="T22" fmla="*/ 68 w 120"/>
                  <a:gd name="T23" fmla="*/ 63 h 143"/>
                  <a:gd name="T24" fmla="*/ 74 w 120"/>
                  <a:gd name="T25" fmla="*/ 74 h 143"/>
                  <a:gd name="T26" fmla="*/ 80 w 120"/>
                  <a:gd name="T27" fmla="*/ 79 h 143"/>
                  <a:gd name="T28" fmla="*/ 85 w 120"/>
                  <a:gd name="T29" fmla="*/ 90 h 143"/>
                  <a:gd name="T30" fmla="*/ 91 w 120"/>
                  <a:gd name="T31" fmla="*/ 101 h 143"/>
                  <a:gd name="T32" fmla="*/ 97 w 120"/>
                  <a:gd name="T33" fmla="*/ 111 h 143"/>
                  <a:gd name="T34" fmla="*/ 103 w 120"/>
                  <a:gd name="T35" fmla="*/ 122 h 143"/>
                  <a:gd name="T36" fmla="*/ 108 w 120"/>
                  <a:gd name="T37" fmla="*/ 133 h 143"/>
                  <a:gd name="T38" fmla="*/ 120 w 120"/>
                  <a:gd name="T39" fmla="*/ 143 h 143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120" h="143">
                    <a:moveTo>
                      <a:pt x="0" y="0"/>
                    </a:moveTo>
                    <a:lnTo>
                      <a:pt x="6" y="5"/>
                    </a:lnTo>
                    <a:lnTo>
                      <a:pt x="12" y="5"/>
                    </a:lnTo>
                    <a:lnTo>
                      <a:pt x="17" y="10"/>
                    </a:lnTo>
                    <a:lnTo>
                      <a:pt x="23" y="21"/>
                    </a:lnTo>
                    <a:lnTo>
                      <a:pt x="29" y="26"/>
                    </a:lnTo>
                    <a:lnTo>
                      <a:pt x="34" y="32"/>
                    </a:lnTo>
                    <a:lnTo>
                      <a:pt x="40" y="37"/>
                    </a:lnTo>
                    <a:lnTo>
                      <a:pt x="51" y="42"/>
                    </a:lnTo>
                    <a:lnTo>
                      <a:pt x="57" y="53"/>
                    </a:lnTo>
                    <a:lnTo>
                      <a:pt x="63" y="58"/>
                    </a:lnTo>
                    <a:lnTo>
                      <a:pt x="68" y="63"/>
                    </a:lnTo>
                    <a:lnTo>
                      <a:pt x="74" y="74"/>
                    </a:lnTo>
                    <a:lnTo>
                      <a:pt x="80" y="79"/>
                    </a:lnTo>
                    <a:lnTo>
                      <a:pt x="85" y="90"/>
                    </a:lnTo>
                    <a:lnTo>
                      <a:pt x="91" y="101"/>
                    </a:lnTo>
                    <a:lnTo>
                      <a:pt x="97" y="111"/>
                    </a:lnTo>
                    <a:lnTo>
                      <a:pt x="103" y="122"/>
                    </a:lnTo>
                    <a:lnTo>
                      <a:pt x="108" y="133"/>
                    </a:lnTo>
                    <a:lnTo>
                      <a:pt x="120" y="143"/>
                    </a:lnTo>
                  </a:path>
                </a:pathLst>
              </a:custGeom>
              <a:noFill/>
              <a:ln w="0">
                <a:solidFill>
                  <a:srgbClr val="0000FF"/>
                </a:solidFill>
                <a:prstDash val="sys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</p:grpSp>
        <p:sp>
          <p:nvSpPr>
            <p:cNvPr id="203789" name="Line 13"/>
            <p:cNvSpPr>
              <a:spLocks noChangeShapeType="1"/>
            </p:cNvSpPr>
            <p:nvPr/>
          </p:nvSpPr>
          <p:spPr bwMode="auto">
            <a:xfrm>
              <a:off x="2592" y="1056"/>
              <a:ext cx="0" cy="57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203790" name="Line 14"/>
            <p:cNvSpPr>
              <a:spLocks noChangeShapeType="1"/>
            </p:cNvSpPr>
            <p:nvPr/>
          </p:nvSpPr>
          <p:spPr bwMode="auto">
            <a:xfrm>
              <a:off x="3456" y="1056"/>
              <a:ext cx="0" cy="57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203791" name="Line 15"/>
            <p:cNvSpPr>
              <a:spLocks noChangeShapeType="1"/>
            </p:cNvSpPr>
            <p:nvPr/>
          </p:nvSpPr>
          <p:spPr bwMode="auto">
            <a:xfrm>
              <a:off x="2592" y="1152"/>
              <a:ext cx="86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203792" name="Line 16"/>
            <p:cNvSpPr>
              <a:spLocks noChangeShapeType="1"/>
            </p:cNvSpPr>
            <p:nvPr/>
          </p:nvSpPr>
          <p:spPr bwMode="auto">
            <a:xfrm>
              <a:off x="2040" y="1056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203793" name="Line 17"/>
            <p:cNvSpPr>
              <a:spLocks noChangeShapeType="1"/>
            </p:cNvSpPr>
            <p:nvPr/>
          </p:nvSpPr>
          <p:spPr bwMode="auto">
            <a:xfrm>
              <a:off x="2160" y="1056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203794" name="Line 18"/>
            <p:cNvSpPr>
              <a:spLocks noChangeShapeType="1"/>
            </p:cNvSpPr>
            <p:nvPr/>
          </p:nvSpPr>
          <p:spPr bwMode="auto">
            <a:xfrm>
              <a:off x="1944" y="1152"/>
              <a:ext cx="9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203795" name="Line 19"/>
            <p:cNvSpPr>
              <a:spLocks noChangeShapeType="1"/>
            </p:cNvSpPr>
            <p:nvPr/>
          </p:nvSpPr>
          <p:spPr bwMode="auto">
            <a:xfrm flipH="1">
              <a:off x="2160" y="1152"/>
              <a:ext cx="9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203796" name="Line 20"/>
            <p:cNvSpPr>
              <a:spLocks noChangeShapeType="1"/>
            </p:cNvSpPr>
            <p:nvPr/>
          </p:nvSpPr>
          <p:spPr bwMode="auto">
            <a:xfrm>
              <a:off x="3888" y="1344"/>
              <a:ext cx="57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203797" name="Line 21"/>
            <p:cNvSpPr>
              <a:spLocks noChangeShapeType="1"/>
            </p:cNvSpPr>
            <p:nvPr/>
          </p:nvSpPr>
          <p:spPr bwMode="auto">
            <a:xfrm>
              <a:off x="3408" y="2928"/>
              <a:ext cx="105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203798" name="Line 22"/>
            <p:cNvSpPr>
              <a:spLocks noChangeShapeType="1"/>
            </p:cNvSpPr>
            <p:nvPr/>
          </p:nvSpPr>
          <p:spPr bwMode="auto">
            <a:xfrm>
              <a:off x="1296" y="1728"/>
              <a:ext cx="316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203799" name="Line 23"/>
            <p:cNvSpPr>
              <a:spLocks noChangeShapeType="1"/>
            </p:cNvSpPr>
            <p:nvPr/>
          </p:nvSpPr>
          <p:spPr bwMode="auto">
            <a:xfrm>
              <a:off x="1248" y="3120"/>
              <a:ext cx="336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203800" name="Line 24"/>
            <p:cNvSpPr>
              <a:spLocks noChangeShapeType="1"/>
            </p:cNvSpPr>
            <p:nvPr/>
          </p:nvSpPr>
          <p:spPr bwMode="auto">
            <a:xfrm>
              <a:off x="2928" y="1296"/>
              <a:ext cx="0" cy="182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203801" name="Text Box 25"/>
            <p:cNvSpPr txBox="1">
              <a:spLocks noChangeArrowheads="1"/>
            </p:cNvSpPr>
            <p:nvPr/>
          </p:nvSpPr>
          <p:spPr bwMode="auto">
            <a:xfrm>
              <a:off x="4464" y="1632"/>
              <a:ext cx="436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 eaLnBrk="0" hangingPunct="0">
                <a:defRPr/>
              </a:pPr>
              <a:r>
                <a:rPr lang="en-US" sz="1200" dirty="0">
                  <a:solidFill>
                    <a:schemeClr val="tx1"/>
                  </a:solidFill>
                  <a:cs typeface="+mn-cs"/>
                </a:rPr>
                <a:t>1 (0 dB)</a:t>
              </a:r>
            </a:p>
          </p:txBody>
        </p:sp>
        <p:sp>
          <p:nvSpPr>
            <p:cNvPr id="203802" name="Text Box 26"/>
            <p:cNvSpPr txBox="1">
              <a:spLocks noChangeArrowheads="1"/>
            </p:cNvSpPr>
            <p:nvPr/>
          </p:nvSpPr>
          <p:spPr bwMode="auto">
            <a:xfrm>
              <a:off x="4464" y="1248"/>
              <a:ext cx="202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l" eaLnBrk="0" hangingPunct="0">
                <a:defRPr/>
              </a:pPr>
              <a:r>
                <a:rPr lang="en-US" sz="1200" i="1" dirty="0">
                  <a:solidFill>
                    <a:schemeClr val="tx1"/>
                  </a:solidFill>
                  <a:cs typeface="+mn-cs"/>
                </a:rPr>
                <a:t>M</a:t>
              </a:r>
              <a:endParaRPr lang="en-US" sz="1200" dirty="0">
                <a:solidFill>
                  <a:schemeClr val="tx1"/>
                </a:solidFill>
                <a:cs typeface="+mn-cs"/>
              </a:endParaRPr>
            </a:p>
          </p:txBody>
        </p:sp>
        <p:sp>
          <p:nvSpPr>
            <p:cNvPr id="203803" name="Text Box 27"/>
            <p:cNvSpPr txBox="1">
              <a:spLocks noChangeArrowheads="1"/>
            </p:cNvSpPr>
            <p:nvPr/>
          </p:nvSpPr>
          <p:spPr bwMode="auto">
            <a:xfrm>
              <a:off x="4464" y="2832"/>
              <a:ext cx="202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l" eaLnBrk="0" hangingPunct="0">
                <a:defRPr/>
              </a:pPr>
              <a:r>
                <a:rPr lang="en-US" sz="1200" i="1" dirty="0">
                  <a:solidFill>
                    <a:schemeClr val="tx1"/>
                  </a:solidFill>
                  <a:cs typeface="+mn-cs"/>
                </a:rPr>
                <a:t>D</a:t>
              </a:r>
              <a:endParaRPr lang="en-US" sz="1200" dirty="0">
                <a:solidFill>
                  <a:schemeClr val="tx1"/>
                </a:solidFill>
                <a:cs typeface="+mn-cs"/>
              </a:endParaRPr>
            </a:p>
          </p:txBody>
        </p:sp>
        <p:graphicFrame>
          <p:nvGraphicFramePr>
            <p:cNvPr id="282645" name="Object 28"/>
            <p:cNvGraphicFramePr>
              <a:graphicFrameLocks noChangeAspect="1"/>
            </p:cNvGraphicFramePr>
            <p:nvPr/>
          </p:nvGraphicFramePr>
          <p:xfrm>
            <a:off x="3504" y="1056"/>
            <a:ext cx="159" cy="27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5" imgW="254000" imgH="431800" progId="Equation.3">
                    <p:embed/>
                  </p:oleObj>
                </mc:Choice>
                <mc:Fallback>
                  <p:oleObj name="Equation" r:id="rId5" imgW="254000" imgH="431800" progId="Equation.3">
                    <p:embed/>
                    <p:pic>
                      <p:nvPicPr>
                        <p:cNvPr id="282645" name="Object 2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504" y="1056"/>
                          <a:ext cx="159" cy="27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 xmlns="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xmlns="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 xmlns="">
                              <a:effectLst>
                                <a:outerShdw blurRad="63500" dist="38099" dir="2700000" algn="ctr" rotWithShape="0">
                                  <a:srgbClr val="000000">
                                    <a:alpha val="74997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82646" name="Object 29"/>
            <p:cNvGraphicFramePr>
              <a:graphicFrameLocks noChangeAspect="1"/>
            </p:cNvGraphicFramePr>
            <p:nvPr/>
          </p:nvGraphicFramePr>
          <p:xfrm>
            <a:off x="1728" y="1056"/>
            <a:ext cx="159" cy="27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7" imgW="254000" imgH="431800" progId="Equation.3">
                    <p:embed/>
                  </p:oleObj>
                </mc:Choice>
                <mc:Fallback>
                  <p:oleObj name="Equation" r:id="rId7" imgW="254000" imgH="431800" progId="Equation.3">
                    <p:embed/>
                    <p:pic>
                      <p:nvPicPr>
                        <p:cNvPr id="282646" name="Object 2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728" y="1056"/>
                          <a:ext cx="159" cy="27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 xmlns="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xmlns="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 xmlns="">
                              <a:effectLst>
                                <a:outerShdw blurRad="63500" dist="38099" dir="2700000" algn="ctr" rotWithShape="0">
                                  <a:srgbClr val="000000">
                                    <a:alpha val="74997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82647" name="Object 30"/>
            <p:cNvGraphicFramePr>
              <a:graphicFrameLocks noChangeAspect="1"/>
            </p:cNvGraphicFramePr>
            <p:nvPr/>
          </p:nvGraphicFramePr>
          <p:xfrm>
            <a:off x="4512" y="3168"/>
            <a:ext cx="95" cy="8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9" imgW="152400" imgH="139700" progId="Equation.3">
                    <p:embed/>
                  </p:oleObj>
                </mc:Choice>
                <mc:Fallback>
                  <p:oleObj name="Equation" r:id="rId9" imgW="152400" imgH="139700" progId="Equation.3">
                    <p:embed/>
                    <p:pic>
                      <p:nvPicPr>
                        <p:cNvPr id="282647" name="Object 3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512" y="3168"/>
                          <a:ext cx="95" cy="8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 xmlns="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xmlns="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 xmlns="">
                              <a:effectLst>
                                <a:outerShdw blurRad="63500" dist="38099" dir="2700000" algn="ctr" rotWithShape="0">
                                  <a:srgbClr val="000000">
                                    <a:alpha val="74997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82648" name="Object 31"/>
            <p:cNvGraphicFramePr>
              <a:graphicFrameLocks noChangeAspect="1"/>
            </p:cNvGraphicFramePr>
            <p:nvPr/>
          </p:nvGraphicFramePr>
          <p:xfrm>
            <a:off x="2880" y="3168"/>
            <a:ext cx="79" cy="11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1" imgW="127000" imgH="177800" progId="Equation.3">
                    <p:embed/>
                  </p:oleObj>
                </mc:Choice>
                <mc:Fallback>
                  <p:oleObj name="Equation" r:id="rId11" imgW="127000" imgH="177800" progId="Equation.3">
                    <p:embed/>
                    <p:pic>
                      <p:nvPicPr>
                        <p:cNvPr id="282648" name="Object 3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880" y="3168"/>
                          <a:ext cx="79" cy="11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 xmlns="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xmlns="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 xmlns="">
                              <a:effectLst>
                                <a:outerShdw blurRad="63500" dist="38099" dir="2700000" algn="ctr" rotWithShape="0">
                                  <a:srgbClr val="000000">
                                    <a:alpha val="74997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82649" name="Object 32"/>
            <p:cNvGraphicFramePr>
              <a:graphicFrameLocks noChangeAspect="1"/>
            </p:cNvGraphicFramePr>
            <p:nvPr/>
          </p:nvGraphicFramePr>
          <p:xfrm>
            <a:off x="3840" y="2304"/>
            <a:ext cx="303" cy="17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3" imgW="482600" imgH="279400" progId="Equation.3">
                    <p:embed/>
                  </p:oleObj>
                </mc:Choice>
                <mc:Fallback>
                  <p:oleObj name="Equation" r:id="rId13" imgW="482600" imgH="279400" progId="Equation.3">
                    <p:embed/>
                    <p:pic>
                      <p:nvPicPr>
                        <p:cNvPr id="282649" name="Object 3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840" y="2304"/>
                          <a:ext cx="303" cy="17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 xmlns="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xmlns="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 xmlns="">
                              <a:effectLst>
                                <a:outerShdw blurRad="63500" dist="38099" dir="2700000" algn="ctr" rotWithShape="0">
                                  <a:srgbClr val="000000">
                                    <a:alpha val="74997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03809" name="Text Box 33"/>
            <p:cNvSpPr txBox="1">
              <a:spLocks noChangeArrowheads="1"/>
            </p:cNvSpPr>
            <p:nvPr/>
          </p:nvSpPr>
          <p:spPr bwMode="auto">
            <a:xfrm>
              <a:off x="4176" y="2304"/>
              <a:ext cx="292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 eaLnBrk="0" hangingPunct="0">
                <a:defRPr/>
              </a:pPr>
              <a:r>
                <a:rPr lang="en-US" sz="1200" dirty="0">
                  <a:solidFill>
                    <a:schemeClr val="tx1"/>
                  </a:solidFill>
                  <a:cs typeface="+mn-cs"/>
                </a:rPr>
                <a:t>(dB)</a:t>
              </a:r>
            </a:p>
          </p:txBody>
        </p:sp>
        <p:sp>
          <p:nvSpPr>
            <p:cNvPr id="203810" name="Line 34"/>
            <p:cNvSpPr>
              <a:spLocks noChangeShapeType="1"/>
            </p:cNvSpPr>
            <p:nvPr/>
          </p:nvSpPr>
          <p:spPr bwMode="auto">
            <a:xfrm flipH="1">
              <a:off x="3504" y="2496"/>
              <a:ext cx="288" cy="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203811" name="Text Box 35"/>
            <p:cNvSpPr txBox="1">
              <a:spLocks noChangeArrowheads="1"/>
            </p:cNvSpPr>
            <p:nvPr/>
          </p:nvSpPr>
          <p:spPr bwMode="auto">
            <a:xfrm>
              <a:off x="3792" y="2496"/>
              <a:ext cx="696" cy="1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 eaLnBrk="0" hangingPunct="0">
                <a:defRPr/>
              </a:pPr>
              <a:r>
                <a:rPr lang="en-US" sz="1200" dirty="0">
                  <a:solidFill>
                    <a:schemeClr val="tx1"/>
                  </a:solidFill>
                  <a:cs typeface="+mn-cs"/>
                </a:rPr>
                <a:t>(3-Ray Model)</a:t>
              </a:r>
            </a:p>
          </p:txBody>
        </p:sp>
        <p:graphicFrame>
          <p:nvGraphicFramePr>
            <p:cNvPr id="282653" name="Object 36"/>
            <p:cNvGraphicFramePr>
              <a:graphicFrameLocks noChangeAspect="1"/>
            </p:cNvGraphicFramePr>
            <p:nvPr/>
          </p:nvGraphicFramePr>
          <p:xfrm>
            <a:off x="864" y="2352"/>
            <a:ext cx="303" cy="17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5" imgW="482600" imgH="279400" progId="Equation.3">
                    <p:embed/>
                  </p:oleObj>
                </mc:Choice>
                <mc:Fallback>
                  <p:oleObj name="Equation" r:id="rId15" imgW="482600" imgH="279400" progId="Equation.3">
                    <p:embed/>
                    <p:pic>
                      <p:nvPicPr>
                        <p:cNvPr id="282653" name="Object 3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64" y="2352"/>
                          <a:ext cx="303" cy="17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 xmlns="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xmlns="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 xmlns="">
                              <a:effectLst>
                                <a:outerShdw blurRad="63500" dist="38099" dir="2700000" algn="ctr" rotWithShape="0">
                                  <a:srgbClr val="000000">
                                    <a:alpha val="74997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03813" name="Text Box 37"/>
            <p:cNvSpPr txBox="1">
              <a:spLocks noChangeArrowheads="1"/>
            </p:cNvSpPr>
            <p:nvPr/>
          </p:nvSpPr>
          <p:spPr bwMode="auto">
            <a:xfrm>
              <a:off x="1200" y="2352"/>
              <a:ext cx="292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 eaLnBrk="0" hangingPunct="0">
                <a:defRPr/>
              </a:pPr>
              <a:r>
                <a:rPr lang="en-US" sz="1200" dirty="0">
                  <a:solidFill>
                    <a:schemeClr val="tx1"/>
                  </a:solidFill>
                  <a:cs typeface="+mn-cs"/>
                </a:rPr>
                <a:t>(dB)</a:t>
              </a:r>
            </a:p>
          </p:txBody>
        </p:sp>
        <p:sp>
          <p:nvSpPr>
            <p:cNvPr id="203814" name="Text Box 38"/>
            <p:cNvSpPr txBox="1">
              <a:spLocks noChangeArrowheads="1"/>
            </p:cNvSpPr>
            <p:nvPr/>
          </p:nvSpPr>
          <p:spPr bwMode="auto">
            <a:xfrm>
              <a:off x="816" y="2544"/>
              <a:ext cx="696" cy="1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 eaLnBrk="0" hangingPunct="0">
                <a:defRPr/>
              </a:pPr>
              <a:r>
                <a:rPr lang="en-US" sz="1200" dirty="0">
                  <a:solidFill>
                    <a:schemeClr val="tx1"/>
                  </a:solidFill>
                  <a:cs typeface="+mn-cs"/>
                </a:rPr>
                <a:t>(2-Ray Model)</a:t>
              </a:r>
            </a:p>
          </p:txBody>
        </p:sp>
        <p:sp>
          <p:nvSpPr>
            <p:cNvPr id="203815" name="Line 39"/>
            <p:cNvSpPr>
              <a:spLocks noChangeShapeType="1"/>
            </p:cNvSpPr>
            <p:nvPr/>
          </p:nvSpPr>
          <p:spPr bwMode="auto">
            <a:xfrm flipV="1">
              <a:off x="1584" y="2400"/>
              <a:ext cx="96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</p:grpSp>
      <p:sp>
        <p:nvSpPr>
          <p:cNvPr id="203817" name="Text Box 41"/>
          <p:cNvSpPr txBox="1">
            <a:spLocks noChangeArrowheads="1"/>
          </p:cNvSpPr>
          <p:nvPr/>
        </p:nvSpPr>
        <p:spPr bwMode="auto">
          <a:xfrm>
            <a:off x="2895600" y="5849939"/>
            <a:ext cx="6400800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defRPr/>
            </a:pPr>
            <a:r>
              <a:rPr lang="en-US" sz="800" dirty="0">
                <a:solidFill>
                  <a:schemeClr val="tx1"/>
                </a:solidFill>
                <a:latin typeface="Arial" charset="0"/>
                <a:cs typeface="+mn-cs"/>
              </a:rPr>
              <a:t>Figure from Dr.Michael Rice, BYU Telemetry Laboratory, Provo, Utah.  Reprinted by permission of the author.</a:t>
            </a:r>
          </a:p>
        </p:txBody>
      </p:sp>
    </p:spTree>
    <p:extLst>
      <p:ext uri="{BB962C8B-B14F-4D97-AF65-F5344CB8AC3E}">
        <p14:creationId xmlns:p14="http://schemas.microsoft.com/office/powerpoint/2010/main" val="4129157798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Multipath on the Tarmac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470213"/>
            <a:ext cx="10515600" cy="968188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solidFill>
                  <a:schemeClr val="accent1"/>
                </a:solidFill>
              </a:rPr>
              <a:t>Nearly static, frequency selective, long delays</a:t>
            </a:r>
          </a:p>
        </p:txBody>
      </p:sp>
      <p:pic>
        <p:nvPicPr>
          <p:cNvPr id="337923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55134" y="2438401"/>
            <a:ext cx="4951499" cy="28183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7926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85368" y="2438401"/>
            <a:ext cx="4953000" cy="28183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56422910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Multipath in Flight</a:t>
            </a:r>
          </a:p>
        </p:txBody>
      </p:sp>
      <p:pic>
        <p:nvPicPr>
          <p:cNvPr id="337924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96000" y="2006309"/>
            <a:ext cx="3567847" cy="20340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7925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383310" y="2006310"/>
            <a:ext cx="3602511" cy="2038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7927" name="Picture 7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96000" y="4096076"/>
            <a:ext cx="3567847" cy="19999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7928" name="Picture 8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383310" y="4108410"/>
            <a:ext cx="3602511" cy="19875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085E3E81-5B1A-B366-FC90-3D10841A3846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1800" dirty="0">
                <a:solidFill>
                  <a:schemeClr val="accent1"/>
                </a:solidFill>
              </a:rPr>
              <a:t>Dynamic, frequency selective and flat fading, various delays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7838795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FAAC6D3-537E-74A7-8F02-FEE02670FA55}"/>
              </a:ext>
            </a:extLst>
          </p:cNvPr>
          <p:cNvSpPr>
            <a:spLocks noGrp="1"/>
          </p:cNvSpPr>
          <p:nvPr>
            <p:ph idx="13"/>
          </p:nvPr>
        </p:nvSpPr>
        <p:spPr/>
        <p:txBody>
          <a:bodyPr anchor="ctr"/>
          <a:lstStyle/>
          <a:p>
            <a:r>
              <a:rPr lang="en-US" dirty="0"/>
              <a:t>If your test article operates near the ground, you are quite likely experiencing multipath.</a:t>
            </a:r>
            <a:br>
              <a:rPr lang="en-US" dirty="0"/>
            </a:br>
            <a:endParaRPr lang="en-US" dirty="0"/>
          </a:p>
          <a:p>
            <a:r>
              <a:rPr lang="en-US" dirty="0"/>
              <a:t>If so, there will be intervals during which no useful data is recovered.</a:t>
            </a:r>
            <a:br>
              <a:rPr lang="en-US" dirty="0"/>
            </a:br>
            <a:endParaRPr lang="en-US" dirty="0"/>
          </a:p>
          <a:p>
            <a:r>
              <a:rPr lang="en-US" dirty="0"/>
              <a:t>Loss of bit count integrity is likely</a:t>
            </a:r>
          </a:p>
          <a:p>
            <a:pPr lvl="1"/>
            <a:r>
              <a:rPr lang="en-US" dirty="0"/>
              <a:t>Encrypted links will lose crypto sync</a:t>
            </a:r>
          </a:p>
          <a:p>
            <a:endParaRPr lang="en-US" dirty="0"/>
          </a:p>
        </p:txBody>
      </p:sp>
      <p:sp>
        <p:nvSpPr>
          <p:cNvPr id="66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>
                <a:cs typeface="+mj-cs"/>
              </a:rPr>
              <a:t>Multipath Summary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7690CFE-2191-B8F3-974E-FAFBEEFB4F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91767" y="1506070"/>
            <a:ext cx="3162032" cy="4384481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  <a:buNone/>
              <a:defRPr/>
            </a:pPr>
            <a:r>
              <a:rPr lang="en-US" sz="2400" dirty="0">
                <a:solidFill>
                  <a:schemeClr val="accent1"/>
                </a:solidFill>
                <a:cs typeface="+mn-cs"/>
              </a:rPr>
              <a:t>What to do?</a:t>
            </a:r>
          </a:p>
          <a:p>
            <a:pPr marL="0" indent="0" eaLnBrk="1" hangingPunct="1">
              <a:lnSpc>
                <a:spcPct val="90000"/>
              </a:lnSpc>
              <a:buNone/>
              <a:defRPr/>
            </a:pPr>
            <a:r>
              <a:rPr lang="en-US" sz="1800" dirty="0">
                <a:cs typeface="+mn-cs"/>
              </a:rPr>
              <a:t>Stay tuned for the “Adaptive Equalizer” discussion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8A2D0AC-894C-8E38-FF59-A7AC860B82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DSP Techniques for Telemetry</a:t>
            </a:r>
          </a:p>
        </p:txBody>
      </p:sp>
    </p:spTree>
    <p:extLst>
      <p:ext uri="{BB962C8B-B14F-4D97-AF65-F5344CB8AC3E}">
        <p14:creationId xmlns:p14="http://schemas.microsoft.com/office/powerpoint/2010/main" val="872967915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Receiver-Only DSP Techniques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A615B02-C435-A218-EF57-64C433DAEF67}"/>
              </a:ext>
            </a:extLst>
          </p:cNvPr>
          <p:cNvSpPr>
            <a:spLocks noGrp="1"/>
          </p:cNvSpPr>
          <p:nvPr>
            <p:ph sz="half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400" dirty="0">
                <a:solidFill>
                  <a:schemeClr val="accent1"/>
                </a:solidFill>
              </a:rPr>
              <a:t>Adaptive equalization</a:t>
            </a:r>
          </a:p>
          <a:p>
            <a:pPr marL="0" indent="0">
              <a:buNone/>
            </a:pPr>
            <a:r>
              <a:rPr lang="en-US" dirty="0"/>
              <a:t>Powerful tool against multipath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sz="2400" dirty="0">
                <a:solidFill>
                  <a:schemeClr val="accent1"/>
                </a:solidFill>
              </a:rPr>
              <a:t>Best channel selection</a:t>
            </a:r>
          </a:p>
          <a:p>
            <a:pPr marL="0" indent="0">
              <a:buNone/>
            </a:pPr>
            <a:r>
              <a:rPr lang="en-US" dirty="0"/>
              <a:t>Handles the “non-combinable” cases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sz="2400" dirty="0">
                <a:solidFill>
                  <a:schemeClr val="accent1"/>
                </a:solidFill>
              </a:rPr>
              <a:t>Best source selection</a:t>
            </a:r>
          </a:p>
          <a:p>
            <a:pPr marL="0" indent="0">
              <a:buNone/>
            </a:pPr>
            <a:r>
              <a:rPr lang="en-US" dirty="0"/>
              <a:t>Combats all forms of signal impairment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EB853661-2E8B-717C-E20B-A501277A6DA6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400" dirty="0">
                <a:solidFill>
                  <a:schemeClr val="accent1"/>
                </a:solidFill>
              </a:rPr>
              <a:t>Receive-side processing, no transmitter impact</a:t>
            </a:r>
            <a:br>
              <a:rPr lang="en-US" sz="2400" dirty="0">
                <a:solidFill>
                  <a:schemeClr val="accent1"/>
                </a:solidFill>
              </a:rPr>
            </a:br>
            <a:endParaRPr lang="en-US" sz="2400" dirty="0">
              <a:solidFill>
                <a:schemeClr val="accent1"/>
              </a:solidFill>
            </a:endParaRPr>
          </a:p>
          <a:p>
            <a:pPr marL="0" indent="0">
              <a:buNone/>
            </a:pPr>
            <a:r>
              <a:rPr lang="en-US" sz="2400" dirty="0">
                <a:solidFill>
                  <a:schemeClr val="accent1"/>
                </a:solidFill>
              </a:rPr>
              <a:t>Maximal ratio combining – optimal against AWGN</a:t>
            </a:r>
          </a:p>
          <a:p>
            <a:r>
              <a:rPr lang="en-US" dirty="0"/>
              <a:t>Polarization diversity</a:t>
            </a:r>
          </a:p>
          <a:p>
            <a:r>
              <a:rPr lang="en-US" dirty="0"/>
              <a:t>Frequency diversity</a:t>
            </a:r>
            <a:br>
              <a:rPr lang="en-US" dirty="0"/>
            </a:br>
            <a:endParaRPr lang="en-US" dirty="0"/>
          </a:p>
          <a:p>
            <a:pPr marL="0" indent="0">
              <a:buNone/>
            </a:pPr>
            <a:r>
              <a:rPr lang="en-US" sz="2400" dirty="0">
                <a:solidFill>
                  <a:schemeClr val="accent1"/>
                </a:solidFill>
              </a:rPr>
              <a:t>Data Quality Metric (DQM) / Data Quality Encapsulation (DQE)</a:t>
            </a:r>
          </a:p>
          <a:p>
            <a:pPr marL="0" indent="0">
              <a:buNone/>
            </a:pPr>
            <a:r>
              <a:rPr lang="en-US" dirty="0"/>
              <a:t>IRIG 118-22, Chapter 11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0316706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109E171-CBAA-7C53-B305-008E6150AE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Diversity Combining</a:t>
            </a:r>
          </a:p>
        </p:txBody>
      </p:sp>
    </p:spTree>
    <p:extLst>
      <p:ext uri="{BB962C8B-B14F-4D97-AF65-F5344CB8AC3E}">
        <p14:creationId xmlns:p14="http://schemas.microsoft.com/office/powerpoint/2010/main" val="199594611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7570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>
                <a:cs typeface="+mj-cs"/>
              </a:rPr>
              <a:t>Maximal Ratio Combining</a:t>
            </a:r>
          </a:p>
        </p:txBody>
      </p:sp>
      <p:sp>
        <p:nvSpPr>
          <p:cNvPr id="877571" name="Rectangle 1027"/>
          <p:cNvSpPr>
            <a:spLocks noGrp="1" noChangeArrowheads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 eaLnBrk="1" hangingPunct="1">
              <a:buNone/>
              <a:defRPr/>
            </a:pPr>
            <a:r>
              <a:rPr lang="en-US" sz="2400" dirty="0">
                <a:solidFill>
                  <a:schemeClr val="accent1"/>
                </a:solidFill>
              </a:rPr>
              <a:t>Many telemetry systems utilize diversity reception</a:t>
            </a:r>
          </a:p>
          <a:p>
            <a:pPr eaLnBrk="1" hangingPunct="1">
              <a:defRPr/>
            </a:pPr>
            <a:r>
              <a:rPr lang="en-US" dirty="0"/>
              <a:t>Frequency separation using two transmitter</a:t>
            </a:r>
          </a:p>
          <a:p>
            <a:pPr eaLnBrk="1" hangingPunct="1">
              <a:defRPr/>
            </a:pPr>
            <a:r>
              <a:rPr lang="en-US" dirty="0"/>
              <a:t>Orthogonal polarizations using cross-polarized antenna feeds</a:t>
            </a:r>
            <a:br>
              <a:rPr lang="en-US" dirty="0"/>
            </a:br>
            <a:endParaRPr lang="en-US" dirty="0"/>
          </a:p>
          <a:p>
            <a:pPr marL="0" indent="0" eaLnBrk="1" hangingPunct="1">
              <a:buNone/>
              <a:defRPr/>
            </a:pPr>
            <a:r>
              <a:rPr lang="en-US" sz="2400" dirty="0">
                <a:solidFill>
                  <a:schemeClr val="accent1"/>
                </a:solidFill>
              </a:rPr>
              <a:t>Combining two (or more) copies of the same signal</a:t>
            </a:r>
          </a:p>
          <a:p>
            <a:pPr eaLnBrk="1" hangingPunct="1">
              <a:defRPr/>
            </a:pPr>
            <a:r>
              <a:rPr lang="en-US" dirty="0"/>
              <a:t>Diversity combining</a:t>
            </a:r>
          </a:p>
          <a:p>
            <a:pPr eaLnBrk="1" hangingPunct="1">
              <a:defRPr/>
            </a:pPr>
            <a:r>
              <a:rPr lang="en-US" dirty="0"/>
              <a:t>Creates a third signal to be demodulated</a:t>
            </a:r>
          </a:p>
          <a:p>
            <a:pPr eaLnBrk="1" hangingPunct="1">
              <a:defRPr/>
            </a:pPr>
            <a:r>
              <a:rPr lang="en-US" dirty="0"/>
              <a:t>BER performance of third signal is better than either of the individual signals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70E3817-5686-7AB0-1166-58B032ABD00B}"/>
              </a:ext>
            </a:extLst>
          </p:cNvPr>
          <p:cNvSpPr>
            <a:spLocks noGrp="1"/>
          </p:cNvSpPr>
          <p:nvPr>
            <p:ph sz="half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400" dirty="0">
                <a:solidFill>
                  <a:schemeClr val="accent1"/>
                </a:solidFill>
              </a:rPr>
              <a:t>Special case – the leading use of diversity</a:t>
            </a:r>
          </a:p>
          <a:p>
            <a:r>
              <a:rPr lang="en-US" dirty="0"/>
              <a:t>Linearly polarized transmit antenna on test article – could be at any orientation</a:t>
            </a:r>
          </a:p>
          <a:p>
            <a:r>
              <a:rPr lang="en-US" dirty="0"/>
              <a:t>Left-hand and right-hand circularly polarized receive antennas</a:t>
            </a:r>
          </a:p>
          <a:p>
            <a:r>
              <a:rPr lang="en-US" dirty="0"/>
              <a:t>Each receive antenna loses half the transmit power</a:t>
            </a:r>
          </a:p>
          <a:p>
            <a:r>
              <a:rPr lang="en-US" dirty="0"/>
              <a:t>Diversity combiner puts it all back together, eliminating the polarization loss</a:t>
            </a:r>
          </a:p>
          <a:p>
            <a:r>
              <a:rPr lang="en-US" dirty="0"/>
              <a:t>Frequency diversity works the same way, but uses twice the bandwidth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1656146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16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>
                <a:cs typeface="+mj-cs"/>
              </a:rPr>
              <a:t>Maximal Ratio Combining</a:t>
            </a:r>
          </a:p>
        </p:txBody>
      </p:sp>
      <p:pic>
        <p:nvPicPr>
          <p:cNvPr id="245763" name="Picture 5" descr="Combin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73023" y="1676400"/>
            <a:ext cx="6280150" cy="3657600"/>
          </a:xfrm>
          <a:prstGeom prst="rect">
            <a:avLst/>
          </a:prstGeom>
          <a:noFill/>
          <a:ln>
            <a:noFill/>
          </a:ln>
          <a:effectLst>
            <a:outerShdw blurRad="304800" dist="38100" dir="8100000" algn="tr" rotWithShape="0">
              <a:prstClr val="black">
                <a:alpha val="5000"/>
              </a:prst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9342ED6-8E5B-7FA6-0DFA-962AA6979D0A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838201" y="1506070"/>
            <a:ext cx="3733800" cy="4368003"/>
          </a:xfrm>
        </p:spPr>
        <p:txBody>
          <a:bodyPr anchor="ctr"/>
          <a:lstStyle/>
          <a:p>
            <a:r>
              <a:rPr lang="en-US" dirty="0"/>
              <a:t>Weight each signal in proportion to its SNR and add</a:t>
            </a:r>
            <a:br>
              <a:rPr lang="en-US" dirty="0"/>
            </a:br>
            <a:endParaRPr lang="en-US" dirty="0"/>
          </a:p>
          <a:p>
            <a:r>
              <a:rPr lang="en-US" dirty="0"/>
              <a:t>Yields optimum SNR on combined channel </a:t>
            </a:r>
            <a:r>
              <a:rPr lang="en-US" b="1" dirty="0">
                <a:solidFill>
                  <a:schemeClr val="accent2"/>
                </a:solidFill>
              </a:rPr>
              <a:t>in AWGN</a:t>
            </a:r>
            <a:br>
              <a:rPr lang="en-US" dirty="0"/>
            </a:br>
            <a:endParaRPr lang="en-US" dirty="0"/>
          </a:p>
          <a:p>
            <a:r>
              <a:rPr lang="en-US" dirty="0"/>
              <a:t>SNR</a:t>
            </a:r>
            <a:r>
              <a:rPr lang="en-US" baseline="-25000" dirty="0"/>
              <a:t>combined</a:t>
            </a:r>
            <a:r>
              <a:rPr lang="en-US" dirty="0"/>
              <a:t> = SNR</a:t>
            </a:r>
            <a:r>
              <a:rPr lang="en-US" baseline="-25000" dirty="0"/>
              <a:t>a</a:t>
            </a:r>
            <a:r>
              <a:rPr lang="en-US" dirty="0"/>
              <a:t> + SNR</a:t>
            </a:r>
            <a:r>
              <a:rPr lang="en-US" baseline="-25000" dirty="0"/>
              <a:t>b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4369084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16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>
                <a:cs typeface="+mj-cs"/>
              </a:rPr>
              <a:t>Maximal Ratio Combining</a:t>
            </a:r>
          </a:p>
        </p:txBody>
      </p:sp>
      <p:pic>
        <p:nvPicPr>
          <p:cNvPr id="4" name="Diversity Combiner.m4v">
            <a:hlinkClick r:id="" action="ppaction://media"/>
            <a:extLst>
              <a:ext uri="{FF2B5EF4-FFF2-40B4-BE49-F238E27FC236}">
                <a16:creationId xmlns:a16="http://schemas.microsoft.com/office/drawing/2014/main" id="{AD86A2E0-6E2E-8F72-C180-0AF12B7FF32C}"/>
              </a:ext>
            </a:extLst>
          </p:cNvPr>
          <p:cNvPicPr>
            <a:picLocks noGrp="1" noChangeAspect="1"/>
          </p:cNvPicPr>
          <p:nvPr>
            <p:ph type="pic"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t="118" b="118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93810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096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47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3200" dirty="0">
                <a:cs typeface="+mj-cs"/>
              </a:rPr>
              <a:t>BER Results - Fading Signals</a:t>
            </a:r>
          </a:p>
        </p:txBody>
      </p:sp>
      <p:pic>
        <p:nvPicPr>
          <p:cNvPr id="247810" name="Picture 4" descr="NoiseVariance_BER_2Plots[1]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52600" y="1241426"/>
            <a:ext cx="8534400" cy="4778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24515871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57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3200" dirty="0">
                <a:cs typeface="+mj-cs"/>
              </a:rPr>
              <a:t>Measured Combiner BER - Tier 0</a:t>
            </a:r>
          </a:p>
        </p:txBody>
      </p:sp>
      <p:pic>
        <p:nvPicPr>
          <p:cNvPr id="885766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blackWhite">
          <a:xfrm>
            <a:off x="1524000" y="1447801"/>
            <a:ext cx="4618038" cy="4587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885767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blackWhite">
          <a:xfrm>
            <a:off x="6010276" y="1447801"/>
            <a:ext cx="4657725" cy="4587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78188528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67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3200" dirty="0">
                <a:cs typeface="+mj-cs"/>
              </a:rPr>
              <a:t>Measured Combiner BER - Tier I</a:t>
            </a:r>
          </a:p>
        </p:txBody>
      </p:sp>
      <p:pic>
        <p:nvPicPr>
          <p:cNvPr id="88678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blackWhite">
          <a:xfrm>
            <a:off x="1524000" y="1447801"/>
            <a:ext cx="4618038" cy="4587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88678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blackWhite">
          <a:xfrm>
            <a:off x="6010276" y="1447801"/>
            <a:ext cx="4657725" cy="4587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82067934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78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3200" dirty="0">
                <a:cs typeface="+mj-cs"/>
              </a:rPr>
              <a:t>Measured Combiner BER - Tier II</a:t>
            </a:r>
          </a:p>
        </p:txBody>
      </p:sp>
      <p:pic>
        <p:nvPicPr>
          <p:cNvPr id="887813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blackWhite">
          <a:xfrm>
            <a:off x="1524000" y="1447801"/>
            <a:ext cx="4618038" cy="4587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887814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blackWhite">
          <a:xfrm>
            <a:off x="6010276" y="1447801"/>
            <a:ext cx="4657725" cy="4587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38875671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Combiner Summary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2B067F8-B3AE-843B-B6DD-BE856B9661BE}"/>
              </a:ext>
            </a:extLst>
          </p:cNvPr>
          <p:cNvSpPr>
            <a:spLocks noGrp="1"/>
          </p:cNvSpPr>
          <p:nvPr>
            <p:ph sz="half" idx="13"/>
          </p:nvPr>
        </p:nvSpPr>
        <p:spPr/>
        <p:txBody>
          <a:bodyPr/>
          <a:lstStyle/>
          <a:p>
            <a:r>
              <a:rPr lang="en-US" dirty="0"/>
              <a:t>Conventional combiner design assumes signals are time-aligned</a:t>
            </a:r>
          </a:p>
          <a:p>
            <a:pPr lvl="1"/>
            <a:r>
              <a:rPr lang="en-US" dirty="0"/>
              <a:t>Performance falls off rapidly with increasing time skew</a:t>
            </a:r>
          </a:p>
          <a:p>
            <a:pPr lvl="1"/>
            <a:r>
              <a:rPr lang="en-US" dirty="0"/>
              <a:t>Combiner will probably fail altogether at ± ½ bit time skew</a:t>
            </a:r>
            <a:br>
              <a:rPr lang="en-US" dirty="0"/>
            </a:br>
            <a:endParaRPr lang="en-US" dirty="0"/>
          </a:p>
          <a:p>
            <a:r>
              <a:rPr lang="en-US" dirty="0"/>
              <a:t>Some combiners do both phase alignment and time alignment</a:t>
            </a:r>
          </a:p>
          <a:p>
            <a:pPr lvl="1"/>
            <a:r>
              <a:rPr lang="en-US" dirty="0"/>
              <a:t>Supports operation with spatially separated antennas</a:t>
            </a:r>
            <a:br>
              <a:rPr lang="en-US" dirty="0"/>
            </a:br>
            <a:endParaRPr lang="en-US" dirty="0"/>
          </a:p>
          <a:p>
            <a:r>
              <a:rPr lang="en-US" dirty="0"/>
              <a:t>If you have access to two copies of the signal, use them!</a:t>
            </a:r>
          </a:p>
          <a:p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71F2520-3851-DDAA-D4D6-F49FCCA612DB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Receive-side processing</a:t>
            </a:r>
          </a:p>
          <a:p>
            <a:pPr lvl="1"/>
            <a:r>
              <a:rPr lang="en-US" dirty="0"/>
              <a:t>No transmitter impact</a:t>
            </a:r>
            <a:br>
              <a:rPr lang="en-US" dirty="0"/>
            </a:br>
            <a:endParaRPr lang="en-US" dirty="0"/>
          </a:p>
          <a:p>
            <a:r>
              <a:rPr lang="en-US" dirty="0"/>
              <a:t>Phase aligns the signals</a:t>
            </a:r>
            <a:br>
              <a:rPr lang="en-US" dirty="0"/>
            </a:br>
            <a:endParaRPr lang="en-US" dirty="0"/>
          </a:p>
          <a:p>
            <a:r>
              <a:rPr lang="en-US" dirty="0"/>
              <a:t>Forms weighted sum of two inputs</a:t>
            </a:r>
            <a:br>
              <a:rPr lang="en-US" dirty="0"/>
            </a:br>
            <a:endParaRPr lang="en-US" dirty="0"/>
          </a:p>
          <a:p>
            <a:r>
              <a:rPr lang="en-US" dirty="0"/>
              <a:t>SNR of the weighted sum is at least as high as the better signal</a:t>
            </a:r>
            <a:br>
              <a:rPr lang="en-US" dirty="0"/>
            </a:br>
            <a:endParaRPr lang="en-US" dirty="0"/>
          </a:p>
          <a:p>
            <a:r>
              <a:rPr lang="en-US" dirty="0"/>
              <a:t>May be as much as 3 dB higher (equal input case)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845045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7097A26-A095-2155-9417-5746057916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Let’s Eat Students!</a:t>
            </a:r>
            <a:br>
              <a:rPr lang="en-US" dirty="0"/>
            </a:br>
            <a:r>
              <a:rPr lang="en-US" dirty="0"/>
              <a:t>Let’s Eat, Students!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2059F0E-AE54-E5F9-F2E7-E2895B01CF6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Commas Save Lives</a:t>
            </a:r>
          </a:p>
          <a:p>
            <a:r>
              <a:rPr lang="en-US" dirty="0"/>
              <a:t>See you back here at _______ PM</a:t>
            </a:r>
          </a:p>
          <a:p>
            <a:endParaRPr lang="en-US" dirty="0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13A0A89-1574-3412-D4EB-2AB004E125AE}"/>
              </a:ext>
            </a:extLst>
          </p:cNvPr>
          <p:cNvCxnSpPr>
            <a:cxnSpLocks/>
          </p:cNvCxnSpPr>
          <p:nvPr/>
        </p:nvCxnSpPr>
        <p:spPr>
          <a:xfrm>
            <a:off x="685800" y="2362200"/>
            <a:ext cx="6019800" cy="0"/>
          </a:xfrm>
          <a:prstGeom prst="line">
            <a:avLst/>
          </a:prstGeom>
          <a:ln w="1143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53029657"/>
      </p:ext>
    </p:extLst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BB2FBBC-DA5C-45AC-85DC-7C761AB4A3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Quality Metric (DQM)</a:t>
            </a:r>
          </a:p>
        </p:txBody>
      </p:sp>
    </p:spTree>
    <p:extLst>
      <p:ext uri="{BB962C8B-B14F-4D97-AF65-F5344CB8AC3E}">
        <p14:creationId xmlns:p14="http://schemas.microsoft.com/office/powerpoint/2010/main" val="2274639704"/>
      </p:ext>
    </p:extLst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DQE/DQM Evolution</a:t>
            </a:r>
          </a:p>
        </p:txBody>
      </p:sp>
      <p:graphicFrame>
        <p:nvGraphicFramePr>
          <p:cNvPr id="6" name="Table 4">
            <a:extLst>
              <a:ext uri="{FF2B5EF4-FFF2-40B4-BE49-F238E27FC236}">
                <a16:creationId xmlns:a16="http://schemas.microsoft.com/office/drawing/2014/main" id="{E7A5D3E8-3132-5607-96D6-9149444054C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29119983"/>
              </p:ext>
            </p:extLst>
          </p:nvPr>
        </p:nvGraphicFramePr>
        <p:xfrm>
          <a:off x="1696513" y="1295400"/>
          <a:ext cx="8798974" cy="477424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72000">
                  <a:extLst>
                    <a:ext uri="{9D8B030D-6E8A-4147-A177-3AD203B41FA5}">
                      <a16:colId xmlns:a16="http://schemas.microsoft.com/office/drawing/2014/main" val="260329289"/>
                    </a:ext>
                  </a:extLst>
                </a:gridCol>
                <a:gridCol w="4226974">
                  <a:extLst>
                    <a:ext uri="{9D8B030D-6E8A-4147-A177-3AD203B41FA5}">
                      <a16:colId xmlns:a16="http://schemas.microsoft.com/office/drawing/2014/main" val="3243807935"/>
                    </a:ext>
                  </a:extLst>
                </a:gridCol>
              </a:tblGrid>
              <a:tr h="350437">
                <a:tc>
                  <a:txBody>
                    <a:bodyPr/>
                    <a:lstStyle/>
                    <a:p>
                      <a:r>
                        <a:rPr lang="en-US" sz="1400" dirty="0"/>
                        <a:t>Milestones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Contributions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0917906"/>
                  </a:ext>
                </a:extLst>
              </a:tr>
              <a:tr h="576900">
                <a:tc>
                  <a:txBody>
                    <a:bodyPr/>
                    <a:lstStyle/>
                    <a:p>
                      <a:r>
                        <a:rPr lang="en-US" sz="1100" b="1" i="1" dirty="0">
                          <a:solidFill>
                            <a:schemeClr val="tx1"/>
                          </a:solidFill>
                        </a:rPr>
                        <a:t>2015 Hill ITC Paper</a:t>
                      </a:r>
                    </a:p>
                    <a:p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- “Metrics and Test Procedures for Data Quality Estimation in the Aeronautical Telemetry Channel”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1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DQE/DQM transport protocol to support efficient multiple source TM combining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22134517"/>
                  </a:ext>
                </a:extLst>
              </a:tr>
              <a:tr h="525656">
                <a:tc>
                  <a:txBody>
                    <a:bodyPr/>
                    <a:lstStyle/>
                    <a:p>
                      <a:r>
                        <a:rPr lang="en-US" sz="1100" b="1" i="1" dirty="0">
                          <a:solidFill>
                            <a:schemeClr val="tx1"/>
                          </a:solidFill>
                        </a:rPr>
                        <a:t>2015 Rice/Perrins ITC Paper</a:t>
                      </a:r>
                    </a:p>
                    <a:p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-“Maximum Likelihood Detection from Multiple Bit Sources”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Optimal combining recipe and performance analysis - Maximum Likelihood Bit Detection (MLBD)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26225515"/>
                  </a:ext>
                </a:extLst>
              </a:tr>
              <a:tr h="576900">
                <a:tc>
                  <a:txBody>
                    <a:bodyPr/>
                    <a:lstStyle/>
                    <a:p>
                      <a:r>
                        <a:rPr lang="fr-FR" sz="1100" b="1" i="1" dirty="0">
                          <a:solidFill>
                            <a:schemeClr val="tx1"/>
                          </a:solidFill>
                        </a:rPr>
                        <a:t>IRIG 106-22 Chapter 2, Appendix 2-G</a:t>
                      </a:r>
                    </a:p>
                    <a:p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- “Standards for Data Quality Metrics and Data Quality Encapsulation”</a:t>
                      </a:r>
                    </a:p>
                    <a:p>
                      <a:endParaRPr lang="en-US" sz="11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1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Standardized in IRIG 106-22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1545337"/>
                  </a:ext>
                </a:extLst>
              </a:tr>
              <a:tr h="525656">
                <a:tc>
                  <a:txBody>
                    <a:bodyPr/>
                    <a:lstStyle/>
                    <a:p>
                      <a:r>
                        <a:rPr lang="en-US" sz="1100" b="1" i="1" dirty="0">
                          <a:solidFill>
                            <a:schemeClr val="tx1"/>
                          </a:solidFill>
                        </a:rPr>
                        <a:t>2022 Temple ITC Paper</a:t>
                      </a:r>
                    </a:p>
                    <a:p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- “Some Thoughts on Testing the Data Quality Metric”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1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Proposed DQE/DQM verification test methods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66488091"/>
                  </a:ext>
                </a:extLst>
              </a:tr>
              <a:tr h="606805">
                <a:tc>
                  <a:txBody>
                    <a:bodyPr/>
                    <a:lstStyle/>
                    <a:p>
                      <a:r>
                        <a:rPr lang="en-US" sz="1100" b="1" i="1" dirty="0">
                          <a:solidFill>
                            <a:schemeClr val="tx1"/>
                          </a:solidFill>
                        </a:rPr>
                        <a:t>IRIG 118-22 Release 2 Volume 2., Chapter 11, 2022</a:t>
                      </a:r>
                    </a:p>
                    <a:p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-“Test procedures for assessing telemetry receiver data quality metrics”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DQE/DQM verification test methods standardized in IRIG 118-22</a:t>
                      </a:r>
                    </a:p>
                    <a:p>
                      <a:endParaRPr lang="en-US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81278531"/>
                  </a:ext>
                </a:extLst>
              </a:tr>
              <a:tr h="525656">
                <a:tc>
                  <a:txBody>
                    <a:bodyPr/>
                    <a:lstStyle/>
                    <a:p>
                      <a:r>
                        <a:rPr lang="en-US" sz="1100" b="1" i="1" dirty="0">
                          <a:solidFill>
                            <a:schemeClr val="tx1"/>
                          </a:solidFill>
                        </a:rPr>
                        <a:t>Industry Day on DQE/DQM assessment 10/28/22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1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Initial multi-vendor DQE/DQM performance/compatibility testing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42536865"/>
                  </a:ext>
                </a:extLst>
              </a:tr>
              <a:tr h="525656">
                <a:tc>
                  <a:txBody>
                    <a:bodyPr/>
                    <a:lstStyle/>
                    <a:p>
                      <a:r>
                        <a:rPr lang="en-US" sz="1100" b="1" i="1" dirty="0">
                          <a:solidFill>
                            <a:schemeClr val="tx1"/>
                          </a:solidFill>
                        </a:rPr>
                        <a:t>2023 Geoghegan ITC Paper</a:t>
                      </a:r>
                    </a:p>
                    <a:p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-“Data Quality Metric (DQM) – How accurate does it need to be?”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1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Determined relationship between worst case system MLBD performance loss and DQM estimation error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27638195"/>
                  </a:ext>
                </a:extLst>
              </a:tr>
              <a:tr h="525656">
                <a:tc>
                  <a:txBody>
                    <a:bodyPr/>
                    <a:lstStyle/>
                    <a:p>
                      <a:r>
                        <a:rPr lang="en-US" sz="1100" b="1" i="1" dirty="0">
                          <a:solidFill>
                            <a:schemeClr val="accent1"/>
                          </a:solidFill>
                        </a:rPr>
                        <a:t>*** Industry Day 2 on DQE/DQM assessment 10/25/24 ***</a:t>
                      </a: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Multi-vendor DQE/DQM performance/compatibility testing (all tests with real-time results)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4756822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66823896"/>
      </p:ext>
    </p:extLst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EE67F9-AE9C-7AA1-BB27-363D90159C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BF215C-364A-7217-DBD7-CAFB86294E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to Assess Data Quality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A897024-DB04-CAE4-43EF-B737F0820FFE}"/>
              </a:ext>
            </a:extLst>
          </p:cNvPr>
          <p:cNvSpPr>
            <a:spLocks noGrp="1"/>
          </p:cNvSpPr>
          <p:nvPr>
            <p:ph sz="half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400" dirty="0">
                <a:solidFill>
                  <a:schemeClr val="accent1"/>
                </a:solidFill>
              </a:rPr>
              <a:t>Each vendor can use their own algorithm for developing BEP</a:t>
            </a:r>
            <a:br>
              <a:rPr lang="en-US" sz="2400" dirty="0">
                <a:solidFill>
                  <a:schemeClr val="accent1"/>
                </a:solidFill>
              </a:rPr>
            </a:br>
            <a:endParaRPr lang="en-US" sz="2400" dirty="0">
              <a:solidFill>
                <a:schemeClr val="accent1"/>
              </a:solidFill>
            </a:endParaRPr>
          </a:p>
          <a:p>
            <a:pPr marL="0" indent="0">
              <a:buNone/>
            </a:pPr>
            <a:r>
              <a:rPr lang="en-US" sz="2400" dirty="0">
                <a:solidFill>
                  <a:schemeClr val="accent1"/>
                </a:solidFill>
              </a:rPr>
              <a:t>DQM is calculated directly from BEP</a:t>
            </a:r>
          </a:p>
          <a:p>
            <a:r>
              <a:rPr lang="en-US" dirty="0"/>
              <a:t>Use of Likelihood Ratio leads to maximum likelihood BSS algorithms</a:t>
            </a:r>
          </a:p>
          <a:p>
            <a:r>
              <a:rPr lang="en-US" dirty="0"/>
              <a:t>Converted to 16-bit integer on log scale</a:t>
            </a:r>
          </a:p>
          <a:p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AC919C1-B990-76C6-A9C6-BD233EDFE7BA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400" dirty="0">
                <a:solidFill>
                  <a:schemeClr val="accent1"/>
                </a:solidFill>
              </a:rPr>
              <a:t>Measured BER is not practical</a:t>
            </a:r>
          </a:p>
          <a:p>
            <a:r>
              <a:rPr lang="en-US" dirty="0"/>
              <a:t>Requires known data in the stream – not possible with encryption</a:t>
            </a:r>
          </a:p>
          <a:p>
            <a:r>
              <a:rPr lang="en-US" dirty="0"/>
              <a:t>Takes a long time to measure low BERs</a:t>
            </a:r>
            <a:br>
              <a:rPr lang="en-US" dirty="0"/>
            </a:br>
            <a:endParaRPr lang="en-US" dirty="0"/>
          </a:p>
          <a:p>
            <a:pPr marL="0" indent="0">
              <a:buNone/>
            </a:pPr>
            <a:r>
              <a:rPr lang="en-US" sz="2400" dirty="0">
                <a:solidFill>
                  <a:schemeClr val="accent1"/>
                </a:solidFill>
              </a:rPr>
              <a:t>Bit error probability (BEP), however…</a:t>
            </a:r>
          </a:p>
          <a:p>
            <a:r>
              <a:rPr lang="en-US" dirty="0"/>
              <a:t>Does not require any known data</a:t>
            </a:r>
          </a:p>
          <a:p>
            <a:r>
              <a:rPr lang="en-US" dirty="0"/>
              <a:t>Can be determined quickly and accurately from demodulator statistics</a:t>
            </a:r>
          </a:p>
          <a:p>
            <a:r>
              <a:rPr lang="en-US" dirty="0"/>
              <a:t>Is an unbiased quality metric, regardless of channel impairments</a:t>
            </a:r>
          </a:p>
          <a:p>
            <a:r>
              <a:rPr lang="en-US" dirty="0"/>
              <a:t>When calibrated per a standardized procedure, DQM based on BEP allows DQE from multiple vendors to interoperate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3366517"/>
      </p:ext>
    </p:extLst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Definition of DQM</a:t>
            </a:r>
          </a:p>
        </p:txBody>
      </p:sp>
      <p:graphicFrame>
        <p:nvGraphicFramePr>
          <p:cNvPr id="6" name="Table 9">
            <a:extLst>
              <a:ext uri="{FF2B5EF4-FFF2-40B4-BE49-F238E27FC236}">
                <a16:creationId xmlns:a16="http://schemas.microsoft.com/office/drawing/2014/main" id="{FE35910D-A9F0-3B02-D056-557DD1C9EBA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8553308"/>
              </p:ext>
            </p:extLst>
          </p:nvPr>
        </p:nvGraphicFramePr>
        <p:xfrm>
          <a:off x="6324600" y="1098164"/>
          <a:ext cx="5029200" cy="491919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4400">
                  <a:extLst>
                    <a:ext uri="{9D8B030D-6E8A-4147-A177-3AD203B41FA5}">
                      <a16:colId xmlns:a16="http://schemas.microsoft.com/office/drawing/2014/main" val="1342180801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718324058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3294169940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509583817"/>
                    </a:ext>
                  </a:extLst>
                </a:gridCol>
              </a:tblGrid>
              <a:tr h="402058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BEP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DQM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35570795"/>
                  </a:ext>
                </a:extLst>
              </a:tr>
              <a:tr h="347472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29232137"/>
                  </a:ext>
                </a:extLst>
              </a:tr>
              <a:tr h="347472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1E-01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1.11111E-01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5211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0.95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87748769"/>
                  </a:ext>
                </a:extLst>
              </a:tr>
              <a:tr h="347472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1E-02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1.01010E-02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10899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2.00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98940096"/>
                  </a:ext>
                </a:extLst>
              </a:tr>
              <a:tr h="347472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1E-03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1.00100E-03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16382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3.00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44976023"/>
                  </a:ext>
                </a:extLst>
              </a:tr>
              <a:tr h="347472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1E-04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1.00010E-04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21845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4.00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57168934"/>
                  </a:ext>
                </a:extLst>
              </a:tr>
              <a:tr h="347472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1E-05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1.00001E-05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27307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5.00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83543341"/>
                  </a:ext>
                </a:extLst>
              </a:tr>
              <a:tr h="347472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1E-06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1.00000E-06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32768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6.00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7076775"/>
                  </a:ext>
                </a:extLst>
              </a:tr>
              <a:tr h="347472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1E-07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1.00000E-07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38229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7.00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32611061"/>
                  </a:ext>
                </a:extLst>
              </a:tr>
              <a:tr h="347472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1E-08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1.00000E-08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43691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8.00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90597223"/>
                  </a:ext>
                </a:extLst>
              </a:tr>
              <a:tr h="347472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1E-09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1.00000E-09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49152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9.00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34079189"/>
                  </a:ext>
                </a:extLst>
              </a:tr>
              <a:tr h="347472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1E-10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1.00000E-10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54613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10.00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438141"/>
                  </a:ext>
                </a:extLst>
              </a:tr>
              <a:tr h="347472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1E-11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1.00000E-11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60075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11.00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35450922"/>
                  </a:ext>
                </a:extLst>
              </a:tr>
              <a:tr h="347472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1E-12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1.00000E-12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65535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12.00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02210023"/>
                  </a:ext>
                </a:extLst>
              </a:tr>
            </a:tbl>
          </a:graphicData>
        </a:graphic>
      </p:graphicFrame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A71713F-7982-3C78-51ED-1B1DED412236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838200" y="1506070"/>
            <a:ext cx="5257800" cy="4666130"/>
          </a:xfrm>
        </p:spPr>
        <p:txBody>
          <a:bodyPr>
            <a:noAutofit/>
          </a:bodyPr>
          <a:lstStyle/>
          <a:p>
            <a:r>
              <a:rPr lang="en-US" sz="1600" dirty="0"/>
              <a:t>Start with BEP, derived within demod</a:t>
            </a:r>
            <a:br>
              <a:rPr lang="en-US" sz="1600" dirty="0"/>
            </a:br>
            <a:endParaRPr lang="en-US" sz="1600" dirty="0"/>
          </a:p>
          <a:p>
            <a:r>
              <a:rPr lang="en-US" sz="1600" dirty="0"/>
              <a:t>Likelihood Ratio (LR) = (1 - BEP) / BEP</a:t>
            </a:r>
            <a:br>
              <a:rPr lang="en-US" sz="1600" dirty="0"/>
            </a:br>
            <a:endParaRPr lang="en-US" sz="1600" dirty="0"/>
          </a:p>
          <a:p>
            <a:r>
              <a:rPr lang="en-US" sz="1600" dirty="0"/>
              <a:t>DQM = min (round (log10 (LR) / 12 * (2^16)), 2^16 -1)</a:t>
            </a:r>
          </a:p>
          <a:p>
            <a:pPr lvl="1">
              <a:spcBef>
                <a:spcPts val="500"/>
              </a:spcBef>
            </a:pPr>
            <a:r>
              <a:rPr lang="en-US" sz="1400" dirty="0"/>
              <a:t>16-bit unsigned integer, ranges from 0 to 65,535</a:t>
            </a:r>
            <a:br>
              <a:rPr lang="en-US" sz="1400" dirty="0"/>
            </a:br>
            <a:endParaRPr lang="en-US" sz="1400" dirty="0"/>
          </a:p>
          <a:p>
            <a:r>
              <a:rPr lang="en-US" sz="1600" dirty="0"/>
              <a:t>Easily reversed:</a:t>
            </a:r>
          </a:p>
          <a:p>
            <a:pPr lvl="1">
              <a:spcBef>
                <a:spcPts val="500"/>
              </a:spcBef>
            </a:pPr>
            <a:r>
              <a:rPr lang="en-US" sz="1400" dirty="0"/>
              <a:t>LR = 10^(-12 * DQM / 2^16)</a:t>
            </a:r>
          </a:p>
          <a:p>
            <a:pPr lvl="1">
              <a:spcBef>
                <a:spcPts val="200"/>
              </a:spcBef>
            </a:pPr>
            <a:r>
              <a:rPr lang="en-US" sz="1400" dirty="0"/>
              <a:t>BEP = 1 / (1 + LR)</a:t>
            </a:r>
            <a:br>
              <a:rPr lang="en-US" sz="1600" dirty="0"/>
            </a:br>
            <a:endParaRPr lang="en-US" sz="1600" dirty="0"/>
          </a:p>
          <a:p>
            <a:r>
              <a:rPr lang="en-US" sz="1600" dirty="0"/>
              <a:t>Define “Q” as the “User’s DQM”</a:t>
            </a:r>
          </a:p>
          <a:p>
            <a:pPr lvl="1">
              <a:lnSpc>
                <a:spcPct val="110000"/>
              </a:lnSpc>
              <a:spcBef>
                <a:spcPts val="500"/>
              </a:spcBef>
            </a:pPr>
            <a:r>
              <a:rPr lang="en-US" sz="1400" dirty="0"/>
              <a:t>Q = 12 * DQM / 65535</a:t>
            </a:r>
          </a:p>
          <a:p>
            <a:pPr lvl="1">
              <a:lnSpc>
                <a:spcPct val="110000"/>
              </a:lnSpc>
              <a:spcBef>
                <a:spcPts val="0"/>
              </a:spcBef>
            </a:pPr>
            <a:r>
              <a:rPr lang="en-US" sz="1400" dirty="0">
                <a:solidFill>
                  <a:schemeClr val="accent2"/>
                </a:solidFill>
              </a:rPr>
              <a:t>Represents the exponent of 10 in the BEP</a:t>
            </a:r>
          </a:p>
          <a:p>
            <a:pPr lvl="1">
              <a:lnSpc>
                <a:spcPct val="110000"/>
              </a:lnSpc>
              <a:spcBef>
                <a:spcPts val="0"/>
              </a:spcBef>
            </a:pPr>
            <a:r>
              <a:rPr lang="en-US" sz="1400" dirty="0"/>
              <a:t>Examples:</a:t>
            </a:r>
          </a:p>
          <a:p>
            <a:pPr lvl="2">
              <a:spcBef>
                <a:spcPts val="200"/>
              </a:spcBef>
            </a:pPr>
            <a:r>
              <a:rPr lang="en-US" dirty="0"/>
              <a:t>Q = 3 </a:t>
            </a:r>
            <a:r>
              <a:rPr lang="en-US" dirty="0">
                <a:sym typeface="Wingdings"/>
              </a:rPr>
              <a:t></a:t>
            </a:r>
            <a:r>
              <a:rPr lang="en-US" dirty="0"/>
              <a:t> BEP = 1e-3</a:t>
            </a:r>
          </a:p>
          <a:p>
            <a:pPr lvl="2">
              <a:spcBef>
                <a:spcPts val="200"/>
              </a:spcBef>
            </a:pPr>
            <a:r>
              <a:rPr lang="en-US" dirty="0"/>
              <a:t>Q = 7 </a:t>
            </a:r>
            <a:r>
              <a:rPr lang="en-US" dirty="0">
                <a:sym typeface="Wingdings"/>
              </a:rPr>
              <a:t></a:t>
            </a:r>
            <a:r>
              <a:rPr lang="en-US" dirty="0"/>
              <a:t> BEP = 1e-7</a:t>
            </a:r>
          </a:p>
        </p:txBody>
      </p:sp>
    </p:spTree>
    <p:extLst>
      <p:ext uri="{BB962C8B-B14F-4D97-AF65-F5344CB8AC3E}">
        <p14:creationId xmlns:p14="http://schemas.microsoft.com/office/powerpoint/2010/main" val="825542881"/>
      </p:ext>
    </p:extLst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DQE Format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D710929-493D-9140-56D7-8D32B4E660F4}"/>
              </a:ext>
            </a:extLst>
          </p:cNvPr>
          <p:cNvSpPr>
            <a:spLocks noGrp="1"/>
          </p:cNvSpPr>
          <p:nvPr>
            <p:ph sz="half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400" dirty="0">
                <a:solidFill>
                  <a:schemeClr val="accent1"/>
                </a:solidFill>
              </a:rPr>
              <a:t>Payload data</a:t>
            </a:r>
          </a:p>
          <a:p>
            <a:r>
              <a:rPr lang="en-US" dirty="0"/>
              <a:t>User selectable length, (128 ≤ N ≤ 16,536)</a:t>
            </a:r>
          </a:p>
          <a:p>
            <a:r>
              <a:rPr lang="en-US" dirty="0"/>
              <a:t>Defaults to 4096</a:t>
            </a:r>
          </a:p>
          <a:p>
            <a:endParaRPr lang="en-US" dirty="0"/>
          </a:p>
        </p:txBody>
      </p:sp>
      <p:sp>
        <p:nvSpPr>
          <p:cNvPr id="6" name="Rectangle 5"/>
          <p:cNvSpPr/>
          <p:nvPr/>
        </p:nvSpPr>
        <p:spPr bwMode="auto">
          <a:xfrm>
            <a:off x="947747" y="4495800"/>
            <a:ext cx="812799" cy="1066799"/>
          </a:xfrm>
          <a:prstGeom prst="rect">
            <a:avLst/>
          </a:prstGeom>
          <a:solidFill>
            <a:schemeClr val="accent3"/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en-US" sz="1200" dirty="0">
                <a:solidFill>
                  <a:schemeClr val="bg1"/>
                </a:solidFill>
                <a:latin typeface="Arial"/>
                <a:cs typeface="Arial"/>
              </a:rPr>
              <a:t>16-bit</a:t>
            </a:r>
          </a:p>
          <a:p>
            <a:r>
              <a:rPr lang="en-US" sz="1200" dirty="0">
                <a:solidFill>
                  <a:schemeClr val="bg1"/>
                </a:solidFill>
                <a:latin typeface="Arial"/>
                <a:cs typeface="Arial"/>
              </a:rPr>
              <a:t>Sync</a:t>
            </a:r>
          </a:p>
          <a:p>
            <a:r>
              <a:rPr lang="en-US" sz="1200" dirty="0">
                <a:solidFill>
                  <a:schemeClr val="bg1"/>
                </a:solidFill>
                <a:latin typeface="Arial"/>
                <a:cs typeface="Arial"/>
              </a:rPr>
              <a:t>Pattern</a:t>
            </a:r>
          </a:p>
        </p:txBody>
      </p:sp>
      <p:sp>
        <p:nvSpPr>
          <p:cNvPr id="7" name="Rectangle 6"/>
          <p:cNvSpPr/>
          <p:nvPr/>
        </p:nvSpPr>
        <p:spPr bwMode="auto">
          <a:xfrm>
            <a:off x="1760546" y="4495800"/>
            <a:ext cx="508000" cy="1066799"/>
          </a:xfrm>
          <a:prstGeom prst="rect">
            <a:avLst/>
          </a:prstGeom>
          <a:solidFill>
            <a:schemeClr val="accent4"/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vert270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en-US" sz="1200" dirty="0">
                <a:solidFill>
                  <a:schemeClr val="bg1"/>
                </a:solidFill>
                <a:latin typeface="Arial"/>
                <a:cs typeface="Arial"/>
              </a:rPr>
              <a:t>12-bit</a:t>
            </a:r>
          </a:p>
          <a:p>
            <a:r>
              <a:rPr lang="en-US" sz="1200" dirty="0">
                <a:solidFill>
                  <a:schemeClr val="bg1"/>
                </a:solidFill>
                <a:latin typeface="Arial"/>
                <a:cs typeface="Arial"/>
              </a:rPr>
              <a:t>Word</a:t>
            </a:r>
          </a:p>
        </p:txBody>
      </p:sp>
      <p:sp>
        <p:nvSpPr>
          <p:cNvPr id="8" name="Rectangle 7"/>
          <p:cNvSpPr/>
          <p:nvPr/>
        </p:nvSpPr>
        <p:spPr bwMode="auto">
          <a:xfrm>
            <a:off x="2564879" y="4495800"/>
            <a:ext cx="812799" cy="106679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en-US" sz="1200" dirty="0">
                <a:solidFill>
                  <a:schemeClr val="tx1"/>
                </a:solidFill>
                <a:latin typeface="Arial"/>
                <a:cs typeface="Arial"/>
              </a:rPr>
              <a:t>16-bit</a:t>
            </a:r>
          </a:p>
          <a:p>
            <a:r>
              <a:rPr lang="en-US" sz="1200" dirty="0">
                <a:solidFill>
                  <a:schemeClr val="tx1"/>
                </a:solidFill>
                <a:latin typeface="Arial"/>
                <a:cs typeface="Arial"/>
              </a:rPr>
              <a:t>DQM</a:t>
            </a:r>
          </a:p>
        </p:txBody>
      </p:sp>
      <p:sp>
        <p:nvSpPr>
          <p:cNvPr id="10" name="Rectangle 9"/>
          <p:cNvSpPr/>
          <p:nvPr/>
        </p:nvSpPr>
        <p:spPr bwMode="auto">
          <a:xfrm>
            <a:off x="3377678" y="4490156"/>
            <a:ext cx="7823191" cy="1066799"/>
          </a:xfrm>
          <a:prstGeom prst="rect">
            <a:avLst/>
          </a:prstGeom>
          <a:solidFill>
            <a:schemeClr val="bg2"/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en-US" sz="1200" dirty="0">
                <a:solidFill>
                  <a:schemeClr val="tx1"/>
                </a:solidFill>
                <a:latin typeface="Arial"/>
                <a:cs typeface="Arial"/>
              </a:rPr>
              <a:t>N bits of payload data (128 ≤ N ≤ 16,536)</a:t>
            </a:r>
          </a:p>
        </p:txBody>
      </p:sp>
      <p:sp>
        <p:nvSpPr>
          <p:cNvPr id="11" name="Rectangle 10"/>
          <p:cNvSpPr/>
          <p:nvPr/>
        </p:nvSpPr>
        <p:spPr bwMode="auto">
          <a:xfrm>
            <a:off x="2260079" y="4495801"/>
            <a:ext cx="304800" cy="1066798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vert270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en-US" sz="1200" dirty="0">
                <a:solidFill>
                  <a:schemeClr val="bg1"/>
                </a:solidFill>
                <a:latin typeface="Arial"/>
                <a:cs typeface="Arial"/>
              </a:rPr>
              <a:t>4-bit Ver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10BE407F-2EB7-4B00-9A63-B7818D4A7CF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470213"/>
            <a:ext cx="5012987" cy="2949388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>
                <a:solidFill>
                  <a:schemeClr val="accent1"/>
                </a:solidFill>
              </a:rPr>
              <a:t>Header</a:t>
            </a:r>
          </a:p>
          <a:p>
            <a:r>
              <a:rPr lang="en-US" dirty="0"/>
              <a:t>16-bit sync pattern (0xFAC4)</a:t>
            </a:r>
          </a:p>
          <a:p>
            <a:pPr lvl="1"/>
            <a:r>
              <a:rPr lang="en-US" dirty="0"/>
              <a:t>MSB first: 1111101011000100</a:t>
            </a:r>
          </a:p>
          <a:p>
            <a:r>
              <a:rPr lang="en-US" dirty="0"/>
              <a:t>12-bit word, reserved for future use </a:t>
            </a:r>
            <a:br>
              <a:rPr lang="en-US" dirty="0"/>
            </a:br>
            <a:r>
              <a:rPr lang="en-US" dirty="0"/>
              <a:t>(currently 0)</a:t>
            </a:r>
          </a:p>
          <a:p>
            <a:r>
              <a:rPr lang="en-US" dirty="0"/>
              <a:t>4-bit IRIG 106 version number</a:t>
            </a:r>
          </a:p>
          <a:p>
            <a:r>
              <a:rPr lang="en-US" dirty="0"/>
              <a:t>16-bit DQM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2404272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DQM Parameter Trades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470213"/>
            <a:ext cx="10515600" cy="509342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solidFill>
                  <a:schemeClr val="accent1"/>
                </a:solidFill>
              </a:rPr>
              <a:t>Choice of N impacts both DQM update rate and network efficiency</a:t>
            </a:r>
          </a:p>
        </p:txBody>
      </p:sp>
      <p:pic>
        <p:nvPicPr>
          <p:cNvPr id="4" name="Picture 3" descr="DQM 1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00200" y="2351604"/>
            <a:ext cx="4344257" cy="3276600"/>
          </a:xfrm>
          <a:prstGeom prst="rect">
            <a:avLst/>
          </a:prstGeom>
        </p:spPr>
      </p:pic>
      <p:pic>
        <p:nvPicPr>
          <p:cNvPr id="6" name="Picture 5" descr="DQM 2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6857" y="2351604"/>
            <a:ext cx="4341425" cy="3276600"/>
          </a:xfrm>
          <a:prstGeom prst="rect">
            <a:avLst/>
          </a:prstGeom>
        </p:spPr>
      </p:pic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D51995AD-B08A-0E6E-7216-F96D5028D141}"/>
              </a:ext>
            </a:extLst>
          </p:cNvPr>
          <p:cNvCxnSpPr/>
          <p:nvPr/>
        </p:nvCxnSpPr>
        <p:spPr bwMode="auto">
          <a:xfrm flipV="1">
            <a:off x="8230456" y="2580204"/>
            <a:ext cx="304800" cy="6858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8081168D-C82C-3682-6E39-E9E92FEA76CE}"/>
              </a:ext>
            </a:extLst>
          </p:cNvPr>
          <p:cNvSpPr txBox="1"/>
          <p:nvPr/>
        </p:nvSpPr>
        <p:spPr>
          <a:xfrm>
            <a:off x="7849456" y="3232994"/>
            <a:ext cx="1260280" cy="26161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chemeClr val="tx1"/>
                </a:solidFill>
                <a:latin typeface="+mj-lt"/>
              </a:rPr>
              <a:t>4096 (default)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20A02947-59BB-22A1-3B7E-6C7C32D8B5D0}"/>
              </a:ext>
            </a:extLst>
          </p:cNvPr>
          <p:cNvCxnSpPr>
            <a:cxnSpLocks/>
          </p:cNvCxnSpPr>
          <p:nvPr/>
        </p:nvCxnSpPr>
        <p:spPr bwMode="auto">
          <a:xfrm flipV="1">
            <a:off x="3734656" y="4104204"/>
            <a:ext cx="304800" cy="49021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289D4A61-4BE5-DF01-FEC7-837C4CDB0BAC}"/>
              </a:ext>
            </a:extLst>
          </p:cNvPr>
          <p:cNvSpPr txBox="1"/>
          <p:nvPr/>
        </p:nvSpPr>
        <p:spPr>
          <a:xfrm>
            <a:off x="3353656" y="4561404"/>
            <a:ext cx="1260280" cy="26161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chemeClr val="tx1"/>
                </a:solidFill>
                <a:latin typeface="+mj-lt"/>
              </a:rPr>
              <a:t>4096 (default)</a:t>
            </a: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1FE8D08D-D804-A3E3-0051-80CC560520E8}"/>
              </a:ext>
            </a:extLst>
          </p:cNvPr>
          <p:cNvSpPr/>
          <p:nvPr/>
        </p:nvSpPr>
        <p:spPr bwMode="auto">
          <a:xfrm>
            <a:off x="3963256" y="3037404"/>
            <a:ext cx="228600" cy="1066800"/>
          </a:xfrm>
          <a:prstGeom prst="ellips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endParaRPr lang="en-US" sz="6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4371417"/>
      </p:ext>
    </p:extLst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087166-9D52-0F55-E8DD-57C2400239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DQE Stream Builder</a:t>
            </a:r>
          </a:p>
        </p:txBody>
      </p:sp>
      <p:sp>
        <p:nvSpPr>
          <p:cNvPr id="33" name="Content Placeholder 32">
            <a:extLst>
              <a:ext uri="{FF2B5EF4-FFF2-40B4-BE49-F238E27FC236}">
                <a16:creationId xmlns:a16="http://schemas.microsoft.com/office/drawing/2014/main" id="{B14FF39C-C23D-6EA8-C4C5-85E708C6F97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470213"/>
            <a:ext cx="10515600" cy="1676142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>
                <a:solidFill>
                  <a:schemeClr val="accent1"/>
                </a:solidFill>
              </a:rPr>
              <a:t>Insert DQM value</a:t>
            </a:r>
          </a:p>
          <a:p>
            <a:r>
              <a:rPr lang="en-US" dirty="0"/>
              <a:t>16-bit value that indicates the BEP for a </a:t>
            </a:r>
            <a:r>
              <a:rPr lang="en-US" b="1" dirty="0"/>
              <a:t>‘single’ </a:t>
            </a:r>
            <a:r>
              <a:rPr lang="en-US" dirty="0"/>
              <a:t>block of data bits</a:t>
            </a:r>
          </a:p>
          <a:p>
            <a:r>
              <a:rPr lang="en-US" dirty="0"/>
              <a:t>Periodically inserted in TM data output stream</a:t>
            </a:r>
          </a:p>
          <a:p>
            <a:r>
              <a:rPr lang="en-US" dirty="0"/>
              <a:t>Some receivers can do DQE and non-DQE simultaneously</a:t>
            </a:r>
          </a:p>
          <a:p>
            <a:endParaRPr lang="en-US" dirty="0"/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A613D94A-EB9F-0895-5D95-B1F83D96EE4C}"/>
              </a:ext>
            </a:extLst>
          </p:cNvPr>
          <p:cNvGrpSpPr/>
          <p:nvPr/>
        </p:nvGrpSpPr>
        <p:grpSpPr>
          <a:xfrm>
            <a:off x="2209800" y="3711646"/>
            <a:ext cx="7940429" cy="1825246"/>
            <a:chOff x="2666930" y="3733800"/>
            <a:chExt cx="7940429" cy="1825246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4E06D572-EBB6-D1F0-4B7B-C7655A05A3B7}"/>
                </a:ext>
              </a:extLst>
            </p:cNvPr>
            <p:cNvSpPr/>
            <p:nvPr/>
          </p:nvSpPr>
          <p:spPr bwMode="auto">
            <a:xfrm>
              <a:off x="4231483" y="3801666"/>
              <a:ext cx="3236119" cy="1732231"/>
            </a:xfrm>
            <a:prstGeom prst="rect">
              <a:avLst/>
            </a:prstGeom>
            <a:solidFill>
              <a:schemeClr val="bg2"/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endParaRPr lang="en-US" sz="45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" name="AutoShape 3">
              <a:extLst>
                <a:ext uri="{FF2B5EF4-FFF2-40B4-BE49-F238E27FC236}">
                  <a16:creationId xmlns:a16="http://schemas.microsoft.com/office/drawing/2014/main" id="{C8534DE2-EFB4-ED05-5203-7A8E62A3A885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5694852" y="4439249"/>
              <a:ext cx="2235994" cy="8786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/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DCAE5329-94B9-6F41-56F6-A2AD673A6C5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82199" y="4849931"/>
              <a:ext cx="322660" cy="4036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7" name="Straight Arrow Connector 6">
              <a:extLst>
                <a:ext uri="{FF2B5EF4-FFF2-40B4-BE49-F238E27FC236}">
                  <a16:creationId xmlns:a16="http://schemas.microsoft.com/office/drawing/2014/main" id="{B1CC52B1-32EF-465F-7703-D550DAA67D14}"/>
                </a:ext>
              </a:extLst>
            </p:cNvPr>
            <p:cNvCxnSpPr/>
            <p:nvPr/>
          </p:nvCxnSpPr>
          <p:spPr bwMode="auto">
            <a:xfrm>
              <a:off x="3771534" y="5051691"/>
              <a:ext cx="602824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8" name="Straight Arrow Connector 7">
              <a:extLst>
                <a:ext uri="{FF2B5EF4-FFF2-40B4-BE49-F238E27FC236}">
                  <a16:creationId xmlns:a16="http://schemas.microsoft.com/office/drawing/2014/main" id="{838AFFB8-9889-828F-C482-65766DC6262B}"/>
                </a:ext>
              </a:extLst>
            </p:cNvPr>
            <p:cNvCxnSpPr>
              <a:stCxn id="10" idx="3"/>
            </p:cNvCxnSpPr>
            <p:nvPr/>
          </p:nvCxnSpPr>
          <p:spPr bwMode="auto">
            <a:xfrm flipV="1">
              <a:off x="6132912" y="4178267"/>
              <a:ext cx="561607" cy="1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0" name="Rectangle: Rounded Corners 9">
              <a:extLst>
                <a:ext uri="{FF2B5EF4-FFF2-40B4-BE49-F238E27FC236}">
                  <a16:creationId xmlns:a16="http://schemas.microsoft.com/office/drawing/2014/main" id="{C9B0281D-1583-46D5-7EB1-3BBBF9B93E89}"/>
                </a:ext>
              </a:extLst>
            </p:cNvPr>
            <p:cNvSpPr/>
            <p:nvPr/>
          </p:nvSpPr>
          <p:spPr bwMode="auto">
            <a:xfrm>
              <a:off x="5449493" y="3976457"/>
              <a:ext cx="683419" cy="403621"/>
            </a:xfrm>
            <a:prstGeom prst="roundRect">
              <a:avLst/>
            </a:prstGeom>
            <a:solidFill>
              <a:schemeClr val="accent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r>
                <a:rPr lang="en-US" sz="10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DQM</a:t>
              </a:r>
            </a:p>
            <a:p>
              <a:r>
                <a:rPr lang="en-US" sz="10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Estimator</a:t>
              </a:r>
            </a:p>
          </p:txBody>
        </p:sp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ABBA8380-931E-7690-6DBB-12E3C4DC5597}"/>
                </a:ext>
              </a:extLst>
            </p:cNvPr>
            <p:cNvCxnSpPr/>
            <p:nvPr/>
          </p:nvCxnSpPr>
          <p:spPr bwMode="auto">
            <a:xfrm>
              <a:off x="5117306" y="5051691"/>
              <a:ext cx="2618187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2" name="Rectangle: Rounded Corners 11">
              <a:extLst>
                <a:ext uri="{FF2B5EF4-FFF2-40B4-BE49-F238E27FC236}">
                  <a16:creationId xmlns:a16="http://schemas.microsoft.com/office/drawing/2014/main" id="{7B7F01DA-80C2-F84F-E1DD-092B36C93EB7}"/>
                </a:ext>
              </a:extLst>
            </p:cNvPr>
            <p:cNvSpPr/>
            <p:nvPr/>
          </p:nvSpPr>
          <p:spPr bwMode="auto">
            <a:xfrm>
              <a:off x="6699605" y="3972446"/>
              <a:ext cx="683419" cy="403621"/>
            </a:xfrm>
            <a:prstGeom prst="roundRect">
              <a:avLst/>
            </a:prstGeom>
            <a:solidFill>
              <a:schemeClr val="accent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r>
                <a:rPr lang="en-US" sz="10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DQE</a:t>
              </a:r>
            </a:p>
            <a:p>
              <a:r>
                <a:rPr lang="en-US" sz="10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Packetizer</a:t>
              </a:r>
            </a:p>
          </p:txBody>
        </p:sp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46505FCA-CCD9-38F7-DA63-BBE31DA5C7B9}"/>
                </a:ext>
              </a:extLst>
            </p:cNvPr>
            <p:cNvCxnSpPr/>
            <p:nvPr/>
          </p:nvCxnSpPr>
          <p:spPr bwMode="auto">
            <a:xfrm>
              <a:off x="5286375" y="4178265"/>
              <a:ext cx="163116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932A7B98-8863-0AA3-B95F-7DF27AAA7419}"/>
                </a:ext>
              </a:extLst>
            </p:cNvPr>
            <p:cNvCxnSpPr>
              <a:endCxn id="9" idx="0"/>
            </p:cNvCxnSpPr>
            <p:nvPr/>
          </p:nvCxnSpPr>
          <p:spPr bwMode="auto">
            <a:xfrm flipH="1">
              <a:off x="4760621" y="4178266"/>
              <a:ext cx="525754" cy="688285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1B480B60-D60D-E9EC-F9BC-A63016FD205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4899098">
              <a:off x="3119404" y="4450817"/>
              <a:ext cx="378698" cy="278606"/>
            </a:xfrm>
            <a:prstGeom prst="rect">
              <a:avLst/>
            </a:prstGeom>
          </p:spPr>
        </p:pic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2787A282-D441-BEC8-0253-A416FE90EB85}"/>
                </a:ext>
              </a:extLst>
            </p:cNvPr>
            <p:cNvCxnSpPr/>
            <p:nvPr/>
          </p:nvCxnSpPr>
          <p:spPr bwMode="auto">
            <a:xfrm>
              <a:off x="6525450" y="4285509"/>
              <a:ext cx="174155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465821C1-F841-5A5C-0616-A28CD795BD62}"/>
                </a:ext>
              </a:extLst>
            </p:cNvPr>
            <p:cNvCxnSpPr/>
            <p:nvPr/>
          </p:nvCxnSpPr>
          <p:spPr bwMode="auto">
            <a:xfrm>
              <a:off x="6528587" y="4283931"/>
              <a:ext cx="0" cy="76776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9" name="Straight Arrow Connector 18">
              <a:extLst>
                <a:ext uri="{FF2B5EF4-FFF2-40B4-BE49-F238E27FC236}">
                  <a16:creationId xmlns:a16="http://schemas.microsoft.com/office/drawing/2014/main" id="{E3CA2AF4-7823-DF7D-98CB-E10795CAB3E5}"/>
                </a:ext>
              </a:extLst>
            </p:cNvPr>
            <p:cNvCxnSpPr/>
            <p:nvPr/>
          </p:nvCxnSpPr>
          <p:spPr bwMode="auto">
            <a:xfrm>
              <a:off x="7383024" y="4169190"/>
              <a:ext cx="352469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11A70E98-CB66-004D-F028-70D2B1097A78}"/>
                </a:ext>
              </a:extLst>
            </p:cNvPr>
            <p:cNvSpPr txBox="1"/>
            <p:nvPr/>
          </p:nvSpPr>
          <p:spPr>
            <a:xfrm>
              <a:off x="7798140" y="4590120"/>
              <a:ext cx="97869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10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TM Data</a:t>
              </a:r>
            </a:p>
          </p:txBody>
        </p:sp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F29FEDF0-5093-C2DD-A94B-426AD1812B6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758083" y="3814108"/>
              <a:ext cx="864394" cy="864394"/>
            </a:xfrm>
            <a:prstGeom prst="rect">
              <a:avLst/>
            </a:prstGeom>
          </p:spPr>
        </p:pic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3017916B-3284-0753-4EBD-119C229EF2A6}"/>
                </a:ext>
              </a:extLst>
            </p:cNvPr>
            <p:cNvSpPr txBox="1"/>
            <p:nvPr/>
          </p:nvSpPr>
          <p:spPr>
            <a:xfrm>
              <a:off x="2666930" y="4866548"/>
              <a:ext cx="800100" cy="415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Receive </a:t>
              </a:r>
            </a:p>
            <a:p>
              <a:r>
                <a:rPr lang="en-US" sz="10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Antenna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10A0E184-F4E8-C76E-C96B-5ACB5F1570AB}"/>
                </a:ext>
              </a:extLst>
            </p:cNvPr>
            <p:cNvSpPr txBox="1"/>
            <p:nvPr/>
          </p:nvSpPr>
          <p:spPr>
            <a:xfrm>
              <a:off x="3661415" y="4775966"/>
              <a:ext cx="56316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RF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A4CFB92C-80A9-E303-50F8-7623926FF06F}"/>
                </a:ext>
              </a:extLst>
            </p:cNvPr>
            <p:cNvSpPr txBox="1"/>
            <p:nvPr/>
          </p:nvSpPr>
          <p:spPr>
            <a:xfrm>
              <a:off x="4264863" y="4121604"/>
              <a:ext cx="871008" cy="415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Quality</a:t>
              </a:r>
            </a:p>
            <a:p>
              <a:r>
                <a:rPr lang="en-US" sz="10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Information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F50A5578-68E1-829B-0EC4-9823DA5517EC}"/>
                </a:ext>
              </a:extLst>
            </p:cNvPr>
            <p:cNvSpPr txBox="1"/>
            <p:nvPr/>
          </p:nvSpPr>
          <p:spPr>
            <a:xfrm>
              <a:off x="5968266" y="3801664"/>
              <a:ext cx="871008" cy="415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DQM</a:t>
              </a:r>
            </a:p>
            <a:p>
              <a:r>
                <a:rPr lang="en-US" sz="10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value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41E36DAD-9981-8496-73CA-33424D838376}"/>
                </a:ext>
              </a:extLst>
            </p:cNvPr>
            <p:cNvSpPr txBox="1"/>
            <p:nvPr/>
          </p:nvSpPr>
          <p:spPr>
            <a:xfrm>
              <a:off x="7798140" y="3733800"/>
              <a:ext cx="187484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10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TM Data + DQM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8C894993-4040-CB67-991D-F891304BC3A0}"/>
                </a:ext>
              </a:extLst>
            </p:cNvPr>
            <p:cNvSpPr txBox="1"/>
            <p:nvPr/>
          </p:nvSpPr>
          <p:spPr>
            <a:xfrm>
              <a:off x="5772883" y="5282047"/>
              <a:ext cx="184327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Telemetry Receiver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631BAB19-734B-F9F3-1353-C1DB10F667DE}"/>
                </a:ext>
              </a:extLst>
            </p:cNvPr>
            <p:cNvSpPr txBox="1"/>
            <p:nvPr/>
          </p:nvSpPr>
          <p:spPr>
            <a:xfrm>
              <a:off x="3269600" y="3873416"/>
              <a:ext cx="800100" cy="415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Test</a:t>
              </a:r>
            </a:p>
            <a:p>
              <a:r>
                <a:rPr lang="en-US" sz="10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Article</a:t>
              </a:r>
            </a:p>
          </p:txBody>
        </p: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D1D89139-2688-C438-CF36-A1F0EDBEA89D}"/>
                </a:ext>
              </a:extLst>
            </p:cNvPr>
            <p:cNvSpPr/>
            <p:nvPr/>
          </p:nvSpPr>
          <p:spPr bwMode="auto">
            <a:xfrm>
              <a:off x="7786174" y="3994404"/>
              <a:ext cx="103752" cy="411480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endParaRPr lang="en-US" sz="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03968EA7-4E55-B3AD-A6D1-CB0D6E9E8E4C}"/>
                </a:ext>
              </a:extLst>
            </p:cNvPr>
            <p:cNvSpPr/>
            <p:nvPr/>
          </p:nvSpPr>
          <p:spPr bwMode="auto">
            <a:xfrm>
              <a:off x="7888161" y="3995984"/>
              <a:ext cx="608449" cy="409900"/>
            </a:xfrm>
            <a:prstGeom prst="rect">
              <a:avLst/>
            </a:prstGeom>
            <a:solidFill>
              <a:schemeClr val="accent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endParaRPr lang="en-US" sz="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F458FC30-7626-F46B-75B9-96D13375F810}"/>
                </a:ext>
              </a:extLst>
            </p:cNvPr>
            <p:cNvSpPr/>
            <p:nvPr/>
          </p:nvSpPr>
          <p:spPr bwMode="auto">
            <a:xfrm>
              <a:off x="8489757" y="3994404"/>
              <a:ext cx="103752" cy="411480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endParaRPr lang="en-US" sz="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id="{4DE0276F-A6FC-54A3-0334-5B30079D2F32}"/>
                </a:ext>
              </a:extLst>
            </p:cNvPr>
            <p:cNvSpPr/>
            <p:nvPr/>
          </p:nvSpPr>
          <p:spPr bwMode="auto">
            <a:xfrm>
              <a:off x="8591744" y="3995984"/>
              <a:ext cx="608449" cy="409900"/>
            </a:xfrm>
            <a:prstGeom prst="rect">
              <a:avLst/>
            </a:prstGeom>
            <a:solidFill>
              <a:schemeClr val="accent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endParaRPr lang="en-US" sz="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9" name="Rectangle 58">
              <a:extLst>
                <a:ext uri="{FF2B5EF4-FFF2-40B4-BE49-F238E27FC236}">
                  <a16:creationId xmlns:a16="http://schemas.microsoft.com/office/drawing/2014/main" id="{853978BD-2968-5C21-4A8C-B8966929903F}"/>
                </a:ext>
              </a:extLst>
            </p:cNvPr>
            <p:cNvSpPr/>
            <p:nvPr/>
          </p:nvSpPr>
          <p:spPr bwMode="auto">
            <a:xfrm>
              <a:off x="9193340" y="3994404"/>
              <a:ext cx="103752" cy="411480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endParaRPr lang="en-US" sz="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D7CE5577-6C58-4E64-8501-02FBC1BD2914}"/>
                </a:ext>
              </a:extLst>
            </p:cNvPr>
            <p:cNvSpPr/>
            <p:nvPr/>
          </p:nvSpPr>
          <p:spPr bwMode="auto">
            <a:xfrm>
              <a:off x="9295327" y="3995984"/>
              <a:ext cx="608449" cy="409900"/>
            </a:xfrm>
            <a:prstGeom prst="rect">
              <a:avLst/>
            </a:prstGeom>
            <a:solidFill>
              <a:schemeClr val="accent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endParaRPr lang="en-US" sz="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2" name="Rectangle 61">
              <a:extLst>
                <a:ext uri="{FF2B5EF4-FFF2-40B4-BE49-F238E27FC236}">
                  <a16:creationId xmlns:a16="http://schemas.microsoft.com/office/drawing/2014/main" id="{A5BE24E3-F778-66B6-5F60-E1B26A12EA3E}"/>
                </a:ext>
              </a:extLst>
            </p:cNvPr>
            <p:cNvSpPr/>
            <p:nvPr/>
          </p:nvSpPr>
          <p:spPr bwMode="auto">
            <a:xfrm>
              <a:off x="9896923" y="3994404"/>
              <a:ext cx="103752" cy="411480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endParaRPr lang="en-US" sz="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3" name="Rectangle 62">
              <a:extLst>
                <a:ext uri="{FF2B5EF4-FFF2-40B4-BE49-F238E27FC236}">
                  <a16:creationId xmlns:a16="http://schemas.microsoft.com/office/drawing/2014/main" id="{B071C5B8-0EF1-A97C-C1E4-A61E6E6C9570}"/>
                </a:ext>
              </a:extLst>
            </p:cNvPr>
            <p:cNvSpPr/>
            <p:nvPr/>
          </p:nvSpPr>
          <p:spPr bwMode="auto">
            <a:xfrm>
              <a:off x="9998910" y="3995984"/>
              <a:ext cx="608449" cy="409900"/>
            </a:xfrm>
            <a:prstGeom prst="rect">
              <a:avLst/>
            </a:prstGeom>
            <a:solidFill>
              <a:schemeClr val="accent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endParaRPr lang="en-US" sz="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755FEB29-0FE8-15DA-7A70-3190BC4C657E}"/>
                </a:ext>
              </a:extLst>
            </p:cNvPr>
            <p:cNvSpPr txBox="1"/>
            <p:nvPr/>
          </p:nvSpPr>
          <p:spPr>
            <a:xfrm>
              <a:off x="7924800" y="4092422"/>
              <a:ext cx="538775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TM 0</a:t>
              </a: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4B81DEF0-59EF-3363-5E74-5B291791288D}"/>
                </a:ext>
              </a:extLst>
            </p:cNvPr>
            <p:cNvSpPr txBox="1"/>
            <p:nvPr/>
          </p:nvSpPr>
          <p:spPr>
            <a:xfrm>
              <a:off x="8628500" y="4092422"/>
              <a:ext cx="538775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TM 1</a:t>
              </a:r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A8B1ED36-11FB-FAB8-8354-D28BF88B4E3B}"/>
                </a:ext>
              </a:extLst>
            </p:cNvPr>
            <p:cNvSpPr txBox="1"/>
            <p:nvPr/>
          </p:nvSpPr>
          <p:spPr>
            <a:xfrm>
              <a:off x="9332200" y="4092422"/>
              <a:ext cx="538775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TM 2</a:t>
              </a:r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5D840888-8BB1-0CDE-30C5-550FE72DE01E}"/>
                </a:ext>
              </a:extLst>
            </p:cNvPr>
            <p:cNvSpPr txBox="1"/>
            <p:nvPr/>
          </p:nvSpPr>
          <p:spPr>
            <a:xfrm>
              <a:off x="10035899" y="4092422"/>
              <a:ext cx="538775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TM 3</a:t>
              </a: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0636327B-92DD-2D73-FF5C-37650DB0023C}"/>
                </a:ext>
              </a:extLst>
            </p:cNvPr>
            <p:cNvSpPr/>
            <p:nvPr/>
          </p:nvSpPr>
          <p:spPr bwMode="auto">
            <a:xfrm>
              <a:off x="7798140" y="4846320"/>
              <a:ext cx="641476" cy="411480"/>
            </a:xfrm>
            <a:prstGeom prst="rect">
              <a:avLst/>
            </a:prstGeom>
            <a:solidFill>
              <a:schemeClr val="accent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endParaRPr lang="en-US" sz="45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20283674-270D-1B7A-5463-F8353804BBA6}"/>
                </a:ext>
              </a:extLst>
            </p:cNvPr>
            <p:cNvSpPr/>
            <p:nvPr/>
          </p:nvSpPr>
          <p:spPr bwMode="auto">
            <a:xfrm>
              <a:off x="8439616" y="4846320"/>
              <a:ext cx="641476" cy="411480"/>
            </a:xfrm>
            <a:prstGeom prst="rect">
              <a:avLst/>
            </a:prstGeom>
            <a:solidFill>
              <a:schemeClr val="accent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endParaRPr lang="en-US" sz="45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E990B81C-E12C-059F-D4D6-D1F09820FC08}"/>
                </a:ext>
              </a:extLst>
            </p:cNvPr>
            <p:cNvSpPr/>
            <p:nvPr/>
          </p:nvSpPr>
          <p:spPr bwMode="auto">
            <a:xfrm>
              <a:off x="9081091" y="4846320"/>
              <a:ext cx="641476" cy="411480"/>
            </a:xfrm>
            <a:prstGeom prst="rect">
              <a:avLst/>
            </a:prstGeom>
            <a:solidFill>
              <a:schemeClr val="accent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endParaRPr lang="en-US" sz="45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E1CC922D-423F-1A98-D665-042A67788077}"/>
                </a:ext>
              </a:extLst>
            </p:cNvPr>
            <p:cNvSpPr/>
            <p:nvPr/>
          </p:nvSpPr>
          <p:spPr bwMode="auto">
            <a:xfrm>
              <a:off x="9722567" y="4846320"/>
              <a:ext cx="641476" cy="411480"/>
            </a:xfrm>
            <a:prstGeom prst="rect">
              <a:avLst/>
            </a:prstGeom>
            <a:solidFill>
              <a:schemeClr val="accent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endParaRPr lang="en-US" sz="45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832D74C3-F038-76DA-DACB-E3EE1AC19E52}"/>
                </a:ext>
              </a:extLst>
            </p:cNvPr>
            <p:cNvSpPr txBox="1"/>
            <p:nvPr/>
          </p:nvSpPr>
          <p:spPr>
            <a:xfrm>
              <a:off x="7834868" y="4944338"/>
              <a:ext cx="56802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TM 0</a:t>
              </a:r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024EB2DE-AF2B-CFFF-2E81-6C433490F050}"/>
                </a:ext>
              </a:extLst>
            </p:cNvPr>
            <p:cNvSpPr txBox="1"/>
            <p:nvPr/>
          </p:nvSpPr>
          <p:spPr>
            <a:xfrm>
              <a:off x="8476344" y="4944338"/>
              <a:ext cx="56802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TM 1</a:t>
              </a:r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1A4F6669-5F9D-C68F-0F69-7E0A05102E05}"/>
                </a:ext>
              </a:extLst>
            </p:cNvPr>
            <p:cNvSpPr txBox="1"/>
            <p:nvPr/>
          </p:nvSpPr>
          <p:spPr>
            <a:xfrm>
              <a:off x="9117820" y="4944338"/>
              <a:ext cx="56802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TM 2</a:t>
              </a: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229C09A3-81AC-7BA1-5F4D-115EECF86D41}"/>
                </a:ext>
              </a:extLst>
            </p:cNvPr>
            <p:cNvSpPr txBox="1"/>
            <p:nvPr/>
          </p:nvSpPr>
          <p:spPr>
            <a:xfrm>
              <a:off x="9759295" y="4944338"/>
              <a:ext cx="56802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TM 3</a:t>
              </a:r>
            </a:p>
          </p:txBody>
        </p:sp>
        <p:sp>
          <p:nvSpPr>
            <p:cNvPr id="9" name="Rectangle: Rounded Corners 8">
              <a:extLst>
                <a:ext uri="{FF2B5EF4-FFF2-40B4-BE49-F238E27FC236}">
                  <a16:creationId xmlns:a16="http://schemas.microsoft.com/office/drawing/2014/main" id="{150883D8-0B1A-8888-6842-90205852A4BB}"/>
                </a:ext>
              </a:extLst>
            </p:cNvPr>
            <p:cNvSpPr/>
            <p:nvPr/>
          </p:nvSpPr>
          <p:spPr bwMode="auto">
            <a:xfrm>
              <a:off x="4291256" y="4866551"/>
              <a:ext cx="938731" cy="403621"/>
            </a:xfrm>
            <a:prstGeom prst="roundRect">
              <a:avLst/>
            </a:prstGeom>
            <a:solidFill>
              <a:schemeClr val="accent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r>
                <a:rPr lang="en-US" sz="10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Demodulator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EC303315-56C1-5F7D-DC31-0D7EF95FFA0B}"/>
                </a:ext>
              </a:extLst>
            </p:cNvPr>
            <p:cNvSpPr txBox="1"/>
            <p:nvPr/>
          </p:nvSpPr>
          <p:spPr>
            <a:xfrm rot="16200000">
              <a:off x="7604704" y="4107812"/>
              <a:ext cx="475488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6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DQM 0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3A272887-3D23-650A-1DC2-134CBF6A4CE6}"/>
                </a:ext>
              </a:extLst>
            </p:cNvPr>
            <p:cNvSpPr txBox="1"/>
            <p:nvPr/>
          </p:nvSpPr>
          <p:spPr>
            <a:xfrm rot="16200000">
              <a:off x="8305077" y="4107811"/>
              <a:ext cx="475488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6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DQM 1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75CE19C7-3D9B-F515-C2D7-07DD1654FB1E}"/>
                </a:ext>
              </a:extLst>
            </p:cNvPr>
            <p:cNvSpPr txBox="1"/>
            <p:nvPr/>
          </p:nvSpPr>
          <p:spPr>
            <a:xfrm rot="16200000">
              <a:off x="9005450" y="4107811"/>
              <a:ext cx="475488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6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DQM 2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D2EE483A-6357-4C12-7F87-D43CD957C980}"/>
                </a:ext>
              </a:extLst>
            </p:cNvPr>
            <p:cNvSpPr txBox="1"/>
            <p:nvPr/>
          </p:nvSpPr>
          <p:spPr>
            <a:xfrm rot="16200000">
              <a:off x="9705822" y="4107811"/>
              <a:ext cx="475488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6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DQM 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94260127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A9299DD-DAB9-6A22-EE5C-1A9208D8B0DB}"/>
              </a:ext>
            </a:extLst>
          </p:cNvPr>
          <p:cNvSpPr>
            <a:spLocks noGrp="1"/>
          </p:cNvSpPr>
          <p:nvPr>
            <p:ph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400" dirty="0">
                <a:solidFill>
                  <a:schemeClr val="accent1"/>
                </a:solidFill>
              </a:rPr>
              <a:t>Calibrate DQM under various channel impairments:</a:t>
            </a:r>
          </a:p>
          <a:p>
            <a:r>
              <a:rPr lang="en-US" dirty="0"/>
              <a:t>AWGN – static level</a:t>
            </a:r>
          </a:p>
          <a:p>
            <a:r>
              <a:rPr lang="en-US" dirty="0"/>
              <a:t>AWGN – dynamic level (step response)</a:t>
            </a:r>
          </a:p>
          <a:p>
            <a:r>
              <a:rPr lang="en-US" dirty="0"/>
              <a:t>Dropouts</a:t>
            </a:r>
          </a:p>
          <a:p>
            <a:r>
              <a:rPr lang="en-US" dirty="0"/>
              <a:t>In-band and adjacent channel interference</a:t>
            </a:r>
          </a:p>
          <a:p>
            <a:r>
              <a:rPr lang="en-US" dirty="0"/>
              <a:t>Phase noise</a:t>
            </a:r>
          </a:p>
          <a:p>
            <a:r>
              <a:rPr lang="en-US" dirty="0"/>
              <a:t>Timing jitter</a:t>
            </a:r>
          </a:p>
          <a:p>
            <a:r>
              <a:rPr lang="en-US" dirty="0"/>
              <a:t>Multipath</a:t>
            </a:r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Calibration of DQM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A65447B-4B77-A686-83F4-20944877CB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91767" y="1506070"/>
            <a:ext cx="3162032" cy="4384481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en-US" sz="2600" dirty="0"/>
              <a:t>Test procedures have been developed to evaluate accuracy of DQM</a:t>
            </a:r>
          </a:p>
          <a:p>
            <a:r>
              <a:rPr lang="en-US" dirty="0"/>
              <a:t>DQE/DQM verification test methods standardized in IRIG 118-22 V2 R2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9738961"/>
      </p:ext>
    </p:extLst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DQM Calibration Fixture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sz="2000" dirty="0"/>
              <a:t>Synthesize “impaired” RF signal</a:t>
            </a:r>
          </a:p>
          <a:p>
            <a:r>
              <a:rPr lang="en-US" sz="2000" dirty="0"/>
              <a:t>Recover the “corrupted” data (with clock)</a:t>
            </a:r>
          </a:p>
          <a:p>
            <a:r>
              <a:rPr lang="en-US" sz="2000" dirty="0"/>
              <a:t>Extract the frame sync word, including DQM</a:t>
            </a:r>
          </a:p>
          <a:p>
            <a:r>
              <a:rPr lang="en-US" sz="2000" dirty="0"/>
              <a:t>Measure BER of payload data</a:t>
            </a:r>
          </a:p>
          <a:p>
            <a:r>
              <a:rPr lang="en-US" sz="2000" dirty="0"/>
              <a:t>Compare DQM (converted to BEP) to measured BER</a:t>
            </a:r>
          </a:p>
          <a:p>
            <a:pPr lvl="1"/>
            <a:r>
              <a:rPr lang="en-US" sz="1600" dirty="0"/>
              <a:t>Recorded and analyzed on a frame-by-frame basis</a:t>
            </a:r>
          </a:p>
        </p:txBody>
      </p:sp>
      <p:pic>
        <p:nvPicPr>
          <p:cNvPr id="5" name="Picture 4" descr="Macintosh HD:Users:TerryHill:Desktop:Screen Shot 2015-08-29 at 2.22.54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53540" y="3962400"/>
            <a:ext cx="8884920" cy="202844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53260818"/>
      </p:ext>
    </p:extLst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IRIG 118-22 Ch. 11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000" dirty="0"/>
              <a:t>Defines 6 standard DQM tests</a:t>
            </a:r>
          </a:p>
        </p:txBody>
      </p:sp>
      <p:graphicFrame>
        <p:nvGraphicFramePr>
          <p:cNvPr id="4" name="Table 9">
            <a:extLst>
              <a:ext uri="{FF2B5EF4-FFF2-40B4-BE49-F238E27FC236}">
                <a16:creationId xmlns:a16="http://schemas.microsoft.com/office/drawing/2014/main" id="{5DDBB65E-E56B-9FF1-D987-311800F694F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41869023"/>
              </p:ext>
            </p:extLst>
          </p:nvPr>
        </p:nvGraphicFramePr>
        <p:xfrm>
          <a:off x="838200" y="2590381"/>
          <a:ext cx="10515600" cy="296237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05000">
                  <a:extLst>
                    <a:ext uri="{9D8B030D-6E8A-4147-A177-3AD203B41FA5}">
                      <a16:colId xmlns:a16="http://schemas.microsoft.com/office/drawing/2014/main" val="1342180801"/>
                    </a:ext>
                  </a:extLst>
                </a:gridCol>
                <a:gridCol w="8610600">
                  <a:extLst>
                    <a:ext uri="{9D8B030D-6E8A-4147-A177-3AD203B41FA5}">
                      <a16:colId xmlns:a16="http://schemas.microsoft.com/office/drawing/2014/main" val="1718324058"/>
                    </a:ext>
                  </a:extLst>
                </a:gridCol>
              </a:tblGrid>
              <a:tr h="402058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 2" charset="0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Table 11-2. Test Matrix for Data Quality Metric Testing</a:t>
                      </a:r>
                    </a:p>
                  </a:txBody>
                  <a:tcPr marT="45703" marB="45703" horzOverflow="overflow">
                    <a:solidFill>
                      <a:schemeClr val="accent3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 2" charset="0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Symbol" charset="0"/>
                          <a:ea typeface="ＭＳ Ｐゴシック" charset="0"/>
                          <a:sym typeface="Symbol" charset="0"/>
                        </a:rPr>
                        <a:t></a:t>
                      </a:r>
                      <a:r>
                        <a:rPr kumimoji="0" lang="en-US" sz="1800" b="1" i="0" u="none" strike="noStrike" cap="none" normalizeH="0" baseline="-2500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i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marT="45703" marB="45703" horzOverflow="overflow"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5570795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 2" charset="0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Test Number</a:t>
                      </a:r>
                    </a:p>
                  </a:txBody>
                  <a:tcPr marT="45703" marB="45703" horzOverflow="overflow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 2" charset="0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Test Description</a:t>
                      </a:r>
                    </a:p>
                  </a:txBody>
                  <a:tcPr marT="45703" marB="45703" horzOverflow="overflow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2917020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 2" charset="0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11.1</a:t>
                      </a:r>
                    </a:p>
                  </a:txBody>
                  <a:tcPr marT="45703" marB="45703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 2" charset="0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BER vs BEP with Additive Noise</a:t>
                      </a:r>
                    </a:p>
                  </a:txBody>
                  <a:tcPr marT="45703" marB="45703" horzOverflow="overflow"/>
                </a:tc>
                <a:extLst>
                  <a:ext uri="{0D108BD9-81ED-4DB2-BD59-A6C34878D82A}">
                    <a16:rowId xmlns:a16="http://schemas.microsoft.com/office/drawing/2014/main" val="1302461279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11.2</a:t>
                      </a:r>
                    </a:p>
                  </a:txBody>
                  <a:tcPr marT="45684" marB="45684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DQM (BEP) Step and Dwell Response</a:t>
                      </a:r>
                    </a:p>
                  </a:txBody>
                  <a:tcPr marT="45684" marB="45684" horzOverflow="overflow"/>
                </a:tc>
                <a:extLst>
                  <a:ext uri="{0D108BD9-81ED-4DB2-BD59-A6C34878D82A}">
                    <a16:rowId xmlns:a16="http://schemas.microsoft.com/office/drawing/2014/main" val="2029232137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11.3</a:t>
                      </a:r>
                    </a:p>
                  </a:txBody>
                  <a:tcPr marT="45684" marB="45684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BER vs BEP with Adjacent Channel Interference</a:t>
                      </a:r>
                    </a:p>
                  </a:txBody>
                  <a:tcPr marT="45684" marB="45684" horzOverflow="overflow"/>
                </a:tc>
                <a:extLst>
                  <a:ext uri="{0D108BD9-81ED-4DB2-BD59-A6C34878D82A}">
                    <a16:rowId xmlns:a16="http://schemas.microsoft.com/office/drawing/2014/main" val="1947156493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11.4</a:t>
                      </a:r>
                    </a:p>
                  </a:txBody>
                  <a:tcPr marT="45684" marB="45684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BER vs BEP for Static 3-Ray Multipath Channel Conditions</a:t>
                      </a:r>
                    </a:p>
                  </a:txBody>
                  <a:tcPr marT="45684" marB="45684" horzOverflow="overflow"/>
                </a:tc>
                <a:extLst>
                  <a:ext uri="{0D108BD9-81ED-4DB2-BD59-A6C34878D82A}">
                    <a16:rowId xmlns:a16="http://schemas.microsoft.com/office/drawing/2014/main" val="2913236140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11.5</a:t>
                      </a:r>
                    </a:p>
                  </a:txBody>
                  <a:tcPr marT="45684" marB="45684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BER vs BEP for Static 2-Ray Multipath Channel Conditions</a:t>
                      </a:r>
                    </a:p>
                  </a:txBody>
                  <a:tcPr marT="45684" marB="45684" horzOverflow="overflow"/>
                </a:tc>
                <a:extLst>
                  <a:ext uri="{0D108BD9-81ED-4DB2-BD59-A6C34878D82A}">
                    <a16:rowId xmlns:a16="http://schemas.microsoft.com/office/drawing/2014/main" val="1902836232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11.6</a:t>
                      </a:r>
                    </a:p>
                  </a:txBody>
                  <a:tcPr marT="45684" marB="45684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DQM (BEP) Resynchronization Response</a:t>
                      </a:r>
                    </a:p>
                  </a:txBody>
                  <a:tcPr marT="45684" marB="45684" horzOverflow="overflow"/>
                </a:tc>
                <a:extLst>
                  <a:ext uri="{0D108BD9-81ED-4DB2-BD59-A6C34878D82A}">
                    <a16:rowId xmlns:a16="http://schemas.microsoft.com/office/drawing/2014/main" val="390575493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68135625"/>
      </p:ext>
    </p:extLst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IRIG 118-22 Ch. 11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sz="2000" dirty="0"/>
              <a:t>Defines standard test fixture</a:t>
            </a:r>
          </a:p>
          <a:p>
            <a:r>
              <a:rPr lang="en-US" sz="2000" dirty="0">
                <a:solidFill>
                  <a:schemeClr val="accent2"/>
                </a:solidFill>
              </a:rPr>
              <a:t>Each DQE frame must be scored individually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CD82772-208D-C6B3-E30C-AE37208E41B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9360"/>
          <a:stretch/>
        </p:blipFill>
        <p:spPr>
          <a:xfrm>
            <a:off x="1562100" y="2362200"/>
            <a:ext cx="9067800" cy="3194726"/>
          </a:xfrm>
          <a:prstGeom prst="rect">
            <a:avLst/>
          </a:prstGeom>
        </p:spPr>
      </p:pic>
      <p:sp>
        <p:nvSpPr>
          <p:cNvPr id="4" name="Text Box 41">
            <a:extLst>
              <a:ext uri="{FF2B5EF4-FFF2-40B4-BE49-F238E27FC236}">
                <a16:creationId xmlns:a16="http://schemas.microsoft.com/office/drawing/2014/main" id="{5C02EFA1-3F46-E243-0E0D-A404E1C0D2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95600" y="5849939"/>
            <a:ext cx="6400800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defRPr/>
            </a:pPr>
            <a:r>
              <a:rPr lang="en-US" sz="800" dirty="0">
                <a:solidFill>
                  <a:schemeClr val="tx1"/>
                </a:solidFill>
                <a:latin typeface="Arial" charset="0"/>
                <a:cs typeface="+mn-cs"/>
              </a:rPr>
              <a:t>Figure 11-1. Setup for Step Attenuator/Power Meter for BER versus BEP Test</a:t>
            </a:r>
          </a:p>
        </p:txBody>
      </p:sp>
    </p:spTree>
    <p:extLst>
      <p:ext uri="{BB962C8B-B14F-4D97-AF65-F5344CB8AC3E}">
        <p14:creationId xmlns:p14="http://schemas.microsoft.com/office/powerpoint/2010/main" val="3591071030"/>
      </p:ext>
    </p:extLst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Basic AWGN Sweep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FC7016B-A7DD-0CA9-A2D3-9D4E95328F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21305" y="1371600"/>
            <a:ext cx="6549390" cy="4629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4052621"/>
      </p:ext>
    </p:extLst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Basic AWGN BER v. BEP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B6B83E9-41CE-FF51-A073-5DF7CA784D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21305" y="1371600"/>
            <a:ext cx="6549390" cy="4629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7381704"/>
      </p:ext>
    </p:extLst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Step AWGN BER v. BEP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6C71819-F828-8AB7-0ABC-5A04FE62C5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21305" y="1371600"/>
            <a:ext cx="6549390" cy="4629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5465709"/>
      </p:ext>
    </p:extLst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Not All DQMs are Created Equal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5A252AD-1FD0-C4EB-CD43-603B93F926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21305" y="1371600"/>
            <a:ext cx="6549390" cy="4629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081082"/>
      </p:ext>
    </p:extLst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7B0CE98-45CD-6609-0241-632C9FE4E2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Assessing Telemetry Receiver Data Quality Metrics using RCC 118-22 Test Procedures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CAAEAEB-6528-018A-2F2F-674528FCA72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1" y="3652839"/>
            <a:ext cx="10553054" cy="1223962"/>
          </a:xfrm>
        </p:spPr>
        <p:txBody>
          <a:bodyPr/>
          <a:lstStyle/>
          <a:p>
            <a:r>
              <a:rPr lang="en-US" dirty="0"/>
              <a:t>ITC 2024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600" dirty="0"/>
              <a:t>Mark Geoghegan, Sean Wilson, Jim Uetrecht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600" dirty="0"/>
              <a:t>Quasonix, West Chester, OH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600" dirty="0">
                <a:solidFill>
                  <a:schemeClr val="accent1"/>
                </a:solidFill>
              </a:rPr>
              <a:t>markg@quasonix.com</a:t>
            </a:r>
          </a:p>
          <a:p>
            <a:endParaRPr lang="en-US" dirty="0"/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4BAABFBF-7588-C72C-2D43-BCD129929EDD}"/>
              </a:ext>
            </a:extLst>
          </p:cNvPr>
          <p:cNvSpPr txBox="1">
            <a:spLocks/>
          </p:cNvSpPr>
          <p:nvPr/>
        </p:nvSpPr>
        <p:spPr>
          <a:xfrm>
            <a:off x="838201" y="5257800"/>
            <a:ext cx="10553054" cy="543026"/>
          </a:xfrm>
          <a:prstGeom prst="rect">
            <a:avLst/>
          </a:prstGeom>
        </p:spPr>
        <p:txBody>
          <a:bodyPr vert="horz" lIns="91440" tIns="45720" rIns="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5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5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5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5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5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600" dirty="0">
                <a:solidFill>
                  <a:schemeClr val="accent2"/>
                </a:solidFill>
                <a:latin typeface="+mj-lt"/>
              </a:rPr>
              <a:t>Excerpted from ITC 2024 Best Conference Paper</a:t>
            </a:r>
          </a:p>
          <a:p>
            <a:pPr fontAlgn="auto">
              <a:spcAft>
                <a:spcPts val="0"/>
              </a:spcAft>
            </a:pPr>
            <a:endParaRPr lang="en-US" sz="1600" dirty="0">
              <a:solidFill>
                <a:schemeClr val="accent2"/>
              </a:solidFill>
            </a:endParaRPr>
          </a:p>
        </p:txBody>
      </p:sp>
    </p:spTree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F49100-2E92-4578-16C4-F018DC47F6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05C399-FB9D-A7EE-198E-1EA9922055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DQE Tests / Signal Types</a:t>
            </a:r>
          </a:p>
        </p:txBody>
      </p:sp>
      <p:graphicFrame>
        <p:nvGraphicFramePr>
          <p:cNvPr id="5" name="Content Placeholder 3">
            <a:extLst>
              <a:ext uri="{FF2B5EF4-FFF2-40B4-BE49-F238E27FC236}">
                <a16:creationId xmlns:a16="http://schemas.microsoft.com/office/drawing/2014/main" id="{24ABB18B-1BB9-DB71-3A34-03D0F28DB71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26131177"/>
              </p:ext>
            </p:extLst>
          </p:nvPr>
        </p:nvGraphicFramePr>
        <p:xfrm>
          <a:off x="3357562" y="2836017"/>
          <a:ext cx="6219826" cy="27724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46234">
                  <a:extLst>
                    <a:ext uri="{9D8B030D-6E8A-4147-A177-3AD203B41FA5}">
                      <a16:colId xmlns:a16="http://schemas.microsoft.com/office/drawing/2014/main" val="3555937075"/>
                    </a:ext>
                  </a:extLst>
                </a:gridCol>
                <a:gridCol w="1227597">
                  <a:extLst>
                    <a:ext uri="{9D8B030D-6E8A-4147-A177-3AD203B41FA5}">
                      <a16:colId xmlns:a16="http://schemas.microsoft.com/office/drawing/2014/main" val="3905449030"/>
                    </a:ext>
                  </a:extLst>
                </a:gridCol>
                <a:gridCol w="982079">
                  <a:extLst>
                    <a:ext uri="{9D8B030D-6E8A-4147-A177-3AD203B41FA5}">
                      <a16:colId xmlns:a16="http://schemas.microsoft.com/office/drawing/2014/main" val="1906935521"/>
                    </a:ext>
                  </a:extLst>
                </a:gridCol>
                <a:gridCol w="1063916">
                  <a:extLst>
                    <a:ext uri="{9D8B030D-6E8A-4147-A177-3AD203B41FA5}">
                      <a16:colId xmlns:a16="http://schemas.microsoft.com/office/drawing/2014/main" val="1660960808"/>
                    </a:ext>
                  </a:extLst>
                </a:gridCol>
              </a:tblGrid>
              <a:tr h="516918">
                <a:tc>
                  <a:txBody>
                    <a:bodyPr/>
                    <a:lstStyle/>
                    <a:p>
                      <a:r>
                        <a:rPr lang="en-US" sz="1400" dirty="0"/>
                        <a:t>Signal Types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DQE Block Size (bits)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Bit Rate (Mbps)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Signal Type ID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3065258122"/>
                  </a:ext>
                </a:extLst>
              </a:tr>
              <a:tr h="281131">
                <a:tc>
                  <a:txBody>
                    <a:bodyPr/>
                    <a:lstStyle/>
                    <a:p>
                      <a:r>
                        <a:rPr lang="en-US" sz="1400" b="0" dirty="0">
                          <a:solidFill>
                            <a:schemeClr val="tx1"/>
                          </a:solidFill>
                        </a:rPr>
                        <a:t>PCM/FM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r>
                        <a:rPr lang="en-US" sz="1400" b="0" dirty="0">
                          <a:solidFill>
                            <a:schemeClr val="tx1"/>
                          </a:solidFill>
                        </a:rPr>
                        <a:t>4096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r>
                        <a:rPr lang="en-US" sz="1400" b="0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r>
                        <a:rPr lang="en-US" sz="1400" b="0" dirty="0">
                          <a:solidFill>
                            <a:schemeClr val="tx1"/>
                          </a:solidFill>
                        </a:rPr>
                        <a:t>ST1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1043037578"/>
                  </a:ext>
                </a:extLst>
              </a:tr>
              <a:tr h="281131">
                <a:tc>
                  <a:txBody>
                    <a:bodyPr/>
                    <a:lstStyle/>
                    <a:p>
                      <a:r>
                        <a:rPr lang="en-US" sz="1400" b="0" dirty="0">
                          <a:solidFill>
                            <a:schemeClr val="tx1"/>
                          </a:solidFill>
                        </a:rPr>
                        <a:t>SOQPSK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r>
                        <a:rPr lang="en-US" sz="1400" b="0" dirty="0">
                          <a:solidFill>
                            <a:schemeClr val="tx1"/>
                          </a:solidFill>
                        </a:rPr>
                        <a:t>4096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r>
                        <a:rPr lang="en-US" sz="1400" b="0" dirty="0">
                          <a:solidFill>
                            <a:schemeClr val="tx1"/>
                          </a:solidFill>
                        </a:rPr>
                        <a:t>20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dirty="0">
                          <a:solidFill>
                            <a:schemeClr val="tx1"/>
                          </a:solidFill>
                        </a:rPr>
                        <a:t>ST2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392683824"/>
                  </a:ext>
                </a:extLst>
              </a:tr>
              <a:tr h="281131">
                <a:tc>
                  <a:txBody>
                    <a:bodyPr/>
                    <a:lstStyle/>
                    <a:p>
                      <a:r>
                        <a:rPr lang="en-US" sz="1400" b="0" dirty="0">
                          <a:solidFill>
                            <a:schemeClr val="tx1"/>
                          </a:solidFill>
                        </a:rPr>
                        <a:t>STC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r>
                        <a:rPr lang="en-US" sz="1400" b="0" dirty="0">
                          <a:solidFill>
                            <a:schemeClr val="tx1"/>
                          </a:solidFill>
                        </a:rPr>
                        <a:t>3200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r>
                        <a:rPr lang="en-US" sz="1400" b="0" dirty="0">
                          <a:solidFill>
                            <a:schemeClr val="tx1"/>
                          </a:solidFill>
                        </a:rPr>
                        <a:t>10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dirty="0">
                          <a:solidFill>
                            <a:schemeClr val="tx1"/>
                          </a:solidFill>
                        </a:rPr>
                        <a:t>ST3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1157249271"/>
                  </a:ext>
                </a:extLst>
              </a:tr>
              <a:tr h="281131">
                <a:tc>
                  <a:txBody>
                    <a:bodyPr/>
                    <a:lstStyle/>
                    <a:p>
                      <a:r>
                        <a:rPr lang="en-US" sz="1400" b="0" dirty="0">
                          <a:solidFill>
                            <a:schemeClr val="tx1"/>
                          </a:solidFill>
                        </a:rPr>
                        <a:t>ARTM-CPM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r>
                        <a:rPr lang="en-US" sz="1400" b="0" dirty="0">
                          <a:solidFill>
                            <a:schemeClr val="tx1"/>
                          </a:solidFill>
                        </a:rPr>
                        <a:t>16384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r>
                        <a:rPr lang="en-US" sz="1400" b="0" dirty="0">
                          <a:solidFill>
                            <a:schemeClr val="tx1"/>
                          </a:solidFill>
                        </a:rPr>
                        <a:t>15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dirty="0">
                          <a:solidFill>
                            <a:schemeClr val="tx1"/>
                          </a:solidFill>
                        </a:rPr>
                        <a:t>ST4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861545508"/>
                  </a:ext>
                </a:extLst>
              </a:tr>
              <a:tr h="281131">
                <a:tc>
                  <a:txBody>
                    <a:bodyPr/>
                    <a:lstStyle/>
                    <a:p>
                      <a:r>
                        <a:rPr lang="en-US" sz="1400" b="0" dirty="0">
                          <a:solidFill>
                            <a:schemeClr val="tx1"/>
                          </a:solidFill>
                        </a:rPr>
                        <a:t>SOQPSK-LDPC (r=2/3 k=4096)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r>
                        <a:rPr lang="en-US" sz="1400" b="0" dirty="0">
                          <a:solidFill>
                            <a:schemeClr val="tx1"/>
                          </a:solidFill>
                        </a:rPr>
                        <a:t>4096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r>
                        <a:rPr lang="en-US" sz="1400" b="0" dirty="0">
                          <a:solidFill>
                            <a:schemeClr val="tx1"/>
                          </a:solidFill>
                        </a:rPr>
                        <a:t>20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dirty="0">
                          <a:solidFill>
                            <a:schemeClr val="tx1"/>
                          </a:solidFill>
                        </a:rPr>
                        <a:t>ST5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823921197"/>
                  </a:ext>
                </a:extLst>
              </a:tr>
              <a:tr h="281131">
                <a:tc>
                  <a:txBody>
                    <a:bodyPr/>
                    <a:lstStyle/>
                    <a:p>
                      <a:r>
                        <a:rPr lang="en-US" sz="1400" b="0" dirty="0">
                          <a:solidFill>
                            <a:schemeClr val="tx1"/>
                          </a:solidFill>
                        </a:rPr>
                        <a:t>SOQPSK-LDPC (r=4/5 k=1024)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r>
                        <a:rPr lang="en-US" sz="1400" b="0" dirty="0">
                          <a:solidFill>
                            <a:schemeClr val="tx1"/>
                          </a:solidFill>
                        </a:rPr>
                        <a:t>1024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r>
                        <a:rPr lang="en-US" sz="1400" b="0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dirty="0">
                          <a:solidFill>
                            <a:schemeClr val="tx1"/>
                          </a:solidFill>
                        </a:rPr>
                        <a:t>ST6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400800032"/>
                  </a:ext>
                </a:extLst>
              </a:tr>
              <a:tr h="281131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dirty="0">
                          <a:solidFill>
                            <a:schemeClr val="tx1"/>
                          </a:solidFill>
                        </a:rPr>
                        <a:t>SOQPSK-LDPC (r=1/2 k=4096)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r>
                        <a:rPr lang="en-US" sz="1400" b="0" dirty="0">
                          <a:solidFill>
                            <a:schemeClr val="tx1"/>
                          </a:solidFill>
                        </a:rPr>
                        <a:t>4096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r>
                        <a:rPr lang="en-US" sz="1400" b="0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dirty="0">
                          <a:solidFill>
                            <a:schemeClr val="tx1"/>
                          </a:solidFill>
                        </a:rPr>
                        <a:t>ST7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3820335328"/>
                  </a:ext>
                </a:extLst>
              </a:tr>
              <a:tr h="281131">
                <a:tc>
                  <a:txBody>
                    <a:bodyPr/>
                    <a:lstStyle/>
                    <a:p>
                      <a:r>
                        <a:rPr lang="en-US" sz="1400" b="0" dirty="0">
                          <a:solidFill>
                            <a:schemeClr val="tx1"/>
                          </a:solidFill>
                        </a:rPr>
                        <a:t>STC-LDPC (r=2/3 k=4096) 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r>
                        <a:rPr lang="en-US" sz="1400" b="0" dirty="0">
                          <a:solidFill>
                            <a:schemeClr val="tx1"/>
                          </a:solidFill>
                        </a:rPr>
                        <a:t>4096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r>
                        <a:rPr lang="en-US" sz="1400" b="0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dirty="0">
                          <a:solidFill>
                            <a:schemeClr val="tx1"/>
                          </a:solidFill>
                        </a:rPr>
                        <a:t>ST8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1439717000"/>
                  </a:ext>
                </a:extLst>
              </a:tr>
            </a:tbl>
          </a:graphicData>
        </a:graphic>
      </p:graphicFrame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00893E5A-F5BB-AF8F-65AA-CE963E04D13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6878009"/>
              </p:ext>
            </p:extLst>
          </p:nvPr>
        </p:nvGraphicFramePr>
        <p:xfrm>
          <a:off x="1142999" y="2836019"/>
          <a:ext cx="1809750" cy="2765964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809750">
                  <a:extLst>
                    <a:ext uri="{9D8B030D-6E8A-4147-A177-3AD203B41FA5}">
                      <a16:colId xmlns:a16="http://schemas.microsoft.com/office/drawing/2014/main" val="1937635853"/>
                    </a:ext>
                  </a:extLst>
                </a:gridCol>
              </a:tblGrid>
              <a:tr h="521208"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bg1"/>
                          </a:solidFill>
                        </a:rPr>
                        <a:t>DQE Test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228781274"/>
                  </a:ext>
                </a:extLst>
              </a:tr>
              <a:tr h="374126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dirty="0">
                          <a:solidFill>
                            <a:schemeClr val="tx1"/>
                          </a:solidFill>
                        </a:rPr>
                        <a:t>11.1 AWGN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1188707300"/>
                  </a:ext>
                </a:extLst>
              </a:tr>
              <a:tr h="374126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dirty="0">
                          <a:solidFill>
                            <a:schemeClr val="tx1"/>
                          </a:solidFill>
                        </a:rPr>
                        <a:t>11.2 Step &amp; Dwell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127750003"/>
                  </a:ext>
                </a:extLst>
              </a:tr>
              <a:tr h="374126">
                <a:tc>
                  <a:txBody>
                    <a:bodyPr/>
                    <a:lstStyle/>
                    <a:p>
                      <a:r>
                        <a:rPr lang="en-US" sz="1400" b="0" dirty="0">
                          <a:solidFill>
                            <a:schemeClr val="tx1"/>
                          </a:solidFill>
                        </a:rPr>
                        <a:t>11.3 ACI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316681076"/>
                  </a:ext>
                </a:extLst>
              </a:tr>
              <a:tr h="374126">
                <a:tc>
                  <a:txBody>
                    <a:bodyPr/>
                    <a:lstStyle/>
                    <a:p>
                      <a:r>
                        <a:rPr lang="en-US" sz="1400" b="0" dirty="0">
                          <a:solidFill>
                            <a:schemeClr val="tx1"/>
                          </a:solidFill>
                        </a:rPr>
                        <a:t>11.4 MP 3 Ray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776254767"/>
                  </a:ext>
                </a:extLst>
              </a:tr>
              <a:tr h="374126">
                <a:tc>
                  <a:txBody>
                    <a:bodyPr/>
                    <a:lstStyle/>
                    <a:p>
                      <a:r>
                        <a:rPr lang="en-US" sz="1400" b="0" dirty="0">
                          <a:solidFill>
                            <a:schemeClr val="tx1"/>
                          </a:solidFill>
                        </a:rPr>
                        <a:t>11.5 MP 2-Ray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1857583931"/>
                  </a:ext>
                </a:extLst>
              </a:tr>
              <a:tr h="374126">
                <a:tc>
                  <a:txBody>
                    <a:bodyPr/>
                    <a:lstStyle/>
                    <a:p>
                      <a:r>
                        <a:rPr lang="en-US" sz="1400" b="0" dirty="0">
                          <a:solidFill>
                            <a:schemeClr val="tx1"/>
                          </a:solidFill>
                        </a:rPr>
                        <a:t>11.6 Resync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311104087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4B0969C2-ADC8-F9B7-025D-97D2CFB8CCF9}"/>
              </a:ext>
            </a:extLst>
          </p:cNvPr>
          <p:cNvSpPr txBox="1"/>
          <p:nvPr/>
        </p:nvSpPr>
        <p:spPr>
          <a:xfrm>
            <a:off x="1543049" y="5889774"/>
            <a:ext cx="10096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tx1"/>
                </a:solidFill>
                <a:latin typeface="+mn-lt"/>
              </a:rPr>
              <a:t>6 Tests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2533D47-7FB6-B5D3-B21B-CCD965025464}"/>
              </a:ext>
            </a:extLst>
          </p:cNvPr>
          <p:cNvSpPr txBox="1"/>
          <p:nvPr/>
        </p:nvSpPr>
        <p:spPr>
          <a:xfrm>
            <a:off x="3928943" y="5889774"/>
            <a:ext cx="17526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tx1"/>
                </a:solidFill>
                <a:latin typeface="+mn-lt"/>
              </a:rPr>
              <a:t>8 Signal Types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331A772-C572-6936-09D2-558FEA7EBF2E}"/>
              </a:ext>
            </a:extLst>
          </p:cNvPr>
          <p:cNvSpPr txBox="1"/>
          <p:nvPr/>
        </p:nvSpPr>
        <p:spPr>
          <a:xfrm>
            <a:off x="6838426" y="5889774"/>
            <a:ext cx="22288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tx1"/>
                </a:solidFill>
                <a:latin typeface="+mn-lt"/>
                <a:sym typeface="Wingdings" panose="05000000000000000000" pitchFamily="2" charset="2"/>
              </a:rPr>
              <a:t> 48 Combinations</a:t>
            </a:r>
            <a:endParaRPr lang="en-US" sz="14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DF03607-02B5-A722-A633-8FD380C23C24}"/>
              </a:ext>
            </a:extLst>
          </p:cNvPr>
          <p:cNvSpPr txBox="1"/>
          <p:nvPr/>
        </p:nvSpPr>
        <p:spPr>
          <a:xfrm>
            <a:off x="2781300" y="5889774"/>
            <a:ext cx="8001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tx1"/>
                </a:solidFill>
                <a:latin typeface="+mn-lt"/>
              </a:rPr>
              <a:t>x</a:t>
            </a:r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89905BDA-9CDD-AA08-0154-CD41FB09190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470212"/>
            <a:ext cx="10515600" cy="1262049"/>
          </a:xfrm>
        </p:spPr>
        <p:txBody>
          <a:bodyPr/>
          <a:lstStyle/>
          <a:p>
            <a:r>
              <a:rPr lang="en-US" dirty="0"/>
              <a:t>Cannot </a:t>
            </a:r>
            <a:r>
              <a:rPr lang="en-US" dirty="0">
                <a:solidFill>
                  <a:schemeClr val="accent2"/>
                </a:solidFill>
              </a:rPr>
              <a:t>verify</a:t>
            </a:r>
            <a:r>
              <a:rPr lang="en-US" dirty="0"/>
              <a:t> all modulation/coding/block size/bit rate combinations (objective is functional interoperability NOT design verification)</a:t>
            </a:r>
          </a:p>
          <a:p>
            <a:r>
              <a:rPr lang="en-US" dirty="0"/>
              <a:t>8 representative signal types were agreed upon for DQE/DQM testing after RCC meeting with receiver vendors and Govt personnel</a:t>
            </a:r>
          </a:p>
          <a:p>
            <a:endParaRPr lang="en-US" dirty="0"/>
          </a:p>
        </p:txBody>
      </p:sp>
      <p:sp>
        <p:nvSpPr>
          <p:cNvPr id="16" name="Right Brace 15">
            <a:extLst>
              <a:ext uri="{FF2B5EF4-FFF2-40B4-BE49-F238E27FC236}">
                <a16:creationId xmlns:a16="http://schemas.microsoft.com/office/drawing/2014/main" id="{545CC6F2-FE2A-05A5-69F2-C1C501D1E5FE}"/>
              </a:ext>
            </a:extLst>
          </p:cNvPr>
          <p:cNvSpPr/>
          <p:nvPr/>
        </p:nvSpPr>
        <p:spPr>
          <a:xfrm rot="5400000">
            <a:off x="1932737" y="4844240"/>
            <a:ext cx="230275" cy="1809749"/>
          </a:xfrm>
          <a:prstGeom prst="rightBrace">
            <a:avLst/>
          </a:prstGeom>
          <a:ln w="1905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Right Brace 16">
            <a:extLst>
              <a:ext uri="{FF2B5EF4-FFF2-40B4-BE49-F238E27FC236}">
                <a16:creationId xmlns:a16="http://schemas.microsoft.com/office/drawing/2014/main" id="{4B2A31DA-2893-8452-0B66-E05697893AF6}"/>
              </a:ext>
            </a:extLst>
          </p:cNvPr>
          <p:cNvSpPr/>
          <p:nvPr/>
        </p:nvSpPr>
        <p:spPr>
          <a:xfrm rot="5400000">
            <a:off x="4690106" y="4305960"/>
            <a:ext cx="230275" cy="2886310"/>
          </a:xfrm>
          <a:prstGeom prst="rightBrace">
            <a:avLst/>
          </a:prstGeom>
          <a:ln w="1905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Right Brace 17">
            <a:extLst>
              <a:ext uri="{FF2B5EF4-FFF2-40B4-BE49-F238E27FC236}">
                <a16:creationId xmlns:a16="http://schemas.microsoft.com/office/drawing/2014/main" id="{8F9D51FE-1980-05C0-E932-1F31CFE918A0}"/>
              </a:ext>
            </a:extLst>
          </p:cNvPr>
          <p:cNvSpPr/>
          <p:nvPr/>
        </p:nvSpPr>
        <p:spPr>
          <a:xfrm rot="5400000">
            <a:off x="7837714" y="4124579"/>
            <a:ext cx="230274" cy="3249073"/>
          </a:xfrm>
          <a:prstGeom prst="rightBrace">
            <a:avLst/>
          </a:prstGeom>
          <a:ln w="1905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EC1F77A-E8E7-C088-4281-0A1BBBCAAF85}"/>
              </a:ext>
            </a:extLst>
          </p:cNvPr>
          <p:cNvSpPr txBox="1"/>
          <p:nvPr/>
        </p:nvSpPr>
        <p:spPr>
          <a:xfrm>
            <a:off x="5896440" y="5889774"/>
            <a:ext cx="8001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tx1"/>
                </a:solidFill>
                <a:latin typeface="+mn-lt"/>
              </a:rPr>
              <a:t>=</a:t>
            </a:r>
          </a:p>
        </p:txBody>
      </p:sp>
    </p:spTree>
    <p:extLst>
      <p:ext uri="{BB962C8B-B14F-4D97-AF65-F5344CB8AC3E}">
        <p14:creationId xmlns:p14="http://schemas.microsoft.com/office/powerpoint/2010/main" val="2014983937"/>
      </p:ext>
    </p:extLst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4013C1-132B-55BA-635E-56807C1EB4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BD6171-28BF-07C3-4A3B-BA88233346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Automated Testing Approach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469E8E-101F-76C5-E52F-F91A91A2A794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400" dirty="0">
                <a:solidFill>
                  <a:schemeClr val="accent1"/>
                </a:solidFill>
              </a:rPr>
              <a:t>Each Signal Type is run through all 6 tests (11.1-11.6)</a:t>
            </a:r>
          </a:p>
          <a:p>
            <a:pPr marL="0" indent="0">
              <a:buNone/>
            </a:pPr>
            <a:r>
              <a:rPr lang="en-US" dirty="0"/>
              <a:t>Repeat with remaining Signal Types until all 48 combinations are complete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CA35FBCF-B9E0-89B3-B364-ED707A1A493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2808"/>
          <a:stretch/>
        </p:blipFill>
        <p:spPr>
          <a:xfrm>
            <a:off x="2134852" y="2377644"/>
            <a:ext cx="7922296" cy="3388424"/>
          </a:xfrm>
          <a:prstGeom prst="rect">
            <a:avLst/>
          </a:prstGeom>
        </p:spPr>
      </p:pic>
      <p:sp>
        <p:nvSpPr>
          <p:cNvPr id="4" name="Text Box 41">
            <a:extLst>
              <a:ext uri="{FF2B5EF4-FFF2-40B4-BE49-F238E27FC236}">
                <a16:creationId xmlns:a16="http://schemas.microsoft.com/office/drawing/2014/main" id="{41D879BC-23A7-2F70-563C-5D1D3E2B8F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95600" y="5849939"/>
            <a:ext cx="6400800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defRPr/>
            </a:pPr>
            <a:r>
              <a:rPr lang="en-US" sz="800" dirty="0">
                <a:solidFill>
                  <a:schemeClr val="tx1"/>
                </a:solidFill>
                <a:latin typeface="Arial" charset="0"/>
                <a:cs typeface="+mn-cs"/>
              </a:rPr>
              <a:t>Figure 2: Example of DQE 11.1-11.6 automated testing (DQM/BEP vs Time)</a:t>
            </a:r>
          </a:p>
        </p:txBody>
      </p:sp>
    </p:spTree>
    <p:extLst>
      <p:ext uri="{BB962C8B-B14F-4D97-AF65-F5344CB8AC3E}">
        <p14:creationId xmlns:p14="http://schemas.microsoft.com/office/powerpoint/2010/main" val="1530784803"/>
      </p:ext>
    </p:extLst>
  </p:cSld>
  <p:clrMapOvr>
    <a:masterClrMapping/>
  </p:clrMapOvr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27">
            <a:extLst>
              <a:ext uri="{FF2B5EF4-FFF2-40B4-BE49-F238E27FC236}">
                <a16:creationId xmlns:a16="http://schemas.microsoft.com/office/drawing/2014/main" id="{F4BAB390-79A3-9213-20C0-3C7C27BE190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10590"/>
          <a:stretch/>
        </p:blipFill>
        <p:spPr>
          <a:xfrm>
            <a:off x="839549" y="3191403"/>
            <a:ext cx="8183035" cy="264094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580FA04-4F68-E84C-7DFF-4D0A7CCB1F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11.1 AWGN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4F51B0-1620-EC18-538E-2FB43DB80F13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BER vs BEP/DQM in AWGN</a:t>
            </a:r>
          </a:p>
          <a:p>
            <a:r>
              <a:rPr lang="en-US" dirty="0"/>
              <a:t>DQM correlation is tight (Worst case Qrms = 0.38)</a:t>
            </a:r>
          </a:p>
          <a:p>
            <a:r>
              <a:rPr lang="en-US" dirty="0"/>
              <a:t>Averages values match very well</a:t>
            </a:r>
          </a:p>
          <a:p>
            <a:r>
              <a:rPr lang="en-US" dirty="0"/>
              <a:t>All 8 Signal Types are shown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561BDDB-B7C7-3A96-FC4F-3FEB5E73536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83307" y="837332"/>
            <a:ext cx="2895601" cy="2176524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70E0072A-4BF2-6EDB-0C7A-9F9D4631A9A7}"/>
              </a:ext>
            </a:extLst>
          </p:cNvPr>
          <p:cNvSpPr txBox="1"/>
          <p:nvPr/>
        </p:nvSpPr>
        <p:spPr>
          <a:xfrm>
            <a:off x="8754907" y="385355"/>
            <a:ext cx="217170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>
                <a:solidFill>
                  <a:schemeClr val="accent2"/>
                </a:solidFill>
                <a:latin typeface="+mn-lt"/>
              </a:rPr>
              <a:t>Q=4.5 =&gt; 10</a:t>
            </a:r>
            <a:r>
              <a:rPr lang="en-US" sz="1050" baseline="30000" dirty="0">
                <a:solidFill>
                  <a:schemeClr val="accent2"/>
                </a:solidFill>
                <a:latin typeface="+mn-lt"/>
              </a:rPr>
              <a:t>-4.5</a:t>
            </a:r>
            <a:r>
              <a:rPr lang="en-US" sz="1050" dirty="0">
                <a:solidFill>
                  <a:schemeClr val="accent2"/>
                </a:solidFill>
                <a:latin typeface="+mn-lt"/>
              </a:rPr>
              <a:t> =&gt;BEP=3.16e-5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BBC96848-6F4D-CAF9-9DB8-62B5BC8DE8B9}"/>
              </a:ext>
            </a:extLst>
          </p:cNvPr>
          <p:cNvSpPr/>
          <p:nvPr/>
        </p:nvSpPr>
        <p:spPr bwMode="auto">
          <a:xfrm>
            <a:off x="10088407" y="992780"/>
            <a:ext cx="190500" cy="190500"/>
          </a:xfrm>
          <a:prstGeom prst="ellipse">
            <a:avLst/>
          </a:prstGeom>
          <a:noFill/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endParaRPr lang="en-US" sz="450" dirty="0">
              <a:solidFill>
                <a:srgbClr val="000000"/>
              </a:solidFill>
              <a:latin typeface="+mn-lt"/>
            </a:endParaRP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DBF3EC45-E7FA-EA83-D036-8A2EB7642A5B}"/>
              </a:ext>
            </a:extLst>
          </p:cNvPr>
          <p:cNvCxnSpPr>
            <a:stCxn id="11" idx="2"/>
            <a:endCxn id="12" idx="0"/>
          </p:cNvCxnSpPr>
          <p:nvPr/>
        </p:nvCxnSpPr>
        <p:spPr bwMode="auto">
          <a:xfrm>
            <a:off x="9840757" y="639272"/>
            <a:ext cx="342900" cy="353509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5" name="Oval 14">
            <a:extLst>
              <a:ext uri="{FF2B5EF4-FFF2-40B4-BE49-F238E27FC236}">
                <a16:creationId xmlns:a16="http://schemas.microsoft.com/office/drawing/2014/main" id="{2E5C9714-051C-6EB3-B4DD-FFD88CAFF7F4}"/>
              </a:ext>
            </a:extLst>
          </p:cNvPr>
          <p:cNvSpPr/>
          <p:nvPr/>
        </p:nvSpPr>
        <p:spPr bwMode="auto">
          <a:xfrm>
            <a:off x="7323703" y="981377"/>
            <a:ext cx="1050204" cy="261228"/>
          </a:xfrm>
          <a:prstGeom prst="ellipse">
            <a:avLst/>
          </a:prstGeom>
          <a:noFill/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endParaRPr lang="en-US" sz="450" dirty="0">
              <a:solidFill>
                <a:srgbClr val="000000"/>
              </a:solidFill>
              <a:latin typeface="+mn-lt"/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A0059AD6-572E-83AD-10D8-362D4E0FB57C}"/>
              </a:ext>
            </a:extLst>
          </p:cNvPr>
          <p:cNvSpPr txBox="1">
            <a:spLocks/>
          </p:cNvSpPr>
          <p:nvPr/>
        </p:nvSpPr>
        <p:spPr>
          <a:xfrm>
            <a:off x="838200" y="5771804"/>
            <a:ext cx="2514600" cy="1238596"/>
          </a:xfrm>
          <a:prstGeom prst="rect">
            <a:avLst/>
          </a:prstGeom>
        </p:spPr>
        <p:txBody>
          <a:bodyPr vert="horz" lIns="91440" tIns="45720" rIns="91440" bIns="45720" numCol="1" spcCol="45720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68313" indent="-2349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744538" indent="-276225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035050" indent="-290513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270000" indent="-2349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None/>
            </a:pPr>
            <a:r>
              <a:rPr lang="en-US" sz="1400" dirty="0">
                <a:solidFill>
                  <a:schemeClr val="accent1"/>
                </a:solidFill>
              </a:rPr>
              <a:t>A) DQM/BEP vs Time</a:t>
            </a:r>
          </a:p>
          <a:p>
            <a:pPr marL="0" indent="0" algn="ctr" fontAlgn="auto">
              <a:spcAft>
                <a:spcPts val="0"/>
              </a:spcAft>
              <a:buNone/>
            </a:pPr>
            <a:endParaRPr lang="en-US" sz="1400" dirty="0">
              <a:solidFill>
                <a:schemeClr val="accent1"/>
              </a:solidFill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C4480EF3-B13F-DC02-CC1D-EBCE6491CA4C}"/>
              </a:ext>
            </a:extLst>
          </p:cNvPr>
          <p:cNvSpPr txBox="1">
            <a:spLocks/>
          </p:cNvSpPr>
          <p:nvPr/>
        </p:nvSpPr>
        <p:spPr>
          <a:xfrm>
            <a:off x="3563512" y="5771804"/>
            <a:ext cx="2735108" cy="1238596"/>
          </a:xfrm>
          <a:prstGeom prst="rect">
            <a:avLst/>
          </a:prstGeom>
        </p:spPr>
        <p:txBody>
          <a:bodyPr vert="horz" lIns="91440" tIns="45720" rIns="91440" bIns="45720" numCol="1" spcCol="45720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68313" indent="-2349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744538" indent="-276225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035050" indent="-290513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270000" indent="-2349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None/>
            </a:pPr>
            <a:r>
              <a:rPr lang="en-US" sz="1400" dirty="0">
                <a:solidFill>
                  <a:schemeClr val="accent1"/>
                </a:solidFill>
              </a:rPr>
              <a:t>B) Average BER/BEP vs AWGN</a:t>
            </a:r>
          </a:p>
          <a:p>
            <a:pPr marL="0" indent="0" algn="ctr" fontAlgn="auto">
              <a:spcAft>
                <a:spcPts val="0"/>
              </a:spcAft>
              <a:buNone/>
            </a:pPr>
            <a:endParaRPr lang="en-US" sz="1400" dirty="0">
              <a:solidFill>
                <a:schemeClr val="accent1"/>
              </a:solidFill>
            </a:endParaRP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16472C9C-69A1-C0EA-1547-DAE6CFA4BC06}"/>
              </a:ext>
            </a:extLst>
          </p:cNvPr>
          <p:cNvSpPr txBox="1">
            <a:spLocks/>
          </p:cNvSpPr>
          <p:nvPr/>
        </p:nvSpPr>
        <p:spPr>
          <a:xfrm>
            <a:off x="6316508" y="5771804"/>
            <a:ext cx="2514600" cy="1238596"/>
          </a:xfrm>
          <a:prstGeom prst="rect">
            <a:avLst/>
          </a:prstGeom>
        </p:spPr>
        <p:txBody>
          <a:bodyPr vert="horz" lIns="91440" tIns="45720" rIns="91440" bIns="45720" numCol="1" spcCol="45720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68313" indent="-2349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744538" indent="-276225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035050" indent="-290513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270000" indent="-2349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None/>
            </a:pPr>
            <a:r>
              <a:rPr lang="en-US" sz="1400" dirty="0">
                <a:solidFill>
                  <a:schemeClr val="accent1"/>
                </a:solidFill>
              </a:rPr>
              <a:t>C) DQM Correlation</a:t>
            </a:r>
          </a:p>
          <a:p>
            <a:pPr marL="0" indent="0" algn="ctr" fontAlgn="auto">
              <a:spcAft>
                <a:spcPts val="0"/>
              </a:spcAft>
              <a:buNone/>
            </a:pPr>
            <a:endParaRPr lang="en-US" sz="14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671118"/>
      </p:ext>
    </p:extLst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DE6600F1-1F99-6EF8-F171-6D5CB522D1B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11914"/>
          <a:stretch/>
        </p:blipFill>
        <p:spPr>
          <a:xfrm>
            <a:off x="838200" y="3197495"/>
            <a:ext cx="7962319" cy="257430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580FA04-4F68-E84C-7DFF-4D0A7CCB1F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11.2 Step &amp; Dwell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4F51B0-1620-EC18-538E-2FB43DB80F1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470213"/>
            <a:ext cx="10515600" cy="1501588"/>
          </a:xfrm>
        </p:spPr>
        <p:txBody>
          <a:bodyPr/>
          <a:lstStyle/>
          <a:p>
            <a:r>
              <a:rPr lang="en-US" dirty="0"/>
              <a:t>BER vs BEP/DQM in dynamic AWGN</a:t>
            </a:r>
          </a:p>
          <a:p>
            <a:r>
              <a:rPr lang="en-US" dirty="0"/>
              <a:t>DQM correlation is tight (Worst case Qrms = 0.43)</a:t>
            </a:r>
          </a:p>
          <a:p>
            <a:r>
              <a:rPr lang="en-US" dirty="0"/>
              <a:t>Step response quickly indicates changes in channel (</a:t>
            </a:r>
            <a:r>
              <a:rPr lang="en-US" dirty="0">
                <a:sym typeface="Symbol" panose="05050102010706020507" pitchFamily="18" charset="2"/>
              </a:rPr>
              <a:t>1 DQE frame)</a:t>
            </a:r>
            <a:endParaRPr lang="en-US" dirty="0"/>
          </a:p>
          <a:p>
            <a:r>
              <a:rPr lang="en-US" dirty="0"/>
              <a:t>All 8 Signal Types are shown</a:t>
            </a:r>
          </a:p>
          <a:p>
            <a:pPr marL="0" indent="0">
              <a:buNone/>
            </a:pPr>
            <a:endParaRPr lang="en-US" sz="1350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896B4AF1-5B58-67DF-BAB9-65C044DB742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92125" y="1128579"/>
            <a:ext cx="2961675" cy="1662317"/>
          </a:xfrm>
          <a:prstGeom prst="rect">
            <a:avLst/>
          </a:prstGeom>
        </p:spPr>
      </p:pic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3DF3019C-725F-1D5B-0E66-60ABE569EBD9}"/>
              </a:ext>
            </a:extLst>
          </p:cNvPr>
          <p:cNvSpPr txBox="1">
            <a:spLocks/>
          </p:cNvSpPr>
          <p:nvPr/>
        </p:nvSpPr>
        <p:spPr>
          <a:xfrm>
            <a:off x="838200" y="5771804"/>
            <a:ext cx="2514600" cy="1238596"/>
          </a:xfrm>
          <a:prstGeom prst="rect">
            <a:avLst/>
          </a:prstGeom>
        </p:spPr>
        <p:txBody>
          <a:bodyPr vert="horz" lIns="91440" tIns="45720" rIns="91440" bIns="45720" numCol="1" spcCol="45720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68313" indent="-2349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744538" indent="-276225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035050" indent="-290513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270000" indent="-2349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None/>
            </a:pPr>
            <a:r>
              <a:rPr lang="en-US" sz="1400" dirty="0">
                <a:solidFill>
                  <a:schemeClr val="accent1"/>
                </a:solidFill>
              </a:rPr>
              <a:t>A) DQM/BEP vs Time</a:t>
            </a:r>
          </a:p>
          <a:p>
            <a:pPr marL="0" indent="0" algn="ctr" fontAlgn="auto">
              <a:spcAft>
                <a:spcPts val="0"/>
              </a:spcAft>
              <a:buNone/>
            </a:pPr>
            <a:endParaRPr lang="en-US" sz="1400" dirty="0">
              <a:solidFill>
                <a:schemeClr val="accent1"/>
              </a:solidFill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BB1816E1-7DAA-1639-F0CF-44FC6F4785B1}"/>
              </a:ext>
            </a:extLst>
          </p:cNvPr>
          <p:cNvSpPr txBox="1">
            <a:spLocks/>
          </p:cNvSpPr>
          <p:nvPr/>
        </p:nvSpPr>
        <p:spPr>
          <a:xfrm>
            <a:off x="3581400" y="5771804"/>
            <a:ext cx="2514600" cy="1238596"/>
          </a:xfrm>
          <a:prstGeom prst="rect">
            <a:avLst/>
          </a:prstGeom>
        </p:spPr>
        <p:txBody>
          <a:bodyPr vert="horz" lIns="91440" tIns="45720" rIns="91440" bIns="45720" numCol="1" spcCol="45720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68313" indent="-2349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744538" indent="-276225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035050" indent="-290513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270000" indent="-2349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None/>
            </a:pPr>
            <a:r>
              <a:rPr lang="en-US" sz="1400" dirty="0">
                <a:solidFill>
                  <a:schemeClr val="accent1"/>
                </a:solidFill>
              </a:rPr>
              <a:t>B) DQM Step Responses</a:t>
            </a:r>
          </a:p>
          <a:p>
            <a:pPr marL="0" indent="0" algn="ctr" fontAlgn="auto">
              <a:spcAft>
                <a:spcPts val="0"/>
              </a:spcAft>
              <a:buNone/>
            </a:pPr>
            <a:endParaRPr lang="en-US" sz="1400" dirty="0">
              <a:solidFill>
                <a:schemeClr val="accent1"/>
              </a:solidFill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4ACF2FDC-A26F-D8E0-3C3E-B0176CDB11AE}"/>
              </a:ext>
            </a:extLst>
          </p:cNvPr>
          <p:cNvSpPr txBox="1">
            <a:spLocks/>
          </p:cNvSpPr>
          <p:nvPr/>
        </p:nvSpPr>
        <p:spPr>
          <a:xfrm>
            <a:off x="6316508" y="5771804"/>
            <a:ext cx="2514600" cy="1238596"/>
          </a:xfrm>
          <a:prstGeom prst="rect">
            <a:avLst/>
          </a:prstGeom>
        </p:spPr>
        <p:txBody>
          <a:bodyPr vert="horz" lIns="91440" tIns="45720" rIns="91440" bIns="45720" numCol="1" spcCol="45720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68313" indent="-2349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744538" indent="-276225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035050" indent="-290513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270000" indent="-2349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None/>
            </a:pPr>
            <a:r>
              <a:rPr lang="en-US" sz="1400" dirty="0">
                <a:solidFill>
                  <a:schemeClr val="accent1"/>
                </a:solidFill>
              </a:rPr>
              <a:t>C) DQM Correlation</a:t>
            </a:r>
          </a:p>
          <a:p>
            <a:pPr marL="0" indent="0" algn="ctr" fontAlgn="auto">
              <a:spcAft>
                <a:spcPts val="0"/>
              </a:spcAft>
              <a:buNone/>
            </a:pPr>
            <a:endParaRPr lang="en-US" sz="14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4995001"/>
      </p:ext>
    </p:extLst>
  </p:cSld>
  <p:clrMapOvr>
    <a:masterClrMapping/>
  </p:clrMapOvr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CD9A99E-6BC2-1516-A0FC-ED7AC27230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chemeClr val="accent2"/>
                </a:solidFill>
              </a:rPr>
              <a:t>Industry Day 2</a:t>
            </a:r>
            <a:br>
              <a:rPr lang="en-US" dirty="0"/>
            </a:br>
            <a:r>
              <a:rPr lang="en-US" dirty="0"/>
              <a:t>DQE/DQM Assessment Testing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4484BDD-7B83-A542-097A-AD3BD8049D8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Friday Oct 25th, 2024</a:t>
            </a:r>
            <a:br>
              <a:rPr lang="en-US" dirty="0"/>
            </a:br>
            <a:r>
              <a:rPr lang="en-US" dirty="0"/>
              <a:t>Meeting room Cascade B (Renaissance Hotel)  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3102B4-5DAD-29D4-815F-6006C36FDA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1DFD78-C5C8-BF30-F07F-AD845D3F84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062481"/>
            <a:ext cx="10515600" cy="733039"/>
          </a:xfrm>
        </p:spPr>
        <p:txBody>
          <a:bodyPr anchor="ctr"/>
          <a:lstStyle/>
          <a:p>
            <a:r>
              <a:rPr lang="en-US" dirty="0"/>
              <a:t>Test Setup</a:t>
            </a:r>
          </a:p>
        </p:txBody>
      </p:sp>
      <p:pic>
        <p:nvPicPr>
          <p:cNvPr id="5" name="Picture 4" descr="A diagram of a test&#10;&#10;Description automatically generated">
            <a:extLst>
              <a:ext uri="{FF2B5EF4-FFF2-40B4-BE49-F238E27FC236}">
                <a16:creationId xmlns:a16="http://schemas.microsoft.com/office/drawing/2014/main" id="{9FAA3D76-1D7A-D0EC-774E-500C890D6E1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62400" y="762000"/>
            <a:ext cx="7391400" cy="5062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0298701"/>
      </p:ext>
    </p:extLst>
  </p:cSld>
  <p:clrMapOvr>
    <a:masterClrMapping/>
  </p:clrMapOvr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10E0FD-A057-DC85-8B57-4FA294F76E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Equipment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211DFF4-DF76-FF6C-721A-46ED32410C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1159" y="1219200"/>
            <a:ext cx="10515600" cy="4857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6603693"/>
      </p:ext>
    </p:extLst>
  </p:cSld>
  <p:clrMapOvr>
    <a:masterClrMapping/>
  </p:clrMapOvr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8BC1C3-3E75-F485-C8C8-1F275976D0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A81C24-6B42-AE85-7C2F-51AD079CC7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11.1 (AWGN) Report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8210D5D-E0E1-2C68-370A-D4EF1C4EFF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1371600"/>
            <a:ext cx="9132230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4424811"/>
      </p:ext>
    </p:extLst>
  </p:cSld>
  <p:clrMapOvr>
    <a:masterClrMapping/>
  </p:clrMapOvr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0A5CE4-47E9-D8DD-FE24-9D0C6F9A24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3DED58-8DF0-E85F-6E0A-92ADB4BF85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11.2 (Step &amp; Dwell) Report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71D071C-E12D-A372-81AA-A6434C2AAD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1" y="1524000"/>
            <a:ext cx="9029049" cy="4648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3750074"/>
      </p:ext>
    </p:extLst>
  </p:cSld>
  <p:clrMapOvr>
    <a:masterClrMapping/>
  </p:clrMapOvr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D9F546-1A65-CE76-CE16-12CBF9D8CB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A8130D-6CE2-B5C1-AEA6-B54FC486BC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11.3 (ACI) Report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7070C1E-CC72-7150-023D-2651385E1F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1444872"/>
            <a:ext cx="9144000" cy="4574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3282563"/>
      </p:ext>
    </p:extLst>
  </p:cSld>
  <p:clrMapOvr>
    <a:masterClrMapping/>
  </p:clrMapOvr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9592F9-D54D-0D90-1B74-C644BA5257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F7DA30-7FD4-EFE2-804F-DE9E8707FF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11.4 &amp; 11.5 (Multipath) Report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D777001-2763-5BB1-4B94-AF890A5C9E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1521422"/>
            <a:ext cx="9144000" cy="4650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0993630"/>
      </p:ext>
    </p:extLst>
  </p:cSld>
  <p:clrMapOvr>
    <a:masterClrMapping/>
  </p:clrMapOvr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B69DB0-2859-082B-E33F-CE3DA3DA15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BA990F-302D-3B69-007A-54BD469DBB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11.6 (Resync) Report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D936B6F-A81D-BB1E-918D-330F08B4C2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5377" y="1447800"/>
            <a:ext cx="8981789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9343818"/>
      </p:ext>
    </p:extLst>
  </p:cSld>
  <p:clrMapOvr>
    <a:masterClrMapping/>
  </p:clrMapOvr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0F84848-DC05-2AC6-BFB0-F93821D93C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Adaptive Equalization</a:t>
            </a:r>
          </a:p>
        </p:txBody>
      </p:sp>
    </p:spTree>
    <p:extLst>
      <p:ext uri="{BB962C8B-B14F-4D97-AF65-F5344CB8AC3E}">
        <p14:creationId xmlns:p14="http://schemas.microsoft.com/office/powerpoint/2010/main" val="3799650264"/>
      </p:ext>
    </p:extLst>
  </p:cSld>
  <p:clrMapOvr>
    <a:masterClrMapping/>
  </p:clrMapOvr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00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>
                <a:cs typeface="+mj-cs"/>
              </a:rPr>
              <a:t>Multipath is Ugly</a:t>
            </a:r>
          </a:p>
        </p:txBody>
      </p:sp>
      <p:sp>
        <p:nvSpPr>
          <p:cNvPr id="770051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838200" y="1295400"/>
            <a:ext cx="10515600" cy="391180"/>
          </a:xfrm>
        </p:spPr>
        <p:txBody>
          <a:bodyPr>
            <a:noAutofit/>
          </a:bodyPr>
          <a:lstStyle/>
          <a:p>
            <a:pPr marL="0" indent="0" algn="ctr" eaLnBrk="1" hangingPunct="1">
              <a:lnSpc>
                <a:spcPct val="90000"/>
              </a:lnSpc>
              <a:buNone/>
              <a:defRPr/>
            </a:pPr>
            <a:r>
              <a:rPr lang="en-US" sz="2400" dirty="0">
                <a:solidFill>
                  <a:schemeClr val="accent1"/>
                </a:solidFill>
                <a:cs typeface="+mn-cs"/>
              </a:rPr>
              <a:t>Equalization can turn </a:t>
            </a: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898966" y="2228732"/>
            <a:ext cx="6394068" cy="36394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09601" y="4667856"/>
            <a:ext cx="182879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800" dirty="0">
                <a:latin typeface="+mn-lt"/>
              </a:rPr>
              <a:t>Actual multipath from aircraft on the tarmac at Edwards AFB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F069EFB7-F1CF-A351-7461-B6A8DC121C86}"/>
              </a:ext>
            </a:extLst>
          </p:cNvPr>
          <p:cNvSpPr txBox="1">
            <a:spLocks noChangeArrowheads="1"/>
          </p:cNvSpPr>
          <p:nvPr/>
        </p:nvSpPr>
        <p:spPr>
          <a:xfrm>
            <a:off x="3663176" y="1857912"/>
            <a:ext cx="1436649" cy="391180"/>
          </a:xfrm>
          <a:prstGeom prst="rect">
            <a:avLst/>
          </a:prstGeom>
        </p:spPr>
        <p:txBody>
          <a:bodyPr vert="horz" lIns="91440" tIns="45720" rIns="91440" bIns="45720" numCol="1" spcCol="45720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68313" indent="-2349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744538" indent="-276225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035050" indent="-290513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270000" indent="-2349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dirty="0">
                <a:solidFill>
                  <a:schemeClr val="tx2"/>
                </a:solidFill>
                <a:cs typeface="+mn-cs"/>
              </a:rPr>
              <a:t>This…</a:t>
            </a: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9E01952E-3590-6128-43E8-882EC780F8D6}"/>
              </a:ext>
            </a:extLst>
          </p:cNvPr>
          <p:cNvSpPr txBox="1">
            <a:spLocks noChangeArrowheads="1"/>
          </p:cNvSpPr>
          <p:nvPr/>
        </p:nvSpPr>
        <p:spPr>
          <a:xfrm>
            <a:off x="5181600" y="1857912"/>
            <a:ext cx="1436649" cy="391180"/>
          </a:xfrm>
          <a:prstGeom prst="rect">
            <a:avLst/>
          </a:prstGeom>
        </p:spPr>
        <p:txBody>
          <a:bodyPr vert="horz" lIns="91440" tIns="45720" rIns="91440" bIns="45720" numCol="1" spcCol="45720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68313" indent="-2349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744538" indent="-276225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035050" indent="-290513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270000" indent="-2349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dirty="0">
                <a:solidFill>
                  <a:schemeClr val="tx2"/>
                </a:solidFill>
                <a:cs typeface="+mn-cs"/>
              </a:rPr>
              <a:t>…into…</a:t>
            </a:r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248A99D1-E9D4-64C6-9945-7F7AF84DE744}"/>
              </a:ext>
            </a:extLst>
          </p:cNvPr>
          <p:cNvSpPr txBox="1">
            <a:spLocks noChangeArrowheads="1"/>
          </p:cNvSpPr>
          <p:nvPr/>
        </p:nvSpPr>
        <p:spPr>
          <a:xfrm>
            <a:off x="6688636" y="1857912"/>
            <a:ext cx="1436649" cy="391180"/>
          </a:xfrm>
          <a:prstGeom prst="rect">
            <a:avLst/>
          </a:prstGeom>
        </p:spPr>
        <p:txBody>
          <a:bodyPr vert="horz" lIns="91440" tIns="45720" rIns="91440" bIns="45720" numCol="1" spcCol="45720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68313" indent="-2349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744538" indent="-276225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035050" indent="-290513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270000" indent="-2349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dirty="0">
                <a:solidFill>
                  <a:schemeClr val="tx2"/>
                </a:solidFill>
                <a:cs typeface="+mn-cs"/>
              </a:rPr>
              <a:t>This!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B1F5831-2499-9B25-3929-8D652881DFFA}"/>
              </a:ext>
            </a:extLst>
          </p:cNvPr>
          <p:cNvSpPr/>
          <p:nvPr/>
        </p:nvSpPr>
        <p:spPr>
          <a:xfrm>
            <a:off x="3733800" y="1863244"/>
            <a:ext cx="1295400" cy="1437620"/>
          </a:xfrm>
          <a:prstGeom prst="rect">
            <a:avLst/>
          </a:pr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E97FF36-790D-E7F3-B7E2-895969910316}"/>
              </a:ext>
            </a:extLst>
          </p:cNvPr>
          <p:cNvSpPr/>
          <p:nvPr/>
        </p:nvSpPr>
        <p:spPr>
          <a:xfrm>
            <a:off x="6759260" y="1863244"/>
            <a:ext cx="1295400" cy="1437620"/>
          </a:xfrm>
          <a:prstGeom prst="rect">
            <a:avLst/>
          </a:pr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7AC8E7D4-A72B-E946-E2BF-79D7D80A34AC}"/>
              </a:ext>
            </a:extLst>
          </p:cNvPr>
          <p:cNvCxnSpPr>
            <a:cxnSpLocks/>
          </p:cNvCxnSpPr>
          <p:nvPr/>
        </p:nvCxnSpPr>
        <p:spPr bwMode="auto">
          <a:xfrm>
            <a:off x="2438400" y="5334000"/>
            <a:ext cx="2590800" cy="0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accent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1374527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0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0051" name="Rectangle 3"/>
          <p:cNvSpPr>
            <a:spLocks noGrp="1" noChangeArrowheads="1"/>
          </p:cNvSpPr>
          <p:nvPr>
            <p:ph idx="1"/>
          </p:nvPr>
        </p:nvSpPr>
        <p:spPr>
          <a:xfrm>
            <a:off x="8191767" y="1506070"/>
            <a:ext cx="3162032" cy="4384481"/>
          </a:xfrm>
        </p:spPr>
        <p:txBody>
          <a:bodyPr anchor="t">
            <a:normAutofit/>
          </a:bodyPr>
          <a:lstStyle/>
          <a:p>
            <a:pPr marL="0" indent="0" eaLnBrk="1" hangingPunct="1">
              <a:lnSpc>
                <a:spcPct val="90000"/>
              </a:lnSpc>
              <a:buNone/>
              <a:defRPr/>
            </a:pPr>
            <a:r>
              <a:rPr lang="en-US" sz="2400" dirty="0">
                <a:cs typeface="+mn-cs"/>
              </a:rPr>
              <a:t>Presto!  You have an adaptive equalizer</a:t>
            </a:r>
          </a:p>
          <a:p>
            <a:pPr>
              <a:defRPr/>
            </a:pPr>
            <a:r>
              <a:rPr lang="en-US" dirty="0"/>
              <a:t>Can repair damage done by multipath</a:t>
            </a:r>
          </a:p>
          <a:p>
            <a:pPr>
              <a:defRPr/>
            </a:pPr>
            <a:r>
              <a:rPr lang="en-US" dirty="0"/>
              <a:t>Works with a single receiver</a:t>
            </a:r>
          </a:p>
          <a:p>
            <a:pPr>
              <a:defRPr/>
            </a:pPr>
            <a:r>
              <a:rPr lang="en-US" dirty="0"/>
              <a:t>Requires no bandwidth expansion</a:t>
            </a:r>
          </a:p>
          <a:p>
            <a:pPr>
              <a:defRPr/>
            </a:pPr>
            <a:r>
              <a:rPr lang="en-US" dirty="0"/>
              <a:t>Requires no changes to the transmitter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CE702E4B-D0CA-4F92-2A5B-47D0540153F3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838200" y="1506070"/>
            <a:ext cx="4495800" cy="4368003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>
                <a:solidFill>
                  <a:schemeClr val="accent1"/>
                </a:solidFill>
              </a:rPr>
              <a:t>Consider the multipath channel to be a filter</a:t>
            </a:r>
          </a:p>
          <a:p>
            <a:pPr marL="0" indent="0">
              <a:buNone/>
            </a:pPr>
            <a:r>
              <a:rPr lang="en-US" dirty="0"/>
              <a:t>Varies over time</a:t>
            </a:r>
            <a:br>
              <a:rPr lang="en-US" dirty="0"/>
            </a:br>
            <a:endParaRPr lang="en-US" dirty="0"/>
          </a:p>
          <a:p>
            <a:pPr marL="0" indent="0">
              <a:buNone/>
            </a:pPr>
            <a:r>
              <a:rPr lang="en-US" sz="2400" dirty="0">
                <a:solidFill>
                  <a:schemeClr val="accent1"/>
                </a:solidFill>
              </a:rPr>
              <a:t>Consider building a filter which “undoes” the filtering imposed by the channel</a:t>
            </a:r>
          </a:p>
          <a:p>
            <a:pPr marL="0" indent="0">
              <a:buNone/>
            </a:pPr>
            <a:r>
              <a:rPr lang="en-US" dirty="0"/>
              <a:t>Let it keep track of the the channel and continuously adapt itself to the channel</a:t>
            </a:r>
          </a:p>
          <a:p>
            <a:endParaRPr lang="en-US" dirty="0"/>
          </a:p>
        </p:txBody>
      </p:sp>
      <p:sp>
        <p:nvSpPr>
          <p:cNvPr id="7700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>
                <a:cs typeface="+mj-cs"/>
              </a:rPr>
              <a:t>Adaptive Equalization</a:t>
            </a:r>
          </a:p>
        </p:txBody>
      </p:sp>
    </p:spTree>
    <p:extLst>
      <p:ext uri="{BB962C8B-B14F-4D97-AF65-F5344CB8AC3E}">
        <p14:creationId xmlns:p14="http://schemas.microsoft.com/office/powerpoint/2010/main" val="1912061093"/>
      </p:ext>
    </p:extLst>
  </p:cSld>
  <p:clrMapOvr>
    <a:masterClrMapping/>
  </p:clrMapOvr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Generic Adaptive Equalizer</a:t>
            </a:r>
          </a:p>
        </p:txBody>
      </p:sp>
      <p:sp>
        <p:nvSpPr>
          <p:cNvPr id="6" name="Rectangle 5"/>
          <p:cNvSpPr/>
          <p:nvPr/>
        </p:nvSpPr>
        <p:spPr bwMode="auto">
          <a:xfrm>
            <a:off x="5452533" y="1866900"/>
            <a:ext cx="990600" cy="533400"/>
          </a:xfrm>
          <a:prstGeom prst="rect">
            <a:avLst/>
          </a:prstGeom>
          <a:solidFill>
            <a:schemeClr val="bg2"/>
          </a:solidFill>
          <a:ln w="9525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en-US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Equalizer</a:t>
            </a:r>
          </a:p>
        </p:txBody>
      </p:sp>
      <p:sp>
        <p:nvSpPr>
          <p:cNvPr id="7" name="Rectangle 6"/>
          <p:cNvSpPr/>
          <p:nvPr/>
        </p:nvSpPr>
        <p:spPr bwMode="auto">
          <a:xfrm>
            <a:off x="7315200" y="1866900"/>
            <a:ext cx="990600" cy="533400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en-U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Decision</a:t>
            </a:r>
          </a:p>
          <a:p>
            <a:r>
              <a:rPr lang="en-U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Device</a:t>
            </a:r>
          </a:p>
        </p:txBody>
      </p:sp>
      <p:sp>
        <p:nvSpPr>
          <p:cNvPr id="8" name="Rectangle 7"/>
          <p:cNvSpPr/>
          <p:nvPr/>
        </p:nvSpPr>
        <p:spPr bwMode="auto">
          <a:xfrm>
            <a:off x="5452533" y="2895600"/>
            <a:ext cx="990600" cy="533400"/>
          </a:xfrm>
          <a:prstGeom prst="rect">
            <a:avLst/>
          </a:prstGeom>
          <a:solidFill>
            <a:schemeClr val="bg2"/>
          </a:solidFill>
          <a:ln w="9525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en-US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Equalizer</a:t>
            </a:r>
          </a:p>
          <a:p>
            <a:r>
              <a:rPr lang="en-US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Adjustment</a:t>
            </a:r>
          </a:p>
        </p:txBody>
      </p:sp>
      <p:sp>
        <p:nvSpPr>
          <p:cNvPr id="9" name="Rectangle 8"/>
          <p:cNvSpPr/>
          <p:nvPr/>
        </p:nvSpPr>
        <p:spPr bwMode="auto">
          <a:xfrm>
            <a:off x="5194301" y="3840779"/>
            <a:ext cx="1443565" cy="524933"/>
          </a:xfrm>
          <a:prstGeom prst="rect">
            <a:avLst/>
          </a:prstGeom>
          <a:solidFill>
            <a:schemeClr val="bg2"/>
          </a:solidFill>
          <a:ln w="9525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en-US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Error</a:t>
            </a:r>
          </a:p>
          <a:p>
            <a:r>
              <a:rPr lang="en-US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Calculation</a:t>
            </a:r>
          </a:p>
        </p:txBody>
      </p:sp>
      <p:sp>
        <p:nvSpPr>
          <p:cNvPr id="10" name="Rectangle 9"/>
          <p:cNvSpPr/>
          <p:nvPr/>
        </p:nvSpPr>
        <p:spPr bwMode="auto">
          <a:xfrm>
            <a:off x="4203700" y="5113867"/>
            <a:ext cx="990600" cy="533400"/>
          </a:xfrm>
          <a:prstGeom prst="rect">
            <a:avLst/>
          </a:prstGeom>
          <a:solidFill>
            <a:schemeClr val="accent2"/>
          </a:solidFill>
          <a:ln w="9525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en-U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Training</a:t>
            </a:r>
          </a:p>
          <a:p>
            <a:r>
              <a:rPr lang="en-U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Sequence</a:t>
            </a:r>
          </a:p>
        </p:txBody>
      </p:sp>
      <p:sp>
        <p:nvSpPr>
          <p:cNvPr id="11" name="Rectangle 10"/>
          <p:cNvSpPr/>
          <p:nvPr/>
        </p:nvSpPr>
        <p:spPr bwMode="auto">
          <a:xfrm>
            <a:off x="5452533" y="5113867"/>
            <a:ext cx="990600" cy="533400"/>
          </a:xfrm>
          <a:prstGeom prst="rect">
            <a:avLst/>
          </a:prstGeom>
          <a:solidFill>
            <a:schemeClr val="accent2"/>
          </a:solidFill>
          <a:ln w="9525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en-U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Symbol</a:t>
            </a:r>
          </a:p>
          <a:p>
            <a:r>
              <a:rPr lang="en-U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Statistics</a:t>
            </a:r>
          </a:p>
        </p:txBody>
      </p:sp>
      <p:cxnSp>
        <p:nvCxnSpPr>
          <p:cNvPr id="14" name="Straight Arrow Connector 13"/>
          <p:cNvCxnSpPr>
            <a:cxnSpLocks/>
          </p:cNvCxnSpPr>
          <p:nvPr/>
        </p:nvCxnSpPr>
        <p:spPr bwMode="auto">
          <a:xfrm>
            <a:off x="2895600" y="2133600"/>
            <a:ext cx="342900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5" name="Straight Arrow Connector 14"/>
          <p:cNvCxnSpPr>
            <a:cxnSpLocks/>
          </p:cNvCxnSpPr>
          <p:nvPr/>
        </p:nvCxnSpPr>
        <p:spPr bwMode="auto">
          <a:xfrm flipV="1">
            <a:off x="4038600" y="2133071"/>
            <a:ext cx="1371600" cy="1059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" name="Straight Arrow Connector 15"/>
          <p:cNvCxnSpPr>
            <a:cxnSpLocks/>
          </p:cNvCxnSpPr>
          <p:nvPr/>
        </p:nvCxnSpPr>
        <p:spPr bwMode="auto">
          <a:xfrm>
            <a:off x="6443133" y="2133600"/>
            <a:ext cx="872067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7" name="Straight Arrow Connector 16"/>
          <p:cNvCxnSpPr>
            <a:cxnSpLocks/>
          </p:cNvCxnSpPr>
          <p:nvPr/>
        </p:nvCxnSpPr>
        <p:spPr bwMode="auto">
          <a:xfrm>
            <a:off x="8305800" y="2133600"/>
            <a:ext cx="685800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8" name="Straight Arrow Connector 17"/>
          <p:cNvCxnSpPr/>
          <p:nvPr/>
        </p:nvCxnSpPr>
        <p:spPr bwMode="auto">
          <a:xfrm>
            <a:off x="8525933" y="2163234"/>
            <a:ext cx="0" cy="2832213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2" name="Straight Arrow Connector 21"/>
          <p:cNvCxnSpPr/>
          <p:nvPr/>
        </p:nvCxnSpPr>
        <p:spPr bwMode="auto">
          <a:xfrm>
            <a:off x="6487583" y="4995446"/>
            <a:ext cx="2038350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5" name="Straight Arrow Connector 24"/>
          <p:cNvCxnSpPr/>
          <p:nvPr/>
        </p:nvCxnSpPr>
        <p:spPr bwMode="auto">
          <a:xfrm flipV="1">
            <a:off x="5410200" y="4648200"/>
            <a:ext cx="0" cy="1651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7" name="Straight Arrow Connector 26"/>
          <p:cNvCxnSpPr/>
          <p:nvPr/>
        </p:nvCxnSpPr>
        <p:spPr bwMode="auto">
          <a:xfrm>
            <a:off x="4699000" y="4813300"/>
            <a:ext cx="711200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9" name="Straight Arrow Connector 28"/>
          <p:cNvCxnSpPr>
            <a:stCxn id="10" idx="0"/>
          </p:cNvCxnSpPr>
          <p:nvPr/>
        </p:nvCxnSpPr>
        <p:spPr bwMode="auto">
          <a:xfrm flipV="1">
            <a:off x="4699000" y="4813301"/>
            <a:ext cx="0" cy="30056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3" name="Straight Arrow Connector 32"/>
          <p:cNvCxnSpPr/>
          <p:nvPr/>
        </p:nvCxnSpPr>
        <p:spPr bwMode="auto">
          <a:xfrm flipV="1">
            <a:off x="5956300" y="4813301"/>
            <a:ext cx="0" cy="30056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5" name="Straight Arrow Connector 34"/>
          <p:cNvCxnSpPr>
            <a:endCxn id="8" idx="2"/>
          </p:cNvCxnSpPr>
          <p:nvPr/>
        </p:nvCxnSpPr>
        <p:spPr bwMode="auto">
          <a:xfrm flipV="1">
            <a:off x="5947833" y="3429000"/>
            <a:ext cx="0" cy="41177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7" name="Straight Arrow Connector 36"/>
          <p:cNvCxnSpPr>
            <a:stCxn id="8" idx="0"/>
            <a:endCxn id="6" idx="2"/>
          </p:cNvCxnSpPr>
          <p:nvPr/>
        </p:nvCxnSpPr>
        <p:spPr bwMode="auto">
          <a:xfrm flipV="1">
            <a:off x="5947833" y="2400300"/>
            <a:ext cx="0" cy="4953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4" name="TextBox 43"/>
          <p:cNvSpPr txBox="1"/>
          <p:nvPr/>
        </p:nvSpPr>
        <p:spPr>
          <a:xfrm>
            <a:off x="4199466" y="5662143"/>
            <a:ext cx="99483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Training Mode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5448300" y="5662143"/>
            <a:ext cx="99483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Blind Mode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6477000" y="5039063"/>
            <a:ext cx="2057396" cy="2187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Decision-Directed Mode</a:t>
            </a:r>
          </a:p>
        </p:txBody>
      </p:sp>
      <p:cxnSp>
        <p:nvCxnSpPr>
          <p:cNvPr id="48" name="Straight Arrow Connector 47"/>
          <p:cNvCxnSpPr/>
          <p:nvPr/>
        </p:nvCxnSpPr>
        <p:spPr bwMode="auto">
          <a:xfrm flipH="1" flipV="1">
            <a:off x="6477001" y="4766846"/>
            <a:ext cx="10583" cy="2286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0" name="Straight Arrow Connector 49"/>
          <p:cNvCxnSpPr/>
          <p:nvPr/>
        </p:nvCxnSpPr>
        <p:spPr bwMode="auto">
          <a:xfrm flipV="1">
            <a:off x="4648200" y="2134660"/>
            <a:ext cx="0" cy="987425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1" name="Straight Arrow Connector 50"/>
          <p:cNvCxnSpPr/>
          <p:nvPr/>
        </p:nvCxnSpPr>
        <p:spPr bwMode="auto">
          <a:xfrm>
            <a:off x="4648200" y="3122084"/>
            <a:ext cx="800100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3" name="Straight Arrow Connector 62"/>
          <p:cNvCxnSpPr/>
          <p:nvPr/>
        </p:nvCxnSpPr>
        <p:spPr bwMode="auto">
          <a:xfrm flipV="1">
            <a:off x="6934200" y="2171701"/>
            <a:ext cx="0" cy="1931545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5" name="Straight Arrow Connector 64"/>
          <p:cNvCxnSpPr>
            <a:endCxn id="9" idx="3"/>
          </p:cNvCxnSpPr>
          <p:nvPr/>
        </p:nvCxnSpPr>
        <p:spPr bwMode="auto">
          <a:xfrm flipH="1">
            <a:off x="6637866" y="4103245"/>
            <a:ext cx="296335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2" name="Straight Arrow Connector 71"/>
          <p:cNvCxnSpPr/>
          <p:nvPr/>
        </p:nvCxnSpPr>
        <p:spPr bwMode="auto">
          <a:xfrm flipV="1">
            <a:off x="5943601" y="4372061"/>
            <a:ext cx="4233" cy="27516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74" name="Oval 73"/>
          <p:cNvSpPr/>
          <p:nvPr/>
        </p:nvSpPr>
        <p:spPr bwMode="auto">
          <a:xfrm>
            <a:off x="5909733" y="4609127"/>
            <a:ext cx="76200" cy="76200"/>
          </a:xfrm>
          <a:prstGeom prst="ellipse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endParaRPr lang="en-US" sz="12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76" name="Straight Connector 75"/>
          <p:cNvCxnSpPr>
            <a:cxnSpLocks/>
          </p:cNvCxnSpPr>
          <p:nvPr/>
        </p:nvCxnSpPr>
        <p:spPr bwMode="auto">
          <a:xfrm>
            <a:off x="5947834" y="4635559"/>
            <a:ext cx="452967" cy="12282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78" name="TextBox 77"/>
          <p:cNvSpPr txBox="1"/>
          <p:nvPr/>
        </p:nvSpPr>
        <p:spPr>
          <a:xfrm>
            <a:off x="1981200" y="1902768"/>
            <a:ext cx="1066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Transmitted Signal</a:t>
            </a:r>
          </a:p>
        </p:txBody>
      </p:sp>
      <p:sp>
        <p:nvSpPr>
          <p:cNvPr id="81" name="TextBox 80"/>
          <p:cNvSpPr txBox="1"/>
          <p:nvPr/>
        </p:nvSpPr>
        <p:spPr>
          <a:xfrm>
            <a:off x="4343400" y="1600200"/>
            <a:ext cx="1143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Received Signal</a:t>
            </a:r>
          </a:p>
        </p:txBody>
      </p:sp>
      <p:sp>
        <p:nvSpPr>
          <p:cNvPr id="82" name="TextBox 81"/>
          <p:cNvSpPr txBox="1"/>
          <p:nvPr/>
        </p:nvSpPr>
        <p:spPr>
          <a:xfrm>
            <a:off x="8868833" y="1902768"/>
            <a:ext cx="1143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Recovered</a:t>
            </a:r>
          </a:p>
          <a:p>
            <a:r>
              <a:rPr lang="en-US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Data</a:t>
            </a:r>
          </a:p>
        </p:txBody>
      </p:sp>
      <p:sp>
        <p:nvSpPr>
          <p:cNvPr id="83" name="TextBox 82"/>
          <p:cNvSpPr txBox="1"/>
          <p:nvPr/>
        </p:nvSpPr>
        <p:spPr>
          <a:xfrm>
            <a:off x="6307666" y="1577370"/>
            <a:ext cx="1143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Equalized</a:t>
            </a:r>
          </a:p>
          <a:p>
            <a:r>
              <a:rPr lang="en-US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Signal</a:t>
            </a:r>
          </a:p>
        </p:txBody>
      </p:sp>
      <p:sp>
        <p:nvSpPr>
          <p:cNvPr id="84" name="TextBox 83"/>
          <p:cNvSpPr txBox="1"/>
          <p:nvPr/>
        </p:nvSpPr>
        <p:spPr>
          <a:xfrm>
            <a:off x="5257800" y="3496389"/>
            <a:ext cx="838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Error</a:t>
            </a:r>
          </a:p>
        </p:txBody>
      </p:sp>
      <p:sp>
        <p:nvSpPr>
          <p:cNvPr id="87" name="TextBox 86"/>
          <p:cNvSpPr txBox="1"/>
          <p:nvPr/>
        </p:nvSpPr>
        <p:spPr>
          <a:xfrm>
            <a:off x="4876800" y="2513112"/>
            <a:ext cx="11049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Tap Weights</a:t>
            </a:r>
          </a:p>
        </p:txBody>
      </p:sp>
      <p:sp>
        <p:nvSpPr>
          <p:cNvPr id="4" name="Rectangle 3"/>
          <p:cNvSpPr/>
          <p:nvPr/>
        </p:nvSpPr>
        <p:spPr bwMode="auto">
          <a:xfrm>
            <a:off x="3276600" y="1866900"/>
            <a:ext cx="762000" cy="533400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en-U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RF</a:t>
            </a:r>
          </a:p>
          <a:p>
            <a:r>
              <a:rPr lang="en-U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Channel</a:t>
            </a:r>
          </a:p>
        </p:txBody>
      </p:sp>
    </p:spTree>
    <p:extLst>
      <p:ext uri="{BB962C8B-B14F-4D97-AF65-F5344CB8AC3E}">
        <p14:creationId xmlns:p14="http://schemas.microsoft.com/office/powerpoint/2010/main" val="1909380770"/>
      </p:ext>
    </p:extLst>
  </p:cSld>
  <p:clrMapOvr>
    <a:masterClrMapping/>
  </p:clrMapOvr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AF76CEB-8DC6-78D9-272B-0019DCD6FE44}"/>
              </a:ext>
            </a:extLst>
          </p:cNvPr>
          <p:cNvSpPr/>
          <p:nvPr/>
        </p:nvSpPr>
        <p:spPr>
          <a:xfrm>
            <a:off x="2840143" y="1447800"/>
            <a:ext cx="6502400" cy="4267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" name="Adaptive Equalizer PCMFM">
            <a:hlinkClick r:id="" action="ppaction://media"/>
            <a:extLst>
              <a:ext uri="{FF2B5EF4-FFF2-40B4-BE49-F238E27FC236}">
                <a16:creationId xmlns:a16="http://schemas.microsoft.com/office/drawing/2014/main" id="{03C41A11-84DB-29AD-263A-2F139DECD1DE}"/>
              </a:ext>
            </a:extLst>
          </p:cNvPr>
          <p:cNvPicPr>
            <a:picLocks noGrp="1" noChangeAspect="1"/>
          </p:cNvPicPr>
          <p:nvPr>
            <p:ph type="pic"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5"/>
          <a:stretch/>
        </p:blipFill>
        <p:spPr>
          <a:xfrm>
            <a:off x="2890943" y="1781175"/>
            <a:ext cx="6400800" cy="3600450"/>
          </a:xfrm>
          <a:prstGeom prst="rect">
            <a:avLst/>
          </a:prstGeom>
        </p:spPr>
      </p:pic>
      <p:sp>
        <p:nvSpPr>
          <p:cNvPr id="618498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>
                <a:cs typeface="+mj-cs"/>
              </a:rPr>
              <a:t>Adaptive Equalization, PCM/FM</a:t>
            </a:r>
          </a:p>
        </p:txBody>
      </p:sp>
    </p:spTree>
    <p:extLst>
      <p:ext uri="{BB962C8B-B14F-4D97-AF65-F5344CB8AC3E}">
        <p14:creationId xmlns:p14="http://schemas.microsoft.com/office/powerpoint/2010/main" val="12059518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290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795475D-C2DC-1511-209E-6554928839CD}"/>
              </a:ext>
            </a:extLst>
          </p:cNvPr>
          <p:cNvSpPr/>
          <p:nvPr/>
        </p:nvSpPr>
        <p:spPr>
          <a:xfrm>
            <a:off x="2840143" y="1447800"/>
            <a:ext cx="6502400" cy="4267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Adaptive Equalizer SOQPSK">
            <a:hlinkClick r:id="" action="ppaction://media"/>
            <a:extLst>
              <a:ext uri="{FF2B5EF4-FFF2-40B4-BE49-F238E27FC236}">
                <a16:creationId xmlns:a16="http://schemas.microsoft.com/office/drawing/2014/main" id="{868C0B10-3768-EEDF-BC82-7EEB3E108809}"/>
              </a:ext>
            </a:extLst>
          </p:cNvPr>
          <p:cNvPicPr>
            <a:picLocks noGrp="1" noChangeAspect="1"/>
          </p:cNvPicPr>
          <p:nvPr>
            <p:ph type="pic"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/>
        </p:blipFill>
        <p:spPr>
          <a:xfrm>
            <a:off x="2890943" y="1809750"/>
            <a:ext cx="6400800" cy="3600450"/>
          </a:xfrm>
          <a:prstGeom prst="rect">
            <a:avLst/>
          </a:prstGeom>
        </p:spPr>
      </p:pic>
      <p:sp>
        <p:nvSpPr>
          <p:cNvPr id="618498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>
                <a:cs typeface="+mj-cs"/>
              </a:rPr>
              <a:t>Adaptive Equalization, SOQPSK</a:t>
            </a:r>
          </a:p>
        </p:txBody>
      </p:sp>
    </p:spTree>
    <p:extLst>
      <p:ext uri="{BB962C8B-B14F-4D97-AF65-F5344CB8AC3E}">
        <p14:creationId xmlns:p14="http://schemas.microsoft.com/office/powerpoint/2010/main" val="3046064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282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8498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>
                <a:cs typeface="+mj-cs"/>
              </a:rPr>
              <a:t>Adaptive Equalizer Summary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71CC8B-3D6F-D6DB-9F09-8501F79ADD61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Adaptive equalizer can “undo” multipath distortion</a:t>
            </a:r>
            <a:br>
              <a:rPr lang="en-US" dirty="0"/>
            </a:br>
            <a:endParaRPr lang="en-US" dirty="0"/>
          </a:p>
          <a:p>
            <a:r>
              <a:rPr lang="en-US" dirty="0"/>
              <a:t>Requires no changes at the transmit end</a:t>
            </a:r>
          </a:p>
          <a:p>
            <a:pPr lvl="1"/>
            <a:r>
              <a:rPr lang="en-US" dirty="0"/>
              <a:t>If available, a training sequence can be helpful</a:t>
            </a:r>
            <a:br>
              <a:rPr lang="en-US" dirty="0"/>
            </a:br>
            <a:endParaRPr lang="en-US" dirty="0"/>
          </a:p>
          <a:p>
            <a:r>
              <a:rPr lang="en-US" dirty="0"/>
              <a:t>Effectiveness of equalizer depends on the severity of the multipath</a:t>
            </a:r>
            <a:br>
              <a:rPr lang="en-US" dirty="0"/>
            </a:br>
            <a:endParaRPr lang="en-US" dirty="0"/>
          </a:p>
          <a:p>
            <a:r>
              <a:rPr lang="en-US" dirty="0"/>
              <a:t>Well-designed equalizers monitor their own performance, and disengage when they are doing badly.</a:t>
            </a:r>
          </a:p>
          <a:p>
            <a:pPr lvl="1"/>
            <a:r>
              <a:rPr lang="en-US" dirty="0"/>
              <a:t>This must be done without losing bit count integrity</a:t>
            </a:r>
            <a:br>
              <a:rPr lang="en-US" dirty="0"/>
            </a:br>
            <a:endParaRPr lang="en-US" dirty="0"/>
          </a:p>
          <a:p>
            <a:r>
              <a:rPr lang="en-US" dirty="0"/>
              <a:t>If you have multipath, use an equalizer!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6929076"/>
      </p:ext>
    </p:extLst>
  </p:cSld>
  <p:clrMapOvr>
    <a:masterClrMapping/>
  </p:clrMapOvr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4965DC3-0883-6B59-A898-B7C56EC15B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Performance Evaluation of Adaptive Equalizers</a:t>
            </a:r>
          </a:p>
        </p:txBody>
      </p:sp>
    </p:spTree>
    <p:extLst>
      <p:ext uri="{BB962C8B-B14F-4D97-AF65-F5344CB8AC3E}">
        <p14:creationId xmlns:p14="http://schemas.microsoft.com/office/powerpoint/2010/main" val="2474269938"/>
      </p:ext>
    </p:extLst>
  </p:cSld>
  <p:clrMapOvr>
    <a:masterClrMapping/>
  </p:clrMapOvr>
</p:sld>
</file>

<file path=ppt/slides/slide1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DQM Calibration Fixture</a:t>
            </a:r>
          </a:p>
        </p:txBody>
      </p:sp>
      <p:pic>
        <p:nvPicPr>
          <p:cNvPr id="5" name="Picture 4" descr="Macintosh HD:Users:TerryHill:Desktop:Screen Shot 2015-08-29 at 2.22.54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53540" y="3886201"/>
            <a:ext cx="8884920" cy="2028444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54426A6-749B-5FF9-988A-7D8AEF8D113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470213"/>
            <a:ext cx="10515600" cy="2415988"/>
          </a:xfrm>
        </p:spPr>
        <p:txBody>
          <a:bodyPr/>
          <a:lstStyle/>
          <a:p>
            <a:r>
              <a:rPr lang="en-US" dirty="0"/>
              <a:t>Synthesize “impaired” RF signal</a:t>
            </a:r>
          </a:p>
          <a:p>
            <a:r>
              <a:rPr lang="en-US" dirty="0"/>
              <a:t>Recover the “corrupted” data (with clock)</a:t>
            </a:r>
          </a:p>
          <a:p>
            <a:r>
              <a:rPr lang="en-US" dirty="0"/>
              <a:t>Extract the frame sync word, including DQM</a:t>
            </a:r>
          </a:p>
          <a:p>
            <a:r>
              <a:rPr lang="en-US" dirty="0"/>
              <a:t>Measure BER of payload data</a:t>
            </a:r>
          </a:p>
          <a:p>
            <a:r>
              <a:rPr lang="en-US" dirty="0"/>
              <a:t>Compare DQM (converted to BEP) to measured BER</a:t>
            </a:r>
          </a:p>
          <a:p>
            <a:pPr lvl="1"/>
            <a:r>
              <a:rPr lang="en-US" dirty="0"/>
              <a:t>Recorded and stored on a frame-by-frame basis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6400409"/>
      </p:ext>
    </p:extLst>
  </p:cSld>
  <p:clrMapOvr>
    <a:masterClrMapping/>
  </p:clrMapOvr>
</p:sld>
</file>

<file path=ppt/slides/slide1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>
                <a:cs typeface="+mj-cs"/>
              </a:rPr>
              <a:t>Test Procedure</a:t>
            </a:r>
          </a:p>
        </p:txBody>
      </p:sp>
      <p:sp>
        <p:nvSpPr>
          <p:cNvPr id="668675" name="Rectangle 3"/>
          <p:cNvSpPr>
            <a:spLocks noGrp="1" noChangeArrowheads="1"/>
          </p:cNvSpPr>
          <p:nvPr>
            <p:ph sz="half" idx="1"/>
          </p:nvPr>
        </p:nvSpPr>
        <p:spPr bwMode="blackWhite"/>
        <p:txBody>
          <a:bodyPr>
            <a:normAutofit/>
          </a:bodyPr>
          <a:lstStyle/>
          <a:p>
            <a:pPr marL="342900" indent="-342900" eaLnBrk="1" hangingPunct="1">
              <a:lnSpc>
                <a:spcPct val="90000"/>
              </a:lnSpc>
              <a:buClr>
                <a:schemeClr val="accent1"/>
              </a:buClr>
              <a:buFont typeface="+mj-lt"/>
              <a:buAutoNum type="arabicPeriod"/>
              <a:defRPr/>
            </a:pPr>
            <a:r>
              <a:rPr lang="en-US" dirty="0">
                <a:cs typeface="+mn-cs"/>
              </a:rPr>
              <a:t>Set frequency, modulation, and bit rate</a:t>
            </a:r>
            <a:br>
              <a:rPr lang="en-US" dirty="0">
                <a:cs typeface="+mn-cs"/>
              </a:rPr>
            </a:br>
            <a:endParaRPr lang="en-US" dirty="0">
              <a:cs typeface="+mn-cs"/>
            </a:endParaRPr>
          </a:p>
          <a:p>
            <a:pPr marL="342900" indent="-342900" eaLnBrk="1" hangingPunct="1">
              <a:lnSpc>
                <a:spcPct val="90000"/>
              </a:lnSpc>
              <a:buClr>
                <a:schemeClr val="accent1"/>
              </a:buClr>
              <a:buFont typeface="+mj-lt"/>
              <a:buAutoNum type="arabicPeriod"/>
              <a:defRPr/>
            </a:pPr>
            <a:r>
              <a:rPr lang="en-US" dirty="0">
                <a:cs typeface="+mn-cs"/>
              </a:rPr>
              <a:t>Turn the equalizer off</a:t>
            </a:r>
            <a:br>
              <a:rPr lang="en-US" dirty="0">
                <a:cs typeface="+mn-cs"/>
              </a:rPr>
            </a:br>
            <a:endParaRPr lang="en-US" dirty="0">
              <a:cs typeface="+mn-cs"/>
            </a:endParaRPr>
          </a:p>
          <a:p>
            <a:pPr marL="342900" indent="-342900" eaLnBrk="1" hangingPunct="1">
              <a:lnSpc>
                <a:spcPct val="90000"/>
              </a:lnSpc>
              <a:buClr>
                <a:schemeClr val="accent1"/>
              </a:buClr>
              <a:buFont typeface="+mj-lt"/>
              <a:buAutoNum type="arabicPeriod"/>
              <a:defRPr/>
            </a:pPr>
            <a:r>
              <a:rPr lang="en-US" dirty="0">
                <a:cs typeface="+mn-cs"/>
              </a:rPr>
              <a:t>Set E</a:t>
            </a:r>
            <a:r>
              <a:rPr lang="en-US" baseline="-25000" dirty="0">
                <a:cs typeface="+mn-cs"/>
              </a:rPr>
              <a:t>b</a:t>
            </a:r>
            <a:r>
              <a:rPr lang="en-US" dirty="0">
                <a:cs typeface="+mn-cs"/>
              </a:rPr>
              <a:t>/N</a:t>
            </a:r>
            <a:r>
              <a:rPr lang="en-US" baseline="-25000" dirty="0">
                <a:cs typeface="+mn-cs"/>
              </a:rPr>
              <a:t>0</a:t>
            </a:r>
            <a:r>
              <a:rPr lang="en-US" dirty="0">
                <a:cs typeface="+mn-cs"/>
              </a:rPr>
              <a:t> to 20 dB</a:t>
            </a:r>
            <a:br>
              <a:rPr lang="en-US" dirty="0">
                <a:cs typeface="+mn-cs"/>
              </a:rPr>
            </a:br>
            <a:endParaRPr lang="en-US" dirty="0">
              <a:cs typeface="+mn-cs"/>
            </a:endParaRPr>
          </a:p>
          <a:p>
            <a:pPr marL="342900" indent="-342900" eaLnBrk="1" hangingPunct="1">
              <a:lnSpc>
                <a:spcPct val="90000"/>
              </a:lnSpc>
              <a:buClr>
                <a:schemeClr val="accent1"/>
              </a:buClr>
              <a:buFont typeface="+mj-lt"/>
              <a:buAutoNum type="arabicPeriod"/>
              <a:defRPr/>
            </a:pPr>
            <a:r>
              <a:rPr lang="en-US" dirty="0">
                <a:cs typeface="+mn-cs"/>
              </a:rPr>
              <a:t>Set direct path to delay 0, amplitude 1, angle 0</a:t>
            </a:r>
            <a:br>
              <a:rPr lang="en-US" dirty="0">
                <a:cs typeface="+mn-cs"/>
              </a:rPr>
            </a:br>
            <a:endParaRPr lang="en-US" dirty="0">
              <a:cs typeface="+mn-cs"/>
            </a:endParaRPr>
          </a:p>
          <a:p>
            <a:pPr marL="342900" indent="-342900" eaLnBrk="1" hangingPunct="1">
              <a:lnSpc>
                <a:spcPct val="90000"/>
              </a:lnSpc>
              <a:buClr>
                <a:schemeClr val="accent1"/>
              </a:buClr>
              <a:buFont typeface="+mj-lt"/>
              <a:buAutoNum type="arabicPeriod"/>
              <a:defRPr/>
            </a:pPr>
            <a:r>
              <a:rPr lang="en-US" dirty="0">
                <a:cs typeface="+mn-cs"/>
              </a:rPr>
              <a:t>Enable multipath</a:t>
            </a:r>
            <a:br>
              <a:rPr lang="en-US" dirty="0">
                <a:cs typeface="+mn-cs"/>
              </a:rPr>
            </a:br>
            <a:endParaRPr lang="en-US" dirty="0">
              <a:cs typeface="+mn-cs"/>
            </a:endParaRPr>
          </a:p>
          <a:p>
            <a:pPr marL="342900" indent="-342900" eaLnBrk="1" hangingPunct="1">
              <a:lnSpc>
                <a:spcPct val="90000"/>
              </a:lnSpc>
              <a:buClr>
                <a:schemeClr val="accent1"/>
              </a:buClr>
              <a:buFont typeface="+mj-lt"/>
              <a:buAutoNum type="arabicPeriod"/>
              <a:defRPr/>
            </a:pPr>
            <a:r>
              <a:rPr lang="en-US" dirty="0">
                <a:cs typeface="+mn-cs"/>
              </a:rPr>
              <a:t>Set reflected path delay and amplitude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9F5477B-6404-DA97-6A36-1472A86F9075}"/>
              </a:ext>
            </a:extLst>
          </p:cNvPr>
          <p:cNvSpPr>
            <a:spLocks noGrp="1"/>
          </p:cNvSpPr>
          <p:nvPr>
            <p:ph sz="half" idx="13"/>
          </p:nvPr>
        </p:nvSpPr>
        <p:spPr/>
        <p:txBody>
          <a:bodyPr>
            <a:normAutofit/>
          </a:bodyPr>
          <a:lstStyle/>
          <a:p>
            <a:pPr marL="342900" indent="-342900" eaLnBrk="1" hangingPunct="1">
              <a:lnSpc>
                <a:spcPct val="90000"/>
              </a:lnSpc>
              <a:buClr>
                <a:schemeClr val="accent1"/>
              </a:buClr>
              <a:buFont typeface="+mj-lt"/>
              <a:buAutoNum type="arabicPeriod" startAt="7"/>
              <a:defRPr/>
            </a:pPr>
            <a:r>
              <a:rPr lang="en-US" dirty="0">
                <a:cs typeface="+mn-cs"/>
              </a:rPr>
              <a:t>Loop through delayed path phase</a:t>
            </a:r>
          </a:p>
          <a:p>
            <a:pPr lvl="1">
              <a:defRPr/>
            </a:pPr>
            <a:r>
              <a:rPr lang="en-US" dirty="0">
                <a:cs typeface="+mn-cs"/>
              </a:rPr>
              <a:t>0 degrees to 360 degrees in 10 degree steps</a:t>
            </a:r>
          </a:p>
          <a:p>
            <a:pPr lvl="1">
              <a:defRPr/>
            </a:pPr>
            <a:r>
              <a:rPr lang="en-US" dirty="0">
                <a:cs typeface="+mn-cs"/>
              </a:rPr>
              <a:t>Record DQM at each step, or record BER and calculate DQM</a:t>
            </a:r>
          </a:p>
          <a:p>
            <a:pPr lvl="1">
              <a:defRPr/>
            </a:pPr>
            <a:r>
              <a:rPr lang="en-US" dirty="0">
                <a:cs typeface="+mn-cs"/>
              </a:rPr>
              <a:t>Plot DQM versus phase in polar form</a:t>
            </a:r>
            <a:br>
              <a:rPr lang="en-US" dirty="0">
                <a:cs typeface="+mn-cs"/>
              </a:rPr>
            </a:br>
            <a:endParaRPr lang="en-US" dirty="0">
              <a:cs typeface="+mn-cs"/>
            </a:endParaRPr>
          </a:p>
          <a:p>
            <a:pPr marL="342900" indent="-342900" eaLnBrk="1" hangingPunct="1">
              <a:lnSpc>
                <a:spcPct val="90000"/>
              </a:lnSpc>
              <a:buClr>
                <a:schemeClr val="accent1"/>
              </a:buClr>
              <a:buFont typeface="+mj-lt"/>
              <a:buAutoNum type="arabicPeriod" startAt="7"/>
              <a:defRPr/>
            </a:pPr>
            <a:r>
              <a:rPr lang="en-US" dirty="0">
                <a:cs typeface="+mn-cs"/>
              </a:rPr>
              <a:t>Turn equalizer on and repeat</a:t>
            </a:r>
          </a:p>
          <a:p>
            <a:pPr lvl="1">
              <a:defRPr/>
            </a:pPr>
            <a:r>
              <a:rPr lang="en-US" dirty="0">
                <a:cs typeface="+mn-cs"/>
              </a:rPr>
              <a:t>If two test units are available, test EQ on and EQ off at the same time</a:t>
            </a:r>
          </a:p>
          <a:p>
            <a:pPr marL="342900" indent="-342900">
              <a:buFont typeface="+mj-lt"/>
              <a:buAutoNum type="arabicPeriod" startAt="7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857018"/>
      </p:ext>
    </p:extLst>
  </p:cSld>
  <p:clrMapOvr>
    <a:masterClrMapping/>
  </p:clrMapOvr>
</p:sld>
</file>

<file path=ppt/slides/slide1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00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>
                <a:cs typeface="+mj-cs"/>
              </a:rPr>
              <a:t>Grading the Tests</a:t>
            </a:r>
          </a:p>
        </p:txBody>
      </p:sp>
      <p:sp>
        <p:nvSpPr>
          <p:cNvPr id="770051" name="Rectangle 3"/>
          <p:cNvSpPr>
            <a:spLocks noGrp="1" noChangeArrowheads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 eaLnBrk="1" hangingPunct="1">
              <a:lnSpc>
                <a:spcPct val="90000"/>
              </a:lnSpc>
              <a:buNone/>
              <a:defRPr/>
            </a:pPr>
            <a:r>
              <a:rPr lang="en-US" sz="2400" dirty="0">
                <a:solidFill>
                  <a:schemeClr val="accent1"/>
                </a:solidFill>
                <a:cs typeface="+mn-cs"/>
              </a:rPr>
              <a:t>Measure BER with EQ on and off, then compute DQM</a:t>
            </a:r>
          </a:p>
          <a:p>
            <a:pPr marL="0" indent="-6350">
              <a:buNone/>
              <a:defRPr/>
            </a:pPr>
            <a:r>
              <a:rPr lang="en-US" dirty="0">
                <a:cs typeface="+mn-cs"/>
              </a:rPr>
              <a:t>If your DQM is well calibrated, measure DQM directly</a:t>
            </a:r>
            <a:br>
              <a:rPr lang="en-US" dirty="0">
                <a:cs typeface="+mn-cs"/>
              </a:rPr>
            </a:br>
            <a:endParaRPr lang="en-US" dirty="0">
              <a:cs typeface="+mn-cs"/>
            </a:endParaRPr>
          </a:p>
          <a:p>
            <a:pPr marL="0" indent="0" eaLnBrk="1" hangingPunct="1">
              <a:lnSpc>
                <a:spcPct val="90000"/>
              </a:lnSpc>
              <a:buNone/>
              <a:defRPr/>
            </a:pPr>
            <a:r>
              <a:rPr lang="en-US" sz="2400" dirty="0">
                <a:solidFill>
                  <a:schemeClr val="accent1"/>
                </a:solidFill>
                <a:cs typeface="+mn-cs"/>
              </a:rPr>
              <a:t>Plot DQM vs. delay path phase, in polar form</a:t>
            </a:r>
          </a:p>
          <a:p>
            <a:pPr>
              <a:defRPr/>
            </a:pPr>
            <a:r>
              <a:rPr lang="en-US" dirty="0">
                <a:cs typeface="+mn-cs"/>
              </a:rPr>
              <a:t>Radius = DQM</a:t>
            </a:r>
          </a:p>
          <a:p>
            <a:pPr>
              <a:defRPr/>
            </a:pPr>
            <a:r>
              <a:rPr lang="en-US" dirty="0">
                <a:cs typeface="+mn-cs"/>
              </a:rPr>
              <a:t>Angle = phase of delayed path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76BA493-DDCF-C1B3-DC93-8A4D7D7E9FA6}"/>
              </a:ext>
            </a:extLst>
          </p:cNvPr>
          <p:cNvSpPr>
            <a:spLocks noGrp="1"/>
          </p:cNvSpPr>
          <p:nvPr>
            <p:ph sz="half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400" dirty="0">
                <a:solidFill>
                  <a:schemeClr val="accent1"/>
                </a:solidFill>
              </a:rPr>
              <a:t>Result will be a distorted “hoop”</a:t>
            </a:r>
          </a:p>
          <a:p>
            <a:r>
              <a:rPr lang="en-US" dirty="0"/>
              <a:t>Bigger radius is better</a:t>
            </a:r>
          </a:p>
          <a:p>
            <a:r>
              <a:rPr lang="en-US" dirty="0"/>
              <a:t>Some angles will be worse than others</a:t>
            </a:r>
            <a:br>
              <a:rPr lang="en-US" dirty="0"/>
            </a:br>
            <a:endParaRPr lang="en-US" dirty="0"/>
          </a:p>
          <a:p>
            <a:pPr marL="0" indent="0">
              <a:buNone/>
            </a:pPr>
            <a:r>
              <a:rPr lang="en-US" sz="2400" dirty="0">
                <a:solidFill>
                  <a:schemeClr val="accent1"/>
                </a:solidFill>
              </a:rPr>
              <a:t>Compute the area of each “hoop” for EQ on and off</a:t>
            </a:r>
            <a:br>
              <a:rPr lang="en-US" dirty="0">
                <a:solidFill>
                  <a:schemeClr val="accent1"/>
                </a:solidFill>
              </a:rPr>
            </a:br>
            <a:endParaRPr lang="en-US" dirty="0">
              <a:solidFill>
                <a:schemeClr val="accent1"/>
              </a:solidFill>
            </a:endParaRPr>
          </a:p>
          <a:p>
            <a:pPr marL="0" indent="0">
              <a:buNone/>
            </a:pPr>
            <a:r>
              <a:rPr lang="en-US" sz="2400" dirty="0">
                <a:solidFill>
                  <a:schemeClr val="accent1"/>
                </a:solidFill>
              </a:rPr>
              <a:t>“Equalizer Benefit” = </a:t>
            </a:r>
            <a:br>
              <a:rPr lang="en-US" sz="2400" dirty="0">
                <a:solidFill>
                  <a:schemeClr val="accent1"/>
                </a:solidFill>
              </a:rPr>
            </a:br>
            <a:r>
              <a:rPr lang="en-US" sz="2400" dirty="0">
                <a:solidFill>
                  <a:schemeClr val="accent1"/>
                </a:solidFill>
              </a:rPr>
              <a:t>Area</a:t>
            </a:r>
            <a:r>
              <a:rPr lang="en-US" sz="2400" baseline="-25000" dirty="0">
                <a:solidFill>
                  <a:schemeClr val="accent1"/>
                </a:solidFill>
              </a:rPr>
              <a:t>on</a:t>
            </a:r>
            <a:r>
              <a:rPr lang="en-US" sz="2400" dirty="0">
                <a:solidFill>
                  <a:schemeClr val="accent1"/>
                </a:solidFill>
              </a:rPr>
              <a:t> – Area</a:t>
            </a:r>
            <a:r>
              <a:rPr lang="en-US" sz="2400" baseline="-25000" dirty="0">
                <a:solidFill>
                  <a:schemeClr val="accent1"/>
                </a:solidFill>
              </a:rPr>
              <a:t>off</a:t>
            </a:r>
          </a:p>
          <a:p>
            <a:pPr marL="0" indent="0">
              <a:buNone/>
            </a:pPr>
            <a:r>
              <a:rPr lang="en-US" dirty="0"/>
              <a:t>Since the radius is (essentially) the logarithm of the BER, the difference is the number of orders of magnitude improvement in BER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235562"/>
      </p:ext>
    </p:extLst>
  </p:cSld>
  <p:clrMapOvr>
    <a:masterClrMapping/>
  </p:clrMapOvr>
</p:sld>
</file>

<file path=ppt/slides/slide1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DQM Calibration</a:t>
            </a:r>
          </a:p>
        </p:txBody>
      </p:sp>
      <p:pic>
        <p:nvPicPr>
          <p:cNvPr id="3" name="Picture 2" descr="Screen Shot 2019-03-06 at 12.33.39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81400" y="1219200"/>
            <a:ext cx="5029200" cy="4773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8122916"/>
      </p:ext>
    </p:extLst>
  </p:cSld>
  <p:clrMapOvr>
    <a:masterClrMapping/>
  </p:clrMapOvr>
</p:sld>
</file>

<file path=ppt/slides/slide1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 Multipath, No Problem</a:t>
            </a:r>
          </a:p>
        </p:txBody>
      </p:sp>
      <p:pic>
        <p:nvPicPr>
          <p:cNvPr id="4" name="Picture 3" descr="Baseline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57500" y="1602129"/>
            <a:ext cx="6477001" cy="3464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8612727"/>
      </p:ext>
    </p:extLst>
  </p:cSld>
  <p:clrMapOvr>
    <a:masterClrMapping/>
  </p:clrMapOvr>
</p:sld>
</file>

<file path=ppt/slides/slide1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0-100-0.9 </a:t>
            </a:r>
          </a:p>
        </p:txBody>
      </p:sp>
      <p:pic>
        <p:nvPicPr>
          <p:cNvPr id="4" name="Picture 3" descr="0-100-0.9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87401" y="1600200"/>
            <a:ext cx="6423406" cy="3436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4919111"/>
      </p:ext>
    </p:extLst>
  </p:cSld>
  <p:clrMapOvr>
    <a:masterClrMapping/>
  </p:clrMapOvr>
</p:sld>
</file>

<file path=ppt/slides/slide1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90-100-0.9</a:t>
            </a:r>
          </a:p>
        </p:txBody>
      </p:sp>
      <p:pic>
        <p:nvPicPr>
          <p:cNvPr id="4" name="Picture 3" descr="90-100-0.9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90295" y="1586696"/>
            <a:ext cx="6423406" cy="3436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5255810"/>
      </p:ext>
    </p:extLst>
  </p:cSld>
  <p:clrMapOvr>
    <a:masterClrMapping/>
  </p:clrMapOvr>
</p:sld>
</file>

<file path=ppt/slides/slide1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180-100-0.9</a:t>
            </a:r>
          </a:p>
        </p:txBody>
      </p:sp>
      <p:pic>
        <p:nvPicPr>
          <p:cNvPr id="4" name="Picture 3" descr="180-100-0.9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84297" y="1612739"/>
            <a:ext cx="6423406" cy="3436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3141414"/>
      </p:ext>
    </p:extLst>
  </p:cSld>
  <p:clrMapOvr>
    <a:masterClrMapping/>
  </p:clrMapOvr>
</p:sld>
</file>

<file path=ppt/slides/slide1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270-100-0.9</a:t>
            </a:r>
          </a:p>
        </p:txBody>
      </p:sp>
      <p:pic>
        <p:nvPicPr>
          <p:cNvPr id="4" name="Picture 3" descr="270-100-0.9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86980" y="1600200"/>
            <a:ext cx="6423406" cy="3436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1529033"/>
      </p:ext>
    </p:extLst>
  </p:cSld>
  <p:clrMapOvr>
    <a:masterClrMapping/>
  </p:clrMapOvr>
</p:sld>
</file>

<file path=ppt/slides/slide1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3ED3FB6-10C0-1B83-067F-127AA6F14E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Test Results Examples</a:t>
            </a:r>
          </a:p>
        </p:txBody>
      </p:sp>
    </p:spTree>
    <p:extLst>
      <p:ext uri="{BB962C8B-B14F-4D97-AF65-F5344CB8AC3E}">
        <p14:creationId xmlns:p14="http://schemas.microsoft.com/office/powerpoint/2010/main" val="1672848228"/>
      </p:ext>
    </p:extLst>
  </p:cSld>
  <p:clrMapOvr>
    <a:masterClrMapping/>
  </p:clrMapOvr>
</p:sld>
</file>

<file path=ppt/slides/slide1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10 Mbps SOQPSK, 1 bit Delay</a:t>
            </a:r>
          </a:p>
        </p:txBody>
      </p:sp>
      <p:pic>
        <p:nvPicPr>
          <p:cNvPr id="3" name="Picture 2" descr="Screen Shot 2019-03-01 at 2.50.12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9723" y="2057400"/>
            <a:ext cx="10608397" cy="3276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76617"/>
      </p:ext>
    </p:extLst>
  </p:cSld>
  <p:clrMapOvr>
    <a:masterClrMapping/>
  </p:clrMapOvr>
</p:sld>
</file>

<file path=ppt/slides/slide1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10 Mbps SOQPSK, 2 Bits Delay</a:t>
            </a:r>
          </a:p>
        </p:txBody>
      </p:sp>
      <p:pic>
        <p:nvPicPr>
          <p:cNvPr id="3" name="Picture 2" descr="Screen Shot 2019-03-01 at 10.19.50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4697" y="2057401"/>
            <a:ext cx="10613801" cy="3276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6417465"/>
      </p:ext>
    </p:extLst>
  </p:cSld>
  <p:clrMapOvr>
    <a:masterClrMapping/>
  </p:clrMapOvr>
</p:sld>
</file>

<file path=ppt/slides/slide1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10 Mbps SOQPSK, 5 Bits Delay</a:t>
            </a:r>
          </a:p>
        </p:txBody>
      </p:sp>
      <p:pic>
        <p:nvPicPr>
          <p:cNvPr id="3" name="Picture 2" descr="Screen Shot 2019-03-01 at 10.22.55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3125" y="2055382"/>
            <a:ext cx="10625751" cy="3278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8265204"/>
      </p:ext>
    </p:extLst>
  </p:cSld>
  <p:clrMapOvr>
    <a:masterClrMapping/>
  </p:clrMapOvr>
</p:sld>
</file>

<file path=ppt/slides/slide1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10 Mbps SOQPSK, 10 Bits Delay</a:t>
            </a:r>
          </a:p>
        </p:txBody>
      </p:sp>
      <p:pic>
        <p:nvPicPr>
          <p:cNvPr id="3" name="Picture 2" descr="Screen Shot 2019-03-01 at 10.24.34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6395" y="2057400"/>
            <a:ext cx="10619210" cy="3276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161485"/>
      </p:ext>
    </p:extLst>
  </p:cSld>
  <p:clrMapOvr>
    <a:masterClrMapping/>
  </p:clrMapOvr>
</p:sld>
</file>

<file path=ppt/slides/slide1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10 Mbps SOQPSK, 20 Bits Delay</a:t>
            </a:r>
          </a:p>
        </p:txBody>
      </p:sp>
      <p:pic>
        <p:nvPicPr>
          <p:cNvPr id="3" name="Picture 2" descr="Screen Shot 2019-03-01 at 10.26.05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3879" y="2052506"/>
            <a:ext cx="10624242" cy="3281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8450239"/>
      </p:ext>
    </p:extLst>
  </p:cSld>
  <p:clrMapOvr>
    <a:masterClrMapping/>
  </p:clrMapOvr>
</p:sld>
</file>

<file path=ppt/slides/slide1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91767" y="1506070"/>
            <a:ext cx="3162032" cy="438448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/>
              <a:t>Figure of merit becomes the “Break Frequency” of the equalizer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2D8FB65-A7B7-4EEC-27EE-0549391FB9A1}"/>
              </a:ext>
            </a:extLst>
          </p:cNvPr>
          <p:cNvSpPr>
            <a:spLocks noGrp="1"/>
          </p:cNvSpPr>
          <p:nvPr>
            <p:ph idx="13"/>
          </p:nvPr>
        </p:nvSpPr>
        <p:spPr/>
        <p:txBody>
          <a:bodyPr anchor="ctr"/>
          <a:lstStyle/>
          <a:p>
            <a:pPr marL="0" indent="0">
              <a:buNone/>
            </a:pPr>
            <a:r>
              <a:rPr lang="en-US" sz="2400" dirty="0">
                <a:solidFill>
                  <a:schemeClr val="accent1"/>
                </a:solidFill>
              </a:rPr>
              <a:t>Most pronounced effect of target motion is variation in phase of the reflected path</a:t>
            </a:r>
          </a:p>
          <a:p>
            <a:r>
              <a:rPr lang="en-US" dirty="0"/>
              <a:t>Manifests as spectral nulls sweeping through spectrum</a:t>
            </a:r>
            <a:br>
              <a:rPr lang="en-US" dirty="0"/>
            </a:br>
            <a:endParaRPr lang="en-US" dirty="0"/>
          </a:p>
          <a:p>
            <a:pPr marL="0" indent="0">
              <a:buNone/>
            </a:pPr>
            <a:r>
              <a:rPr lang="en-US" sz="2400" dirty="0">
                <a:solidFill>
                  <a:schemeClr val="accent1"/>
                </a:solidFill>
              </a:rPr>
              <a:t>Proposal:</a:t>
            </a:r>
          </a:p>
          <a:p>
            <a:r>
              <a:rPr lang="en-US" dirty="0"/>
              <a:t>Stress the equalizer by sweeping the null faster and faster, until the EQ benefit starts to drop.</a:t>
            </a:r>
          </a:p>
          <a:p>
            <a:r>
              <a:rPr lang="en-US" dirty="0"/>
              <a:t>Similar to the Break Frequency test for combiners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About Dynamics?</a:t>
            </a:r>
          </a:p>
        </p:txBody>
      </p:sp>
    </p:spTree>
    <p:extLst>
      <p:ext uri="{BB962C8B-B14F-4D97-AF65-F5344CB8AC3E}">
        <p14:creationId xmlns:p14="http://schemas.microsoft.com/office/powerpoint/2010/main" val="3362510896"/>
      </p:ext>
    </p:extLst>
  </p:cSld>
  <p:clrMapOvr>
    <a:masterClrMapping/>
  </p:clrMapOvr>
</p:sld>
</file>

<file path=ppt/slides/slide1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Can we Measure?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A5E4A3A-2EF7-10B8-036B-44C9DB3063E6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Measure the BER, averaged over all phases</a:t>
            </a:r>
          </a:p>
          <a:p>
            <a:pPr lvl="1"/>
            <a:r>
              <a:rPr lang="en-US" dirty="0"/>
              <a:t>Correlates with moving test article</a:t>
            </a:r>
          </a:p>
          <a:p>
            <a:pPr lvl="1"/>
            <a:r>
              <a:rPr lang="en-US" dirty="0"/>
              <a:t>Convert to DQM</a:t>
            </a:r>
          </a:p>
          <a:p>
            <a:pPr lvl="1"/>
            <a:r>
              <a:rPr lang="en-US" dirty="0"/>
              <a:t>Or measure DQM, but average it correctly (see next slide)</a:t>
            </a:r>
            <a:br>
              <a:rPr lang="en-US" dirty="0"/>
            </a:br>
            <a:endParaRPr lang="en-US" dirty="0"/>
          </a:p>
          <a:p>
            <a:r>
              <a:rPr lang="en-US" dirty="0"/>
              <a:t>For consistency with the static plots, plot DQM versus “spin rate”</a:t>
            </a:r>
            <a:br>
              <a:rPr lang="en-US" dirty="0"/>
            </a:br>
            <a:endParaRPr lang="en-US" dirty="0"/>
          </a:p>
          <a:p>
            <a:r>
              <a:rPr lang="en-US" dirty="0"/>
              <a:t>Plot multiple delay path amplitudes on one chart</a:t>
            </a:r>
            <a:br>
              <a:rPr lang="en-US" dirty="0"/>
            </a:br>
            <a:endParaRPr lang="en-US" dirty="0"/>
          </a:p>
          <a:p>
            <a:r>
              <a:rPr lang="en-US" dirty="0"/>
              <a:t>Separate charts for each delay value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9324003"/>
      </p:ext>
    </p:extLst>
  </p:cSld>
  <p:clrMapOvr>
    <a:masterClrMapping/>
  </p:clrMapOvr>
</p:sld>
</file>

<file path=ppt/slides/slide1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Equalizer Break Frequency</a:t>
            </a:r>
          </a:p>
        </p:txBody>
      </p:sp>
      <p:pic>
        <p:nvPicPr>
          <p:cNvPr id="5" name="Picture 4" descr="Screen Shot 2019-03-04 at 12.26.29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19400" y="1524000"/>
            <a:ext cx="5942611" cy="4316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6064542"/>
      </p:ext>
    </p:extLst>
  </p:cSld>
  <p:clrMapOvr>
    <a:masterClrMapping/>
  </p:clrMapOvr>
</p:sld>
</file>

<file path=ppt/slides/slide1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36633E0-4B57-2FE7-7D9F-AE0F2C890F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Best Channel Selector (BCS)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F779D22-33E9-95BF-5D40-D6101409265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Handling the “Un-Combinable” Signals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0519464"/>
      </p:ext>
    </p:extLst>
  </p:cSld>
  <p:clrMapOvr>
    <a:masterClrMapping/>
  </p:clrMapOvr>
</p:sld>
</file>

<file path=ppt/slides/slide1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>
                <a:cs typeface="+mj-cs"/>
              </a:rPr>
              <a:t>Receive Diversity – Combiner</a:t>
            </a:r>
          </a:p>
        </p:txBody>
      </p:sp>
      <p:pic>
        <p:nvPicPr>
          <p:cNvPr id="3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320290" y="1443611"/>
            <a:ext cx="7551420" cy="24307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 descr="D:\Users\juetrecht\Documents\projects\receiver\BCS\ITC paper\kisspng-airplane-lockheed-martin-f-22-raptor-fighter-aircr-nice-vector-5ad8d36cd966d1.5197265815241593408905(mod)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220200" y="405646"/>
            <a:ext cx="914286" cy="914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cxnSp>
        <p:nvCxnSpPr>
          <p:cNvPr id="9" name="Straight Connector 8"/>
          <p:cNvCxnSpPr/>
          <p:nvPr/>
        </p:nvCxnSpPr>
        <p:spPr bwMode="auto">
          <a:xfrm flipH="1">
            <a:off x="9286875" y="1120022"/>
            <a:ext cx="209550" cy="9525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" name="Straight Connector 9"/>
          <p:cNvCxnSpPr/>
          <p:nvPr/>
        </p:nvCxnSpPr>
        <p:spPr bwMode="auto">
          <a:xfrm>
            <a:off x="9286875" y="1215273"/>
            <a:ext cx="171450" cy="61913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1" name="Straight Connector 10"/>
          <p:cNvCxnSpPr/>
          <p:nvPr/>
        </p:nvCxnSpPr>
        <p:spPr bwMode="auto">
          <a:xfrm flipH="1">
            <a:off x="9129713" y="1277185"/>
            <a:ext cx="328612" cy="20002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2" name="Straight Connector 11"/>
          <p:cNvCxnSpPr/>
          <p:nvPr/>
        </p:nvCxnSpPr>
        <p:spPr bwMode="auto">
          <a:xfrm flipH="1" flipV="1">
            <a:off x="9177338" y="1053348"/>
            <a:ext cx="285750" cy="3095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3" name="Straight Connector 12"/>
          <p:cNvCxnSpPr/>
          <p:nvPr/>
        </p:nvCxnSpPr>
        <p:spPr bwMode="auto">
          <a:xfrm>
            <a:off x="9177339" y="1053349"/>
            <a:ext cx="47625" cy="123825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4" name="Straight Connector 13"/>
          <p:cNvCxnSpPr/>
          <p:nvPr/>
        </p:nvCxnSpPr>
        <p:spPr bwMode="auto">
          <a:xfrm flipH="1">
            <a:off x="8863013" y="1177174"/>
            <a:ext cx="361950" cy="78581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5" name="Straight Connector 14"/>
          <p:cNvCxnSpPr/>
          <p:nvPr/>
        </p:nvCxnSpPr>
        <p:spPr bwMode="auto">
          <a:xfrm flipH="1">
            <a:off x="9496426" y="1177174"/>
            <a:ext cx="85725" cy="183355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" name="Straight Connector 15"/>
          <p:cNvCxnSpPr/>
          <p:nvPr/>
        </p:nvCxnSpPr>
        <p:spPr bwMode="auto">
          <a:xfrm>
            <a:off x="9496425" y="1360528"/>
            <a:ext cx="171450" cy="238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7" name="Straight Connector 16"/>
          <p:cNvCxnSpPr/>
          <p:nvPr/>
        </p:nvCxnSpPr>
        <p:spPr bwMode="auto">
          <a:xfrm flipH="1">
            <a:off x="9458325" y="1360529"/>
            <a:ext cx="209550" cy="233363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BC7BB41-930B-4487-6B9C-BCA8042617F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4219838"/>
            <a:ext cx="10515600" cy="1957125"/>
          </a:xfrm>
        </p:spPr>
        <p:txBody>
          <a:bodyPr/>
          <a:lstStyle/>
          <a:p>
            <a:r>
              <a:rPr lang="en-US" dirty="0"/>
              <a:t>Polarization, frequency, or short-range spatial diversity</a:t>
            </a:r>
          </a:p>
          <a:p>
            <a:r>
              <a:rPr lang="en-US" dirty="0"/>
              <a:t>Maximal Ratio Combiner sums input channels proportional to their SNR</a:t>
            </a:r>
          </a:p>
          <a:p>
            <a:pPr lvl="1"/>
            <a:r>
              <a:rPr lang="en-US" dirty="0"/>
              <a:t>Optimal in additive white Gaussian noise (AWGN) – up to 3 dB gain</a:t>
            </a:r>
          </a:p>
          <a:p>
            <a:pPr lvl="1"/>
            <a:r>
              <a:rPr lang="en-US" dirty="0"/>
              <a:t>Use as only receiver output?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3669474"/>
      </p:ext>
    </p:extLst>
  </p:cSld>
  <p:clrMapOvr>
    <a:masterClrMapping/>
  </p:clrMapOvr>
</p:sld>
</file>

<file path=ppt/slides/slide1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Combiner Structure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5144" y="2313432"/>
            <a:ext cx="7606365" cy="210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256913" y="4716762"/>
            <a:ext cx="122020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accent2"/>
                </a:solidFill>
                <a:latin typeface="+mn-lt"/>
              </a:rPr>
              <a:t>how good?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796323" y="4593652"/>
            <a:ext cx="27381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accent2"/>
                </a:solidFill>
                <a:latin typeface="+mn-lt"/>
              </a:rPr>
              <a:t>make sure we can</a:t>
            </a:r>
            <a:br>
              <a:rPr lang="en-US" sz="1600" dirty="0">
                <a:solidFill>
                  <a:schemeClr val="accent2"/>
                </a:solidFill>
                <a:latin typeface="+mn-lt"/>
              </a:rPr>
            </a:br>
            <a:r>
              <a:rPr lang="en-US" sz="1600" dirty="0">
                <a:solidFill>
                  <a:schemeClr val="accent2"/>
                </a:solidFill>
                <a:latin typeface="+mn-lt"/>
              </a:rPr>
              <a:t>sum coherently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467600" y="4470541"/>
            <a:ext cx="192379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accent2"/>
                </a:solidFill>
                <a:latin typeface="+mn-lt"/>
              </a:rPr>
              <a:t>sum</a:t>
            </a:r>
            <a:br>
              <a:rPr lang="en-US" sz="1600" dirty="0">
                <a:solidFill>
                  <a:schemeClr val="accent2"/>
                </a:solidFill>
                <a:latin typeface="+mn-lt"/>
              </a:rPr>
            </a:br>
            <a:r>
              <a:rPr lang="en-US" sz="1600" dirty="0">
                <a:solidFill>
                  <a:schemeClr val="accent2"/>
                </a:solidFill>
                <a:latin typeface="+mn-lt"/>
              </a:rPr>
              <a:t>(more of the better,</a:t>
            </a:r>
            <a:br>
              <a:rPr lang="en-US" sz="1600" dirty="0">
                <a:solidFill>
                  <a:schemeClr val="accent2"/>
                </a:solidFill>
                <a:latin typeface="+mn-lt"/>
              </a:rPr>
            </a:br>
            <a:r>
              <a:rPr lang="en-US" sz="1600" dirty="0">
                <a:solidFill>
                  <a:schemeClr val="accent2"/>
                </a:solidFill>
                <a:latin typeface="+mn-lt"/>
              </a:rPr>
              <a:t>less of the worse)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A8640F41-5BE8-2A15-ED69-EDA35921115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470213"/>
            <a:ext cx="10515600" cy="830998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>
                <a:solidFill>
                  <a:schemeClr val="accent1"/>
                </a:solidFill>
              </a:rPr>
              <a:t>Maximal ratio combining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5259476"/>
      </p:ext>
    </p:extLst>
  </p:cSld>
  <p:clrMapOvr>
    <a:masterClrMapping/>
  </p:clrMapOvr>
</p:sld>
</file>

<file path=ppt/slides/slide1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Combiner Performance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400" dirty="0">
                <a:solidFill>
                  <a:schemeClr val="accent1"/>
                </a:solidFill>
              </a:rPr>
              <a:t>Maximal ratio combining </a:t>
            </a:r>
            <a:r>
              <a:rPr lang="en-US" sz="2400" b="1" dirty="0">
                <a:solidFill>
                  <a:schemeClr val="accent1"/>
                </a:solidFill>
              </a:rPr>
              <a:t>issues</a:t>
            </a:r>
          </a:p>
          <a:p>
            <a:endParaRPr lang="en-US" dirty="0">
              <a:solidFill>
                <a:srgbClr val="FF0000"/>
              </a:solidFill>
            </a:endParaRPr>
          </a:p>
          <a:p>
            <a:endParaRPr lang="en-US" dirty="0">
              <a:solidFill>
                <a:srgbClr val="FF0000"/>
              </a:solidFill>
            </a:endParaRPr>
          </a:p>
          <a:p>
            <a:endParaRPr lang="en-US" dirty="0">
              <a:solidFill>
                <a:srgbClr val="FF0000"/>
              </a:solidFill>
            </a:endParaRPr>
          </a:p>
          <a:p>
            <a:endParaRPr lang="en-US" dirty="0">
              <a:solidFill>
                <a:srgbClr val="FF0000"/>
              </a:solidFill>
            </a:endParaRPr>
          </a:p>
          <a:p>
            <a:endParaRPr lang="en-US" dirty="0">
              <a:solidFill>
                <a:srgbClr val="FF0000"/>
              </a:solidFill>
            </a:endParaRPr>
          </a:p>
          <a:p>
            <a:pPr lvl="1"/>
            <a:endParaRPr lang="en-US" sz="1800" dirty="0"/>
          </a:p>
          <a:p>
            <a:pPr lvl="1"/>
            <a:endParaRPr lang="en-US" dirty="0"/>
          </a:p>
          <a:p>
            <a:pPr lvl="1"/>
            <a:endParaRPr lang="en-US" sz="1800" dirty="0"/>
          </a:p>
          <a:p>
            <a:r>
              <a:rPr lang="en-US" dirty="0"/>
              <a:t>Inaccurate SNR estimation: multiple signal copies, little or no noise</a:t>
            </a:r>
          </a:p>
          <a:p>
            <a:r>
              <a:rPr lang="en-US" dirty="0"/>
              <a:t>Degraded time and phase alignment</a:t>
            </a:r>
          </a:p>
          <a:p>
            <a:r>
              <a:rPr lang="en-US" i="1" dirty="0"/>
              <a:t>Downstream demodulator must deal with </a:t>
            </a:r>
            <a:r>
              <a:rPr lang="en-US" b="1" i="1" dirty="0"/>
              <a:t>all</a:t>
            </a:r>
            <a:r>
              <a:rPr lang="en-US" i="1" dirty="0"/>
              <a:t> received reflections</a:t>
            </a:r>
          </a:p>
          <a:p>
            <a:pPr lvl="1"/>
            <a:endParaRPr lang="en-US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5144" y="2313432"/>
            <a:ext cx="7606365" cy="2438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834320" y="2601783"/>
            <a:ext cx="13660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600" i="1" dirty="0">
                <a:solidFill>
                  <a:schemeClr val="accent2"/>
                </a:solidFill>
                <a:latin typeface="+mn-lt"/>
              </a:rPr>
              <a:t>n</a:t>
            </a:r>
            <a:r>
              <a:rPr lang="en-US" sz="1600" baseline="-25000" dirty="0">
                <a:solidFill>
                  <a:schemeClr val="accent2"/>
                </a:solidFill>
                <a:latin typeface="+mn-lt"/>
              </a:rPr>
              <a:t>1</a:t>
            </a:r>
            <a:r>
              <a:rPr lang="en-US" sz="1600" i="1" dirty="0">
                <a:solidFill>
                  <a:schemeClr val="accent2"/>
                </a:solidFill>
                <a:latin typeface="+mn-lt"/>
              </a:rPr>
              <a:t> </a:t>
            </a:r>
            <a:r>
              <a:rPr lang="en-US" sz="1600" dirty="0">
                <a:solidFill>
                  <a:schemeClr val="accent2"/>
                </a:solidFill>
                <a:latin typeface="+mn-lt"/>
              </a:rPr>
              <a:t>reflections</a:t>
            </a:r>
            <a:endParaRPr lang="en-US" sz="1600" i="1" dirty="0">
              <a:solidFill>
                <a:schemeClr val="accent2"/>
              </a:solidFill>
              <a:latin typeface="+mn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834320" y="3790117"/>
            <a:ext cx="13660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600" i="1" dirty="0">
                <a:solidFill>
                  <a:schemeClr val="accent2"/>
                </a:solidFill>
                <a:latin typeface="+mn-lt"/>
              </a:rPr>
              <a:t>n</a:t>
            </a:r>
            <a:r>
              <a:rPr lang="en-US" sz="1600" baseline="-25000" dirty="0">
                <a:solidFill>
                  <a:schemeClr val="accent2"/>
                </a:solidFill>
                <a:latin typeface="+mn-lt"/>
              </a:rPr>
              <a:t>2</a:t>
            </a:r>
            <a:r>
              <a:rPr lang="en-US" sz="1600" i="1" dirty="0">
                <a:solidFill>
                  <a:schemeClr val="accent2"/>
                </a:solidFill>
                <a:latin typeface="+mn-lt"/>
              </a:rPr>
              <a:t> </a:t>
            </a:r>
            <a:r>
              <a:rPr lang="en-US" sz="1600" dirty="0">
                <a:solidFill>
                  <a:schemeClr val="accent2"/>
                </a:solidFill>
                <a:latin typeface="+mn-lt"/>
              </a:rPr>
              <a:t>reflections</a:t>
            </a:r>
            <a:endParaRPr lang="en-US" sz="1600" i="1" dirty="0">
              <a:solidFill>
                <a:schemeClr val="accent2"/>
              </a:solidFill>
              <a:latin typeface="+mn-l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058275" y="2514600"/>
            <a:ext cx="14877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600" i="1" dirty="0">
                <a:solidFill>
                  <a:schemeClr val="accent2"/>
                </a:solidFill>
                <a:latin typeface="+mn-lt"/>
              </a:rPr>
              <a:t>n</a:t>
            </a:r>
            <a:r>
              <a:rPr lang="en-US" sz="1600" baseline="-25000" dirty="0">
                <a:solidFill>
                  <a:schemeClr val="accent2"/>
                </a:solidFill>
                <a:latin typeface="+mn-lt"/>
              </a:rPr>
              <a:t>1</a:t>
            </a:r>
            <a:r>
              <a:rPr lang="en-US" sz="1600" i="1" dirty="0">
                <a:solidFill>
                  <a:schemeClr val="accent2"/>
                </a:solidFill>
                <a:latin typeface="+mn-lt"/>
              </a:rPr>
              <a:t>+n</a:t>
            </a:r>
            <a:r>
              <a:rPr lang="en-US" sz="1600" baseline="-25000" dirty="0">
                <a:solidFill>
                  <a:schemeClr val="accent2"/>
                </a:solidFill>
                <a:latin typeface="+mn-lt"/>
              </a:rPr>
              <a:t>2</a:t>
            </a:r>
            <a:r>
              <a:rPr lang="en-US" sz="1600" i="1" dirty="0">
                <a:solidFill>
                  <a:schemeClr val="accent2"/>
                </a:solidFill>
                <a:latin typeface="+mn-lt"/>
              </a:rPr>
              <a:t> </a:t>
            </a:r>
            <a:r>
              <a:rPr lang="en-US" sz="1600" dirty="0">
                <a:solidFill>
                  <a:schemeClr val="accent2"/>
                </a:solidFill>
                <a:latin typeface="+mn-lt"/>
              </a:rPr>
              <a:t>reflections</a:t>
            </a:r>
            <a:endParaRPr lang="en-US" sz="1600" i="1" dirty="0">
              <a:solidFill>
                <a:schemeClr val="accent2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6746305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96478" y="1447800"/>
            <a:ext cx="7551420" cy="24307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08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/>
              <a:t>Receive Diversity – </a:t>
            </a:r>
            <a:r>
              <a:rPr lang="en-US" dirty="0">
                <a:cs typeface="+mj-cs"/>
              </a:rPr>
              <a:t>BCS</a:t>
            </a:r>
          </a:p>
        </p:txBody>
      </p:sp>
      <p:pic>
        <p:nvPicPr>
          <p:cNvPr id="3" name="Picture 3" descr="D:\Users\juetrecht\Documents\projects\receiver\BCS\ITC paper\kisspng-airplane-lockheed-martin-f-22-raptor-fighter-aircr-nice-vector-5ad8d36cd966d1.5197265815241593408905(mod).png">
            <a:extLst>
              <a:ext uri="{FF2B5EF4-FFF2-40B4-BE49-F238E27FC236}">
                <a16:creationId xmlns:a16="http://schemas.microsoft.com/office/drawing/2014/main" id="{0E25A64D-AEE0-834C-B4CB-69AE1A57BC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220200" y="405646"/>
            <a:ext cx="914286" cy="914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D2F50363-7A93-4691-613C-273D95FD6900}"/>
              </a:ext>
            </a:extLst>
          </p:cNvPr>
          <p:cNvCxnSpPr/>
          <p:nvPr/>
        </p:nvCxnSpPr>
        <p:spPr bwMode="auto">
          <a:xfrm flipH="1">
            <a:off x="9286875" y="1120022"/>
            <a:ext cx="209550" cy="9525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8F40B901-CCE5-7418-F7DE-5077F46F743A}"/>
              </a:ext>
            </a:extLst>
          </p:cNvPr>
          <p:cNvCxnSpPr/>
          <p:nvPr/>
        </p:nvCxnSpPr>
        <p:spPr bwMode="auto">
          <a:xfrm>
            <a:off x="9286875" y="1215273"/>
            <a:ext cx="171450" cy="61913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8ED214D4-746D-4742-41C3-D38B2DF56D69}"/>
              </a:ext>
            </a:extLst>
          </p:cNvPr>
          <p:cNvCxnSpPr/>
          <p:nvPr/>
        </p:nvCxnSpPr>
        <p:spPr bwMode="auto">
          <a:xfrm flipH="1">
            <a:off x="9129713" y="1277185"/>
            <a:ext cx="328612" cy="20002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41911234-5020-8955-3A94-A0888E23685F}"/>
              </a:ext>
            </a:extLst>
          </p:cNvPr>
          <p:cNvCxnSpPr/>
          <p:nvPr/>
        </p:nvCxnSpPr>
        <p:spPr bwMode="auto">
          <a:xfrm flipH="1" flipV="1">
            <a:off x="9177338" y="1053348"/>
            <a:ext cx="285750" cy="3095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9B978996-3387-459A-25B5-766FFC731BEE}"/>
              </a:ext>
            </a:extLst>
          </p:cNvPr>
          <p:cNvCxnSpPr/>
          <p:nvPr/>
        </p:nvCxnSpPr>
        <p:spPr bwMode="auto">
          <a:xfrm>
            <a:off x="9177339" y="1053349"/>
            <a:ext cx="47625" cy="123825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7A542198-4E31-140B-7E11-85DBA40CEE38}"/>
              </a:ext>
            </a:extLst>
          </p:cNvPr>
          <p:cNvCxnSpPr/>
          <p:nvPr/>
        </p:nvCxnSpPr>
        <p:spPr bwMode="auto">
          <a:xfrm flipH="1">
            <a:off x="8863013" y="1177174"/>
            <a:ext cx="361950" cy="78581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B6D8373B-FCD5-DB0B-C0DA-39C774C41E04}"/>
              </a:ext>
            </a:extLst>
          </p:cNvPr>
          <p:cNvCxnSpPr/>
          <p:nvPr/>
        </p:nvCxnSpPr>
        <p:spPr bwMode="auto">
          <a:xfrm flipH="1">
            <a:off x="9496426" y="1177174"/>
            <a:ext cx="85725" cy="183355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3FAB7B91-DF0B-B0CF-0049-0D3C5BB687CF}"/>
              </a:ext>
            </a:extLst>
          </p:cNvPr>
          <p:cNvCxnSpPr/>
          <p:nvPr/>
        </p:nvCxnSpPr>
        <p:spPr bwMode="auto">
          <a:xfrm>
            <a:off x="9496425" y="1360528"/>
            <a:ext cx="171450" cy="238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A256A22C-CFE3-D5D3-1A7F-29AB1ACEED60}"/>
              </a:ext>
            </a:extLst>
          </p:cNvPr>
          <p:cNvCxnSpPr/>
          <p:nvPr/>
        </p:nvCxnSpPr>
        <p:spPr bwMode="auto">
          <a:xfrm flipH="1">
            <a:off x="9458325" y="1360529"/>
            <a:ext cx="209550" cy="233363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1" name="Content Placeholder 20">
            <a:extLst>
              <a:ext uri="{FF2B5EF4-FFF2-40B4-BE49-F238E27FC236}">
                <a16:creationId xmlns:a16="http://schemas.microsoft.com/office/drawing/2014/main" id="{9486ACA6-444E-D1A9-1112-E2D60C3E6F4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4291082"/>
            <a:ext cx="10515600" cy="1885881"/>
          </a:xfrm>
        </p:spPr>
        <p:txBody>
          <a:bodyPr/>
          <a:lstStyle/>
          <a:p>
            <a:r>
              <a:rPr lang="en-US" sz="1800" dirty="0"/>
              <a:t>Like a mini-BSS </a:t>
            </a:r>
            <a:r>
              <a:rPr lang="en-US" sz="1800" i="1" dirty="0"/>
              <a:t>inside the receiver</a:t>
            </a:r>
          </a:p>
          <a:p>
            <a:r>
              <a:rPr lang="en-US" sz="1800" dirty="0"/>
              <a:t>Selects and outputs best data from just three sources (Channel 1, Channel 2, and Combiner)</a:t>
            </a:r>
          </a:p>
          <a:p>
            <a:r>
              <a:rPr lang="en-US" sz="1800" dirty="0"/>
              <a:t>Optimized for this narrowly scoped role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0380635"/>
      </p:ext>
    </p:extLst>
  </p:cSld>
  <p:clrMapOvr>
    <a:masterClrMapping/>
  </p:clrMapOvr>
</p:sld>
</file>

<file path=ppt/slides/slide1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6557" y="2845237"/>
            <a:ext cx="7998886" cy="19889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BCS Structure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470212"/>
            <a:ext cx="10515600" cy="73303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>
                <a:solidFill>
                  <a:schemeClr val="accent1"/>
                </a:solidFill>
              </a:rPr>
              <a:t>3-channel correlating selection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72946" y="4934826"/>
            <a:ext cx="30194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accent2"/>
                </a:solidFill>
                <a:latin typeface="+mn-lt"/>
              </a:rPr>
              <a:t>line up bits from all channels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010400" y="4934826"/>
            <a:ext cx="1600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accent2"/>
                </a:solidFill>
                <a:latin typeface="+mn-lt"/>
              </a:rPr>
              <a:t>select best bit based on</a:t>
            </a:r>
            <a:br>
              <a:rPr lang="en-US" sz="1600" dirty="0">
                <a:solidFill>
                  <a:schemeClr val="accent2"/>
                </a:solidFill>
                <a:latin typeface="+mn-lt"/>
              </a:rPr>
            </a:br>
            <a:r>
              <a:rPr lang="en-US" sz="1600" dirty="0">
                <a:solidFill>
                  <a:schemeClr val="accent2"/>
                </a:solidFill>
                <a:latin typeface="+mn-lt"/>
              </a:rPr>
              <a:t>best DQM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5250" y="2406022"/>
            <a:ext cx="404812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accent2"/>
                </a:solidFill>
                <a:latin typeface="+mn-lt"/>
              </a:rPr>
              <a:t>“hit-less” – no dropped or duplicated bits</a:t>
            </a:r>
          </a:p>
        </p:txBody>
      </p:sp>
    </p:spTree>
    <p:extLst>
      <p:ext uri="{BB962C8B-B14F-4D97-AF65-F5344CB8AC3E}">
        <p14:creationId xmlns:p14="http://schemas.microsoft.com/office/powerpoint/2010/main" val="1005686706"/>
      </p:ext>
    </p:extLst>
  </p:cSld>
  <p:clrMapOvr>
    <a:masterClrMapping/>
  </p:clrMapOvr>
</p:sld>
</file>

<file path=ppt/slides/slide1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1503160"/>
            <a:ext cx="6475413" cy="4360081"/>
          </a:xfrm>
          <a:prstGeom prst="rect">
            <a:avLst/>
          </a:prstGeom>
          <a:noFill/>
          <a:ln>
            <a:noFill/>
          </a:ln>
          <a:effectLst>
            <a:outerShdw blurRad="304800" dist="38100" dir="5400000" algn="t" rotWithShape="0">
              <a:prstClr val="black">
                <a:alpha val="5000"/>
              </a:prst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BCS Test – Multipath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B766244A-A30A-4BC1-E530-BC392B097A23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838201" y="1506070"/>
            <a:ext cx="3429000" cy="4357171"/>
          </a:xfrm>
        </p:spPr>
        <p:txBody>
          <a:bodyPr anchor="ctr"/>
          <a:lstStyle/>
          <a:p>
            <a:r>
              <a:rPr lang="en-US" sz="1800" dirty="0"/>
              <a:t>Apply severe multipath, engage adaptive equalization</a:t>
            </a:r>
            <a:br>
              <a:rPr lang="en-US" sz="1800" dirty="0"/>
            </a:br>
            <a:endParaRPr lang="en-US" sz="1800" dirty="0"/>
          </a:p>
          <a:p>
            <a:r>
              <a:rPr lang="en-US" sz="1800" dirty="0"/>
              <a:t>BCS outperforms all channels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3567137"/>
      </p:ext>
    </p:extLst>
  </p:cSld>
  <p:clrMapOvr>
    <a:masterClrMapping/>
  </p:clrMapOvr>
</p:sld>
</file>

<file path=ppt/slides/slide1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BCS Test – Multipath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668824"/>
            <a:ext cx="10515600" cy="4706751"/>
          </a:xfrm>
        </p:spPr>
        <p:txBody>
          <a:bodyPr>
            <a:normAutofit/>
          </a:bodyPr>
          <a:lstStyle/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r>
              <a:rPr lang="en-US" dirty="0"/>
              <a:t>DQM reduction of 1 = BER increase of 10x (!)</a:t>
            </a:r>
          </a:p>
          <a:p>
            <a:r>
              <a:rPr lang="en-US" dirty="0"/>
              <a:t>BCS selection &gt; 1000x faster than display</a:t>
            </a:r>
          </a:p>
        </p:txBody>
      </p:sp>
      <p:pic>
        <p:nvPicPr>
          <p:cNvPr id="2051" name="Picture 3" descr="D:\Users\juetrecht\Documents\projects\receiver\BCS\ITC paper\Clip 1 - edited 2 - cropped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57425" y="1381125"/>
            <a:ext cx="7620000" cy="2609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 bwMode="auto">
          <a:xfrm>
            <a:off x="5387185" y="3744908"/>
            <a:ext cx="465534" cy="201168"/>
          </a:xfrm>
          <a:prstGeom prst="rect">
            <a:avLst/>
          </a:prstGeom>
          <a:noFill/>
          <a:ln w="3810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endParaRPr lang="en-US" sz="600" dirty="0">
              <a:solidFill>
                <a:srgbClr val="000000"/>
              </a:solidFill>
            </a:endParaRPr>
          </a:p>
        </p:txBody>
      </p:sp>
      <p:cxnSp>
        <p:nvCxnSpPr>
          <p:cNvPr id="7" name="Straight Connector 6"/>
          <p:cNvCxnSpPr/>
          <p:nvPr/>
        </p:nvCxnSpPr>
        <p:spPr bwMode="auto">
          <a:xfrm>
            <a:off x="5376862" y="3944147"/>
            <a:ext cx="128588" cy="926939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" name="Straight Connector 7"/>
          <p:cNvCxnSpPr/>
          <p:nvPr/>
        </p:nvCxnSpPr>
        <p:spPr bwMode="auto">
          <a:xfrm>
            <a:off x="5382423" y="3736976"/>
            <a:ext cx="149224" cy="415925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" name="Straight Connector 9"/>
          <p:cNvCxnSpPr/>
          <p:nvPr/>
        </p:nvCxnSpPr>
        <p:spPr bwMode="auto">
          <a:xfrm>
            <a:off x="5861053" y="3948908"/>
            <a:ext cx="1289843" cy="973138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" name="Straight Connector 8"/>
          <p:cNvCxnSpPr/>
          <p:nvPr/>
        </p:nvCxnSpPr>
        <p:spPr bwMode="auto">
          <a:xfrm>
            <a:off x="5858672" y="3741738"/>
            <a:ext cx="1280319" cy="401637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1" name="Rectangle 10"/>
          <p:cNvSpPr/>
          <p:nvPr/>
        </p:nvSpPr>
        <p:spPr bwMode="auto">
          <a:xfrm>
            <a:off x="5575302" y="4200525"/>
            <a:ext cx="1527175" cy="670560"/>
          </a:xfrm>
          <a:prstGeom prst="rect">
            <a:avLst/>
          </a:prstGeom>
          <a:noFill/>
          <a:ln w="15240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endParaRPr lang="en-US" sz="600" dirty="0">
              <a:solidFill>
                <a:srgbClr val="000000"/>
              </a:solidFill>
            </a:endParaRPr>
          </a:p>
        </p:txBody>
      </p:sp>
      <p:pic>
        <p:nvPicPr>
          <p:cNvPr id="2052" name="Picture 4" descr="D:\Users\juetrecht\Documents\projects\receiver\BCS\ITC paper\Clip 1 - edited 2 - selector.gif"/>
          <p:cNvPicPr>
            <a:picLocks noChangeAspect="1" noChangeArrowheads="1" noCrop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78476" y="4200525"/>
            <a:ext cx="1524000" cy="670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Oval 22"/>
          <p:cNvSpPr/>
          <p:nvPr/>
        </p:nvSpPr>
        <p:spPr bwMode="auto">
          <a:xfrm>
            <a:off x="7991476" y="2028826"/>
            <a:ext cx="2066925" cy="257175"/>
          </a:xfrm>
          <a:prstGeom prst="ellipse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endParaRPr lang="en-US" sz="600" dirty="0">
              <a:solidFill>
                <a:srgbClr val="000000"/>
              </a:solidFill>
            </a:endParaRPr>
          </a:p>
        </p:txBody>
      </p:sp>
      <p:sp>
        <p:nvSpPr>
          <p:cNvPr id="27" name="Oval 26"/>
          <p:cNvSpPr/>
          <p:nvPr/>
        </p:nvSpPr>
        <p:spPr bwMode="auto">
          <a:xfrm>
            <a:off x="8010525" y="3381376"/>
            <a:ext cx="2066925" cy="257175"/>
          </a:xfrm>
          <a:prstGeom prst="ellipse">
            <a:avLst/>
          </a:prstGeom>
          <a:noFill/>
          <a:ln w="2540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endParaRPr lang="en-US" sz="600" dirty="0">
              <a:solidFill>
                <a:srgbClr val="000000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852719" y="1480721"/>
            <a:ext cx="16097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+mn-lt"/>
              </a:rPr>
              <a:t>Combiner DQM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858672" y="2804696"/>
            <a:ext cx="114165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+mn-lt"/>
              </a:rPr>
              <a:t>BCS DQM</a:t>
            </a:r>
          </a:p>
        </p:txBody>
      </p:sp>
      <p:cxnSp>
        <p:nvCxnSpPr>
          <p:cNvPr id="26" name="Straight Arrow Connector 25"/>
          <p:cNvCxnSpPr/>
          <p:nvPr/>
        </p:nvCxnSpPr>
        <p:spPr bwMode="auto">
          <a:xfrm flipH="1">
            <a:off x="5852719" y="1766889"/>
            <a:ext cx="171844" cy="166687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chemeClr val="bg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3" name="Straight Arrow Connector 32"/>
          <p:cNvCxnSpPr/>
          <p:nvPr/>
        </p:nvCxnSpPr>
        <p:spPr bwMode="auto">
          <a:xfrm flipH="1">
            <a:off x="5861052" y="3095626"/>
            <a:ext cx="171844" cy="166687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chemeClr val="bg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1360315022"/>
      </p:ext>
    </p:extLst>
  </p:cSld>
  <p:clrMapOvr>
    <a:masterClrMapping/>
  </p:clrMapOvr>
</p:sld>
</file>

<file path=ppt/slides/slide1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Field Test Results – </a:t>
            </a:r>
            <a:r>
              <a:rPr lang="en-US" sz="2400" dirty="0"/>
              <a:t>Circle, 50º Bank, ARTM CPM, Single Antenna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0" y="1981200"/>
            <a:ext cx="8229600" cy="4267200"/>
          </a:xfrm>
        </p:spPr>
        <p:txBody>
          <a:bodyPr>
            <a:normAutofit fontScale="92500" lnSpcReduction="20000"/>
          </a:bodyPr>
          <a:lstStyle/>
          <a:p>
            <a:endParaRPr lang="en-US" sz="2400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endParaRPr lang="en-US" sz="2400" dirty="0"/>
          </a:p>
          <a:p>
            <a:endParaRPr lang="en-US" sz="2400" dirty="0"/>
          </a:p>
          <a:p>
            <a:r>
              <a:rPr lang="en-US" sz="2400" dirty="0"/>
              <a:t>Combiner performs well under stress</a:t>
            </a:r>
          </a:p>
          <a:p>
            <a:r>
              <a:rPr lang="en-US" sz="2400" dirty="0"/>
              <a:t>BCS outperforms all channels, including Combiner</a:t>
            </a:r>
          </a:p>
          <a:p>
            <a:pPr lvl="1"/>
            <a:r>
              <a:rPr lang="en-US" dirty="0"/>
              <a:t>Selects data from underperforming channels at appropriate times</a:t>
            </a:r>
          </a:p>
          <a:p>
            <a:pPr lvl="1"/>
            <a:r>
              <a:rPr lang="en-US" dirty="0"/>
              <a:t>Reduces bit errors and increases link availability</a:t>
            </a:r>
          </a:p>
        </p:txBody>
      </p:sp>
      <p:pic>
        <p:nvPicPr>
          <p:cNvPr id="4" name="Picture 3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5912" y="1295400"/>
            <a:ext cx="4526280" cy="3035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0293" y="1295400"/>
            <a:ext cx="1398905" cy="30353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10608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5470"/>
    </mc:Choice>
    <mc:Fallback xmlns="">
      <p:transition spd="slow" advTm="65470"/>
    </mc:Fallback>
  </mc:AlternateContent>
</p:sld>
</file>

<file path=ppt/slides/slide1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Field Test Results – </a:t>
            </a:r>
            <a:r>
              <a:rPr lang="en-US" sz="2400" dirty="0"/>
              <a:t>Circle, 50º Bank, ARTM CPM, Single Antenna, </a:t>
            </a:r>
            <a:r>
              <a:rPr lang="en-US" sz="2400" i="1" dirty="0"/>
              <a:t>estimated by DQM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0" y="1828800"/>
            <a:ext cx="8229600" cy="4267200"/>
          </a:xfrm>
        </p:spPr>
        <p:txBody>
          <a:bodyPr>
            <a:normAutofit fontScale="92500" lnSpcReduction="20000"/>
          </a:bodyPr>
          <a:lstStyle/>
          <a:p>
            <a:endParaRPr lang="en-US" sz="2400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endParaRPr lang="en-US" sz="2400" dirty="0"/>
          </a:p>
          <a:p>
            <a:endParaRPr lang="en-US" sz="2400" dirty="0"/>
          </a:p>
          <a:p>
            <a:r>
              <a:rPr lang="en-US" sz="2400" dirty="0"/>
              <a:t>DQM is extremely accurate – a recurring theme</a:t>
            </a:r>
          </a:p>
          <a:p>
            <a:r>
              <a:rPr lang="en-US" sz="2400" dirty="0"/>
              <a:t>DQM can be used in place of BER measurements</a:t>
            </a:r>
          </a:p>
          <a:p>
            <a:pPr lvl="1"/>
            <a:r>
              <a:rPr lang="en-US" dirty="0"/>
              <a:t>Unknown data, encrypted data</a:t>
            </a:r>
          </a:p>
          <a:p>
            <a:r>
              <a:rPr lang="en-US" sz="2400" i="1" dirty="0"/>
              <a:t>DQM can be relied upon for source selection</a:t>
            </a:r>
          </a:p>
        </p:txBody>
      </p:sp>
      <p:pic>
        <p:nvPicPr>
          <p:cNvPr id="6" name="Picture 5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5912" y="990600"/>
            <a:ext cx="4526280" cy="3035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0293" y="990600"/>
            <a:ext cx="1398905" cy="30353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010992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5470"/>
    </mc:Choice>
    <mc:Fallback xmlns="">
      <p:transition spd="slow" advTm="65470"/>
    </mc:Fallback>
  </mc:AlternateContent>
</p:sld>
</file>

<file path=ppt/slides/slide1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Field Test Results – </a:t>
            </a:r>
            <a:r>
              <a:rPr lang="en-US" sz="2400" dirty="0"/>
              <a:t>Circle, 10º Bank, SOQPSK, Dual Antenna</a:t>
            </a:r>
            <a:endParaRPr lang="en-US" sz="2400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0" y="1828800"/>
            <a:ext cx="8229600" cy="4267200"/>
          </a:xfrm>
        </p:spPr>
        <p:txBody>
          <a:bodyPr>
            <a:normAutofit lnSpcReduction="10000"/>
          </a:bodyPr>
          <a:lstStyle/>
          <a:p>
            <a:endParaRPr lang="en-US" sz="2400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endParaRPr lang="en-US" sz="2400" dirty="0"/>
          </a:p>
          <a:p>
            <a:endParaRPr lang="en-US" sz="2400" dirty="0"/>
          </a:p>
          <a:p>
            <a:r>
              <a:rPr lang="en-US" sz="2400" dirty="0"/>
              <a:t>Combiner performance still good</a:t>
            </a:r>
          </a:p>
          <a:p>
            <a:r>
              <a:rPr lang="en-US" sz="2400" dirty="0"/>
              <a:t>Even more improvement for BCS</a:t>
            </a:r>
          </a:p>
          <a:p>
            <a:pPr lvl="1"/>
            <a:r>
              <a:rPr lang="en-US" dirty="0"/>
              <a:t>Reduces unusable seconds from 10.7% to just 2.3%</a:t>
            </a:r>
          </a:p>
        </p:txBody>
      </p:sp>
      <p:pic>
        <p:nvPicPr>
          <p:cNvPr id="9" name="Picture 8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0293" y="1492250"/>
            <a:ext cx="1398905" cy="3035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7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5912" y="1492250"/>
            <a:ext cx="4526280" cy="30353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72838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5470"/>
    </mc:Choice>
    <mc:Fallback xmlns="">
      <p:transition spd="slow" advTm="65470"/>
    </mc:Fallback>
  </mc:AlternateContent>
</p:sld>
</file>

<file path=ppt/slides/slide1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Field Test Results – </a:t>
            </a:r>
            <a:r>
              <a:rPr lang="en-US" sz="2400" dirty="0"/>
              <a:t>Circle, 10º Bank /  Multipath Corridor, STC Dual Antenna</a:t>
            </a:r>
            <a:endParaRPr lang="en-US" sz="2400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0" y="1600200"/>
            <a:ext cx="8229600" cy="4267200"/>
          </a:xfrm>
        </p:spPr>
        <p:txBody>
          <a:bodyPr>
            <a:normAutofit lnSpcReduction="10000"/>
          </a:bodyPr>
          <a:lstStyle/>
          <a:p>
            <a:endParaRPr lang="en-US" sz="2400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endParaRPr lang="en-US" sz="2400" dirty="0"/>
          </a:p>
          <a:p>
            <a:r>
              <a:rPr lang="en-US" sz="2400" dirty="0"/>
              <a:t>Combiner has higher error rate than CH1</a:t>
            </a:r>
          </a:p>
          <a:p>
            <a:r>
              <a:rPr lang="en-US" sz="2400" dirty="0"/>
              <a:t>Using Combiner only would have given correspondingly poor telemetry data</a:t>
            </a:r>
          </a:p>
          <a:p>
            <a:r>
              <a:rPr lang="en-US" sz="2400" dirty="0"/>
              <a:t>This illustrates the primary reason for BCS</a:t>
            </a:r>
          </a:p>
        </p:txBody>
      </p:sp>
      <p:pic>
        <p:nvPicPr>
          <p:cNvPr id="10" name="Picture 9"/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8467" y="1531304"/>
            <a:ext cx="983130" cy="2130546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9761" y="1527652"/>
            <a:ext cx="3178707" cy="21341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4478" y="1524000"/>
            <a:ext cx="3178707" cy="21341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13184" y="1524000"/>
            <a:ext cx="983130" cy="213054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75948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5470"/>
    </mc:Choice>
    <mc:Fallback xmlns="">
      <p:transition spd="slow" advTm="65470"/>
    </mc:Fallback>
  </mc:AlternateContent>
</p:sld>
</file>

<file path=ppt/slides/slide2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Field Test Results – </a:t>
            </a:r>
            <a:r>
              <a:rPr lang="en-US" sz="2400" dirty="0"/>
              <a:t>Rocket Launch, BPSK</a:t>
            </a:r>
            <a:endParaRPr lang="en-US" sz="2400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0" y="1752600"/>
            <a:ext cx="8229600" cy="4267200"/>
          </a:xfrm>
        </p:spPr>
        <p:txBody>
          <a:bodyPr>
            <a:normAutofit lnSpcReduction="10000"/>
          </a:bodyPr>
          <a:lstStyle/>
          <a:p>
            <a:endParaRPr lang="en-US" sz="2400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endParaRPr lang="en-US" sz="2400" dirty="0"/>
          </a:p>
          <a:p>
            <a:endParaRPr lang="en-US" sz="2400" dirty="0"/>
          </a:p>
          <a:p>
            <a:r>
              <a:rPr lang="en-US" sz="2400" dirty="0"/>
              <a:t>Combiner has higher error rate than CH1</a:t>
            </a:r>
          </a:p>
          <a:p>
            <a:r>
              <a:rPr lang="en-US" sz="2400" dirty="0"/>
              <a:t>Combiner has worse link availability than CH1 and CH2</a:t>
            </a:r>
          </a:p>
          <a:p>
            <a:r>
              <a:rPr lang="en-US" sz="2400" dirty="0"/>
              <a:t>BCS maintains nearly perfect link availability</a:t>
            </a:r>
          </a:p>
        </p:txBody>
      </p:sp>
      <p:pic>
        <p:nvPicPr>
          <p:cNvPr id="7" name="Picture 6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0293" y="1492250"/>
            <a:ext cx="1398905" cy="3035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5913" y="1492250"/>
            <a:ext cx="4516755" cy="30353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42915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5470"/>
    </mc:Choice>
    <mc:Fallback xmlns="">
      <p:transition spd="slow" advTm="65470"/>
    </mc:Fallback>
  </mc:AlternateContent>
</p:sld>
</file>

<file path=ppt/slides/slide2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Field Test Results – </a:t>
            </a:r>
            <a:r>
              <a:rPr lang="en-US" sz="2400" dirty="0"/>
              <a:t>Up/Down Runway, SOQPSK/LDPC</a:t>
            </a:r>
            <a:endParaRPr lang="en-US" sz="2400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0" y="1828800"/>
            <a:ext cx="8229600" cy="4267200"/>
          </a:xfrm>
        </p:spPr>
        <p:txBody>
          <a:bodyPr>
            <a:normAutofit lnSpcReduction="10000"/>
          </a:bodyPr>
          <a:lstStyle/>
          <a:p>
            <a:endParaRPr lang="en-US" sz="2400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endParaRPr lang="en-US" sz="2400" dirty="0"/>
          </a:p>
          <a:p>
            <a:endParaRPr lang="en-US" sz="2400" dirty="0"/>
          </a:p>
          <a:p>
            <a:r>
              <a:rPr lang="en-US" sz="2400" dirty="0"/>
              <a:t>Combiner has worse link availability than CH1</a:t>
            </a:r>
          </a:p>
          <a:p>
            <a:r>
              <a:rPr lang="en-US" sz="2400" dirty="0"/>
              <a:t>BCS, selecting from three mediocre channels, provides reasonably good performance</a:t>
            </a:r>
          </a:p>
        </p:txBody>
      </p:sp>
      <p:pic>
        <p:nvPicPr>
          <p:cNvPr id="9" name="Picture 8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0293" y="1492250"/>
            <a:ext cx="1398905" cy="3035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7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6387" y="1492250"/>
            <a:ext cx="4526280" cy="30353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321402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5470"/>
    </mc:Choice>
    <mc:Fallback xmlns="">
      <p:transition spd="slow" advTm="65470"/>
    </mc:Fallback>
  </mc:AlternateContent>
</p:sld>
</file>

<file path=ppt/slides/slide2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0180A2-E01B-7875-9AF6-2C35C5D6C369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838200" y="1506070"/>
            <a:ext cx="6019800" cy="4368003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sz="2400" dirty="0">
                <a:solidFill>
                  <a:schemeClr val="accent1"/>
                </a:solidFill>
              </a:rPr>
              <a:t>Combiner best most of the time, but not always</a:t>
            </a:r>
            <a:br>
              <a:rPr lang="en-US" sz="2400" dirty="0">
                <a:solidFill>
                  <a:schemeClr val="accent1"/>
                </a:solidFill>
              </a:rPr>
            </a:br>
            <a:endParaRPr lang="en-US" sz="2400" dirty="0">
              <a:solidFill>
                <a:schemeClr val="accent1"/>
              </a:solidFill>
            </a:endParaRPr>
          </a:p>
          <a:p>
            <a:pPr marL="0" indent="0">
              <a:buNone/>
            </a:pPr>
            <a:r>
              <a:rPr lang="en-US" sz="2400" dirty="0">
                <a:solidFill>
                  <a:schemeClr val="accent1"/>
                </a:solidFill>
              </a:rPr>
              <a:t>BCS mitigates cases where Combiner falls short</a:t>
            </a:r>
          </a:p>
          <a:p>
            <a:r>
              <a:rPr lang="en-US" dirty="0"/>
              <a:t>Uses DQM to form reliable selection criterion</a:t>
            </a:r>
          </a:p>
          <a:p>
            <a:r>
              <a:rPr lang="en-US" dirty="0"/>
              <a:t>Dynamically selects best data from Channel 1, Channel 2, or Combiner</a:t>
            </a:r>
          </a:p>
          <a:p>
            <a:pPr lvl="1"/>
            <a:r>
              <a:rPr lang="en-US" dirty="0"/>
              <a:t>Preserves combiner gain in AWGN</a:t>
            </a:r>
          </a:p>
          <a:p>
            <a:pPr lvl="1"/>
            <a:r>
              <a:rPr lang="en-US" dirty="0"/>
              <a:t>Supplements combiner in multipath, interference, etc.</a:t>
            </a:r>
          </a:p>
          <a:p>
            <a:r>
              <a:rPr lang="en-US" dirty="0"/>
              <a:t>Generates output with accurate composite DQM</a:t>
            </a:r>
          </a:p>
          <a:p>
            <a:r>
              <a:rPr lang="en-US" b="1" dirty="0"/>
              <a:t>Provides single output from dual-channel receiver that reliably supplies data superior to best channel, including Combiner</a:t>
            </a:r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D5D64D5-4BE5-5899-EED2-1F1BC14B34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91767" y="1506070"/>
            <a:ext cx="3162032" cy="4384481"/>
          </a:xfrm>
        </p:spPr>
        <p:txBody>
          <a:bodyPr anchor="t"/>
          <a:lstStyle/>
          <a:p>
            <a:pPr marL="0" indent="0">
              <a:buNone/>
            </a:pPr>
            <a:r>
              <a:rPr lang="en-US" sz="2400" dirty="0"/>
              <a:t>BCS does not </a:t>
            </a:r>
            <a:br>
              <a:rPr lang="en-US" sz="2400" dirty="0"/>
            </a:br>
            <a:r>
              <a:rPr lang="en-US" sz="2400" dirty="0"/>
              <a:t>replace BSS</a:t>
            </a:r>
          </a:p>
          <a:p>
            <a:r>
              <a:rPr lang="en-US" dirty="0"/>
              <a:t>BCS has great performance local to one receiver</a:t>
            </a:r>
          </a:p>
          <a:p>
            <a:r>
              <a:rPr lang="en-US" dirty="0"/>
              <a:t>BSS extends performance range-wide with multiple receive sites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7314102"/>
      </p:ext>
    </p:extLst>
  </p:cSld>
  <p:clrMapOvr>
    <a:masterClrMapping/>
  </p:clrMapOvr>
</p:sld>
</file>

<file path=ppt/slides/slide2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042A43C-46C4-7E0F-D9EA-7F347AD2D1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Best Source Selection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86F0038-641A-D2B3-D64F-4984A50D41A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Short Break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6322756"/>
      </p:ext>
    </p:extLst>
  </p:cSld>
  <p:clrMapOvr>
    <a:masterClrMapping/>
  </p:clrMapOvr>
</p:sld>
</file>

<file path=ppt/slides/slide2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Combining Multiple Sources</a:t>
            </a:r>
          </a:p>
        </p:txBody>
      </p:sp>
      <p:pic>
        <p:nvPicPr>
          <p:cNvPr id="5" name="Picture 4" descr="Macintosh HD:Users:TerryHill:Desktop:Screen Shot 2015-08-28 at 12.54.05 PM.pn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33999" y="2106825"/>
            <a:ext cx="6019800" cy="2644350"/>
          </a:xfrm>
          <a:prstGeom prst="rect">
            <a:avLst/>
          </a:prstGeom>
          <a:noFill/>
          <a:ln>
            <a:noFill/>
          </a:ln>
          <a:effectLst>
            <a:outerShdw blurRad="304800" dist="38100" dir="8100000" algn="tr" rotWithShape="0">
              <a:prstClr val="black">
                <a:alpha val="5000"/>
              </a:prstClr>
            </a:outerShdw>
          </a:effectLst>
        </p:spPr>
      </p:pic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0F80C811-8DFC-505A-9659-933500FA170E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838201" y="1506070"/>
            <a:ext cx="3733800" cy="4368003"/>
          </a:xfrm>
        </p:spPr>
        <p:txBody>
          <a:bodyPr anchor="ctr"/>
          <a:lstStyle/>
          <a:p>
            <a:r>
              <a:rPr lang="en-US" dirty="0"/>
              <a:t>Receive and demodulate the same signal at multiple receive sites</a:t>
            </a:r>
            <a:br>
              <a:rPr lang="en-US" dirty="0"/>
            </a:br>
            <a:endParaRPr lang="en-US" dirty="0"/>
          </a:p>
          <a:p>
            <a:r>
              <a:rPr lang="en-US" dirty="0"/>
              <a:t>Funnel all the demodulated data to one central location</a:t>
            </a:r>
            <a:br>
              <a:rPr lang="en-US" dirty="0"/>
            </a:br>
            <a:endParaRPr lang="en-US" dirty="0"/>
          </a:p>
          <a:p>
            <a:r>
              <a:rPr lang="en-US" dirty="0"/>
              <a:t>Time align the multiple data streams</a:t>
            </a:r>
            <a:br>
              <a:rPr lang="en-US" dirty="0"/>
            </a:br>
            <a:endParaRPr lang="en-US" dirty="0"/>
          </a:p>
          <a:p>
            <a:r>
              <a:rPr lang="en-US" dirty="0"/>
              <a:t>Build a better output stream from the multiple input streams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5784816"/>
      </p:ext>
    </p:extLst>
  </p:cSld>
  <p:clrMapOvr>
    <a:masterClrMapping/>
  </p:clrMapOvr>
</p:sld>
</file>

<file path=ppt/slides/slide2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BA4E9E7C-D5E7-493A-3543-5E7BFD08C063}"/>
              </a:ext>
            </a:extLst>
          </p:cNvPr>
          <p:cNvSpPr/>
          <p:nvPr/>
        </p:nvSpPr>
        <p:spPr>
          <a:xfrm>
            <a:off x="838200" y="1439732"/>
            <a:ext cx="3292736" cy="442766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79C315F-75DD-77ED-707D-E9EEEAA64C50}"/>
              </a:ext>
            </a:extLst>
          </p:cNvPr>
          <p:cNvSpPr/>
          <p:nvPr/>
        </p:nvSpPr>
        <p:spPr>
          <a:xfrm>
            <a:off x="8056581" y="1439732"/>
            <a:ext cx="3292736" cy="442766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0B75F37-A80E-18C1-9892-5FF86606A4AD}"/>
              </a:ext>
            </a:extLst>
          </p:cNvPr>
          <p:cNvSpPr/>
          <p:nvPr/>
        </p:nvSpPr>
        <p:spPr>
          <a:xfrm>
            <a:off x="4406498" y="1439732"/>
            <a:ext cx="3292736" cy="442766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947F811-E52B-4E5E-3234-89FCBF1D36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13762" y="2483805"/>
            <a:ext cx="2741612" cy="634120"/>
          </a:xfrm>
        </p:spPr>
        <p:txBody>
          <a:bodyPr/>
          <a:lstStyle/>
          <a:p>
            <a:r>
              <a:rPr lang="en-US" sz="1800" dirty="0"/>
              <a:t>Best Source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Selection Algorithms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5BD88B5A-DB9F-F51A-006E-BC9A7B8FEB36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8332143" y="2483805"/>
            <a:ext cx="2741612" cy="634120"/>
          </a:xfrm>
        </p:spPr>
        <p:txBody>
          <a:bodyPr/>
          <a:lstStyle/>
          <a:p>
            <a:r>
              <a:rPr lang="en-US" sz="1800" dirty="0"/>
              <a:t>Maximum Likelihood Bit Detection (MLBD)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E314475-CAD2-A823-71E7-9DB297AD7F78}"/>
              </a:ext>
            </a:extLst>
          </p:cNvPr>
          <p:cNvSpPr>
            <a:spLocks noGrp="1"/>
          </p:cNvSpPr>
          <p:nvPr>
            <p:ph sz="half" idx="15"/>
          </p:nvPr>
        </p:nvSpPr>
        <p:spPr>
          <a:xfrm>
            <a:off x="8332143" y="3124200"/>
            <a:ext cx="2741612" cy="2052917"/>
          </a:xfrm>
        </p:spPr>
        <p:txBody>
          <a:bodyPr>
            <a:no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Uses log-likelihood ratio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Uses all the bits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Works with encrypted data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Max-likelihood (optimal) combining scheme</a:t>
            </a:r>
          </a:p>
          <a:p>
            <a:pPr marL="519113" lvl="1" indent="-285750">
              <a:buFont typeface="Arial" panose="020B0604020202020204" pitchFamily="34" charset="0"/>
              <a:buChar char="•"/>
            </a:pPr>
            <a:r>
              <a:rPr lang="en-US" sz="1000" dirty="0"/>
              <a:t>Rice, Michael and Perrins, Erik. "Maximum Likelihood Detection From Multiple Bit Sources", Proceedings of the International Telemetering Conference, Las Vegas, NV, USA, 2015.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400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CD4403D-A217-16DE-18B7-FE01B9D10286}"/>
              </a:ext>
            </a:extLst>
          </p:cNvPr>
          <p:cNvSpPr>
            <a:spLocks noGrp="1"/>
          </p:cNvSpPr>
          <p:nvPr>
            <p:ph type="body" idx="17"/>
          </p:nvPr>
        </p:nvSpPr>
        <p:spPr>
          <a:xfrm>
            <a:off x="4682060" y="2483805"/>
            <a:ext cx="2741612" cy="634120"/>
          </a:xfrm>
        </p:spPr>
        <p:txBody>
          <a:bodyPr/>
          <a:lstStyle/>
          <a:p>
            <a:r>
              <a:rPr lang="en-US" sz="1800" dirty="0"/>
              <a:t>Majority vote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904CE65E-94BF-566A-EDC1-BC0B057FB4C1}"/>
              </a:ext>
            </a:extLst>
          </p:cNvPr>
          <p:cNvSpPr>
            <a:spLocks noGrp="1"/>
          </p:cNvSpPr>
          <p:nvPr>
            <p:ph sz="half" idx="18"/>
          </p:nvPr>
        </p:nvSpPr>
        <p:spPr>
          <a:xfrm>
            <a:off x="4682060" y="3124200"/>
            <a:ext cx="2741612" cy="2052917"/>
          </a:xfrm>
        </p:spPr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Reasonably effective with three or more sources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Reduces to guesswork with only two sources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Sub-optimal for any number of sources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Can be worse than Best Source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400" dirty="0"/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07A88ACE-9F9F-A691-C731-1F0CAC8944C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13762" y="3124200"/>
            <a:ext cx="2741612" cy="2052917"/>
          </a:xfrm>
        </p:spPr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Based on “side information”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Never better than the best source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400" dirty="0"/>
          </a:p>
        </p:txBody>
      </p:sp>
      <p:pic>
        <p:nvPicPr>
          <p:cNvPr id="17" name="Picture Placeholder 16">
            <a:extLst>
              <a:ext uri="{FF2B5EF4-FFF2-40B4-BE49-F238E27FC236}">
                <a16:creationId xmlns:a16="http://schemas.microsoft.com/office/drawing/2014/main" id="{2C720468-BBBD-4359-2E19-C4FC684BFF4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113762" y="1881039"/>
            <a:ext cx="410433" cy="409300"/>
          </a:xfrm>
          <a:prstGeom prst="rect">
            <a:avLst/>
          </a:prstGeom>
        </p:spPr>
      </p:pic>
      <p:pic>
        <p:nvPicPr>
          <p:cNvPr id="18" name="Picture Placeholder 17">
            <a:extLst>
              <a:ext uri="{FF2B5EF4-FFF2-40B4-BE49-F238E27FC236}">
                <a16:creationId xmlns:a16="http://schemas.microsoft.com/office/drawing/2014/main" id="{9243219B-41FB-3CD6-D4C1-6618743B373A}"/>
              </a:ext>
            </a:extLst>
          </p:cNvPr>
          <p:cNvPicPr>
            <a:picLocks noGrp="1" noChangeAspect="1"/>
          </p:cNvPicPr>
          <p:nvPr>
            <p:ph type="pic" sz="quarter" idx="19"/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t="138" b="138"/>
          <a:stretch/>
        </p:blipFill>
        <p:spPr>
          <a:xfrm>
            <a:off x="4685301" y="1881039"/>
            <a:ext cx="410433" cy="409300"/>
          </a:xfrm>
          <a:prstGeom prst="rect">
            <a:avLst/>
          </a:prstGeom>
        </p:spPr>
      </p:pic>
      <p:pic>
        <p:nvPicPr>
          <p:cNvPr id="3" name="Picture Placeholder 16">
            <a:extLst>
              <a:ext uri="{FF2B5EF4-FFF2-40B4-BE49-F238E27FC236}">
                <a16:creationId xmlns:a16="http://schemas.microsoft.com/office/drawing/2014/main" id="{04DF2B45-65F6-4D0A-207E-2F6050D5015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8305800" y="1881039"/>
            <a:ext cx="410433" cy="409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01308"/>
      </p:ext>
    </p:extLst>
  </p:cSld>
  <p:clrMapOvr>
    <a:masterClrMapping/>
  </p:clrMapOvr>
</p:sld>
</file>

<file path=ppt/slides/slide2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0D8740-383A-05A1-8DDD-0A7F1AEEF3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88BC16F-9A4F-5E19-7E7F-5D99725D9201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6798013" y="2116543"/>
            <a:ext cx="4555787" cy="359845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>
                <a:solidFill>
                  <a:schemeClr val="accent1"/>
                </a:solidFill>
              </a:rPr>
              <a:t>Signal strength</a:t>
            </a:r>
          </a:p>
          <a:p>
            <a:r>
              <a:rPr lang="en-US" dirty="0"/>
              <a:t>Assumes “louder” is better</a:t>
            </a:r>
            <a:br>
              <a:rPr lang="en-US" dirty="0"/>
            </a:br>
            <a:endParaRPr lang="en-US" dirty="0"/>
          </a:p>
          <a:p>
            <a:pPr marL="0" indent="0">
              <a:buNone/>
            </a:pPr>
            <a:r>
              <a:rPr lang="en-US" sz="2400" dirty="0">
                <a:solidFill>
                  <a:schemeClr val="accent1"/>
                </a:solidFill>
              </a:rPr>
              <a:t>SNR</a:t>
            </a:r>
          </a:p>
          <a:p>
            <a:r>
              <a:rPr lang="en-US" dirty="0"/>
              <a:t>May be more useful than signal strength</a:t>
            </a:r>
          </a:p>
          <a:p>
            <a:r>
              <a:rPr lang="en-US" dirty="0"/>
              <a:t>Requires significant DSP for accuracy</a:t>
            </a:r>
            <a:br>
              <a:rPr lang="en-US" dirty="0"/>
            </a:b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15F9660-AC3A-B29F-CE50-CD763EF29C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Best Source Algorithm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B289D8-9421-6D6C-0022-E0836222BA0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295400" y="2116543"/>
            <a:ext cx="4555787" cy="470675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>
                <a:solidFill>
                  <a:schemeClr val="accent1"/>
                </a:solidFill>
              </a:rPr>
              <a:t>DQM</a:t>
            </a:r>
          </a:p>
          <a:p>
            <a:r>
              <a:rPr lang="en-US" dirty="0"/>
              <a:t>Best option if DQM is available and accurate</a:t>
            </a:r>
            <a:br>
              <a:rPr lang="en-US" dirty="0"/>
            </a:br>
            <a:endParaRPr lang="en-US" dirty="0"/>
          </a:p>
          <a:p>
            <a:pPr marL="0" indent="0">
              <a:buNone/>
            </a:pPr>
            <a:r>
              <a:rPr lang="en-US" sz="2400" dirty="0">
                <a:solidFill>
                  <a:schemeClr val="accent1"/>
                </a:solidFill>
              </a:rPr>
              <a:t>PCM frame header accuracy</a:t>
            </a:r>
          </a:p>
          <a:p>
            <a:r>
              <a:rPr lang="en-US" dirty="0"/>
              <a:t>Uses only a small fraction of the bits to make an estimate</a:t>
            </a:r>
          </a:p>
          <a:p>
            <a:r>
              <a:rPr lang="en-US" dirty="0"/>
              <a:t>Poor resolution (BER is typically measured as Number of errors ÷ 32)</a:t>
            </a:r>
          </a:p>
          <a:p>
            <a:r>
              <a:rPr lang="en-US" dirty="0"/>
              <a:t>Useless with encrypted data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79CA2AD-5DAC-EC2F-E563-642C58A2F5F4}"/>
              </a:ext>
            </a:extLst>
          </p:cNvPr>
          <p:cNvSpPr txBox="1"/>
          <p:nvPr/>
        </p:nvSpPr>
        <p:spPr>
          <a:xfrm>
            <a:off x="838200" y="1470212"/>
            <a:ext cx="609734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l">
              <a:buNone/>
            </a:pP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As the name implies, just pick the “best”, using…</a:t>
            </a:r>
            <a:br>
              <a:rPr lang="en-US" sz="18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1800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B2B74FE-34CC-C220-8236-C64352D60B45}"/>
              </a:ext>
            </a:extLst>
          </p:cNvPr>
          <p:cNvSpPr txBox="1"/>
          <p:nvPr/>
        </p:nvSpPr>
        <p:spPr>
          <a:xfrm>
            <a:off x="6798013" y="5105400"/>
            <a:ext cx="609734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Never better than the best available source!</a:t>
            </a:r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EA872F58-178A-721A-357E-6FC6137D7BA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838200" y="2087255"/>
            <a:ext cx="411480" cy="411480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561588A1-30D5-41F3-5CC2-4BC900A00DC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838200" y="3410492"/>
            <a:ext cx="411480" cy="411480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19FCE425-C044-06F2-2308-30E8308B2B3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309765" y="2088575"/>
            <a:ext cx="411480" cy="411480"/>
          </a:xfrm>
          <a:prstGeom prst="rect">
            <a:avLst/>
          </a:prstGeom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459EBB2F-96BC-2C8C-A14B-FA1E7A821BC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6309765" y="3183848"/>
            <a:ext cx="411480" cy="411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0869817"/>
      </p:ext>
    </p:extLst>
  </p:cSld>
  <p:clrMapOvr>
    <a:masterClrMapping/>
  </p:clrMapOvr>
</p:sld>
</file>

<file path=ppt/slides/slide2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90746D-72CC-DD0C-C146-919EC76277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FC6CBB-80C2-8BD2-E114-8B59B1896B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Majority Vote Algorithm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7B7083-55DD-B7A2-9D16-71D1C00A66D3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Assumes all voters are equally “well informed”</a:t>
            </a:r>
          </a:p>
          <a:p>
            <a:pPr lvl="1"/>
            <a:r>
              <a:rPr lang="en-US" dirty="0"/>
              <a:t>All sources are equally weighted</a:t>
            </a:r>
            <a:br>
              <a:rPr lang="en-US" dirty="0"/>
            </a:br>
            <a:endParaRPr lang="en-US" dirty="0"/>
          </a:p>
          <a:p>
            <a:r>
              <a:rPr lang="en-US" dirty="0"/>
              <a:t>Relatively simple to implement</a:t>
            </a:r>
            <a:br>
              <a:rPr lang="en-US" dirty="0"/>
            </a:br>
            <a:endParaRPr lang="en-US" dirty="0"/>
          </a:p>
          <a:p>
            <a:r>
              <a:rPr lang="en-US" dirty="0"/>
              <a:t>Not useful with only two sources</a:t>
            </a:r>
            <a:br>
              <a:rPr lang="en-US" dirty="0"/>
            </a:br>
            <a:endParaRPr lang="en-US" dirty="0"/>
          </a:p>
          <a:p>
            <a:r>
              <a:rPr lang="en-US" dirty="0"/>
              <a:t>Suboptimal for any number of sources</a:t>
            </a:r>
            <a:br>
              <a:rPr lang="en-US" dirty="0"/>
            </a:br>
            <a:endParaRPr lang="en-US" dirty="0"/>
          </a:p>
          <a:p>
            <a:pPr marL="0" indent="0">
              <a:buNone/>
            </a:pPr>
            <a:endParaRPr lang="en-US" sz="1400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46F74BC-AC09-C3C2-2CB4-DEB554EFAC79}"/>
              </a:ext>
            </a:extLst>
          </p:cNvPr>
          <p:cNvSpPr>
            <a:spLocks noGrp="1"/>
          </p:cNvSpPr>
          <p:nvPr>
            <p:ph sz="half" idx="13"/>
          </p:nvPr>
        </p:nvSpPr>
        <p:spPr/>
        <p:txBody>
          <a:bodyPr/>
          <a:lstStyle/>
          <a:p>
            <a:r>
              <a:rPr lang="en-US" dirty="0"/>
              <a:t>Benefits from “voter screening”</a:t>
            </a:r>
          </a:p>
          <a:p>
            <a:pPr lvl="1"/>
            <a:r>
              <a:rPr lang="en-US" dirty="0"/>
              <a:t>Exclude sources that are not “good enough”</a:t>
            </a:r>
            <a:br>
              <a:rPr lang="en-US" dirty="0"/>
            </a:br>
            <a:endParaRPr lang="en-US" dirty="0"/>
          </a:p>
          <a:p>
            <a:r>
              <a:rPr lang="en-US" dirty="0"/>
              <a:t>Can yield worse data than Best Source if some sources are poor</a:t>
            </a:r>
          </a:p>
          <a:p>
            <a:pPr lvl="1"/>
            <a:r>
              <a:rPr lang="en-US" dirty="0"/>
              <a:t>Equivalent to letting uninformed voters go to the polls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8979534"/>
      </p:ext>
    </p:extLst>
  </p:cSld>
  <p:clrMapOvr>
    <a:masterClrMapping/>
  </p:clrMapOvr>
</p:sld>
</file>

<file path=ppt/slides/slide2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creen Shot 2015-10-05 at 11.55.59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69061" y="1784347"/>
            <a:ext cx="5613569" cy="28194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Max Likelihood Bit Detection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0" y="4735932"/>
            <a:ext cx="26670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dirty="0">
                <a:solidFill>
                  <a:schemeClr val="bg1"/>
                </a:solidFill>
                <a:latin typeface="+mn-lt"/>
              </a:rPr>
              <a:t>Rice, Michael and Perrins, Erik. "Maximum Likelihood Detection From Multiple Bit Sources", Proceedings of the International Telemetering Conference, Las Vegas, NV, USA, 2015. 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B4A5DB35-8E4D-C3E5-9068-6BED867AC7A4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838201" y="1506070"/>
            <a:ext cx="4267200" cy="4368003"/>
          </a:xfrm>
        </p:spPr>
        <p:txBody>
          <a:bodyPr>
            <a:normAutofit fontScale="92500" lnSpcReduction="20000"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dirty="0">
                <a:solidFill>
                  <a:schemeClr val="accent1"/>
                </a:solidFill>
              </a:rPr>
              <a:t>Telemetry links suffer from a wide range of impairments</a:t>
            </a:r>
          </a:p>
          <a:p>
            <a:pPr>
              <a:lnSpc>
                <a:spcPct val="100000"/>
              </a:lnSpc>
            </a:pPr>
            <a:r>
              <a:rPr lang="en-US" dirty="0"/>
              <a:t>Noise</a:t>
            </a:r>
          </a:p>
          <a:p>
            <a:pPr>
              <a:lnSpc>
                <a:spcPct val="100000"/>
              </a:lnSpc>
            </a:pPr>
            <a:r>
              <a:rPr lang="en-US" dirty="0"/>
              <a:t>Interference</a:t>
            </a:r>
          </a:p>
          <a:p>
            <a:pPr>
              <a:lnSpc>
                <a:spcPct val="100000"/>
              </a:lnSpc>
            </a:pPr>
            <a:r>
              <a:rPr lang="en-US" dirty="0"/>
              <a:t>Multipath</a:t>
            </a:r>
          </a:p>
          <a:p>
            <a:pPr>
              <a:lnSpc>
                <a:spcPct val="100000"/>
              </a:lnSpc>
            </a:pPr>
            <a:r>
              <a:rPr lang="en-US" dirty="0"/>
              <a:t>Shadowing</a:t>
            </a:r>
          </a:p>
          <a:p>
            <a:pPr>
              <a:lnSpc>
                <a:spcPct val="100000"/>
              </a:lnSpc>
            </a:pPr>
            <a:r>
              <a:rPr lang="en-US" dirty="0"/>
              <a:t>Loss of antenna track</a:t>
            </a:r>
            <a:br>
              <a:rPr lang="en-US" dirty="0"/>
            </a:br>
            <a:endParaRPr lang="en-US" dirty="0"/>
          </a:p>
          <a:p>
            <a:pPr marL="0" indent="0">
              <a:lnSpc>
                <a:spcPct val="100000"/>
              </a:lnSpc>
              <a:buNone/>
            </a:pPr>
            <a:r>
              <a:rPr lang="en-US" dirty="0">
                <a:solidFill>
                  <a:schemeClr val="accent1"/>
                </a:solidFill>
              </a:rPr>
              <a:t>We need a way to assess the impact of all these impairments</a:t>
            </a:r>
            <a:br>
              <a:rPr lang="en-US" dirty="0">
                <a:solidFill>
                  <a:schemeClr val="accent1"/>
                </a:solidFill>
              </a:rPr>
            </a:br>
            <a:endParaRPr lang="en-US" dirty="0">
              <a:solidFill>
                <a:schemeClr val="accent1"/>
              </a:solidFill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dirty="0">
                <a:solidFill>
                  <a:schemeClr val="accent1"/>
                </a:solidFill>
              </a:rPr>
              <a:t>We need to compute pn</a:t>
            </a:r>
          </a:p>
          <a:p>
            <a:pPr lvl="1">
              <a:lnSpc>
                <a:spcPct val="100000"/>
              </a:lnSpc>
            </a:pPr>
            <a:r>
              <a:rPr lang="en-US" dirty="0"/>
              <a:t>Quickly</a:t>
            </a:r>
          </a:p>
          <a:p>
            <a:pPr lvl="1">
              <a:lnSpc>
                <a:spcPct val="100000"/>
              </a:lnSpc>
            </a:pPr>
            <a:r>
              <a:rPr lang="en-US" dirty="0"/>
              <a:t>Accurately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C9EC0308-DAF9-558D-2F6D-0F3C3E388530}"/>
              </a:ext>
            </a:extLst>
          </p:cNvPr>
          <p:cNvCxnSpPr>
            <a:cxnSpLocks/>
          </p:cNvCxnSpPr>
          <p:nvPr/>
        </p:nvCxnSpPr>
        <p:spPr>
          <a:xfrm flipV="1">
            <a:off x="7010400" y="4495800"/>
            <a:ext cx="0" cy="304800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30D18FDF-D1C7-57D1-2049-47E9CBFF8A29}"/>
              </a:ext>
            </a:extLst>
          </p:cNvPr>
          <p:cNvCxnSpPr>
            <a:cxnSpLocks/>
          </p:cNvCxnSpPr>
          <p:nvPr/>
        </p:nvCxnSpPr>
        <p:spPr>
          <a:xfrm>
            <a:off x="3352800" y="4800600"/>
            <a:ext cx="3657600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75094922"/>
      </p:ext>
    </p:extLst>
  </p:cSld>
  <p:clrMapOvr>
    <a:masterClrMapping/>
  </p:clrMapOvr>
</p:sld>
</file>

<file path=ppt/slides/slide2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Quality Encapsulation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D071ACA-B036-1931-41BD-377CAF72E6F3}"/>
              </a:ext>
            </a:extLst>
          </p:cNvPr>
          <p:cNvSpPr>
            <a:spLocks noGrp="1"/>
          </p:cNvSpPr>
          <p:nvPr>
            <p:ph sz="half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400" dirty="0">
                <a:solidFill>
                  <a:schemeClr val="accent1"/>
                </a:solidFill>
              </a:rPr>
              <a:t>Quasonix has developed and shared an open DQM/DQE format </a:t>
            </a:r>
          </a:p>
          <a:p>
            <a:r>
              <a:rPr lang="en-US" dirty="0"/>
              <a:t>Published at ITC 2015</a:t>
            </a:r>
          </a:p>
          <a:p>
            <a:r>
              <a:rPr lang="en-US" dirty="0"/>
              <a:t>License-free, royalty-free </a:t>
            </a:r>
          </a:p>
          <a:p>
            <a:r>
              <a:rPr lang="en-US" dirty="0"/>
              <a:t>RCC standard as of IRIG 106-17, Chapter 2, appendix G</a:t>
            </a:r>
            <a:br>
              <a:rPr lang="en-US" dirty="0"/>
            </a:br>
            <a:endParaRPr lang="en-US" dirty="0"/>
          </a:p>
          <a:p>
            <a:pPr marL="0" indent="0">
              <a:buNone/>
            </a:pPr>
            <a:r>
              <a:rPr lang="en-US" sz="2400" dirty="0">
                <a:solidFill>
                  <a:schemeClr val="accent1"/>
                </a:solidFill>
              </a:rPr>
              <a:t>Includes test procedures to evaluate DQM accuracy</a:t>
            </a:r>
          </a:p>
          <a:p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AAA8834-5D8F-9130-CE93-CA4F12022D08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400" dirty="0">
                <a:solidFill>
                  <a:schemeClr val="accent1"/>
                </a:solidFill>
              </a:rPr>
              <a:t>Payload data is bundled with its DQM, to give Best Source Selectors a valid basis for “best”</a:t>
            </a:r>
          </a:p>
          <a:p>
            <a:pPr marL="0" indent="0">
              <a:buNone/>
            </a:pPr>
            <a:br>
              <a:rPr lang="en-US" sz="2400" dirty="0">
                <a:solidFill>
                  <a:schemeClr val="accent1"/>
                </a:solidFill>
              </a:rPr>
            </a:br>
            <a:r>
              <a:rPr lang="en-US" sz="2400" dirty="0">
                <a:solidFill>
                  <a:schemeClr val="accent1"/>
                </a:solidFill>
              </a:rPr>
              <a:t>Interoperability among vendors requires standards</a:t>
            </a:r>
          </a:p>
          <a:p>
            <a:r>
              <a:rPr lang="en-US" dirty="0"/>
              <a:t>DQM calibration against multiple signal impairments</a:t>
            </a:r>
          </a:p>
          <a:p>
            <a:r>
              <a:rPr lang="en-US" dirty="0"/>
              <a:t>DQE packet structure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2029108"/>
      </p:ext>
    </p:extLst>
  </p:cSld>
  <p:clrMapOvr>
    <a:masterClrMapping/>
  </p:clrMapOvr>
</p:sld>
</file>

<file path=ppt/slides/slide2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414BC4-F372-9235-AAFA-9F7F63265D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4FCD72-5150-5578-CB10-95B5F1ADB1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Best Source Selection</a:t>
            </a:r>
          </a:p>
        </p:txBody>
      </p:sp>
      <p:pic>
        <p:nvPicPr>
          <p:cNvPr id="11" name="Picture 10" descr="A graph of a graph&#10;&#10;Description automatically generated with medium confidence">
            <a:extLst>
              <a:ext uri="{FF2B5EF4-FFF2-40B4-BE49-F238E27FC236}">
                <a16:creationId xmlns:a16="http://schemas.microsoft.com/office/drawing/2014/main" id="{574E764C-273B-BFCB-9730-B13DBB3F009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95600" y="1600200"/>
            <a:ext cx="6400800" cy="3573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2444064"/>
      </p:ext>
    </p:extLst>
  </p:cSld>
  <p:clrMapOvr>
    <a:masterClrMapping/>
  </p:clrMapOvr>
</p:sld>
</file>

<file path=ppt/slides/slide2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F3ACFF-6F84-E8B4-26E5-4617A14FF0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26E204-0409-CDC3-C5B1-16505C129A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Majority Vote</a:t>
            </a:r>
          </a:p>
        </p:txBody>
      </p:sp>
      <p:pic>
        <p:nvPicPr>
          <p:cNvPr id="11" name="Picture 10" descr="A graph of a graph&#10;&#10;Description automatically generated with medium confidence">
            <a:extLst>
              <a:ext uri="{FF2B5EF4-FFF2-40B4-BE49-F238E27FC236}">
                <a16:creationId xmlns:a16="http://schemas.microsoft.com/office/drawing/2014/main" id="{7127440B-AF7A-CC29-1AB8-36DF8A5FB7E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95600" y="1600200"/>
            <a:ext cx="6400800" cy="3573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8444208"/>
      </p:ext>
    </p:extLst>
  </p:cSld>
  <p:clrMapOvr>
    <a:masterClrMapping/>
  </p:clrMapOvr>
</p:sld>
</file>

<file path=ppt/slides/slide2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7A13C0-2AE3-3A91-98B9-8C8391D0C8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23320B-7F9A-685B-D32A-E541533999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Max Likelihood Bit Detection</a:t>
            </a:r>
          </a:p>
        </p:txBody>
      </p:sp>
      <p:pic>
        <p:nvPicPr>
          <p:cNvPr id="11" name="Picture 10" descr="A graph of a graph&#10;&#10;Description automatically generated with medium confidence">
            <a:extLst>
              <a:ext uri="{FF2B5EF4-FFF2-40B4-BE49-F238E27FC236}">
                <a16:creationId xmlns:a16="http://schemas.microsoft.com/office/drawing/2014/main" id="{EFB86C8C-B87A-211A-5B8B-FB1667156BF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95600" y="1600200"/>
            <a:ext cx="6400800" cy="3573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8855783"/>
      </p:ext>
    </p:extLst>
  </p:cSld>
  <p:clrMapOvr>
    <a:masterClrMapping/>
  </p:clrMapOvr>
</p:sld>
</file>

<file path=ppt/slides/slide2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C23EF9-1353-F3B1-38A5-1A0906273D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0D4EEA-CA1C-0EA8-0518-ED3AEB3F6E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Majority Vote with Dumb Voter</a:t>
            </a:r>
          </a:p>
        </p:txBody>
      </p:sp>
      <p:pic>
        <p:nvPicPr>
          <p:cNvPr id="5" name="Picture Placeholder 4" descr="A graph of a voting system&#10;&#10;Description automatically generated with medium confidence">
            <a:extLst>
              <a:ext uri="{FF2B5EF4-FFF2-40B4-BE49-F238E27FC236}">
                <a16:creationId xmlns:a16="http://schemas.microsoft.com/office/drawing/2014/main" id="{0A96A590-92FC-E790-3EA3-21559A20B653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95600" y="1600200"/>
            <a:ext cx="6400800" cy="3463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7970659"/>
      </p:ext>
    </p:extLst>
  </p:cSld>
  <p:clrMapOvr>
    <a:masterClrMapping/>
  </p:clrMapOvr>
</p:sld>
</file>

<file path=ppt/slides/slide2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99585D5-FCFC-26E5-34F7-D8C44BB76A05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838200" y="1506071"/>
            <a:ext cx="5943600" cy="398033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>
                <a:solidFill>
                  <a:schemeClr val="accent1"/>
                </a:solidFill>
              </a:rPr>
              <a:t>Correlating (time-aligning) source selectors deliver output data that is better than any single input stream</a:t>
            </a:r>
            <a:br>
              <a:rPr lang="en-US" dirty="0">
                <a:solidFill>
                  <a:schemeClr val="accent1"/>
                </a:solidFill>
              </a:rPr>
            </a:br>
            <a:endParaRPr lang="en-US" dirty="0">
              <a:solidFill>
                <a:schemeClr val="accent1"/>
              </a:solidFill>
            </a:endParaRPr>
          </a:p>
          <a:p>
            <a:pPr marL="0" indent="0">
              <a:buNone/>
            </a:pPr>
            <a:r>
              <a:rPr lang="en-US" dirty="0">
                <a:solidFill>
                  <a:schemeClr val="accent1"/>
                </a:solidFill>
              </a:rPr>
              <a:t>Combats all forms of signal impairment</a:t>
            </a:r>
          </a:p>
          <a:p>
            <a:pPr>
              <a:spcBef>
                <a:spcPts val="500"/>
              </a:spcBef>
            </a:pPr>
            <a:r>
              <a:rPr lang="en-US" sz="1500" dirty="0"/>
              <a:t>Noise</a:t>
            </a:r>
          </a:p>
          <a:p>
            <a:pPr>
              <a:spcBef>
                <a:spcPts val="500"/>
              </a:spcBef>
            </a:pPr>
            <a:r>
              <a:rPr lang="en-US" sz="1500" dirty="0"/>
              <a:t>Multipath</a:t>
            </a:r>
          </a:p>
          <a:p>
            <a:pPr>
              <a:spcBef>
                <a:spcPts val="500"/>
              </a:spcBef>
            </a:pPr>
            <a:r>
              <a:rPr lang="en-US" sz="1500" dirty="0"/>
              <a:t>Interference</a:t>
            </a:r>
          </a:p>
          <a:p>
            <a:pPr>
              <a:spcBef>
                <a:spcPts val="500"/>
              </a:spcBef>
            </a:pPr>
            <a:r>
              <a:rPr lang="en-US" sz="1500" dirty="0"/>
              <a:t>Shadowing</a:t>
            </a:r>
          </a:p>
          <a:p>
            <a:pPr>
              <a:spcBef>
                <a:spcPts val="500"/>
              </a:spcBef>
            </a:pPr>
            <a:r>
              <a:rPr lang="en-US" sz="1500" dirty="0"/>
              <a:t>Loss of antenna track</a:t>
            </a:r>
            <a:br>
              <a:rPr lang="en-US" dirty="0"/>
            </a:br>
            <a:endParaRPr lang="en-US" dirty="0"/>
          </a:p>
          <a:p>
            <a:pPr marL="0" indent="0">
              <a:buNone/>
            </a:pPr>
            <a:r>
              <a:rPr lang="en-US" dirty="0">
                <a:solidFill>
                  <a:schemeClr val="accent1"/>
                </a:solidFill>
              </a:rPr>
              <a:t>Diversity can be in any form</a:t>
            </a:r>
          </a:p>
          <a:p>
            <a:pPr>
              <a:spcBef>
                <a:spcPts val="500"/>
              </a:spcBef>
            </a:pPr>
            <a:r>
              <a:rPr lang="en-US" sz="1400" dirty="0"/>
              <a:t>Polarization</a:t>
            </a:r>
          </a:p>
          <a:p>
            <a:pPr>
              <a:spcBef>
                <a:spcPts val="500"/>
              </a:spcBef>
            </a:pPr>
            <a:r>
              <a:rPr lang="en-US" sz="1400" dirty="0"/>
              <a:t>Frequency</a:t>
            </a:r>
          </a:p>
          <a:p>
            <a:pPr>
              <a:spcBef>
                <a:spcPts val="500"/>
              </a:spcBef>
            </a:pPr>
            <a:r>
              <a:rPr lang="en-US" sz="1400" dirty="0"/>
              <a:t>Spatial</a:t>
            </a:r>
          </a:p>
        </p:txBody>
      </p:sp>
      <p:sp>
        <p:nvSpPr>
          <p:cNvPr id="7700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>
                <a:cs typeface="+mj-cs"/>
              </a:rPr>
              <a:t>BSS Summary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D494F9C-651F-45A4-3F0C-4BD16EAB56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91767" y="1506071"/>
            <a:ext cx="3162032" cy="3980330"/>
          </a:xfrm>
        </p:spPr>
        <p:txBody>
          <a:bodyPr/>
          <a:lstStyle/>
          <a:p>
            <a:r>
              <a:rPr lang="en-US" dirty="0"/>
              <a:t>Accurate DQM with Max Likelihood Bit Detection…</a:t>
            </a:r>
          </a:p>
          <a:p>
            <a:r>
              <a:rPr lang="en-US" dirty="0"/>
              <a:t>Yields optimal results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9492638"/>
      </p:ext>
    </p:extLst>
  </p:cSld>
  <p:clrMapOvr>
    <a:masterClrMapping/>
  </p:clrMapOvr>
</p:sld>
</file>

<file path=ppt/slides/slide2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ED89C0E-2B40-0DF4-8F42-CE33913570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Rx/TX DSP Techniques</a:t>
            </a:r>
          </a:p>
        </p:txBody>
      </p:sp>
    </p:spTree>
    <p:extLst>
      <p:ext uri="{BB962C8B-B14F-4D97-AF65-F5344CB8AC3E}">
        <p14:creationId xmlns:p14="http://schemas.microsoft.com/office/powerpoint/2010/main" val="3981444869"/>
      </p:ext>
    </p:extLst>
  </p:cSld>
  <p:clrMapOvr>
    <a:masterClrMapping/>
  </p:clrMapOvr>
</p:sld>
</file>

<file path=ppt/slides/slide2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Rx/Tx DSP Techniques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B2B4CBA-D75D-98BC-3FFC-94F312DA5A7A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400" dirty="0">
                <a:solidFill>
                  <a:schemeClr val="accent1"/>
                </a:solidFill>
              </a:rPr>
              <a:t>If you can choose your transmitter…</a:t>
            </a:r>
            <a:br>
              <a:rPr lang="en-US" sz="2400" dirty="0">
                <a:solidFill>
                  <a:schemeClr val="accent1"/>
                </a:solidFill>
              </a:rPr>
            </a:br>
            <a:endParaRPr lang="en-US" sz="2400" dirty="0">
              <a:solidFill>
                <a:schemeClr val="accent1"/>
              </a:solidFill>
            </a:endParaRPr>
          </a:p>
          <a:p>
            <a:pPr marL="0" indent="0">
              <a:buNone/>
            </a:pPr>
            <a:r>
              <a:rPr lang="en-US" sz="2400" dirty="0">
                <a:solidFill>
                  <a:schemeClr val="accent1"/>
                </a:solidFill>
              </a:rPr>
              <a:t>Space-time coding (STC)</a:t>
            </a:r>
          </a:p>
          <a:p>
            <a:r>
              <a:rPr lang="en-US" dirty="0"/>
              <a:t>Mitigates “built-in” multipath from dual TX antennas</a:t>
            </a:r>
          </a:p>
          <a:p>
            <a:r>
              <a:rPr lang="en-US" dirty="0"/>
              <a:t>Requires dual transmitters</a:t>
            </a:r>
            <a:br>
              <a:rPr lang="en-US" dirty="0"/>
            </a:br>
            <a:endParaRPr lang="en-US" dirty="0"/>
          </a:p>
          <a:p>
            <a:pPr marL="0" indent="0">
              <a:buNone/>
            </a:pPr>
            <a:r>
              <a:rPr lang="en-US" sz="2400" dirty="0">
                <a:solidFill>
                  <a:schemeClr val="accent1"/>
                </a:solidFill>
              </a:rPr>
              <a:t>Forward error correction</a:t>
            </a:r>
          </a:p>
          <a:p>
            <a:r>
              <a:rPr lang="en-US" dirty="0"/>
              <a:t>Spending bandwidth to buy link margin</a:t>
            </a:r>
          </a:p>
          <a:p>
            <a:r>
              <a:rPr lang="en-US" dirty="0"/>
              <a:t>Requires encoder implemented in transmitter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3659871"/>
      </p:ext>
    </p:extLst>
  </p:cSld>
  <p:clrMapOvr>
    <a:masterClrMapping/>
  </p:clrMapOvr>
</p:sld>
</file>

<file path=ppt/slides/slide2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15E7D0F-AE52-84E6-EBAD-56FA124692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Space-Time Coding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B4FC435-8D30-B45C-9337-CD556AB148A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Eradicates Porcupines!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565158"/>
      </p:ext>
    </p:extLst>
  </p:cSld>
  <p:clrMapOvr>
    <a:masterClrMapping/>
  </p:clrMapOvr>
</p:sld>
</file>

<file path=ppt/slides/slide2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BFB1444-A169-CF63-84F2-90BFCD3E06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91767" y="1098164"/>
            <a:ext cx="3162032" cy="4792387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Spatially Separated Antennas Create Interference Pattern!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22016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dirty="0">
                <a:cs typeface="+mj-cs"/>
              </a:rPr>
              <a:t>Difficulties with TX Diversity</a:t>
            </a:r>
            <a:endParaRPr lang="en-US" dirty="0">
              <a:latin typeface="Tahoma" charset="0"/>
              <a:cs typeface="+mj-cs"/>
            </a:endParaRPr>
          </a:p>
        </p:txBody>
      </p:sp>
      <p:pic>
        <p:nvPicPr>
          <p:cNvPr id="32153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71" t="21713" r="49712" b="25140"/>
          <a:stretch>
            <a:fillRect/>
          </a:stretch>
        </p:blipFill>
        <p:spPr bwMode="auto">
          <a:xfrm>
            <a:off x="2457450" y="3429000"/>
            <a:ext cx="2819400" cy="269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21539" name="Group 7"/>
          <p:cNvGrpSpPr>
            <a:grpSpLocks/>
          </p:cNvGrpSpPr>
          <p:nvPr/>
        </p:nvGrpSpPr>
        <p:grpSpPr bwMode="auto">
          <a:xfrm>
            <a:off x="1638300" y="1626823"/>
            <a:ext cx="4457700" cy="1589088"/>
            <a:chOff x="576" y="1533"/>
            <a:chExt cx="2808" cy="1001"/>
          </a:xfrm>
        </p:grpSpPr>
        <p:pic>
          <p:nvPicPr>
            <p:cNvPr id="321541" name="Picture 8" descr="TN00188_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6" y="1584"/>
              <a:ext cx="2808" cy="7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20169" name="Line 9"/>
            <p:cNvSpPr>
              <a:spLocks noChangeShapeType="1"/>
            </p:cNvSpPr>
            <p:nvPr/>
          </p:nvSpPr>
          <p:spPr bwMode="auto">
            <a:xfrm flipV="1">
              <a:off x="1680" y="1680"/>
              <a:ext cx="0" cy="14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 type="none" w="sm" len="sm"/>
              <a:tailEnd type="none" w="lg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0170" name="Line 10"/>
            <p:cNvSpPr>
              <a:spLocks noChangeShapeType="1"/>
            </p:cNvSpPr>
            <p:nvPr/>
          </p:nvSpPr>
          <p:spPr bwMode="auto">
            <a:xfrm flipV="1">
              <a:off x="864" y="2112"/>
              <a:ext cx="0" cy="14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 type="none" w="sm" len="sm"/>
              <a:tailEnd type="none" w="lg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0171" name="Text Box 11"/>
            <p:cNvSpPr txBox="1">
              <a:spLocks noChangeArrowheads="1"/>
            </p:cNvSpPr>
            <p:nvPr/>
          </p:nvSpPr>
          <p:spPr bwMode="auto">
            <a:xfrm>
              <a:off x="720" y="2301"/>
              <a:ext cx="779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 type="none" w="sm" len="sm"/>
                  <a:tailEnd type="none" w="lg" len="med"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 eaLnBrk="0" hangingPunct="0">
                <a:defRPr/>
              </a:pPr>
              <a:r>
                <a:rPr lang="en-US" sz="18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Antenna 2</a:t>
              </a:r>
            </a:p>
          </p:txBody>
        </p:sp>
        <p:sp>
          <p:nvSpPr>
            <p:cNvPr id="220172" name="Text Box 12"/>
            <p:cNvSpPr txBox="1">
              <a:spLocks noChangeArrowheads="1"/>
            </p:cNvSpPr>
            <p:nvPr/>
          </p:nvSpPr>
          <p:spPr bwMode="auto">
            <a:xfrm>
              <a:off x="1676" y="1533"/>
              <a:ext cx="779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 type="none" w="sm" len="sm"/>
                  <a:tailEnd type="none" w="lg" len="med"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 eaLnBrk="0" hangingPunct="0">
                <a:defRPr/>
              </a:pPr>
              <a:r>
                <a:rPr lang="en-US" sz="18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Antenna 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8699906"/>
      </p:ext>
    </p:extLst>
  </p:cSld>
  <p:clrMapOvr>
    <a:masterClrMapping/>
  </p:clrMapOvr>
</p:sld>
</file>

<file path=ppt/slides/slide2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2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2900" dirty="0">
                <a:cs typeface="+mj-cs"/>
              </a:rPr>
              <a:t>Pattern Measurement Setup</a:t>
            </a:r>
            <a:endParaRPr lang="en-US" dirty="0">
              <a:cs typeface="+mj-cs"/>
            </a:endParaRPr>
          </a:p>
        </p:txBody>
      </p:sp>
      <p:pic>
        <p:nvPicPr>
          <p:cNvPr id="3" name="Picture Placeholder 2" descr="A person in a jet plane&#10;&#10;Description automatically generated">
            <a:extLst>
              <a:ext uri="{FF2B5EF4-FFF2-40B4-BE49-F238E27FC236}">
                <a16:creationId xmlns:a16="http://schemas.microsoft.com/office/drawing/2014/main" id="{5CF045A1-2E5C-1A85-B4AC-D9C78C83EDD9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2350" b="12350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6115698"/>
      </p:ext>
    </p:extLst>
  </p:cSld>
  <p:clrMapOvr>
    <a:masterClrMapping/>
  </p:clrMapOvr>
</p:sld>
</file>

<file path=ppt/slides/slide2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D0B9DC-6439-9C7A-CDBA-E48652BBEA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210" name="Rectangle 2">
            <a:extLst>
              <a:ext uri="{FF2B5EF4-FFF2-40B4-BE49-F238E27FC236}">
                <a16:creationId xmlns:a16="http://schemas.microsoft.com/office/drawing/2014/main" id="{C22F6DFA-2EB4-2192-7DBD-A8E05EFB937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2900" dirty="0">
                <a:cs typeface="+mj-cs"/>
              </a:rPr>
              <a:t>Measured Antenna Pattern</a:t>
            </a:r>
            <a:endParaRPr lang="en-US" dirty="0">
              <a:cs typeface="+mj-cs"/>
            </a:endParaRPr>
          </a:p>
        </p:txBody>
      </p:sp>
      <p:pic>
        <p:nvPicPr>
          <p:cNvPr id="3" name="Picture 2" descr="A diagram of a jet&#10;&#10;Description automatically generated">
            <a:extLst>
              <a:ext uri="{FF2B5EF4-FFF2-40B4-BE49-F238E27FC236}">
                <a16:creationId xmlns:a16="http://schemas.microsoft.com/office/drawing/2014/main" id="{9AEF1901-B6A3-26E0-8CDA-919FE26FFB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8746" y="1219200"/>
            <a:ext cx="5574507" cy="49551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6213755"/>
      </p:ext>
    </p:extLst>
  </p:cSld>
  <p:clrMapOvr>
    <a:masterClrMapping/>
  </p:clrMapOvr>
</p:sld>
</file>

<file path=ppt/slides/slide2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4C52D1-830B-01C5-7A9F-EB0CCCAAD5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219" name="Text Box 11">
            <a:extLst>
              <a:ext uri="{FF2B5EF4-FFF2-40B4-BE49-F238E27FC236}">
                <a16:creationId xmlns:a16="http://schemas.microsoft.com/office/drawing/2014/main" id="{ECF6A8EE-CB9D-8869-3754-FC44FFBF51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14799" y="4038600"/>
            <a:ext cx="7010397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l" eaLnBrk="0" hangingPunct="0">
              <a:spcBef>
                <a:spcPct val="50000"/>
              </a:spcBef>
              <a:defRPr/>
            </a:pPr>
            <a:r>
              <a:rPr lang="en-US" sz="1800" spc="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-B* C -D* E -F* G -H* I -J* K -L* ...</a:t>
            </a:r>
          </a:p>
          <a:p>
            <a:pPr algn="l" eaLnBrk="0" hangingPunct="0">
              <a:spcBef>
                <a:spcPct val="50000"/>
              </a:spcBef>
              <a:defRPr/>
            </a:pPr>
            <a:endParaRPr lang="en-US" sz="1800" spc="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 eaLnBrk="0" hangingPunct="0">
              <a:spcBef>
                <a:spcPct val="50000"/>
              </a:spcBef>
              <a:defRPr/>
            </a:pPr>
            <a:r>
              <a:rPr lang="en-US" sz="1800" spc="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  A* D  C* F  E* H  G* J  I* L  K* ...</a:t>
            </a:r>
            <a:endParaRPr lang="en-US" sz="1800" spc="600" baseline="30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2210" name="Rectangle 2">
            <a:extLst>
              <a:ext uri="{FF2B5EF4-FFF2-40B4-BE49-F238E27FC236}">
                <a16:creationId xmlns:a16="http://schemas.microsoft.com/office/drawing/2014/main" id="{A57A87DE-2C24-8492-123A-9DAE7638A43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2900" dirty="0">
                <a:cs typeface="+mj-cs"/>
              </a:rPr>
              <a:t>Alamouti Space-Time Coding (STC)</a:t>
            </a:r>
            <a:endParaRPr lang="en-US" dirty="0">
              <a:cs typeface="+mj-cs"/>
            </a:endParaRPr>
          </a:p>
        </p:txBody>
      </p:sp>
      <p:sp>
        <p:nvSpPr>
          <p:cNvPr id="222211" name="Text Box 3">
            <a:extLst>
              <a:ext uri="{FF2B5EF4-FFF2-40B4-BE49-F238E27FC236}">
                <a16:creationId xmlns:a16="http://schemas.microsoft.com/office/drawing/2014/main" id="{4B278780-31AB-632F-3C63-542E5219B8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22736" y="1836160"/>
            <a:ext cx="659850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l" eaLnBrk="0" hangingPunct="0">
              <a:defRPr/>
            </a:pPr>
            <a:r>
              <a:rPr lang="en-US" sz="1800" spc="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 B  C  D  E  F  G  H  I  J  K  L ...</a:t>
            </a:r>
          </a:p>
        </p:txBody>
      </p:sp>
      <p:sp>
        <p:nvSpPr>
          <p:cNvPr id="222214" name="AutoShape 6">
            <a:extLst>
              <a:ext uri="{FF2B5EF4-FFF2-40B4-BE49-F238E27FC236}">
                <a16:creationId xmlns:a16="http://schemas.microsoft.com/office/drawing/2014/main" id="{B53995B6-39E6-0C2F-C7E9-27895AF56AE2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3443287" y="4724400"/>
            <a:ext cx="304800" cy="263525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222215" name="Line 7">
            <a:extLst>
              <a:ext uri="{FF2B5EF4-FFF2-40B4-BE49-F238E27FC236}">
                <a16:creationId xmlns:a16="http://schemas.microsoft.com/office/drawing/2014/main" id="{B81AAD73-2644-E23C-C322-55BB13F3BD08}"/>
              </a:ext>
            </a:extLst>
          </p:cNvPr>
          <p:cNvSpPr>
            <a:spLocks noChangeShapeType="1"/>
          </p:cNvSpPr>
          <p:nvPr/>
        </p:nvSpPr>
        <p:spPr bwMode="auto">
          <a:xfrm>
            <a:off x="3595687" y="4952999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222216" name="Rectangle 8">
            <a:extLst>
              <a:ext uri="{FF2B5EF4-FFF2-40B4-BE49-F238E27FC236}">
                <a16:creationId xmlns:a16="http://schemas.microsoft.com/office/drawing/2014/main" id="{CBEB10D8-6283-1E32-CD4A-51560A1239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28782" y="4343399"/>
            <a:ext cx="1662105" cy="1066800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0" hangingPunct="0">
              <a:defRPr/>
            </a:pPr>
            <a:r>
              <a:rPr lang="en-US" sz="1800" dirty="0">
                <a:solidFill>
                  <a:schemeClr val="tx1"/>
                </a:solidFill>
                <a:latin typeface="+mj-lt"/>
                <a:cs typeface="+mn-cs"/>
              </a:rPr>
              <a:t>STC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4DE33A7D-3A22-03E7-87EA-DE1A535C915F}"/>
              </a:ext>
            </a:extLst>
          </p:cNvPr>
          <p:cNvGrpSpPr/>
          <p:nvPr/>
        </p:nvGrpSpPr>
        <p:grpSpPr>
          <a:xfrm>
            <a:off x="3290887" y="1836159"/>
            <a:ext cx="457200" cy="533400"/>
            <a:chOff x="2286000" y="1676400"/>
            <a:chExt cx="457200" cy="533400"/>
          </a:xfrm>
          <a:solidFill>
            <a:schemeClr val="accent1"/>
          </a:solidFill>
        </p:grpSpPr>
        <p:sp>
          <p:nvSpPr>
            <p:cNvPr id="222212" name="AutoShape 4">
              <a:extLst>
                <a:ext uri="{FF2B5EF4-FFF2-40B4-BE49-F238E27FC236}">
                  <a16:creationId xmlns:a16="http://schemas.microsoft.com/office/drawing/2014/main" id="{51C5EE49-4766-B87A-D0B8-D84EBDA4111D}"/>
                </a:ext>
              </a:extLst>
            </p:cNvPr>
            <p:cNvSpPr>
              <a:spLocks noChangeArrowheads="1"/>
            </p:cNvSpPr>
            <p:nvPr/>
          </p:nvSpPr>
          <p:spPr bwMode="auto">
            <a:xfrm flipV="1">
              <a:off x="2438400" y="1676400"/>
              <a:ext cx="304800" cy="263525"/>
            </a:xfrm>
            <a:prstGeom prst="triangle">
              <a:avLst>
                <a:gd name="adj" fmla="val 50000"/>
              </a:avLst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222213" name="Line 5">
              <a:extLst>
                <a:ext uri="{FF2B5EF4-FFF2-40B4-BE49-F238E27FC236}">
                  <a16:creationId xmlns:a16="http://schemas.microsoft.com/office/drawing/2014/main" id="{DF0FE84C-37F3-FE09-37A7-0261C417945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590800" y="1905000"/>
              <a:ext cx="0" cy="304800"/>
            </a:xfrm>
            <a:prstGeom prst="lin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222217" name="Line 9">
              <a:extLst>
                <a:ext uri="{FF2B5EF4-FFF2-40B4-BE49-F238E27FC236}">
                  <a16:creationId xmlns:a16="http://schemas.microsoft.com/office/drawing/2014/main" id="{D7AC94D2-67B9-296E-A6C9-1075D7833E1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86000" y="2209800"/>
              <a:ext cx="304800" cy="0"/>
            </a:xfrm>
            <a:prstGeom prst="lin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</p:grpSp>
      <p:sp>
        <p:nvSpPr>
          <p:cNvPr id="222218" name="Line 10">
            <a:extLst>
              <a:ext uri="{FF2B5EF4-FFF2-40B4-BE49-F238E27FC236}">
                <a16:creationId xmlns:a16="http://schemas.microsoft.com/office/drawing/2014/main" id="{EFC7EBC8-846C-00B5-9C40-E9D61F84AFB9}"/>
              </a:ext>
            </a:extLst>
          </p:cNvPr>
          <p:cNvSpPr>
            <a:spLocks noChangeShapeType="1"/>
          </p:cNvSpPr>
          <p:nvPr/>
        </p:nvSpPr>
        <p:spPr bwMode="auto">
          <a:xfrm>
            <a:off x="3290887" y="5257799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222220" name="Rectangle 12">
            <a:extLst>
              <a:ext uri="{FF2B5EF4-FFF2-40B4-BE49-F238E27FC236}">
                <a16:creationId xmlns:a16="http://schemas.microsoft.com/office/drawing/2014/main" id="{5624C058-C62B-6CEB-01E7-409A6EE5EB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28782" y="2140959"/>
            <a:ext cx="1662105" cy="457200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0" hangingPunct="0">
              <a:defRPr/>
            </a:pPr>
            <a:r>
              <a:rPr lang="en-US" sz="1800" dirty="0">
                <a:solidFill>
                  <a:schemeClr val="tx1"/>
                </a:solidFill>
                <a:latin typeface="+mj-lt"/>
                <a:cs typeface="+mn-cs"/>
              </a:rPr>
              <a:t>Traditional</a:t>
            </a:r>
          </a:p>
        </p:txBody>
      </p:sp>
      <p:sp>
        <p:nvSpPr>
          <p:cNvPr id="222221" name="AutoShape 13">
            <a:extLst>
              <a:ext uri="{FF2B5EF4-FFF2-40B4-BE49-F238E27FC236}">
                <a16:creationId xmlns:a16="http://schemas.microsoft.com/office/drawing/2014/main" id="{FC849A74-E1FF-EAFD-49CC-964DA3BD4361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3443287" y="4038600"/>
            <a:ext cx="304800" cy="263525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222222" name="Line 14">
            <a:extLst>
              <a:ext uri="{FF2B5EF4-FFF2-40B4-BE49-F238E27FC236}">
                <a16:creationId xmlns:a16="http://schemas.microsoft.com/office/drawing/2014/main" id="{B9A03F24-0F05-8073-F4AF-99B424BB680F}"/>
              </a:ext>
            </a:extLst>
          </p:cNvPr>
          <p:cNvSpPr>
            <a:spLocks noChangeShapeType="1"/>
          </p:cNvSpPr>
          <p:nvPr/>
        </p:nvSpPr>
        <p:spPr bwMode="auto">
          <a:xfrm>
            <a:off x="3595687" y="4267199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222223" name="Line 15">
            <a:extLst>
              <a:ext uri="{FF2B5EF4-FFF2-40B4-BE49-F238E27FC236}">
                <a16:creationId xmlns:a16="http://schemas.microsoft.com/office/drawing/2014/main" id="{66300C4B-40BD-FEBC-DBC7-487FE88EB9AE}"/>
              </a:ext>
            </a:extLst>
          </p:cNvPr>
          <p:cNvSpPr>
            <a:spLocks noChangeShapeType="1"/>
          </p:cNvSpPr>
          <p:nvPr/>
        </p:nvSpPr>
        <p:spPr bwMode="auto">
          <a:xfrm>
            <a:off x="3290887" y="4571999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222224" name="AutoShape 16">
            <a:extLst>
              <a:ext uri="{FF2B5EF4-FFF2-40B4-BE49-F238E27FC236}">
                <a16:creationId xmlns:a16="http://schemas.microsoft.com/office/drawing/2014/main" id="{5316BCE4-0484-678F-C4A1-6720AF315505}"/>
              </a:ext>
            </a:extLst>
          </p:cNvPr>
          <p:cNvSpPr>
            <a:spLocks/>
          </p:cNvSpPr>
          <p:nvPr/>
        </p:nvSpPr>
        <p:spPr bwMode="auto">
          <a:xfrm rot="-5400000">
            <a:off x="4495800" y="5029200"/>
            <a:ext cx="76200" cy="685800"/>
          </a:xfrm>
          <a:prstGeom prst="leftBrace">
            <a:avLst>
              <a:gd name="adj1" fmla="val 75000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222225" name="AutoShape 17">
            <a:extLst>
              <a:ext uri="{FF2B5EF4-FFF2-40B4-BE49-F238E27FC236}">
                <a16:creationId xmlns:a16="http://schemas.microsoft.com/office/drawing/2014/main" id="{981DAE65-14A1-DF12-7B8A-9902E921396A}"/>
              </a:ext>
            </a:extLst>
          </p:cNvPr>
          <p:cNvSpPr>
            <a:spLocks/>
          </p:cNvSpPr>
          <p:nvPr/>
        </p:nvSpPr>
        <p:spPr bwMode="auto">
          <a:xfrm rot="-5400000">
            <a:off x="5547360" y="5029200"/>
            <a:ext cx="76200" cy="685800"/>
          </a:xfrm>
          <a:prstGeom prst="leftBrace">
            <a:avLst>
              <a:gd name="adj1" fmla="val 75000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222226" name="Text Box 18">
            <a:extLst>
              <a:ext uri="{FF2B5EF4-FFF2-40B4-BE49-F238E27FC236}">
                <a16:creationId xmlns:a16="http://schemas.microsoft.com/office/drawing/2014/main" id="{B914D95C-D378-96F4-B071-F09356DA51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88104" y="5566928"/>
            <a:ext cx="891591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>
              <a:defRPr/>
            </a:pPr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1st block</a:t>
            </a:r>
          </a:p>
        </p:txBody>
      </p:sp>
      <p:sp>
        <p:nvSpPr>
          <p:cNvPr id="222227" name="Text Box 19">
            <a:extLst>
              <a:ext uri="{FF2B5EF4-FFF2-40B4-BE49-F238E27FC236}">
                <a16:creationId xmlns:a16="http://schemas.microsoft.com/office/drawing/2014/main" id="{71016020-54A3-A2F0-FA95-AC85A791BC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10009" y="5566927"/>
            <a:ext cx="950901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>
              <a:defRPr/>
            </a:pPr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2nd block</a:t>
            </a:r>
          </a:p>
        </p:txBody>
      </p:sp>
      <p:sp>
        <p:nvSpPr>
          <p:cNvPr id="222229" name="AutoShape 21">
            <a:extLst>
              <a:ext uri="{FF2B5EF4-FFF2-40B4-BE49-F238E27FC236}">
                <a16:creationId xmlns:a16="http://schemas.microsoft.com/office/drawing/2014/main" id="{CC71520D-3A29-38A6-E6FA-1D7E38970603}"/>
              </a:ext>
            </a:extLst>
          </p:cNvPr>
          <p:cNvSpPr>
            <a:spLocks/>
          </p:cNvSpPr>
          <p:nvPr/>
        </p:nvSpPr>
        <p:spPr bwMode="auto">
          <a:xfrm rot="-5400000">
            <a:off x="6560820" y="5067300"/>
            <a:ext cx="76200" cy="609600"/>
          </a:xfrm>
          <a:prstGeom prst="leftBrace">
            <a:avLst>
              <a:gd name="adj1" fmla="val 66667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222230" name="AutoShape 22">
            <a:extLst>
              <a:ext uri="{FF2B5EF4-FFF2-40B4-BE49-F238E27FC236}">
                <a16:creationId xmlns:a16="http://schemas.microsoft.com/office/drawing/2014/main" id="{9C019A9A-70D3-649E-E236-4571F2A4D2C1}"/>
              </a:ext>
            </a:extLst>
          </p:cNvPr>
          <p:cNvSpPr>
            <a:spLocks/>
          </p:cNvSpPr>
          <p:nvPr/>
        </p:nvSpPr>
        <p:spPr bwMode="auto">
          <a:xfrm rot="-5400000">
            <a:off x="7574280" y="5029200"/>
            <a:ext cx="76200" cy="685800"/>
          </a:xfrm>
          <a:prstGeom prst="leftBrace">
            <a:avLst>
              <a:gd name="adj1" fmla="val 75000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222231" name="AutoShape 23">
            <a:extLst>
              <a:ext uri="{FF2B5EF4-FFF2-40B4-BE49-F238E27FC236}">
                <a16:creationId xmlns:a16="http://schemas.microsoft.com/office/drawing/2014/main" id="{8F9072D2-E70B-CA34-B8C7-F4A7504D6879}"/>
              </a:ext>
            </a:extLst>
          </p:cNvPr>
          <p:cNvSpPr>
            <a:spLocks/>
          </p:cNvSpPr>
          <p:nvPr/>
        </p:nvSpPr>
        <p:spPr bwMode="auto">
          <a:xfrm rot="-5400000">
            <a:off x="8625840" y="5029200"/>
            <a:ext cx="76200" cy="685800"/>
          </a:xfrm>
          <a:prstGeom prst="leftBrace">
            <a:avLst>
              <a:gd name="adj1" fmla="val 75000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222232" name="AutoShape 24">
            <a:extLst>
              <a:ext uri="{FF2B5EF4-FFF2-40B4-BE49-F238E27FC236}">
                <a16:creationId xmlns:a16="http://schemas.microsoft.com/office/drawing/2014/main" id="{9E333996-436C-99C3-CAD6-7AFB0B9E2730}"/>
              </a:ext>
            </a:extLst>
          </p:cNvPr>
          <p:cNvSpPr>
            <a:spLocks/>
          </p:cNvSpPr>
          <p:nvPr/>
        </p:nvSpPr>
        <p:spPr bwMode="auto">
          <a:xfrm rot="-5400000">
            <a:off x="9677400" y="5029200"/>
            <a:ext cx="76200" cy="685800"/>
          </a:xfrm>
          <a:prstGeom prst="leftBrace">
            <a:avLst>
              <a:gd name="adj1" fmla="val 75000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25" name="Text Box 3">
            <a:extLst>
              <a:ext uri="{FF2B5EF4-FFF2-40B4-BE49-F238E27FC236}">
                <a16:creationId xmlns:a16="http://schemas.microsoft.com/office/drawing/2014/main" id="{A25BB397-8483-49F2-FCFD-A539543ECB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20262" y="2546066"/>
            <a:ext cx="659850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l" eaLnBrk="0" hangingPunct="0">
              <a:defRPr/>
            </a:pPr>
            <a:r>
              <a:rPr lang="en-US" sz="1800" spc="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 B  C  D  E  F  G  H  I  J  K  L ...</a:t>
            </a: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B89553CD-E979-AAE1-7DBF-350835B0BC3B}"/>
              </a:ext>
            </a:extLst>
          </p:cNvPr>
          <p:cNvGrpSpPr/>
          <p:nvPr/>
        </p:nvGrpSpPr>
        <p:grpSpPr>
          <a:xfrm flipV="1">
            <a:off x="3288413" y="2370562"/>
            <a:ext cx="457200" cy="533400"/>
            <a:chOff x="2286000" y="1676400"/>
            <a:chExt cx="457200" cy="533400"/>
          </a:xfrm>
          <a:solidFill>
            <a:schemeClr val="accent1"/>
          </a:solidFill>
        </p:grpSpPr>
        <p:sp>
          <p:nvSpPr>
            <p:cNvPr id="28" name="AutoShape 4">
              <a:extLst>
                <a:ext uri="{FF2B5EF4-FFF2-40B4-BE49-F238E27FC236}">
                  <a16:creationId xmlns:a16="http://schemas.microsoft.com/office/drawing/2014/main" id="{CD73ABEC-55ED-3536-8B27-9B7ADB855BB3}"/>
                </a:ext>
              </a:extLst>
            </p:cNvPr>
            <p:cNvSpPr>
              <a:spLocks noChangeArrowheads="1"/>
            </p:cNvSpPr>
            <p:nvPr/>
          </p:nvSpPr>
          <p:spPr bwMode="auto">
            <a:xfrm flipV="1">
              <a:off x="2438400" y="1676400"/>
              <a:ext cx="304800" cy="263525"/>
            </a:xfrm>
            <a:prstGeom prst="triangle">
              <a:avLst>
                <a:gd name="adj" fmla="val 50000"/>
              </a:avLst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29" name="Line 5">
              <a:extLst>
                <a:ext uri="{FF2B5EF4-FFF2-40B4-BE49-F238E27FC236}">
                  <a16:creationId xmlns:a16="http://schemas.microsoft.com/office/drawing/2014/main" id="{21B5ED3E-17A0-6EBC-5C1D-53992F38637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590800" y="1905000"/>
              <a:ext cx="0" cy="304800"/>
            </a:xfrm>
            <a:prstGeom prst="lin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30" name="Line 9">
              <a:extLst>
                <a:ext uri="{FF2B5EF4-FFF2-40B4-BE49-F238E27FC236}">
                  <a16:creationId xmlns:a16="http://schemas.microsoft.com/office/drawing/2014/main" id="{12AF0242-94EF-59C1-27C2-5A5C73AE54E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86000" y="2209800"/>
              <a:ext cx="304800" cy="0"/>
            </a:xfrm>
            <a:prstGeom prst="lin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38748498"/>
      </p:ext>
    </p:extLst>
  </p:cSld>
  <p:clrMapOvr>
    <a:masterClrMapping/>
  </p:clrMapOvr>
</p:sld>
</file>

<file path=ppt/slides/slide2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330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365125"/>
            <a:ext cx="5145871" cy="733039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dirty="0">
                <a:cs typeface="+mj-cs"/>
              </a:rPr>
              <a:t>Symbol Error Rate - QPSK</a:t>
            </a:r>
          </a:p>
        </p:txBody>
      </p:sp>
      <p:sp>
        <p:nvSpPr>
          <p:cNvPr id="227331" name="Text Box 3"/>
          <p:cNvSpPr txBox="1">
            <a:spLocks noChangeArrowheads="1"/>
          </p:cNvSpPr>
          <p:nvPr/>
        </p:nvSpPr>
        <p:spPr bwMode="auto">
          <a:xfrm>
            <a:off x="838200" y="3727093"/>
            <a:ext cx="3216586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 type="none" w="sm" len="sm"/>
                <a:tailEnd type="none" w="lg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 eaLnBrk="0" hangingPunct="0">
              <a:defRPr/>
            </a:pPr>
            <a:r>
              <a:rPr lang="en-US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 Alamouti signaling</a:t>
            </a:r>
          </a:p>
        </p:txBody>
      </p:sp>
      <p:graphicFrame>
        <p:nvGraphicFramePr>
          <p:cNvPr id="333827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94620058"/>
              </p:ext>
            </p:extLst>
          </p:nvPr>
        </p:nvGraphicFramePr>
        <p:xfrm>
          <a:off x="838200" y="4356100"/>
          <a:ext cx="5874544" cy="117633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3073400" imgH="635000" progId="Equation.3">
                  <p:embed/>
                </p:oleObj>
              </mc:Choice>
              <mc:Fallback>
                <p:oleObj name="Equation" r:id="rId3" imgW="3073400" imgH="635000" progId="Equation.3">
                  <p:embed/>
                  <p:pic>
                    <p:nvPicPr>
                      <p:cNvPr id="333827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200" y="4356100"/>
                        <a:ext cx="5874544" cy="117633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7334" name="Text Box 6"/>
          <p:cNvSpPr txBox="1">
            <a:spLocks noChangeArrowheads="1"/>
          </p:cNvSpPr>
          <p:nvPr/>
        </p:nvSpPr>
        <p:spPr bwMode="auto">
          <a:xfrm>
            <a:off x="7986977" y="4368304"/>
            <a:ext cx="2172390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 type="none" w="sm" len="sm"/>
                <a:tailEnd type="none" w="lg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 eaLnBrk="0" hangingPunct="0">
              <a:defRPr/>
            </a:pPr>
            <a:r>
              <a:rPr lang="en-US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Only magnitudes of</a:t>
            </a:r>
          </a:p>
          <a:p>
            <a:pPr algn="l" eaLnBrk="0" hangingPunct="0">
              <a:defRPr/>
            </a:pPr>
            <a:r>
              <a:rPr lang="en-US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transfer functions</a:t>
            </a:r>
          </a:p>
          <a:p>
            <a:pPr algn="l" eaLnBrk="0" hangingPunct="0">
              <a:defRPr/>
            </a:pPr>
            <a:r>
              <a:rPr lang="en-US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used in sum</a:t>
            </a:r>
          </a:p>
        </p:txBody>
      </p:sp>
      <p:graphicFrame>
        <p:nvGraphicFramePr>
          <p:cNvPr id="333831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00538766"/>
              </p:ext>
            </p:extLst>
          </p:nvPr>
        </p:nvGraphicFramePr>
        <p:xfrm>
          <a:off x="838200" y="2041163"/>
          <a:ext cx="5761916" cy="117633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2971800" imgH="635000" progId="Equation.3">
                  <p:embed/>
                </p:oleObj>
              </mc:Choice>
              <mc:Fallback>
                <p:oleObj name="Equation" r:id="rId5" imgW="2971800" imgH="635000" progId="Equation.3">
                  <p:embed/>
                  <p:pic>
                    <p:nvPicPr>
                      <p:cNvPr id="333831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200" y="2041163"/>
                        <a:ext cx="5761916" cy="117633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7337" name="AutoShape 9"/>
          <p:cNvSpPr>
            <a:spLocks noChangeArrowheads="1"/>
          </p:cNvSpPr>
          <p:nvPr/>
        </p:nvSpPr>
        <p:spPr bwMode="auto">
          <a:xfrm>
            <a:off x="6890894" y="2413914"/>
            <a:ext cx="805305" cy="228600"/>
          </a:xfrm>
          <a:prstGeom prst="leftArrow">
            <a:avLst>
              <a:gd name="adj1" fmla="val 50000"/>
              <a:gd name="adj2" fmla="val 66667"/>
            </a:avLst>
          </a:prstGeom>
          <a:solidFill>
            <a:schemeClr val="accent1"/>
          </a:solidFill>
          <a:ln w="12700">
            <a:noFill/>
            <a:miter lim="800000"/>
            <a:headEnd type="none" w="sm" len="sm"/>
            <a:tailEnd type="none" w="lg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227338" name="Text Box 10"/>
          <p:cNvSpPr txBox="1">
            <a:spLocks noChangeArrowheads="1"/>
          </p:cNvSpPr>
          <p:nvPr/>
        </p:nvSpPr>
        <p:spPr bwMode="auto">
          <a:xfrm>
            <a:off x="7986977" y="1928049"/>
            <a:ext cx="2296463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 type="none" w="sm" len="sm"/>
                <a:tailEnd type="none" w="lg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 eaLnBrk="0" hangingPunct="0">
              <a:defRPr/>
            </a:pPr>
            <a:r>
              <a:rPr lang="en-US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Addition of transfer</a:t>
            </a:r>
          </a:p>
          <a:p>
            <a:pPr algn="l" eaLnBrk="0" hangingPunct="0">
              <a:defRPr/>
            </a:pPr>
            <a:r>
              <a:rPr lang="en-US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functions leads to</a:t>
            </a:r>
          </a:p>
          <a:p>
            <a:pPr algn="l" eaLnBrk="0" hangingPunct="0">
              <a:defRPr/>
            </a:pPr>
            <a:r>
              <a:rPr lang="en-US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reduction in effective</a:t>
            </a:r>
          </a:p>
          <a:p>
            <a:pPr algn="l" eaLnBrk="0" hangingPunct="0">
              <a:defRPr/>
            </a:pPr>
            <a:r>
              <a:rPr lang="en-US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SNR</a:t>
            </a:r>
          </a:p>
        </p:txBody>
      </p:sp>
      <p:sp>
        <p:nvSpPr>
          <p:cNvPr id="3" name="Text Box 3">
            <a:extLst>
              <a:ext uri="{FF2B5EF4-FFF2-40B4-BE49-F238E27FC236}">
                <a16:creationId xmlns:a16="http://schemas.microsoft.com/office/drawing/2014/main" id="{35BBF5AC-8C84-2CE3-4641-BAB6DE6EE2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1412156"/>
            <a:ext cx="3216586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 type="none" w="sm" len="sm"/>
                <a:tailEnd type="none" w="lg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 eaLnBrk="0" hangingPunct="0">
              <a:defRPr/>
            </a:pPr>
            <a:r>
              <a:rPr lang="en-US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 Alamouti signaling</a:t>
            </a:r>
          </a:p>
        </p:txBody>
      </p:sp>
      <p:sp>
        <p:nvSpPr>
          <p:cNvPr id="4" name="AutoShape 9">
            <a:extLst>
              <a:ext uri="{FF2B5EF4-FFF2-40B4-BE49-F238E27FC236}">
                <a16:creationId xmlns:a16="http://schemas.microsoft.com/office/drawing/2014/main" id="{C291BCE6-5A5C-9416-F53A-550C06742A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90894" y="4715669"/>
            <a:ext cx="805305" cy="228600"/>
          </a:xfrm>
          <a:prstGeom prst="leftArrow">
            <a:avLst>
              <a:gd name="adj1" fmla="val 50000"/>
              <a:gd name="adj2" fmla="val 66667"/>
            </a:avLst>
          </a:prstGeom>
          <a:solidFill>
            <a:schemeClr val="accent1"/>
          </a:solidFill>
          <a:ln w="12700">
            <a:noFill/>
            <a:miter lim="800000"/>
            <a:headEnd type="none" w="sm" len="sm"/>
            <a:tailEnd type="none" w="lg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90184509"/>
      </p:ext>
    </p:extLst>
  </p:cSld>
  <p:clrMapOvr>
    <a:masterClrMapping/>
  </p:clrMapOvr>
</p:sld>
</file>

<file path=ppt/slides/slide2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355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>
                <a:cs typeface="+mj-cs"/>
              </a:rPr>
              <a:t>Antenna Pattern Interpretation</a:t>
            </a:r>
            <a:endParaRPr lang="en-US" sz="3000" dirty="0">
              <a:solidFill>
                <a:schemeClr val="folHlink"/>
              </a:solidFill>
              <a:latin typeface="Tahoma" charset="0"/>
              <a:cs typeface="+mj-cs"/>
            </a:endParaRP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CA6D8B7-1B83-A7A5-6BDF-E9A9655337A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470212"/>
            <a:ext cx="10515600" cy="432098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>
                <a:solidFill>
                  <a:schemeClr val="accent1"/>
                </a:solidFill>
              </a:rPr>
              <a:t>Consider BPSK Signaling and Assume </a:t>
            </a:r>
            <a:r>
              <a:rPr lang="en-US" sz="2400" i="1" dirty="0">
                <a:solidFill>
                  <a:schemeClr val="accent1"/>
                </a:solidFill>
              </a:rPr>
              <a:t>s</a:t>
            </a:r>
            <a:r>
              <a:rPr lang="en-US" sz="2400" i="1" baseline="-25000" dirty="0">
                <a:solidFill>
                  <a:schemeClr val="accent1"/>
                </a:solidFill>
              </a:rPr>
              <a:t>1</a:t>
            </a:r>
            <a:r>
              <a:rPr lang="en-US" sz="2400" i="1" dirty="0">
                <a:solidFill>
                  <a:schemeClr val="accent1"/>
                </a:solidFill>
              </a:rPr>
              <a:t> = s</a:t>
            </a:r>
            <a:r>
              <a:rPr lang="en-US" sz="2400" i="1" baseline="-25000" dirty="0">
                <a:solidFill>
                  <a:schemeClr val="accent1"/>
                </a:solidFill>
              </a:rPr>
              <a:t>2</a:t>
            </a:r>
            <a:r>
              <a:rPr lang="en-US" sz="2400" i="1" dirty="0">
                <a:solidFill>
                  <a:schemeClr val="accent1"/>
                </a:solidFill>
              </a:rPr>
              <a:t> = 1</a:t>
            </a:r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r>
              <a:rPr lang="en-US" b="1" dirty="0"/>
              <a:t>Time Slot 1:</a:t>
            </a:r>
          </a:p>
          <a:p>
            <a:r>
              <a:rPr lang="en-US" dirty="0"/>
              <a:t>Gain Pattern: 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b="1" dirty="0"/>
              <a:t>Time Slot 2:</a:t>
            </a:r>
          </a:p>
          <a:p>
            <a:r>
              <a:rPr lang="en-US" dirty="0"/>
              <a:t>Gain Pattern:</a:t>
            </a:r>
          </a:p>
          <a:p>
            <a:endParaRPr lang="en-US" dirty="0"/>
          </a:p>
        </p:txBody>
      </p:sp>
      <p:graphicFrame>
        <p:nvGraphicFramePr>
          <p:cNvPr id="33587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62903935"/>
              </p:ext>
            </p:extLst>
          </p:nvPr>
        </p:nvGraphicFramePr>
        <p:xfrm>
          <a:off x="2590800" y="2965440"/>
          <a:ext cx="2616200" cy="714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587500" imgH="431800" progId="Equation.3">
                  <p:embed/>
                </p:oleObj>
              </mc:Choice>
              <mc:Fallback>
                <p:oleObj name="Equation" r:id="rId3" imgW="1587500" imgH="431800" progId="Equation.3">
                  <p:embed/>
                  <p:pic>
                    <p:nvPicPr>
                      <p:cNvPr id="335875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90800" y="2965440"/>
                        <a:ext cx="2616200" cy="714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587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94699719"/>
              </p:ext>
            </p:extLst>
          </p:nvPr>
        </p:nvGraphicFramePr>
        <p:xfrm>
          <a:off x="2589192" y="4038600"/>
          <a:ext cx="2595563" cy="7127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574800" imgH="431800" progId="Equation.3">
                  <p:embed/>
                </p:oleObj>
              </mc:Choice>
              <mc:Fallback>
                <p:oleObj name="Equation" r:id="rId5" imgW="1574800" imgH="431800" progId="Equation.3">
                  <p:embed/>
                  <p:pic>
                    <p:nvPicPr>
                      <p:cNvPr id="335876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89192" y="4038600"/>
                        <a:ext cx="2595563" cy="7127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35877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666" b="25238"/>
          <a:stretch>
            <a:fillRect/>
          </a:stretch>
        </p:blipFill>
        <p:spPr bwMode="auto">
          <a:xfrm>
            <a:off x="5184755" y="2419350"/>
            <a:ext cx="6553200" cy="2609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51629624"/>
      </p:ext>
    </p:extLst>
  </p:cSld>
  <p:clrMapOvr>
    <a:masterClrMapping/>
  </p:clrMapOvr>
</p:sld>
</file>

<file path=ppt/slides/slide2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7C2E68-2491-9C96-1443-6E32AA0C4C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91767" y="1506070"/>
            <a:ext cx="3162032" cy="4384481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Circular Polarization Diversity Reception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7550867-DBEB-9679-1B6F-38913E6334C0}"/>
              </a:ext>
            </a:extLst>
          </p:cNvPr>
          <p:cNvSpPr>
            <a:spLocks noGrp="1"/>
          </p:cNvSpPr>
          <p:nvPr>
            <p:ph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>
                <a:solidFill>
                  <a:schemeClr val="accent1"/>
                </a:solidFill>
              </a:rPr>
              <a:t>Results Identical to Single Receive Antenna System </a:t>
            </a:r>
          </a:p>
          <a:p>
            <a:pPr marL="0" indent="0">
              <a:buNone/>
            </a:pPr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2314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>
                <a:cs typeface="+mj-cs"/>
              </a:rPr>
              <a:t>SER Simulations</a:t>
            </a:r>
            <a:endParaRPr lang="en-US" sz="3000" dirty="0">
              <a:solidFill>
                <a:schemeClr val="bg2"/>
              </a:solidFill>
              <a:latin typeface="Tahoma" charset="0"/>
              <a:cs typeface="+mj-cs"/>
            </a:endParaRPr>
          </a:p>
        </p:txBody>
      </p:sp>
      <p:pic>
        <p:nvPicPr>
          <p:cNvPr id="23142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8" y="1752600"/>
            <a:ext cx="5943600" cy="445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 type="none" w="sm" len="sm"/>
                <a:tailEnd type="none" w="lg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93449222"/>
      </p:ext>
    </p:extLst>
  </p:cSld>
  <p:clrMapOvr>
    <a:masterClrMapping/>
  </p:clrMapOvr>
</p:sld>
</file>

<file path=ppt/slides/slide2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185" name="TextBox 97"/>
          <p:cNvSpPr txBox="1">
            <a:spLocks noChangeArrowheads="1"/>
          </p:cNvSpPr>
          <p:nvPr/>
        </p:nvSpPr>
        <p:spPr bwMode="auto">
          <a:xfrm>
            <a:off x="3402014" y="2438401"/>
            <a:ext cx="484187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457200" eaLnBrk="0" hangingPunct="0">
              <a:defRPr sz="2400">
                <a:solidFill>
                  <a:schemeClr val="tx2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defTabSz="457200" eaLnBrk="0" hangingPunct="0">
              <a:defRPr sz="24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2pPr>
            <a:lvl3pPr marL="1143000" indent="-228600" defTabSz="457200" eaLnBrk="0" hangingPunct="0">
              <a:defRPr sz="24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3pPr>
            <a:lvl4pPr marL="1600200" indent="-228600" defTabSz="457200" eaLnBrk="0" hangingPunct="0">
              <a:defRPr sz="24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4pPr>
            <a:lvl5pPr marL="2057400" indent="-228600" defTabSz="457200" eaLnBrk="0" hangingPunct="0">
              <a:defRPr sz="24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l" eaLnBrk="1" hangingPunct="1"/>
            <a:r>
              <a:rPr lang="en-US" sz="1000" dirty="0">
                <a:solidFill>
                  <a:srgbClr val="000000"/>
                </a:solidFill>
                <a:latin typeface="Arial" charset="0"/>
                <a:cs typeface="Arial" charset="0"/>
              </a:rPr>
              <a:t>10 W</a:t>
            </a:r>
          </a:p>
        </p:txBody>
      </p:sp>
      <p:sp>
        <p:nvSpPr>
          <p:cNvPr id="349186" name="TextBox 105"/>
          <p:cNvSpPr txBox="1">
            <a:spLocks noChangeArrowheads="1"/>
          </p:cNvSpPr>
          <p:nvPr/>
        </p:nvSpPr>
        <p:spPr bwMode="auto">
          <a:xfrm>
            <a:off x="3402014" y="1600201"/>
            <a:ext cx="484187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457200" eaLnBrk="0" hangingPunct="0">
              <a:defRPr sz="2400">
                <a:solidFill>
                  <a:schemeClr val="tx2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defTabSz="457200" eaLnBrk="0" hangingPunct="0">
              <a:defRPr sz="24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2pPr>
            <a:lvl3pPr marL="1143000" indent="-228600" defTabSz="457200" eaLnBrk="0" hangingPunct="0">
              <a:defRPr sz="24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3pPr>
            <a:lvl4pPr marL="1600200" indent="-228600" defTabSz="457200" eaLnBrk="0" hangingPunct="0">
              <a:defRPr sz="24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4pPr>
            <a:lvl5pPr marL="2057400" indent="-228600" defTabSz="457200" eaLnBrk="0" hangingPunct="0">
              <a:defRPr sz="24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l" eaLnBrk="1" hangingPunct="1"/>
            <a:r>
              <a:rPr lang="en-US" sz="1000" dirty="0">
                <a:solidFill>
                  <a:srgbClr val="000000"/>
                </a:solidFill>
                <a:latin typeface="Arial" charset="0"/>
                <a:cs typeface="Arial" charset="0"/>
              </a:rPr>
              <a:t>10 W</a:t>
            </a:r>
          </a:p>
        </p:txBody>
      </p:sp>
      <p:sp>
        <p:nvSpPr>
          <p:cNvPr id="34918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Arial" charset="0"/>
              </a:rPr>
              <a:t>Flight Tests: Airborne Configuration</a:t>
            </a:r>
          </a:p>
        </p:txBody>
      </p:sp>
      <p:sp>
        <p:nvSpPr>
          <p:cNvPr id="349189" name="Rectangle 3"/>
          <p:cNvSpPr>
            <a:spLocks noChangeArrowheads="1"/>
          </p:cNvSpPr>
          <p:nvPr/>
        </p:nvSpPr>
        <p:spPr bwMode="auto">
          <a:xfrm>
            <a:off x="2133600" y="1600200"/>
            <a:ext cx="1295400" cy="1295400"/>
          </a:xfrm>
          <a:prstGeom prst="rect">
            <a:avLst/>
          </a:prstGeom>
          <a:solidFill>
            <a:schemeClr val="bg2"/>
          </a:solidFill>
          <a:ln w="19050">
            <a:noFill/>
            <a:round/>
            <a:headEnd/>
            <a:tailEnd/>
          </a:ln>
        </p:spPr>
        <p:txBody>
          <a:bodyPr anchor="ctr"/>
          <a:lstStyle/>
          <a:p>
            <a:r>
              <a:rPr lang="en-US" sz="1600" dirty="0">
                <a:solidFill>
                  <a:srgbClr val="000000"/>
                </a:solidFill>
                <a:latin typeface="Arial" charset="0"/>
                <a:cs typeface="Arial" charset="0"/>
              </a:rPr>
              <a:t>STC</a:t>
            </a:r>
          </a:p>
          <a:p>
            <a:r>
              <a:rPr lang="en-US" sz="1600" dirty="0">
                <a:solidFill>
                  <a:srgbClr val="000000"/>
                </a:solidFill>
                <a:latin typeface="Arial" charset="0"/>
                <a:cs typeface="Arial" charset="0"/>
              </a:rPr>
              <a:t>Transmitter</a:t>
            </a:r>
          </a:p>
        </p:txBody>
      </p:sp>
      <p:sp>
        <p:nvSpPr>
          <p:cNvPr id="349190" name="Rectangle 7"/>
          <p:cNvSpPr>
            <a:spLocks noChangeArrowheads="1"/>
          </p:cNvSpPr>
          <p:nvPr/>
        </p:nvSpPr>
        <p:spPr bwMode="auto">
          <a:xfrm>
            <a:off x="2133600" y="3505200"/>
            <a:ext cx="1295400" cy="1066800"/>
          </a:xfrm>
          <a:prstGeom prst="rect">
            <a:avLst/>
          </a:prstGeom>
          <a:solidFill>
            <a:schemeClr val="bg2"/>
          </a:solidFill>
          <a:ln w="19050">
            <a:noFill/>
            <a:round/>
            <a:headEnd/>
            <a:tailEnd/>
          </a:ln>
        </p:spPr>
        <p:txBody>
          <a:bodyPr anchor="ctr"/>
          <a:lstStyle/>
          <a:p>
            <a:r>
              <a:rPr lang="en-US" sz="1600" dirty="0">
                <a:solidFill>
                  <a:srgbClr val="000000"/>
                </a:solidFill>
                <a:latin typeface="Arial" charset="0"/>
                <a:cs typeface="Arial" charset="0"/>
              </a:rPr>
              <a:t>SOQPSK</a:t>
            </a:r>
          </a:p>
          <a:p>
            <a:r>
              <a:rPr lang="en-US" sz="1600" dirty="0">
                <a:solidFill>
                  <a:srgbClr val="000000"/>
                </a:solidFill>
                <a:latin typeface="Arial" charset="0"/>
                <a:cs typeface="Arial" charset="0"/>
              </a:rPr>
              <a:t>Transmitter</a:t>
            </a:r>
          </a:p>
        </p:txBody>
      </p:sp>
      <p:cxnSp>
        <p:nvCxnSpPr>
          <p:cNvPr id="349191" name="Straight Connector 9"/>
          <p:cNvCxnSpPr>
            <a:cxnSpLocks noChangeShapeType="1"/>
          </p:cNvCxnSpPr>
          <p:nvPr/>
        </p:nvCxnSpPr>
        <p:spPr bwMode="auto">
          <a:xfrm>
            <a:off x="6477000" y="3886200"/>
            <a:ext cx="533400" cy="1588"/>
          </a:xfrm>
          <a:prstGeom prst="line">
            <a:avLst/>
          </a:prstGeom>
          <a:noFill/>
          <a:ln w="19050">
            <a:solidFill>
              <a:srgbClr val="001E4C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349192" name="Rectangle 12"/>
          <p:cNvSpPr>
            <a:spLocks noChangeArrowheads="1"/>
          </p:cNvSpPr>
          <p:nvPr/>
        </p:nvSpPr>
        <p:spPr bwMode="auto">
          <a:xfrm>
            <a:off x="3886200" y="1600200"/>
            <a:ext cx="685800" cy="457200"/>
          </a:xfrm>
          <a:prstGeom prst="rect">
            <a:avLst/>
          </a:prstGeom>
          <a:solidFill>
            <a:schemeClr val="bg2"/>
          </a:solidFill>
          <a:ln w="19050">
            <a:noFill/>
            <a:round/>
            <a:headEnd/>
            <a:tailEnd/>
          </a:ln>
        </p:spPr>
        <p:txBody>
          <a:bodyPr lIns="0" rIns="0" anchor="ctr"/>
          <a:lstStyle/>
          <a:p>
            <a:r>
              <a:rPr lang="en-US" sz="1000" dirty="0">
                <a:solidFill>
                  <a:srgbClr val="000000"/>
                </a:solidFill>
                <a:latin typeface="Arial" charset="0"/>
                <a:cs typeface="Arial" charset="0"/>
              </a:rPr>
              <a:t>L-band</a:t>
            </a:r>
          </a:p>
          <a:p>
            <a:r>
              <a:rPr lang="en-US" sz="1000" dirty="0">
                <a:solidFill>
                  <a:srgbClr val="000000"/>
                </a:solidFill>
                <a:latin typeface="Arial" charset="0"/>
                <a:cs typeface="Arial" charset="0"/>
              </a:rPr>
              <a:t>isolator</a:t>
            </a:r>
          </a:p>
        </p:txBody>
      </p:sp>
      <p:sp>
        <p:nvSpPr>
          <p:cNvPr id="349193" name="Rectangle 16"/>
          <p:cNvSpPr>
            <a:spLocks noChangeArrowheads="1"/>
          </p:cNvSpPr>
          <p:nvPr/>
        </p:nvSpPr>
        <p:spPr bwMode="auto">
          <a:xfrm>
            <a:off x="7467600" y="1676400"/>
            <a:ext cx="609600" cy="609600"/>
          </a:xfrm>
          <a:prstGeom prst="rect">
            <a:avLst/>
          </a:prstGeom>
          <a:solidFill>
            <a:schemeClr val="bg2"/>
          </a:solidFill>
          <a:ln w="19050">
            <a:noFill/>
            <a:round/>
            <a:headEnd/>
            <a:tailEnd/>
          </a:ln>
        </p:spPr>
        <p:txBody>
          <a:bodyPr anchor="ctr"/>
          <a:lstStyle/>
          <a:p>
            <a:r>
              <a:rPr lang="en-US" sz="1600" dirty="0">
                <a:solidFill>
                  <a:srgbClr val="000000"/>
                </a:solidFill>
                <a:latin typeface="Arial" charset="0"/>
                <a:cs typeface="Arial" charset="0"/>
              </a:rPr>
              <a:t>+</a:t>
            </a:r>
          </a:p>
        </p:txBody>
      </p:sp>
      <p:cxnSp>
        <p:nvCxnSpPr>
          <p:cNvPr id="349194" name="Straight Connector 25"/>
          <p:cNvCxnSpPr>
            <a:cxnSpLocks noChangeShapeType="1"/>
          </p:cNvCxnSpPr>
          <p:nvPr/>
        </p:nvCxnSpPr>
        <p:spPr bwMode="auto">
          <a:xfrm>
            <a:off x="3429000" y="1828800"/>
            <a:ext cx="457200" cy="1588"/>
          </a:xfrm>
          <a:prstGeom prst="line">
            <a:avLst/>
          </a:prstGeom>
          <a:noFill/>
          <a:ln w="19050">
            <a:solidFill>
              <a:srgbClr val="001E4C"/>
            </a:solidFill>
            <a:round/>
            <a:headEnd/>
            <a:tailEnd type="stealth" w="med" len="lg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349195" name="Straight Connector 26"/>
          <p:cNvCxnSpPr>
            <a:cxnSpLocks noChangeShapeType="1"/>
          </p:cNvCxnSpPr>
          <p:nvPr/>
        </p:nvCxnSpPr>
        <p:spPr bwMode="auto">
          <a:xfrm>
            <a:off x="3429000" y="2667000"/>
            <a:ext cx="457200" cy="1588"/>
          </a:xfrm>
          <a:prstGeom prst="line">
            <a:avLst/>
          </a:prstGeom>
          <a:noFill/>
          <a:ln w="19050">
            <a:solidFill>
              <a:srgbClr val="001E4C"/>
            </a:solidFill>
            <a:round/>
            <a:headEnd/>
            <a:tailEnd type="stealth" w="med" len="lg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349196" name="Straight Connector 28"/>
          <p:cNvCxnSpPr>
            <a:cxnSpLocks noChangeShapeType="1"/>
          </p:cNvCxnSpPr>
          <p:nvPr/>
        </p:nvCxnSpPr>
        <p:spPr bwMode="auto">
          <a:xfrm>
            <a:off x="8077200" y="1981200"/>
            <a:ext cx="685800" cy="1588"/>
          </a:xfrm>
          <a:prstGeom prst="line">
            <a:avLst/>
          </a:prstGeom>
          <a:noFill/>
          <a:ln w="19050">
            <a:solidFill>
              <a:srgbClr val="001E4C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grpSp>
        <p:nvGrpSpPr>
          <p:cNvPr id="349197" name="Group 41"/>
          <p:cNvGrpSpPr>
            <a:grpSpLocks/>
          </p:cNvGrpSpPr>
          <p:nvPr/>
        </p:nvGrpSpPr>
        <p:grpSpPr bwMode="auto">
          <a:xfrm>
            <a:off x="6019800" y="1752600"/>
            <a:ext cx="609600" cy="152400"/>
            <a:chOff x="4343400" y="1981200"/>
            <a:chExt cx="914400" cy="152400"/>
          </a:xfrm>
        </p:grpSpPr>
        <p:cxnSp>
          <p:nvCxnSpPr>
            <p:cNvPr id="349273" name="Straight Connector 30"/>
            <p:cNvCxnSpPr>
              <a:cxnSpLocks noChangeShapeType="1"/>
            </p:cNvCxnSpPr>
            <p:nvPr/>
          </p:nvCxnSpPr>
          <p:spPr bwMode="auto">
            <a:xfrm>
              <a:off x="4343400" y="2057400"/>
              <a:ext cx="152400" cy="1588"/>
            </a:xfrm>
            <a:prstGeom prst="line">
              <a:avLst/>
            </a:prstGeom>
            <a:noFill/>
            <a:ln w="19050">
              <a:solidFill>
                <a:srgbClr val="001E4C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49274" name="Straight Connector 32"/>
            <p:cNvCxnSpPr>
              <a:cxnSpLocks noChangeShapeType="1"/>
            </p:cNvCxnSpPr>
            <p:nvPr/>
          </p:nvCxnSpPr>
          <p:spPr bwMode="auto">
            <a:xfrm rot="5400000" flipH="1" flipV="1">
              <a:off x="5029200" y="2057400"/>
              <a:ext cx="76200" cy="76200"/>
            </a:xfrm>
            <a:prstGeom prst="line">
              <a:avLst/>
            </a:prstGeom>
            <a:noFill/>
            <a:ln w="19050">
              <a:solidFill>
                <a:srgbClr val="001E4C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49275" name="Straight Connector 34"/>
            <p:cNvCxnSpPr>
              <a:cxnSpLocks noChangeShapeType="1"/>
            </p:cNvCxnSpPr>
            <p:nvPr/>
          </p:nvCxnSpPr>
          <p:spPr bwMode="auto">
            <a:xfrm rot="16200000" flipH="1">
              <a:off x="4572000" y="1981200"/>
              <a:ext cx="152400" cy="152400"/>
            </a:xfrm>
            <a:prstGeom prst="line">
              <a:avLst/>
            </a:prstGeom>
            <a:noFill/>
            <a:ln w="19050">
              <a:solidFill>
                <a:srgbClr val="001E4C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49276" name="Straight Connector 36"/>
            <p:cNvCxnSpPr>
              <a:cxnSpLocks noChangeShapeType="1"/>
            </p:cNvCxnSpPr>
            <p:nvPr/>
          </p:nvCxnSpPr>
          <p:spPr bwMode="auto">
            <a:xfrm rot="5400000" flipH="1" flipV="1">
              <a:off x="4724400" y="1981200"/>
              <a:ext cx="152400" cy="152400"/>
            </a:xfrm>
            <a:prstGeom prst="line">
              <a:avLst/>
            </a:prstGeom>
            <a:noFill/>
            <a:ln w="19050">
              <a:solidFill>
                <a:srgbClr val="001E4C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49277" name="Straight Connector 37"/>
            <p:cNvCxnSpPr>
              <a:cxnSpLocks noChangeShapeType="1"/>
            </p:cNvCxnSpPr>
            <p:nvPr/>
          </p:nvCxnSpPr>
          <p:spPr bwMode="auto">
            <a:xfrm rot="16200000" flipH="1">
              <a:off x="4876800" y="1981200"/>
              <a:ext cx="152400" cy="152400"/>
            </a:xfrm>
            <a:prstGeom prst="line">
              <a:avLst/>
            </a:prstGeom>
            <a:noFill/>
            <a:ln w="19050">
              <a:solidFill>
                <a:srgbClr val="001E4C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49278" name="Straight Connector 38"/>
            <p:cNvCxnSpPr>
              <a:cxnSpLocks noChangeShapeType="1"/>
            </p:cNvCxnSpPr>
            <p:nvPr/>
          </p:nvCxnSpPr>
          <p:spPr bwMode="auto">
            <a:xfrm rot="5400000" flipH="1" flipV="1">
              <a:off x="4495800" y="1981200"/>
              <a:ext cx="76200" cy="76200"/>
            </a:xfrm>
            <a:prstGeom prst="line">
              <a:avLst/>
            </a:prstGeom>
            <a:noFill/>
            <a:ln w="19050">
              <a:solidFill>
                <a:srgbClr val="001E4C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49279" name="Straight Connector 40"/>
            <p:cNvCxnSpPr>
              <a:cxnSpLocks noChangeShapeType="1"/>
            </p:cNvCxnSpPr>
            <p:nvPr/>
          </p:nvCxnSpPr>
          <p:spPr bwMode="auto">
            <a:xfrm>
              <a:off x="5105400" y="2057400"/>
              <a:ext cx="152400" cy="1588"/>
            </a:xfrm>
            <a:prstGeom prst="line">
              <a:avLst/>
            </a:prstGeom>
            <a:noFill/>
            <a:ln w="19050">
              <a:solidFill>
                <a:srgbClr val="001E4C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</p:grpSp>
      <p:cxnSp>
        <p:nvCxnSpPr>
          <p:cNvPr id="349198" name="Straight Connector 42"/>
          <p:cNvCxnSpPr>
            <a:cxnSpLocks noChangeShapeType="1"/>
          </p:cNvCxnSpPr>
          <p:nvPr/>
        </p:nvCxnSpPr>
        <p:spPr bwMode="auto">
          <a:xfrm>
            <a:off x="6553200" y="1828800"/>
            <a:ext cx="914400" cy="1588"/>
          </a:xfrm>
          <a:prstGeom prst="line">
            <a:avLst/>
          </a:prstGeom>
          <a:noFill/>
          <a:ln w="19050">
            <a:solidFill>
              <a:srgbClr val="001E4C"/>
            </a:solidFill>
            <a:round/>
            <a:headEnd/>
            <a:tailEnd type="stealth" w="med" len="lg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349199" name="Straight Connector 45"/>
          <p:cNvCxnSpPr>
            <a:cxnSpLocks noChangeShapeType="1"/>
          </p:cNvCxnSpPr>
          <p:nvPr/>
        </p:nvCxnSpPr>
        <p:spPr bwMode="auto">
          <a:xfrm>
            <a:off x="5791200" y="1828800"/>
            <a:ext cx="228600" cy="1588"/>
          </a:xfrm>
          <a:prstGeom prst="line">
            <a:avLst/>
          </a:prstGeom>
          <a:noFill/>
          <a:ln w="19050">
            <a:solidFill>
              <a:srgbClr val="001E4C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grpSp>
        <p:nvGrpSpPr>
          <p:cNvPr id="349200" name="Group 57"/>
          <p:cNvGrpSpPr>
            <a:grpSpLocks/>
          </p:cNvGrpSpPr>
          <p:nvPr/>
        </p:nvGrpSpPr>
        <p:grpSpPr bwMode="auto">
          <a:xfrm>
            <a:off x="6019800" y="2590800"/>
            <a:ext cx="609600" cy="152400"/>
            <a:chOff x="4343400" y="1981200"/>
            <a:chExt cx="914400" cy="152400"/>
          </a:xfrm>
        </p:grpSpPr>
        <p:cxnSp>
          <p:nvCxnSpPr>
            <p:cNvPr id="349266" name="Straight Connector 58"/>
            <p:cNvCxnSpPr>
              <a:cxnSpLocks noChangeShapeType="1"/>
            </p:cNvCxnSpPr>
            <p:nvPr/>
          </p:nvCxnSpPr>
          <p:spPr bwMode="auto">
            <a:xfrm>
              <a:off x="4343400" y="2057400"/>
              <a:ext cx="152400" cy="1588"/>
            </a:xfrm>
            <a:prstGeom prst="line">
              <a:avLst/>
            </a:prstGeom>
            <a:noFill/>
            <a:ln w="19050">
              <a:solidFill>
                <a:srgbClr val="001E4C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49267" name="Straight Connector 59"/>
            <p:cNvCxnSpPr>
              <a:cxnSpLocks noChangeShapeType="1"/>
            </p:cNvCxnSpPr>
            <p:nvPr/>
          </p:nvCxnSpPr>
          <p:spPr bwMode="auto">
            <a:xfrm rot="5400000" flipH="1" flipV="1">
              <a:off x="5029200" y="2057400"/>
              <a:ext cx="76200" cy="76200"/>
            </a:xfrm>
            <a:prstGeom prst="line">
              <a:avLst/>
            </a:prstGeom>
            <a:noFill/>
            <a:ln w="19050">
              <a:solidFill>
                <a:srgbClr val="001E4C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49268" name="Straight Connector 60"/>
            <p:cNvCxnSpPr>
              <a:cxnSpLocks noChangeShapeType="1"/>
            </p:cNvCxnSpPr>
            <p:nvPr/>
          </p:nvCxnSpPr>
          <p:spPr bwMode="auto">
            <a:xfrm rot="16200000" flipH="1">
              <a:off x="4572000" y="1981200"/>
              <a:ext cx="152400" cy="152400"/>
            </a:xfrm>
            <a:prstGeom prst="line">
              <a:avLst/>
            </a:prstGeom>
            <a:noFill/>
            <a:ln w="19050">
              <a:solidFill>
                <a:srgbClr val="001E4C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49269" name="Straight Connector 61"/>
            <p:cNvCxnSpPr>
              <a:cxnSpLocks noChangeShapeType="1"/>
            </p:cNvCxnSpPr>
            <p:nvPr/>
          </p:nvCxnSpPr>
          <p:spPr bwMode="auto">
            <a:xfrm rot="5400000" flipH="1" flipV="1">
              <a:off x="4724400" y="1981200"/>
              <a:ext cx="152400" cy="152400"/>
            </a:xfrm>
            <a:prstGeom prst="line">
              <a:avLst/>
            </a:prstGeom>
            <a:noFill/>
            <a:ln w="19050">
              <a:solidFill>
                <a:srgbClr val="001E4C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49270" name="Straight Connector 62"/>
            <p:cNvCxnSpPr>
              <a:cxnSpLocks noChangeShapeType="1"/>
            </p:cNvCxnSpPr>
            <p:nvPr/>
          </p:nvCxnSpPr>
          <p:spPr bwMode="auto">
            <a:xfrm rot="16200000" flipH="1">
              <a:off x="4876800" y="1981200"/>
              <a:ext cx="152400" cy="152400"/>
            </a:xfrm>
            <a:prstGeom prst="line">
              <a:avLst/>
            </a:prstGeom>
            <a:noFill/>
            <a:ln w="19050">
              <a:solidFill>
                <a:srgbClr val="001E4C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49271" name="Straight Connector 63"/>
            <p:cNvCxnSpPr>
              <a:cxnSpLocks noChangeShapeType="1"/>
            </p:cNvCxnSpPr>
            <p:nvPr/>
          </p:nvCxnSpPr>
          <p:spPr bwMode="auto">
            <a:xfrm rot="5400000" flipH="1" flipV="1">
              <a:off x="4495800" y="1981200"/>
              <a:ext cx="76200" cy="76200"/>
            </a:xfrm>
            <a:prstGeom prst="line">
              <a:avLst/>
            </a:prstGeom>
            <a:noFill/>
            <a:ln w="19050">
              <a:solidFill>
                <a:srgbClr val="001E4C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49272" name="Straight Connector 64"/>
            <p:cNvCxnSpPr>
              <a:cxnSpLocks noChangeShapeType="1"/>
            </p:cNvCxnSpPr>
            <p:nvPr/>
          </p:nvCxnSpPr>
          <p:spPr bwMode="auto">
            <a:xfrm>
              <a:off x="5105400" y="2057400"/>
              <a:ext cx="152400" cy="1588"/>
            </a:xfrm>
            <a:prstGeom prst="line">
              <a:avLst/>
            </a:prstGeom>
            <a:noFill/>
            <a:ln w="19050">
              <a:solidFill>
                <a:srgbClr val="001E4C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</p:grpSp>
      <p:cxnSp>
        <p:nvCxnSpPr>
          <p:cNvPr id="349201" name="Straight Connector 65"/>
          <p:cNvCxnSpPr>
            <a:cxnSpLocks noChangeShapeType="1"/>
          </p:cNvCxnSpPr>
          <p:nvPr/>
        </p:nvCxnSpPr>
        <p:spPr bwMode="auto">
          <a:xfrm>
            <a:off x="6553200" y="2667000"/>
            <a:ext cx="609600" cy="1588"/>
          </a:xfrm>
          <a:prstGeom prst="line">
            <a:avLst/>
          </a:prstGeom>
          <a:noFill/>
          <a:ln w="19050">
            <a:solidFill>
              <a:srgbClr val="001E4C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349202" name="Straight Connector 66"/>
          <p:cNvCxnSpPr>
            <a:cxnSpLocks noChangeShapeType="1"/>
          </p:cNvCxnSpPr>
          <p:nvPr/>
        </p:nvCxnSpPr>
        <p:spPr bwMode="auto">
          <a:xfrm>
            <a:off x="5791200" y="2667000"/>
            <a:ext cx="228600" cy="1588"/>
          </a:xfrm>
          <a:prstGeom prst="line">
            <a:avLst/>
          </a:prstGeom>
          <a:noFill/>
          <a:ln w="19050">
            <a:solidFill>
              <a:srgbClr val="001E4C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349203" name="Straight Connector 70"/>
          <p:cNvCxnSpPr>
            <a:cxnSpLocks noChangeShapeType="1"/>
          </p:cNvCxnSpPr>
          <p:nvPr/>
        </p:nvCxnSpPr>
        <p:spPr bwMode="auto">
          <a:xfrm>
            <a:off x="3429000" y="4038600"/>
            <a:ext cx="1219200" cy="1588"/>
          </a:xfrm>
          <a:prstGeom prst="line">
            <a:avLst/>
          </a:prstGeom>
          <a:noFill/>
          <a:ln w="19050">
            <a:solidFill>
              <a:srgbClr val="001E4C"/>
            </a:solidFill>
            <a:round/>
            <a:headEnd/>
            <a:tailEnd type="stealth" w="med" len="lg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349204" name="Rectangle 72"/>
          <p:cNvSpPr>
            <a:spLocks noChangeArrowheads="1"/>
          </p:cNvSpPr>
          <p:nvPr/>
        </p:nvSpPr>
        <p:spPr bwMode="auto">
          <a:xfrm>
            <a:off x="7467600" y="3733800"/>
            <a:ext cx="609600" cy="609600"/>
          </a:xfrm>
          <a:prstGeom prst="rect">
            <a:avLst/>
          </a:prstGeom>
          <a:solidFill>
            <a:schemeClr val="bg2"/>
          </a:solidFill>
          <a:ln w="19050">
            <a:noFill/>
            <a:round/>
            <a:headEnd/>
            <a:tailEnd/>
          </a:ln>
        </p:spPr>
        <p:txBody>
          <a:bodyPr anchor="ctr"/>
          <a:lstStyle/>
          <a:p>
            <a:r>
              <a:rPr lang="en-US" sz="1600" dirty="0">
                <a:solidFill>
                  <a:srgbClr val="000000"/>
                </a:solidFill>
                <a:latin typeface="Arial" charset="0"/>
                <a:cs typeface="Arial" charset="0"/>
              </a:rPr>
              <a:t>+</a:t>
            </a:r>
          </a:p>
        </p:txBody>
      </p:sp>
      <p:sp>
        <p:nvSpPr>
          <p:cNvPr id="349205" name="Rectangle 73"/>
          <p:cNvSpPr>
            <a:spLocks noChangeArrowheads="1"/>
          </p:cNvSpPr>
          <p:nvPr/>
        </p:nvSpPr>
        <p:spPr bwMode="auto">
          <a:xfrm>
            <a:off x="5867400" y="3733800"/>
            <a:ext cx="609600" cy="609600"/>
          </a:xfrm>
          <a:prstGeom prst="rect">
            <a:avLst/>
          </a:prstGeom>
          <a:solidFill>
            <a:schemeClr val="bg2"/>
          </a:solidFill>
          <a:ln w="19050">
            <a:noFill/>
            <a:round/>
            <a:headEnd/>
            <a:tailEnd/>
          </a:ln>
        </p:spPr>
        <p:txBody>
          <a:bodyPr anchor="ctr"/>
          <a:lstStyle/>
          <a:p>
            <a:r>
              <a:rPr lang="en-US" sz="1600" dirty="0">
                <a:solidFill>
                  <a:srgbClr val="000000"/>
                </a:solidFill>
                <a:latin typeface="Arial" charset="0"/>
                <a:cs typeface="Arial" charset="0"/>
              </a:rPr>
              <a:t>÷</a:t>
            </a:r>
          </a:p>
        </p:txBody>
      </p:sp>
      <p:cxnSp>
        <p:nvCxnSpPr>
          <p:cNvPr id="349206" name="Straight Connector 82"/>
          <p:cNvCxnSpPr>
            <a:cxnSpLocks noChangeShapeType="1"/>
          </p:cNvCxnSpPr>
          <p:nvPr/>
        </p:nvCxnSpPr>
        <p:spPr bwMode="auto">
          <a:xfrm>
            <a:off x="5334000" y="4038600"/>
            <a:ext cx="533400" cy="1588"/>
          </a:xfrm>
          <a:prstGeom prst="line">
            <a:avLst/>
          </a:prstGeom>
          <a:noFill/>
          <a:ln w="19050">
            <a:solidFill>
              <a:srgbClr val="001E4C"/>
            </a:solidFill>
            <a:round/>
            <a:headEnd/>
            <a:tailEnd type="stealth" w="med" len="lg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349207" name="Straight Connector 87"/>
          <p:cNvCxnSpPr>
            <a:cxnSpLocks noChangeShapeType="1"/>
          </p:cNvCxnSpPr>
          <p:nvPr/>
        </p:nvCxnSpPr>
        <p:spPr bwMode="auto">
          <a:xfrm>
            <a:off x="6477000" y="4191000"/>
            <a:ext cx="990600" cy="1588"/>
          </a:xfrm>
          <a:prstGeom prst="line">
            <a:avLst/>
          </a:prstGeom>
          <a:noFill/>
          <a:ln w="19050">
            <a:solidFill>
              <a:srgbClr val="001E4C"/>
            </a:solidFill>
            <a:round/>
            <a:headEnd/>
            <a:tailEnd type="stealth" w="med" len="lg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349208" name="Straight Connector 89"/>
          <p:cNvCxnSpPr>
            <a:cxnSpLocks noChangeShapeType="1"/>
          </p:cNvCxnSpPr>
          <p:nvPr/>
        </p:nvCxnSpPr>
        <p:spPr bwMode="auto">
          <a:xfrm>
            <a:off x="7162800" y="3886200"/>
            <a:ext cx="304800" cy="1588"/>
          </a:xfrm>
          <a:prstGeom prst="line">
            <a:avLst/>
          </a:prstGeom>
          <a:noFill/>
          <a:ln w="19050">
            <a:solidFill>
              <a:srgbClr val="001E4C"/>
            </a:solidFill>
            <a:round/>
            <a:headEnd/>
            <a:tailEnd type="stealth" w="med" len="lg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349209" name="Straight Connector 98"/>
          <p:cNvCxnSpPr>
            <a:cxnSpLocks noChangeShapeType="1"/>
          </p:cNvCxnSpPr>
          <p:nvPr/>
        </p:nvCxnSpPr>
        <p:spPr bwMode="auto">
          <a:xfrm rot="5400000">
            <a:off x="6553994" y="3275806"/>
            <a:ext cx="1219200" cy="1588"/>
          </a:xfrm>
          <a:prstGeom prst="line">
            <a:avLst/>
          </a:prstGeom>
          <a:noFill/>
          <a:ln w="19050">
            <a:solidFill>
              <a:srgbClr val="001E4C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349210" name="Straight Connector 101"/>
          <p:cNvCxnSpPr>
            <a:cxnSpLocks noChangeShapeType="1"/>
          </p:cNvCxnSpPr>
          <p:nvPr/>
        </p:nvCxnSpPr>
        <p:spPr bwMode="auto">
          <a:xfrm rot="5400000" flipH="1" flipV="1">
            <a:off x="6780213" y="2362201"/>
            <a:ext cx="458788" cy="1587"/>
          </a:xfrm>
          <a:prstGeom prst="line">
            <a:avLst/>
          </a:prstGeom>
          <a:noFill/>
          <a:ln w="19050">
            <a:solidFill>
              <a:srgbClr val="001E4C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349211" name="Straight Connector 104"/>
          <p:cNvCxnSpPr>
            <a:cxnSpLocks noChangeShapeType="1"/>
          </p:cNvCxnSpPr>
          <p:nvPr/>
        </p:nvCxnSpPr>
        <p:spPr bwMode="auto">
          <a:xfrm>
            <a:off x="7010400" y="2133600"/>
            <a:ext cx="457200" cy="1588"/>
          </a:xfrm>
          <a:prstGeom prst="line">
            <a:avLst/>
          </a:prstGeom>
          <a:noFill/>
          <a:ln w="19050">
            <a:solidFill>
              <a:srgbClr val="001E4C"/>
            </a:solidFill>
            <a:round/>
            <a:headEnd/>
            <a:tailEnd type="stealth" w="med" len="lg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349212" name="Straight Connector 108"/>
          <p:cNvCxnSpPr>
            <a:cxnSpLocks noChangeShapeType="1"/>
          </p:cNvCxnSpPr>
          <p:nvPr/>
        </p:nvCxnSpPr>
        <p:spPr bwMode="auto">
          <a:xfrm rot="5400000" flipH="1" flipV="1">
            <a:off x="6439694" y="3313906"/>
            <a:ext cx="1143000" cy="1588"/>
          </a:xfrm>
          <a:prstGeom prst="line">
            <a:avLst/>
          </a:prstGeom>
          <a:noFill/>
          <a:ln w="19050">
            <a:solidFill>
              <a:srgbClr val="001E4C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11" name="Arc 110"/>
          <p:cNvSpPr/>
          <p:nvPr/>
        </p:nvSpPr>
        <p:spPr bwMode="auto">
          <a:xfrm flipH="1">
            <a:off x="6934200" y="2590800"/>
            <a:ext cx="152400" cy="152400"/>
          </a:xfrm>
          <a:prstGeom prst="arc">
            <a:avLst>
              <a:gd name="adj1" fmla="val 16200000"/>
              <a:gd name="adj2" fmla="val 5400000"/>
            </a:avLst>
          </a:prstGeom>
          <a:noFill/>
          <a:ln w="19050" cap="flat" cmpd="sng" algn="ctr">
            <a:solidFill>
              <a:srgbClr val="001E4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l">
              <a:defRPr/>
            </a:pPr>
            <a:endParaRPr lang="en-US" sz="1600" dirty="0">
              <a:solidFill>
                <a:srgbClr val="000000"/>
              </a:solidFill>
              <a:latin typeface="Arial" charset="0"/>
              <a:ea typeface="Arial"/>
              <a:cs typeface="Arial"/>
            </a:endParaRPr>
          </a:p>
        </p:txBody>
      </p:sp>
      <p:grpSp>
        <p:nvGrpSpPr>
          <p:cNvPr id="349214" name="Group 119"/>
          <p:cNvGrpSpPr>
            <a:grpSpLocks/>
          </p:cNvGrpSpPr>
          <p:nvPr/>
        </p:nvGrpSpPr>
        <p:grpSpPr bwMode="auto">
          <a:xfrm>
            <a:off x="8458200" y="1143000"/>
            <a:ext cx="609600" cy="533400"/>
            <a:chOff x="4038600" y="4876800"/>
            <a:chExt cx="609600" cy="533400"/>
          </a:xfrm>
        </p:grpSpPr>
        <p:sp>
          <p:nvSpPr>
            <p:cNvPr id="349262" name="Freeform 115"/>
            <p:cNvSpPr>
              <a:spLocks/>
            </p:cNvSpPr>
            <p:nvPr/>
          </p:nvSpPr>
          <p:spPr bwMode="auto">
            <a:xfrm>
              <a:off x="4191000" y="4876800"/>
              <a:ext cx="381000" cy="304800"/>
            </a:xfrm>
            <a:custGeom>
              <a:avLst/>
              <a:gdLst>
                <a:gd name="T0" fmla="*/ 0 w 381000"/>
                <a:gd name="T1" fmla="*/ 245522 h 321733"/>
                <a:gd name="T2" fmla="*/ 122767 w 381000"/>
                <a:gd name="T3" fmla="*/ 0 h 321733"/>
                <a:gd name="T4" fmla="*/ 381000 w 381000"/>
                <a:gd name="T5" fmla="*/ 0 h 321733"/>
                <a:gd name="T6" fmla="*/ 300567 w 381000"/>
                <a:gd name="T7" fmla="*/ 242293 h 321733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381000" h="321733">
                  <a:moveTo>
                    <a:pt x="0" y="321733"/>
                  </a:moveTo>
                  <a:lnTo>
                    <a:pt x="122767" y="0"/>
                  </a:lnTo>
                  <a:lnTo>
                    <a:pt x="381000" y="0"/>
                  </a:lnTo>
                  <a:lnTo>
                    <a:pt x="300567" y="317500"/>
                  </a:lnTo>
                </a:path>
              </a:pathLst>
            </a:custGeom>
            <a:solidFill>
              <a:schemeClr val="accent1"/>
            </a:solidFill>
            <a:ln w="190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49263" name="Rectangle 113"/>
            <p:cNvSpPr>
              <a:spLocks noChangeArrowheads="1"/>
            </p:cNvSpPr>
            <p:nvPr/>
          </p:nvSpPr>
          <p:spPr bwMode="auto">
            <a:xfrm>
              <a:off x="4038600" y="5257800"/>
              <a:ext cx="609600" cy="76200"/>
            </a:xfrm>
            <a:prstGeom prst="rect">
              <a:avLst/>
            </a:prstGeom>
            <a:solidFill>
              <a:schemeClr val="accent1"/>
            </a:solidFill>
            <a:ln w="19050">
              <a:solidFill>
                <a:schemeClr val="bg1"/>
              </a:solidFill>
              <a:round/>
              <a:headEnd/>
              <a:tailEnd/>
            </a:ln>
          </p:spPr>
          <p:txBody>
            <a:bodyPr anchor="ctr"/>
            <a:lstStyle/>
            <a:p>
              <a:endParaRPr lang="en-US" sz="1600" dirty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349264" name="Rectangle 114"/>
            <p:cNvSpPr>
              <a:spLocks noChangeArrowheads="1"/>
            </p:cNvSpPr>
            <p:nvPr/>
          </p:nvSpPr>
          <p:spPr bwMode="auto">
            <a:xfrm>
              <a:off x="4114800" y="5181600"/>
              <a:ext cx="457200" cy="76200"/>
            </a:xfrm>
            <a:prstGeom prst="rect">
              <a:avLst/>
            </a:prstGeom>
            <a:solidFill>
              <a:schemeClr val="accent1"/>
            </a:solidFill>
            <a:ln w="19050">
              <a:solidFill>
                <a:schemeClr val="bg1"/>
              </a:solidFill>
              <a:round/>
              <a:headEnd/>
              <a:tailEnd/>
            </a:ln>
          </p:spPr>
          <p:txBody>
            <a:bodyPr anchor="ctr"/>
            <a:lstStyle/>
            <a:p>
              <a:endParaRPr lang="en-US" sz="1600" dirty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349265" name="Rectangle 116"/>
            <p:cNvSpPr>
              <a:spLocks noChangeArrowheads="1"/>
            </p:cNvSpPr>
            <p:nvPr/>
          </p:nvSpPr>
          <p:spPr bwMode="auto">
            <a:xfrm>
              <a:off x="4267200" y="5334000"/>
              <a:ext cx="152400" cy="76200"/>
            </a:xfrm>
            <a:prstGeom prst="rect">
              <a:avLst/>
            </a:prstGeom>
            <a:solidFill>
              <a:schemeClr val="accent1"/>
            </a:solidFill>
            <a:ln w="19050">
              <a:solidFill>
                <a:schemeClr val="bg1"/>
              </a:solidFill>
              <a:round/>
              <a:headEnd/>
              <a:tailEnd/>
            </a:ln>
          </p:spPr>
          <p:txBody>
            <a:bodyPr anchor="ctr"/>
            <a:lstStyle/>
            <a:p>
              <a:endParaRPr lang="en-US" sz="1600" dirty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</p:grpSp>
      <p:cxnSp>
        <p:nvCxnSpPr>
          <p:cNvPr id="349215" name="Straight Connector 118"/>
          <p:cNvCxnSpPr>
            <a:cxnSpLocks noChangeShapeType="1"/>
          </p:cNvCxnSpPr>
          <p:nvPr/>
        </p:nvCxnSpPr>
        <p:spPr bwMode="auto">
          <a:xfrm rot="5400000" flipH="1" flipV="1">
            <a:off x="8611394" y="1828006"/>
            <a:ext cx="304800" cy="1588"/>
          </a:xfrm>
          <a:prstGeom prst="line">
            <a:avLst/>
          </a:prstGeom>
          <a:noFill/>
          <a:ln w="19050">
            <a:solidFill>
              <a:srgbClr val="001E4C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349216" name="Straight Connector 121"/>
          <p:cNvCxnSpPr>
            <a:cxnSpLocks noChangeShapeType="1"/>
          </p:cNvCxnSpPr>
          <p:nvPr/>
        </p:nvCxnSpPr>
        <p:spPr bwMode="auto">
          <a:xfrm>
            <a:off x="8077200" y="4038600"/>
            <a:ext cx="685800" cy="1588"/>
          </a:xfrm>
          <a:prstGeom prst="line">
            <a:avLst/>
          </a:prstGeom>
          <a:noFill/>
          <a:ln w="19050">
            <a:solidFill>
              <a:srgbClr val="001E4C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grpSp>
        <p:nvGrpSpPr>
          <p:cNvPr id="349217" name="Group 122"/>
          <p:cNvGrpSpPr>
            <a:grpSpLocks/>
          </p:cNvGrpSpPr>
          <p:nvPr/>
        </p:nvGrpSpPr>
        <p:grpSpPr bwMode="auto">
          <a:xfrm>
            <a:off x="8458200" y="3200400"/>
            <a:ext cx="609600" cy="533400"/>
            <a:chOff x="4038600" y="4876800"/>
            <a:chExt cx="609600" cy="533400"/>
          </a:xfrm>
          <a:solidFill>
            <a:schemeClr val="accent2"/>
          </a:solidFill>
        </p:grpSpPr>
        <p:sp>
          <p:nvSpPr>
            <p:cNvPr id="349258" name="Freeform 123"/>
            <p:cNvSpPr>
              <a:spLocks/>
            </p:cNvSpPr>
            <p:nvPr/>
          </p:nvSpPr>
          <p:spPr bwMode="auto">
            <a:xfrm>
              <a:off x="4191000" y="4876800"/>
              <a:ext cx="381000" cy="304800"/>
            </a:xfrm>
            <a:custGeom>
              <a:avLst/>
              <a:gdLst>
                <a:gd name="T0" fmla="*/ 0 w 381000"/>
                <a:gd name="T1" fmla="*/ 245522 h 321733"/>
                <a:gd name="T2" fmla="*/ 122767 w 381000"/>
                <a:gd name="T3" fmla="*/ 0 h 321733"/>
                <a:gd name="T4" fmla="*/ 381000 w 381000"/>
                <a:gd name="T5" fmla="*/ 0 h 321733"/>
                <a:gd name="T6" fmla="*/ 300567 w 381000"/>
                <a:gd name="T7" fmla="*/ 242293 h 321733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381000" h="321733">
                  <a:moveTo>
                    <a:pt x="0" y="321733"/>
                  </a:moveTo>
                  <a:lnTo>
                    <a:pt x="122767" y="0"/>
                  </a:lnTo>
                  <a:lnTo>
                    <a:pt x="381000" y="0"/>
                  </a:lnTo>
                  <a:lnTo>
                    <a:pt x="300567" y="317500"/>
                  </a:lnTo>
                </a:path>
              </a:pathLst>
            </a:custGeom>
            <a:grpFill/>
            <a:ln w="190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49259" name="Rectangle 124"/>
            <p:cNvSpPr>
              <a:spLocks noChangeArrowheads="1"/>
            </p:cNvSpPr>
            <p:nvPr/>
          </p:nvSpPr>
          <p:spPr bwMode="auto">
            <a:xfrm>
              <a:off x="4038600" y="5257800"/>
              <a:ext cx="609600" cy="76200"/>
            </a:xfrm>
            <a:prstGeom prst="rect">
              <a:avLst/>
            </a:prstGeom>
            <a:grpFill/>
            <a:ln w="19050">
              <a:solidFill>
                <a:schemeClr val="bg1"/>
              </a:solidFill>
              <a:round/>
              <a:headEnd/>
              <a:tailEnd/>
            </a:ln>
          </p:spPr>
          <p:txBody>
            <a:bodyPr anchor="ctr"/>
            <a:lstStyle/>
            <a:p>
              <a:endParaRPr lang="en-US" sz="1600" dirty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349260" name="Rectangle 125"/>
            <p:cNvSpPr>
              <a:spLocks noChangeArrowheads="1"/>
            </p:cNvSpPr>
            <p:nvPr/>
          </p:nvSpPr>
          <p:spPr bwMode="auto">
            <a:xfrm>
              <a:off x="4114800" y="5181600"/>
              <a:ext cx="457200" cy="76200"/>
            </a:xfrm>
            <a:prstGeom prst="rect">
              <a:avLst/>
            </a:prstGeom>
            <a:grpFill/>
            <a:ln w="19050">
              <a:solidFill>
                <a:schemeClr val="bg1"/>
              </a:solidFill>
              <a:round/>
              <a:headEnd/>
              <a:tailEnd/>
            </a:ln>
          </p:spPr>
          <p:txBody>
            <a:bodyPr anchor="ctr"/>
            <a:lstStyle/>
            <a:p>
              <a:endParaRPr lang="en-US" sz="1600" dirty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349261" name="Rectangle 126"/>
            <p:cNvSpPr>
              <a:spLocks noChangeArrowheads="1"/>
            </p:cNvSpPr>
            <p:nvPr/>
          </p:nvSpPr>
          <p:spPr bwMode="auto">
            <a:xfrm>
              <a:off x="4267200" y="5334000"/>
              <a:ext cx="152400" cy="76200"/>
            </a:xfrm>
            <a:prstGeom prst="rect">
              <a:avLst/>
            </a:prstGeom>
            <a:grpFill/>
            <a:ln w="19050">
              <a:solidFill>
                <a:schemeClr val="bg1"/>
              </a:solidFill>
              <a:round/>
              <a:headEnd/>
              <a:tailEnd/>
            </a:ln>
          </p:spPr>
          <p:txBody>
            <a:bodyPr anchor="ctr"/>
            <a:lstStyle/>
            <a:p>
              <a:endParaRPr lang="en-US" sz="1600" dirty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</p:grpSp>
      <p:cxnSp>
        <p:nvCxnSpPr>
          <p:cNvPr id="349218" name="Straight Connector 127"/>
          <p:cNvCxnSpPr>
            <a:cxnSpLocks noChangeShapeType="1"/>
          </p:cNvCxnSpPr>
          <p:nvPr/>
        </p:nvCxnSpPr>
        <p:spPr bwMode="auto">
          <a:xfrm rot="5400000" flipH="1" flipV="1">
            <a:off x="8611394" y="3885406"/>
            <a:ext cx="304800" cy="1588"/>
          </a:xfrm>
          <a:prstGeom prst="line">
            <a:avLst/>
          </a:prstGeom>
          <a:noFill/>
          <a:ln w="19050">
            <a:solidFill>
              <a:srgbClr val="001E4C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349219" name="TextBox 128"/>
          <p:cNvSpPr txBox="1">
            <a:spLocks noChangeArrowheads="1"/>
          </p:cNvSpPr>
          <p:nvPr/>
        </p:nvSpPr>
        <p:spPr bwMode="auto">
          <a:xfrm>
            <a:off x="3657600" y="2057401"/>
            <a:ext cx="11430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457200" eaLnBrk="0" hangingPunct="0">
              <a:defRPr sz="2400">
                <a:solidFill>
                  <a:schemeClr val="tx2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defTabSz="457200" eaLnBrk="0" hangingPunct="0">
              <a:defRPr sz="24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2pPr>
            <a:lvl3pPr marL="1143000" indent="-228600" defTabSz="457200" eaLnBrk="0" hangingPunct="0">
              <a:defRPr sz="24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3pPr>
            <a:lvl4pPr marL="1600200" indent="-228600" defTabSz="457200" eaLnBrk="0" hangingPunct="0">
              <a:defRPr sz="24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4pPr>
            <a:lvl5pPr marL="2057400" indent="-228600" defTabSz="457200" eaLnBrk="0" hangingPunct="0">
              <a:defRPr sz="24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000" dirty="0">
                <a:solidFill>
                  <a:srgbClr val="000000"/>
                </a:solidFill>
                <a:latin typeface="Arial" charset="0"/>
                <a:cs typeface="Arial" charset="0"/>
              </a:rPr>
              <a:t>Channel Microwave</a:t>
            </a:r>
          </a:p>
          <a:p>
            <a:pPr eaLnBrk="1" hangingPunct="1"/>
            <a:r>
              <a:rPr lang="en-US" sz="1000" dirty="0">
                <a:solidFill>
                  <a:srgbClr val="000000"/>
                </a:solidFill>
                <a:latin typeface="Arial" charset="0"/>
                <a:cs typeface="Arial" charset="0"/>
              </a:rPr>
              <a:t>L320I</a:t>
            </a:r>
          </a:p>
        </p:txBody>
      </p:sp>
      <p:sp>
        <p:nvSpPr>
          <p:cNvPr id="349220" name="TextBox 133"/>
          <p:cNvSpPr txBox="1">
            <a:spLocks noChangeArrowheads="1"/>
          </p:cNvSpPr>
          <p:nvPr/>
        </p:nvSpPr>
        <p:spPr bwMode="auto">
          <a:xfrm>
            <a:off x="6172201" y="1524001"/>
            <a:ext cx="449263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457200" eaLnBrk="0" hangingPunct="0">
              <a:defRPr sz="2400">
                <a:solidFill>
                  <a:schemeClr val="tx2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defTabSz="457200" eaLnBrk="0" hangingPunct="0">
              <a:defRPr sz="24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2pPr>
            <a:lvl3pPr marL="1143000" indent="-228600" defTabSz="457200" eaLnBrk="0" hangingPunct="0">
              <a:defRPr sz="24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3pPr>
            <a:lvl4pPr marL="1600200" indent="-228600" defTabSz="457200" eaLnBrk="0" hangingPunct="0">
              <a:defRPr sz="24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4pPr>
            <a:lvl5pPr marL="2057400" indent="-228600" defTabSz="457200" eaLnBrk="0" hangingPunct="0">
              <a:defRPr sz="24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l" eaLnBrk="1" hangingPunct="1"/>
            <a:r>
              <a:rPr lang="en-US" sz="1000" dirty="0">
                <a:solidFill>
                  <a:srgbClr val="000000"/>
                </a:solidFill>
                <a:latin typeface="Arial" charset="0"/>
                <a:cs typeface="Arial" charset="0"/>
              </a:rPr>
              <a:t>3 dB</a:t>
            </a:r>
          </a:p>
        </p:txBody>
      </p:sp>
      <p:sp>
        <p:nvSpPr>
          <p:cNvPr id="349221" name="TextBox 134"/>
          <p:cNvSpPr txBox="1">
            <a:spLocks noChangeArrowheads="1"/>
          </p:cNvSpPr>
          <p:nvPr/>
        </p:nvSpPr>
        <p:spPr bwMode="auto">
          <a:xfrm>
            <a:off x="6172201" y="2362201"/>
            <a:ext cx="449263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457200" eaLnBrk="0" hangingPunct="0">
              <a:defRPr sz="2400">
                <a:solidFill>
                  <a:schemeClr val="tx2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defTabSz="457200" eaLnBrk="0" hangingPunct="0">
              <a:defRPr sz="24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2pPr>
            <a:lvl3pPr marL="1143000" indent="-228600" defTabSz="457200" eaLnBrk="0" hangingPunct="0">
              <a:defRPr sz="24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3pPr>
            <a:lvl4pPr marL="1600200" indent="-228600" defTabSz="457200" eaLnBrk="0" hangingPunct="0">
              <a:defRPr sz="24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4pPr>
            <a:lvl5pPr marL="2057400" indent="-228600" defTabSz="457200" eaLnBrk="0" hangingPunct="0">
              <a:defRPr sz="24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l" eaLnBrk="1" hangingPunct="1"/>
            <a:r>
              <a:rPr lang="en-US" sz="1000" dirty="0">
                <a:solidFill>
                  <a:srgbClr val="000000"/>
                </a:solidFill>
                <a:latin typeface="Arial" charset="0"/>
                <a:cs typeface="Arial" charset="0"/>
              </a:rPr>
              <a:t>3 dB</a:t>
            </a:r>
          </a:p>
        </p:txBody>
      </p:sp>
      <p:sp>
        <p:nvSpPr>
          <p:cNvPr id="349222" name="TextBox 136"/>
          <p:cNvSpPr txBox="1">
            <a:spLocks noChangeArrowheads="1"/>
          </p:cNvSpPr>
          <p:nvPr/>
        </p:nvSpPr>
        <p:spPr bwMode="auto">
          <a:xfrm>
            <a:off x="5943600" y="1905000"/>
            <a:ext cx="8382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457200" eaLnBrk="0" hangingPunct="0">
              <a:defRPr sz="2400">
                <a:solidFill>
                  <a:schemeClr val="tx2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defTabSz="457200" eaLnBrk="0" hangingPunct="0">
              <a:defRPr sz="24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2pPr>
            <a:lvl3pPr marL="1143000" indent="-228600" defTabSz="457200" eaLnBrk="0" hangingPunct="0">
              <a:defRPr sz="24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3pPr>
            <a:lvl4pPr marL="1600200" indent="-228600" defTabSz="457200" eaLnBrk="0" hangingPunct="0">
              <a:defRPr sz="24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4pPr>
            <a:lvl5pPr marL="2057400" indent="-228600" defTabSz="457200" eaLnBrk="0" hangingPunct="0">
              <a:defRPr sz="24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000" dirty="0">
                <a:solidFill>
                  <a:srgbClr val="000000"/>
                </a:solidFill>
                <a:latin typeface="Arial" charset="0"/>
                <a:cs typeface="Arial" charset="0"/>
              </a:rPr>
              <a:t>Pasternak</a:t>
            </a:r>
          </a:p>
          <a:p>
            <a:pPr eaLnBrk="1" hangingPunct="1"/>
            <a:r>
              <a:rPr lang="en-US" sz="1000" dirty="0">
                <a:solidFill>
                  <a:srgbClr val="000000"/>
                </a:solidFill>
                <a:latin typeface="Arial" charset="0"/>
                <a:cs typeface="Arial" charset="0"/>
              </a:rPr>
              <a:t>PE 7016-3</a:t>
            </a:r>
          </a:p>
        </p:txBody>
      </p:sp>
      <p:sp>
        <p:nvSpPr>
          <p:cNvPr id="349223" name="TextBox 140"/>
          <p:cNvSpPr txBox="1">
            <a:spLocks noChangeArrowheads="1"/>
          </p:cNvSpPr>
          <p:nvPr/>
        </p:nvSpPr>
        <p:spPr bwMode="auto">
          <a:xfrm>
            <a:off x="7315200" y="2286001"/>
            <a:ext cx="914400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>
            <a:spAutoFit/>
          </a:bodyPr>
          <a:lstStyle>
            <a:lvl1pPr defTabSz="457200" eaLnBrk="0" hangingPunct="0">
              <a:defRPr sz="2400">
                <a:solidFill>
                  <a:schemeClr val="tx2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defTabSz="457200" eaLnBrk="0" hangingPunct="0">
              <a:defRPr sz="24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2pPr>
            <a:lvl3pPr marL="1143000" indent="-228600" defTabSz="457200" eaLnBrk="0" hangingPunct="0">
              <a:defRPr sz="24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3pPr>
            <a:lvl4pPr marL="1600200" indent="-228600" defTabSz="457200" eaLnBrk="0" hangingPunct="0">
              <a:defRPr sz="24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4pPr>
            <a:lvl5pPr marL="2057400" indent="-228600" defTabSz="457200" eaLnBrk="0" hangingPunct="0">
              <a:defRPr sz="24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000" dirty="0">
                <a:solidFill>
                  <a:srgbClr val="000000"/>
                </a:solidFill>
                <a:latin typeface="Arial" charset="0"/>
                <a:cs typeface="Arial" charset="0"/>
              </a:rPr>
              <a:t>Narda 4322-2</a:t>
            </a:r>
          </a:p>
        </p:txBody>
      </p:sp>
      <p:sp>
        <p:nvSpPr>
          <p:cNvPr id="349224" name="TextBox 142"/>
          <p:cNvSpPr txBox="1">
            <a:spLocks noChangeArrowheads="1"/>
          </p:cNvSpPr>
          <p:nvPr/>
        </p:nvSpPr>
        <p:spPr bwMode="auto">
          <a:xfrm>
            <a:off x="9144001" y="1219201"/>
            <a:ext cx="117792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457200" eaLnBrk="0" hangingPunct="0">
              <a:defRPr sz="2400">
                <a:solidFill>
                  <a:schemeClr val="tx2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defTabSz="457200" eaLnBrk="0" hangingPunct="0">
              <a:defRPr sz="24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2pPr>
            <a:lvl3pPr marL="1143000" indent="-228600" defTabSz="457200" eaLnBrk="0" hangingPunct="0">
              <a:defRPr sz="24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3pPr>
            <a:lvl4pPr marL="1600200" indent="-228600" defTabSz="457200" eaLnBrk="0" hangingPunct="0">
              <a:defRPr sz="24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4pPr>
            <a:lvl5pPr marL="2057400" indent="-228600" defTabSz="457200" eaLnBrk="0" hangingPunct="0">
              <a:defRPr sz="24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l" eaLnBrk="1" hangingPunct="1"/>
            <a:r>
              <a:rPr lang="en-US" sz="1200" dirty="0">
                <a:solidFill>
                  <a:srgbClr val="000000"/>
                </a:solidFill>
                <a:latin typeface="Arial" charset="0"/>
                <a:cs typeface="Arial" charset="0"/>
              </a:rPr>
              <a:t>upper antenna</a:t>
            </a:r>
          </a:p>
        </p:txBody>
      </p:sp>
      <p:sp>
        <p:nvSpPr>
          <p:cNvPr id="349225" name="TextBox 143"/>
          <p:cNvSpPr txBox="1">
            <a:spLocks noChangeArrowheads="1"/>
          </p:cNvSpPr>
          <p:nvPr/>
        </p:nvSpPr>
        <p:spPr bwMode="auto">
          <a:xfrm>
            <a:off x="9144000" y="3124201"/>
            <a:ext cx="1150938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457200" eaLnBrk="0" hangingPunct="0">
              <a:defRPr sz="2400">
                <a:solidFill>
                  <a:schemeClr val="tx2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defTabSz="457200" eaLnBrk="0" hangingPunct="0">
              <a:defRPr sz="24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2pPr>
            <a:lvl3pPr marL="1143000" indent="-228600" defTabSz="457200" eaLnBrk="0" hangingPunct="0">
              <a:defRPr sz="24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3pPr>
            <a:lvl4pPr marL="1600200" indent="-228600" defTabSz="457200" eaLnBrk="0" hangingPunct="0">
              <a:defRPr sz="24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4pPr>
            <a:lvl5pPr marL="2057400" indent="-228600" defTabSz="457200" eaLnBrk="0" hangingPunct="0">
              <a:defRPr sz="24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l" eaLnBrk="1" hangingPunct="1"/>
            <a:r>
              <a:rPr lang="en-US" sz="1200" dirty="0">
                <a:solidFill>
                  <a:srgbClr val="000000"/>
                </a:solidFill>
                <a:latin typeface="Arial" charset="0"/>
                <a:cs typeface="Arial" charset="0"/>
              </a:rPr>
              <a:t>lower antenna</a:t>
            </a:r>
          </a:p>
        </p:txBody>
      </p:sp>
      <p:sp>
        <p:nvSpPr>
          <p:cNvPr id="349226" name="TextBox 96"/>
          <p:cNvSpPr txBox="1">
            <a:spLocks noChangeArrowheads="1"/>
          </p:cNvSpPr>
          <p:nvPr/>
        </p:nvSpPr>
        <p:spPr bwMode="auto">
          <a:xfrm>
            <a:off x="3429000" y="3810001"/>
            <a:ext cx="484188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457200" eaLnBrk="0" hangingPunct="0">
              <a:defRPr sz="2400">
                <a:solidFill>
                  <a:schemeClr val="tx2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defTabSz="457200" eaLnBrk="0" hangingPunct="0">
              <a:defRPr sz="24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2pPr>
            <a:lvl3pPr marL="1143000" indent="-228600" defTabSz="457200" eaLnBrk="0" hangingPunct="0">
              <a:defRPr sz="24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3pPr>
            <a:lvl4pPr marL="1600200" indent="-228600" defTabSz="457200" eaLnBrk="0" hangingPunct="0">
              <a:defRPr sz="24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4pPr>
            <a:lvl5pPr marL="2057400" indent="-228600" defTabSz="457200" eaLnBrk="0" hangingPunct="0">
              <a:defRPr sz="24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l" eaLnBrk="1" hangingPunct="1"/>
            <a:r>
              <a:rPr lang="en-US" sz="1000" dirty="0">
                <a:solidFill>
                  <a:srgbClr val="000000"/>
                </a:solidFill>
                <a:latin typeface="Arial" charset="0"/>
                <a:cs typeface="Arial" charset="0"/>
              </a:rPr>
              <a:t>10 W</a:t>
            </a:r>
          </a:p>
        </p:txBody>
      </p:sp>
      <p:sp>
        <p:nvSpPr>
          <p:cNvPr id="349227" name="TextBox 99"/>
          <p:cNvSpPr txBox="1">
            <a:spLocks noChangeArrowheads="1"/>
          </p:cNvSpPr>
          <p:nvPr/>
        </p:nvSpPr>
        <p:spPr bwMode="auto">
          <a:xfrm>
            <a:off x="6553200" y="3962401"/>
            <a:ext cx="412750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457200" eaLnBrk="0" hangingPunct="0">
              <a:defRPr sz="2400">
                <a:solidFill>
                  <a:schemeClr val="tx2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defTabSz="457200" eaLnBrk="0" hangingPunct="0">
              <a:defRPr sz="24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2pPr>
            <a:lvl3pPr marL="1143000" indent="-228600" defTabSz="457200" eaLnBrk="0" hangingPunct="0">
              <a:defRPr sz="24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3pPr>
            <a:lvl4pPr marL="1600200" indent="-228600" defTabSz="457200" eaLnBrk="0" hangingPunct="0">
              <a:defRPr sz="24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4pPr>
            <a:lvl5pPr marL="2057400" indent="-228600" defTabSz="457200" eaLnBrk="0" hangingPunct="0">
              <a:defRPr sz="24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l" eaLnBrk="1" hangingPunct="1"/>
            <a:r>
              <a:rPr lang="en-US" sz="1000" dirty="0">
                <a:solidFill>
                  <a:srgbClr val="000000"/>
                </a:solidFill>
                <a:latin typeface="Arial" charset="0"/>
                <a:cs typeface="Arial" charset="0"/>
              </a:rPr>
              <a:t>5 W</a:t>
            </a:r>
          </a:p>
        </p:txBody>
      </p:sp>
      <p:sp>
        <p:nvSpPr>
          <p:cNvPr id="349228" name="TextBox 100"/>
          <p:cNvSpPr txBox="1">
            <a:spLocks noChangeArrowheads="1"/>
          </p:cNvSpPr>
          <p:nvPr/>
        </p:nvSpPr>
        <p:spPr bwMode="auto">
          <a:xfrm>
            <a:off x="6553200" y="3657601"/>
            <a:ext cx="412750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457200" eaLnBrk="0" hangingPunct="0">
              <a:defRPr sz="2400">
                <a:solidFill>
                  <a:schemeClr val="tx2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defTabSz="457200" eaLnBrk="0" hangingPunct="0">
              <a:defRPr sz="24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2pPr>
            <a:lvl3pPr marL="1143000" indent="-228600" defTabSz="457200" eaLnBrk="0" hangingPunct="0">
              <a:defRPr sz="24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3pPr>
            <a:lvl4pPr marL="1600200" indent="-228600" defTabSz="457200" eaLnBrk="0" hangingPunct="0">
              <a:defRPr sz="24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4pPr>
            <a:lvl5pPr marL="2057400" indent="-228600" defTabSz="457200" eaLnBrk="0" hangingPunct="0">
              <a:defRPr sz="24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l" eaLnBrk="1" hangingPunct="1"/>
            <a:r>
              <a:rPr lang="en-US" sz="1000" dirty="0">
                <a:solidFill>
                  <a:srgbClr val="000000"/>
                </a:solidFill>
                <a:latin typeface="Arial" charset="0"/>
                <a:cs typeface="Arial" charset="0"/>
              </a:rPr>
              <a:t>5 W</a:t>
            </a:r>
          </a:p>
        </p:txBody>
      </p:sp>
      <p:sp>
        <p:nvSpPr>
          <p:cNvPr id="349229" name="TextBox 102"/>
          <p:cNvSpPr txBox="1">
            <a:spLocks noChangeArrowheads="1"/>
          </p:cNvSpPr>
          <p:nvPr/>
        </p:nvSpPr>
        <p:spPr bwMode="auto">
          <a:xfrm>
            <a:off x="6629400" y="1600201"/>
            <a:ext cx="412750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457200" eaLnBrk="0" hangingPunct="0">
              <a:defRPr sz="2400">
                <a:solidFill>
                  <a:schemeClr val="tx2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defTabSz="457200" eaLnBrk="0" hangingPunct="0">
              <a:defRPr sz="24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2pPr>
            <a:lvl3pPr marL="1143000" indent="-228600" defTabSz="457200" eaLnBrk="0" hangingPunct="0">
              <a:defRPr sz="24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3pPr>
            <a:lvl4pPr marL="1600200" indent="-228600" defTabSz="457200" eaLnBrk="0" hangingPunct="0">
              <a:defRPr sz="24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4pPr>
            <a:lvl5pPr marL="2057400" indent="-228600" defTabSz="457200" eaLnBrk="0" hangingPunct="0">
              <a:defRPr sz="24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l" eaLnBrk="1" hangingPunct="1"/>
            <a:r>
              <a:rPr lang="en-US" sz="1000" dirty="0">
                <a:solidFill>
                  <a:srgbClr val="000000"/>
                </a:solidFill>
                <a:latin typeface="Arial" charset="0"/>
                <a:cs typeface="Arial" charset="0"/>
              </a:rPr>
              <a:t>5 W</a:t>
            </a:r>
          </a:p>
        </p:txBody>
      </p:sp>
      <p:sp>
        <p:nvSpPr>
          <p:cNvPr id="349230" name="TextBox 103"/>
          <p:cNvSpPr txBox="1">
            <a:spLocks noChangeArrowheads="1"/>
          </p:cNvSpPr>
          <p:nvPr/>
        </p:nvSpPr>
        <p:spPr bwMode="auto">
          <a:xfrm>
            <a:off x="6553200" y="2438401"/>
            <a:ext cx="412750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457200" eaLnBrk="0" hangingPunct="0">
              <a:defRPr sz="2400">
                <a:solidFill>
                  <a:schemeClr val="tx2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defTabSz="457200" eaLnBrk="0" hangingPunct="0">
              <a:defRPr sz="24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2pPr>
            <a:lvl3pPr marL="1143000" indent="-228600" defTabSz="457200" eaLnBrk="0" hangingPunct="0">
              <a:defRPr sz="24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3pPr>
            <a:lvl4pPr marL="1600200" indent="-228600" defTabSz="457200" eaLnBrk="0" hangingPunct="0">
              <a:defRPr sz="24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4pPr>
            <a:lvl5pPr marL="2057400" indent="-228600" defTabSz="457200" eaLnBrk="0" hangingPunct="0">
              <a:defRPr sz="24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l" eaLnBrk="1" hangingPunct="1"/>
            <a:r>
              <a:rPr lang="en-US" sz="1000" dirty="0">
                <a:solidFill>
                  <a:srgbClr val="000000"/>
                </a:solidFill>
                <a:latin typeface="Arial" charset="0"/>
                <a:cs typeface="Arial" charset="0"/>
              </a:rPr>
              <a:t>5 W</a:t>
            </a:r>
          </a:p>
        </p:txBody>
      </p:sp>
      <p:grpSp>
        <p:nvGrpSpPr>
          <p:cNvPr id="349231" name="Group 85"/>
          <p:cNvGrpSpPr>
            <a:grpSpLocks/>
          </p:cNvGrpSpPr>
          <p:nvPr/>
        </p:nvGrpSpPr>
        <p:grpSpPr bwMode="auto">
          <a:xfrm>
            <a:off x="8458200" y="4800600"/>
            <a:ext cx="609600" cy="533400"/>
            <a:chOff x="4038600" y="4876800"/>
            <a:chExt cx="609600" cy="533400"/>
          </a:xfrm>
          <a:solidFill>
            <a:schemeClr val="accent4"/>
          </a:solidFill>
        </p:grpSpPr>
        <p:sp>
          <p:nvSpPr>
            <p:cNvPr id="349254" name="Freeform 86"/>
            <p:cNvSpPr>
              <a:spLocks/>
            </p:cNvSpPr>
            <p:nvPr/>
          </p:nvSpPr>
          <p:spPr bwMode="auto">
            <a:xfrm>
              <a:off x="4191000" y="4876800"/>
              <a:ext cx="381000" cy="304800"/>
            </a:xfrm>
            <a:custGeom>
              <a:avLst/>
              <a:gdLst>
                <a:gd name="T0" fmla="*/ 0 w 381000"/>
                <a:gd name="T1" fmla="*/ 245522 h 321733"/>
                <a:gd name="T2" fmla="*/ 122767 w 381000"/>
                <a:gd name="T3" fmla="*/ 0 h 321733"/>
                <a:gd name="T4" fmla="*/ 381000 w 381000"/>
                <a:gd name="T5" fmla="*/ 0 h 321733"/>
                <a:gd name="T6" fmla="*/ 300567 w 381000"/>
                <a:gd name="T7" fmla="*/ 242293 h 321733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381000" h="321733">
                  <a:moveTo>
                    <a:pt x="0" y="321733"/>
                  </a:moveTo>
                  <a:lnTo>
                    <a:pt x="122767" y="0"/>
                  </a:lnTo>
                  <a:lnTo>
                    <a:pt x="381000" y="0"/>
                  </a:lnTo>
                  <a:lnTo>
                    <a:pt x="300567" y="317500"/>
                  </a:lnTo>
                </a:path>
              </a:pathLst>
            </a:custGeom>
            <a:grpFill/>
            <a:ln w="190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49255" name="Rectangle 88"/>
            <p:cNvSpPr>
              <a:spLocks noChangeArrowheads="1"/>
            </p:cNvSpPr>
            <p:nvPr/>
          </p:nvSpPr>
          <p:spPr bwMode="auto">
            <a:xfrm>
              <a:off x="4038600" y="5257800"/>
              <a:ext cx="609600" cy="76200"/>
            </a:xfrm>
            <a:prstGeom prst="rect">
              <a:avLst/>
            </a:prstGeom>
            <a:grpFill/>
            <a:ln w="19050">
              <a:solidFill>
                <a:schemeClr val="bg1"/>
              </a:solidFill>
              <a:round/>
              <a:headEnd/>
              <a:tailEnd/>
            </a:ln>
          </p:spPr>
          <p:txBody>
            <a:bodyPr anchor="ctr"/>
            <a:lstStyle/>
            <a:p>
              <a:endParaRPr lang="en-US" sz="1600" dirty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349256" name="Rectangle 90"/>
            <p:cNvSpPr>
              <a:spLocks noChangeArrowheads="1"/>
            </p:cNvSpPr>
            <p:nvPr/>
          </p:nvSpPr>
          <p:spPr bwMode="auto">
            <a:xfrm>
              <a:off x="4114800" y="5181600"/>
              <a:ext cx="457200" cy="76200"/>
            </a:xfrm>
            <a:prstGeom prst="rect">
              <a:avLst/>
            </a:prstGeom>
            <a:grpFill/>
            <a:ln w="19050">
              <a:solidFill>
                <a:schemeClr val="bg1"/>
              </a:solidFill>
              <a:round/>
              <a:headEnd/>
              <a:tailEnd/>
            </a:ln>
          </p:spPr>
          <p:txBody>
            <a:bodyPr anchor="ctr"/>
            <a:lstStyle/>
            <a:p>
              <a:endParaRPr lang="en-US" sz="1600" dirty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349257" name="Rectangle 91"/>
            <p:cNvSpPr>
              <a:spLocks noChangeArrowheads="1"/>
            </p:cNvSpPr>
            <p:nvPr/>
          </p:nvSpPr>
          <p:spPr bwMode="auto">
            <a:xfrm>
              <a:off x="4267200" y="5334000"/>
              <a:ext cx="152400" cy="76200"/>
            </a:xfrm>
            <a:prstGeom prst="rect">
              <a:avLst/>
            </a:prstGeom>
            <a:grpFill/>
            <a:ln w="19050">
              <a:solidFill>
                <a:schemeClr val="bg1"/>
              </a:solidFill>
              <a:round/>
              <a:headEnd/>
              <a:tailEnd/>
            </a:ln>
          </p:spPr>
          <p:txBody>
            <a:bodyPr anchor="ctr"/>
            <a:lstStyle/>
            <a:p>
              <a:endParaRPr lang="en-US" sz="1600" dirty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</p:grpSp>
      <p:sp>
        <p:nvSpPr>
          <p:cNvPr id="349232" name="Rectangle 92"/>
          <p:cNvSpPr>
            <a:spLocks noChangeArrowheads="1"/>
          </p:cNvSpPr>
          <p:nvPr/>
        </p:nvSpPr>
        <p:spPr bwMode="auto">
          <a:xfrm>
            <a:off x="4724400" y="5105400"/>
            <a:ext cx="1295400" cy="1066800"/>
          </a:xfrm>
          <a:prstGeom prst="rect">
            <a:avLst/>
          </a:prstGeom>
          <a:solidFill>
            <a:schemeClr val="bg2"/>
          </a:solidFill>
          <a:ln w="19050">
            <a:noFill/>
            <a:round/>
            <a:headEnd/>
            <a:tailEnd/>
          </a:ln>
        </p:spPr>
        <p:txBody>
          <a:bodyPr anchor="ctr"/>
          <a:lstStyle/>
          <a:p>
            <a:r>
              <a:rPr lang="en-US" sz="1600" dirty="0">
                <a:solidFill>
                  <a:srgbClr val="000000"/>
                </a:solidFill>
                <a:latin typeface="Arial" charset="0"/>
                <a:cs typeface="Arial" charset="0"/>
              </a:rPr>
              <a:t>SOQPSK</a:t>
            </a:r>
          </a:p>
          <a:p>
            <a:r>
              <a:rPr lang="en-US" sz="1600" dirty="0">
                <a:solidFill>
                  <a:srgbClr val="000000"/>
                </a:solidFill>
                <a:latin typeface="Arial" charset="0"/>
                <a:cs typeface="Arial" charset="0"/>
              </a:rPr>
              <a:t>Transmitter</a:t>
            </a:r>
          </a:p>
        </p:txBody>
      </p:sp>
      <p:cxnSp>
        <p:nvCxnSpPr>
          <p:cNvPr id="349233" name="Straight Connector 93"/>
          <p:cNvCxnSpPr>
            <a:cxnSpLocks noChangeShapeType="1"/>
          </p:cNvCxnSpPr>
          <p:nvPr/>
        </p:nvCxnSpPr>
        <p:spPr bwMode="auto">
          <a:xfrm rot="5400000" flipH="1" flipV="1">
            <a:off x="8611394" y="5485606"/>
            <a:ext cx="304800" cy="1588"/>
          </a:xfrm>
          <a:prstGeom prst="line">
            <a:avLst/>
          </a:prstGeom>
          <a:noFill/>
          <a:ln w="19050">
            <a:solidFill>
              <a:srgbClr val="001E4C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349234" name="Straight Connector 94"/>
          <p:cNvCxnSpPr>
            <a:cxnSpLocks noChangeShapeType="1"/>
          </p:cNvCxnSpPr>
          <p:nvPr/>
        </p:nvCxnSpPr>
        <p:spPr bwMode="auto">
          <a:xfrm>
            <a:off x="6019800" y="5638800"/>
            <a:ext cx="2743200" cy="1588"/>
          </a:xfrm>
          <a:prstGeom prst="line">
            <a:avLst/>
          </a:prstGeom>
          <a:noFill/>
          <a:ln w="19050">
            <a:solidFill>
              <a:srgbClr val="001E4C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349235" name="Straight Connector 106"/>
          <p:cNvCxnSpPr>
            <a:cxnSpLocks noChangeShapeType="1"/>
          </p:cNvCxnSpPr>
          <p:nvPr/>
        </p:nvCxnSpPr>
        <p:spPr bwMode="auto">
          <a:xfrm>
            <a:off x="4114800" y="5638800"/>
            <a:ext cx="609600" cy="1588"/>
          </a:xfrm>
          <a:prstGeom prst="line">
            <a:avLst/>
          </a:prstGeom>
          <a:noFill/>
          <a:ln w="19050">
            <a:solidFill>
              <a:srgbClr val="001E4C"/>
            </a:solidFill>
            <a:round/>
            <a:headEnd/>
            <a:tailEnd type="stealth" w="med" len="lg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349236" name="TextBox 109"/>
          <p:cNvSpPr txBox="1">
            <a:spLocks noChangeArrowheads="1"/>
          </p:cNvSpPr>
          <p:nvPr/>
        </p:nvSpPr>
        <p:spPr bwMode="auto">
          <a:xfrm>
            <a:off x="3124200" y="5486401"/>
            <a:ext cx="979488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457200" eaLnBrk="0" hangingPunct="0">
              <a:defRPr sz="2400">
                <a:solidFill>
                  <a:schemeClr val="tx2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defTabSz="457200" eaLnBrk="0" hangingPunct="0">
              <a:defRPr sz="24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2pPr>
            <a:lvl3pPr marL="1143000" indent="-228600" defTabSz="457200" eaLnBrk="0" hangingPunct="0">
              <a:defRPr sz="24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3pPr>
            <a:lvl4pPr marL="1600200" indent="-228600" defTabSz="457200" eaLnBrk="0" hangingPunct="0">
              <a:defRPr sz="24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4pPr>
            <a:lvl5pPr marL="2057400" indent="-228600" defTabSz="457200" eaLnBrk="0" hangingPunct="0">
              <a:defRPr sz="24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l" eaLnBrk="1" hangingPunct="1"/>
            <a:r>
              <a:rPr lang="en-US" sz="1200" dirty="0">
                <a:solidFill>
                  <a:srgbClr val="000000"/>
                </a:solidFill>
                <a:latin typeface="Arial" charset="0"/>
                <a:cs typeface="Arial" charset="0"/>
              </a:rPr>
              <a:t>GPS/AHRS</a:t>
            </a:r>
          </a:p>
        </p:txBody>
      </p:sp>
      <p:sp>
        <p:nvSpPr>
          <p:cNvPr id="349237" name="TextBox 112"/>
          <p:cNvSpPr txBox="1">
            <a:spLocks noChangeArrowheads="1"/>
          </p:cNvSpPr>
          <p:nvPr/>
        </p:nvSpPr>
        <p:spPr bwMode="auto">
          <a:xfrm>
            <a:off x="8305801" y="5638801"/>
            <a:ext cx="209223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457200" eaLnBrk="0" hangingPunct="0">
              <a:defRPr sz="2400">
                <a:solidFill>
                  <a:schemeClr val="tx2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defTabSz="457200" eaLnBrk="0" hangingPunct="0">
              <a:defRPr sz="24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2pPr>
            <a:lvl3pPr marL="1143000" indent="-228600" defTabSz="457200" eaLnBrk="0" hangingPunct="0">
              <a:defRPr sz="24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3pPr>
            <a:lvl4pPr marL="1600200" indent="-228600" defTabSz="457200" eaLnBrk="0" hangingPunct="0">
              <a:defRPr sz="24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4pPr>
            <a:lvl5pPr marL="2057400" indent="-228600" defTabSz="457200" eaLnBrk="0" hangingPunct="0">
              <a:defRPr sz="24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l" eaLnBrk="1" hangingPunct="1"/>
            <a:r>
              <a:rPr lang="en-US" sz="1200" dirty="0">
                <a:solidFill>
                  <a:srgbClr val="000000"/>
                </a:solidFill>
                <a:latin typeface="Arial" charset="0"/>
                <a:cs typeface="Arial" charset="0"/>
              </a:rPr>
              <a:t>house keeping link antenna </a:t>
            </a:r>
          </a:p>
          <a:p>
            <a:pPr algn="l" eaLnBrk="1" hangingPunct="1"/>
            <a:r>
              <a:rPr lang="en-US" sz="1200" dirty="0">
                <a:solidFill>
                  <a:srgbClr val="000000"/>
                </a:solidFill>
                <a:latin typeface="Arial" charset="0"/>
                <a:cs typeface="Arial" charset="0"/>
              </a:rPr>
              <a:t>(separate lower antenna)</a:t>
            </a:r>
          </a:p>
        </p:txBody>
      </p:sp>
      <p:sp>
        <p:nvSpPr>
          <p:cNvPr id="349238" name="TextBox 95"/>
          <p:cNvSpPr txBox="1">
            <a:spLocks noChangeArrowheads="1"/>
          </p:cNvSpPr>
          <p:nvPr/>
        </p:nvSpPr>
        <p:spPr bwMode="auto">
          <a:xfrm>
            <a:off x="1905000" y="2895600"/>
            <a:ext cx="17526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457200" eaLnBrk="0" hangingPunct="0">
              <a:defRPr sz="2400">
                <a:solidFill>
                  <a:schemeClr val="tx2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defTabSz="457200" eaLnBrk="0" hangingPunct="0">
              <a:defRPr sz="24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2pPr>
            <a:lvl3pPr marL="1143000" indent="-228600" defTabSz="457200" eaLnBrk="0" hangingPunct="0">
              <a:defRPr sz="24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3pPr>
            <a:lvl4pPr marL="1600200" indent="-228600" defTabSz="457200" eaLnBrk="0" hangingPunct="0">
              <a:defRPr sz="24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4pPr>
            <a:lvl5pPr marL="2057400" indent="-228600" defTabSz="457200" eaLnBrk="0" hangingPunct="0">
              <a:defRPr sz="24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000" dirty="0">
                <a:solidFill>
                  <a:srgbClr val="000000"/>
                </a:solidFill>
                <a:latin typeface="Arial" charset="0"/>
                <a:cs typeface="Arial" charset="0"/>
              </a:rPr>
              <a:t>Quasonix </a:t>
            </a:r>
          </a:p>
          <a:p>
            <a:pPr eaLnBrk="1" hangingPunct="1"/>
            <a:r>
              <a:rPr lang="en-US" sz="1000" dirty="0">
                <a:solidFill>
                  <a:srgbClr val="000000"/>
                </a:solidFill>
                <a:latin typeface="Arial" charset="0"/>
                <a:cs typeface="Arial" charset="0"/>
              </a:rPr>
              <a:t>QSX-VLT-110-105-20-6A</a:t>
            </a:r>
          </a:p>
        </p:txBody>
      </p:sp>
      <p:sp>
        <p:nvSpPr>
          <p:cNvPr id="349239" name="TextBox 107"/>
          <p:cNvSpPr txBox="1">
            <a:spLocks noChangeArrowheads="1"/>
          </p:cNvSpPr>
          <p:nvPr/>
        </p:nvSpPr>
        <p:spPr bwMode="auto">
          <a:xfrm>
            <a:off x="2133600" y="4572001"/>
            <a:ext cx="12954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457200" eaLnBrk="0" hangingPunct="0">
              <a:defRPr sz="2400">
                <a:solidFill>
                  <a:schemeClr val="tx2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defTabSz="457200" eaLnBrk="0" hangingPunct="0">
              <a:defRPr sz="24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2pPr>
            <a:lvl3pPr marL="1143000" indent="-228600" defTabSz="457200" eaLnBrk="0" hangingPunct="0">
              <a:defRPr sz="24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3pPr>
            <a:lvl4pPr marL="1600200" indent="-228600" defTabSz="457200" eaLnBrk="0" hangingPunct="0">
              <a:defRPr sz="24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4pPr>
            <a:lvl5pPr marL="2057400" indent="-228600" defTabSz="457200" eaLnBrk="0" hangingPunct="0">
              <a:defRPr sz="24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200" dirty="0">
                <a:solidFill>
                  <a:srgbClr val="000000"/>
                </a:solidFill>
                <a:latin typeface="Arial" charset="0"/>
                <a:cs typeface="Arial" charset="0"/>
              </a:rPr>
              <a:t>Quasonix</a:t>
            </a:r>
          </a:p>
        </p:txBody>
      </p:sp>
      <p:sp>
        <p:nvSpPr>
          <p:cNvPr id="349240" name="TextBox 111"/>
          <p:cNvSpPr txBox="1">
            <a:spLocks noChangeArrowheads="1"/>
          </p:cNvSpPr>
          <p:nvPr/>
        </p:nvSpPr>
        <p:spPr bwMode="auto">
          <a:xfrm>
            <a:off x="6477000" y="990600"/>
            <a:ext cx="11430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>
            <a:spAutoFit/>
          </a:bodyPr>
          <a:lstStyle>
            <a:lvl1pPr defTabSz="457200" eaLnBrk="0" hangingPunct="0">
              <a:defRPr sz="2400">
                <a:solidFill>
                  <a:schemeClr val="tx2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defTabSz="457200" eaLnBrk="0" hangingPunct="0">
              <a:defRPr sz="24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2pPr>
            <a:lvl3pPr marL="1143000" indent="-228600" defTabSz="457200" eaLnBrk="0" hangingPunct="0">
              <a:defRPr sz="24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3pPr>
            <a:lvl4pPr marL="1600200" indent="-228600" defTabSz="457200" eaLnBrk="0" hangingPunct="0">
              <a:defRPr sz="24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4pPr>
            <a:lvl5pPr marL="2057400" indent="-228600" defTabSz="457200" eaLnBrk="0" hangingPunct="0">
              <a:defRPr sz="24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000" dirty="0">
                <a:solidFill>
                  <a:srgbClr val="000000"/>
                </a:solidFill>
                <a:latin typeface="Arial" charset="0"/>
                <a:cs typeface="Arial" charset="0"/>
              </a:rPr>
              <a:t>Channel Microwave</a:t>
            </a:r>
          </a:p>
          <a:p>
            <a:pPr eaLnBrk="1" hangingPunct="1"/>
            <a:r>
              <a:rPr lang="en-US" sz="1000" dirty="0">
                <a:solidFill>
                  <a:srgbClr val="000000"/>
                </a:solidFill>
                <a:latin typeface="Arial" charset="0"/>
                <a:cs typeface="Arial" charset="0"/>
              </a:rPr>
              <a:t>L320I</a:t>
            </a:r>
          </a:p>
        </p:txBody>
      </p:sp>
      <p:cxnSp>
        <p:nvCxnSpPr>
          <p:cNvPr id="349241" name="Straight Connector 117"/>
          <p:cNvCxnSpPr>
            <a:cxnSpLocks noChangeShapeType="1"/>
          </p:cNvCxnSpPr>
          <p:nvPr/>
        </p:nvCxnSpPr>
        <p:spPr bwMode="auto">
          <a:xfrm>
            <a:off x="4572000" y="1828800"/>
            <a:ext cx="533400" cy="1588"/>
          </a:xfrm>
          <a:prstGeom prst="line">
            <a:avLst/>
          </a:prstGeom>
          <a:noFill/>
          <a:ln w="19050">
            <a:solidFill>
              <a:srgbClr val="001E4C"/>
            </a:solidFill>
            <a:round/>
            <a:headEnd/>
            <a:tailEnd type="stealth" w="med" len="lg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349242" name="Rectangle 120"/>
          <p:cNvSpPr>
            <a:spLocks noChangeArrowheads="1"/>
          </p:cNvSpPr>
          <p:nvPr/>
        </p:nvSpPr>
        <p:spPr bwMode="auto">
          <a:xfrm>
            <a:off x="5105400" y="1600200"/>
            <a:ext cx="685800" cy="457200"/>
          </a:xfrm>
          <a:prstGeom prst="rect">
            <a:avLst/>
          </a:prstGeom>
          <a:solidFill>
            <a:schemeClr val="bg2"/>
          </a:solidFill>
          <a:ln w="19050">
            <a:noFill/>
            <a:round/>
            <a:headEnd/>
            <a:tailEnd/>
          </a:ln>
        </p:spPr>
        <p:txBody>
          <a:bodyPr lIns="0" rIns="0" anchor="ctr"/>
          <a:lstStyle/>
          <a:p>
            <a:r>
              <a:rPr lang="en-US" sz="1000" dirty="0">
                <a:solidFill>
                  <a:srgbClr val="000000"/>
                </a:solidFill>
                <a:latin typeface="Arial" charset="0"/>
                <a:cs typeface="Arial" charset="0"/>
              </a:rPr>
              <a:t>L-band</a:t>
            </a:r>
          </a:p>
          <a:p>
            <a:r>
              <a:rPr lang="en-US" sz="1000" dirty="0">
                <a:solidFill>
                  <a:srgbClr val="000000"/>
                </a:solidFill>
                <a:latin typeface="Arial" charset="0"/>
                <a:cs typeface="Arial" charset="0"/>
              </a:rPr>
              <a:t>isolator</a:t>
            </a:r>
          </a:p>
        </p:txBody>
      </p:sp>
      <p:sp>
        <p:nvSpPr>
          <p:cNvPr id="349243" name="TextBox 135"/>
          <p:cNvSpPr txBox="1">
            <a:spLocks noChangeArrowheads="1"/>
          </p:cNvSpPr>
          <p:nvPr/>
        </p:nvSpPr>
        <p:spPr bwMode="auto">
          <a:xfrm>
            <a:off x="4876800" y="2057401"/>
            <a:ext cx="11430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457200" eaLnBrk="0" hangingPunct="0">
              <a:defRPr sz="2400">
                <a:solidFill>
                  <a:schemeClr val="tx2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defTabSz="457200" eaLnBrk="0" hangingPunct="0">
              <a:defRPr sz="24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2pPr>
            <a:lvl3pPr marL="1143000" indent="-228600" defTabSz="457200" eaLnBrk="0" hangingPunct="0">
              <a:defRPr sz="24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3pPr>
            <a:lvl4pPr marL="1600200" indent="-228600" defTabSz="457200" eaLnBrk="0" hangingPunct="0">
              <a:defRPr sz="24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4pPr>
            <a:lvl5pPr marL="2057400" indent="-228600" defTabSz="457200" eaLnBrk="0" hangingPunct="0">
              <a:defRPr sz="24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000" dirty="0">
                <a:solidFill>
                  <a:srgbClr val="000000"/>
                </a:solidFill>
                <a:latin typeface="Arial" charset="0"/>
                <a:cs typeface="Arial" charset="0"/>
              </a:rPr>
              <a:t>Channel Microwave</a:t>
            </a:r>
          </a:p>
          <a:p>
            <a:pPr eaLnBrk="1" hangingPunct="1"/>
            <a:r>
              <a:rPr lang="en-US" sz="1000" dirty="0">
                <a:solidFill>
                  <a:srgbClr val="000000"/>
                </a:solidFill>
                <a:latin typeface="Arial" charset="0"/>
                <a:cs typeface="Arial" charset="0"/>
              </a:rPr>
              <a:t>L320I</a:t>
            </a:r>
          </a:p>
        </p:txBody>
      </p:sp>
      <p:sp>
        <p:nvSpPr>
          <p:cNvPr id="349244" name="Rectangle 144"/>
          <p:cNvSpPr>
            <a:spLocks noChangeArrowheads="1"/>
          </p:cNvSpPr>
          <p:nvPr/>
        </p:nvSpPr>
        <p:spPr bwMode="auto">
          <a:xfrm>
            <a:off x="3886200" y="2438400"/>
            <a:ext cx="685800" cy="457200"/>
          </a:xfrm>
          <a:prstGeom prst="rect">
            <a:avLst/>
          </a:prstGeom>
          <a:solidFill>
            <a:schemeClr val="bg2"/>
          </a:solidFill>
          <a:ln w="19050">
            <a:noFill/>
            <a:round/>
            <a:headEnd/>
            <a:tailEnd/>
          </a:ln>
        </p:spPr>
        <p:txBody>
          <a:bodyPr lIns="0" rIns="0" anchor="ctr"/>
          <a:lstStyle/>
          <a:p>
            <a:r>
              <a:rPr lang="en-US" sz="1000" dirty="0">
                <a:solidFill>
                  <a:srgbClr val="000000"/>
                </a:solidFill>
                <a:latin typeface="Arial" charset="0"/>
                <a:cs typeface="Arial" charset="0"/>
              </a:rPr>
              <a:t>L-band</a:t>
            </a:r>
          </a:p>
          <a:p>
            <a:r>
              <a:rPr lang="en-US" sz="1000" dirty="0">
                <a:solidFill>
                  <a:srgbClr val="000000"/>
                </a:solidFill>
                <a:latin typeface="Arial" charset="0"/>
                <a:cs typeface="Arial" charset="0"/>
              </a:rPr>
              <a:t>isolator</a:t>
            </a:r>
          </a:p>
        </p:txBody>
      </p:sp>
      <p:sp>
        <p:nvSpPr>
          <p:cNvPr id="349245" name="TextBox 145"/>
          <p:cNvSpPr txBox="1">
            <a:spLocks noChangeArrowheads="1"/>
          </p:cNvSpPr>
          <p:nvPr/>
        </p:nvSpPr>
        <p:spPr bwMode="auto">
          <a:xfrm>
            <a:off x="3657600" y="2895601"/>
            <a:ext cx="11430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457200" eaLnBrk="0" hangingPunct="0">
              <a:defRPr sz="2400">
                <a:solidFill>
                  <a:schemeClr val="tx2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defTabSz="457200" eaLnBrk="0" hangingPunct="0">
              <a:defRPr sz="24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2pPr>
            <a:lvl3pPr marL="1143000" indent="-228600" defTabSz="457200" eaLnBrk="0" hangingPunct="0">
              <a:defRPr sz="24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3pPr>
            <a:lvl4pPr marL="1600200" indent="-228600" defTabSz="457200" eaLnBrk="0" hangingPunct="0">
              <a:defRPr sz="24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4pPr>
            <a:lvl5pPr marL="2057400" indent="-228600" defTabSz="457200" eaLnBrk="0" hangingPunct="0">
              <a:defRPr sz="24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000" dirty="0">
                <a:solidFill>
                  <a:srgbClr val="000000"/>
                </a:solidFill>
                <a:latin typeface="Arial" charset="0"/>
                <a:cs typeface="Arial" charset="0"/>
              </a:rPr>
              <a:t>Channel Microwave</a:t>
            </a:r>
          </a:p>
          <a:p>
            <a:pPr eaLnBrk="1" hangingPunct="1"/>
            <a:r>
              <a:rPr lang="en-US" sz="1000" dirty="0">
                <a:solidFill>
                  <a:srgbClr val="000000"/>
                </a:solidFill>
                <a:latin typeface="Arial" charset="0"/>
                <a:cs typeface="Arial" charset="0"/>
              </a:rPr>
              <a:t>L320I</a:t>
            </a:r>
          </a:p>
        </p:txBody>
      </p:sp>
      <p:cxnSp>
        <p:nvCxnSpPr>
          <p:cNvPr id="349246" name="Straight Connector 146"/>
          <p:cNvCxnSpPr>
            <a:cxnSpLocks noChangeShapeType="1"/>
          </p:cNvCxnSpPr>
          <p:nvPr/>
        </p:nvCxnSpPr>
        <p:spPr bwMode="auto">
          <a:xfrm>
            <a:off x="4572000" y="2667000"/>
            <a:ext cx="533400" cy="1588"/>
          </a:xfrm>
          <a:prstGeom prst="line">
            <a:avLst/>
          </a:prstGeom>
          <a:noFill/>
          <a:ln w="19050">
            <a:solidFill>
              <a:srgbClr val="001E4C"/>
            </a:solidFill>
            <a:round/>
            <a:headEnd/>
            <a:tailEnd type="stealth" w="med" len="lg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349247" name="Rectangle 147"/>
          <p:cNvSpPr>
            <a:spLocks noChangeArrowheads="1"/>
          </p:cNvSpPr>
          <p:nvPr/>
        </p:nvSpPr>
        <p:spPr bwMode="auto">
          <a:xfrm>
            <a:off x="5105400" y="2438400"/>
            <a:ext cx="685800" cy="457200"/>
          </a:xfrm>
          <a:prstGeom prst="rect">
            <a:avLst/>
          </a:prstGeom>
          <a:solidFill>
            <a:schemeClr val="bg2"/>
          </a:solidFill>
          <a:ln w="19050">
            <a:noFill/>
            <a:round/>
            <a:headEnd/>
            <a:tailEnd/>
          </a:ln>
        </p:spPr>
        <p:txBody>
          <a:bodyPr lIns="0" rIns="0" anchor="ctr"/>
          <a:lstStyle/>
          <a:p>
            <a:r>
              <a:rPr lang="en-US" sz="1000" dirty="0">
                <a:solidFill>
                  <a:srgbClr val="000000"/>
                </a:solidFill>
                <a:latin typeface="Arial" charset="0"/>
                <a:cs typeface="Arial" charset="0"/>
              </a:rPr>
              <a:t>L-band</a:t>
            </a:r>
          </a:p>
          <a:p>
            <a:r>
              <a:rPr lang="en-US" sz="1000" dirty="0">
                <a:solidFill>
                  <a:srgbClr val="000000"/>
                </a:solidFill>
                <a:latin typeface="Arial" charset="0"/>
                <a:cs typeface="Arial" charset="0"/>
              </a:rPr>
              <a:t>isolator</a:t>
            </a:r>
          </a:p>
        </p:txBody>
      </p:sp>
      <p:sp>
        <p:nvSpPr>
          <p:cNvPr id="349248" name="TextBox 148"/>
          <p:cNvSpPr txBox="1">
            <a:spLocks noChangeArrowheads="1"/>
          </p:cNvSpPr>
          <p:nvPr/>
        </p:nvSpPr>
        <p:spPr bwMode="auto">
          <a:xfrm>
            <a:off x="4876800" y="2895601"/>
            <a:ext cx="11430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457200" eaLnBrk="0" hangingPunct="0">
              <a:defRPr sz="2400">
                <a:solidFill>
                  <a:schemeClr val="tx2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defTabSz="457200" eaLnBrk="0" hangingPunct="0">
              <a:defRPr sz="24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2pPr>
            <a:lvl3pPr marL="1143000" indent="-228600" defTabSz="457200" eaLnBrk="0" hangingPunct="0">
              <a:defRPr sz="24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3pPr>
            <a:lvl4pPr marL="1600200" indent="-228600" defTabSz="457200" eaLnBrk="0" hangingPunct="0">
              <a:defRPr sz="24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4pPr>
            <a:lvl5pPr marL="2057400" indent="-228600" defTabSz="457200" eaLnBrk="0" hangingPunct="0">
              <a:defRPr sz="24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000" dirty="0">
                <a:solidFill>
                  <a:srgbClr val="000000"/>
                </a:solidFill>
                <a:latin typeface="Arial" charset="0"/>
                <a:cs typeface="Arial" charset="0"/>
              </a:rPr>
              <a:t>Channel Microwave</a:t>
            </a:r>
          </a:p>
          <a:p>
            <a:pPr eaLnBrk="1" hangingPunct="1"/>
            <a:r>
              <a:rPr lang="en-US" sz="1000" dirty="0">
                <a:solidFill>
                  <a:srgbClr val="000000"/>
                </a:solidFill>
                <a:latin typeface="Arial" charset="0"/>
                <a:cs typeface="Arial" charset="0"/>
              </a:rPr>
              <a:t>L320I</a:t>
            </a:r>
          </a:p>
        </p:txBody>
      </p:sp>
      <p:sp>
        <p:nvSpPr>
          <p:cNvPr id="349249" name="TextBox 149"/>
          <p:cNvSpPr txBox="1">
            <a:spLocks noChangeArrowheads="1"/>
          </p:cNvSpPr>
          <p:nvPr/>
        </p:nvSpPr>
        <p:spPr bwMode="auto">
          <a:xfrm>
            <a:off x="7315200" y="4343401"/>
            <a:ext cx="914400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>
            <a:spAutoFit/>
          </a:bodyPr>
          <a:lstStyle>
            <a:lvl1pPr defTabSz="457200" eaLnBrk="0" hangingPunct="0">
              <a:defRPr sz="2400">
                <a:solidFill>
                  <a:schemeClr val="tx2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defTabSz="457200" eaLnBrk="0" hangingPunct="0">
              <a:defRPr sz="24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2pPr>
            <a:lvl3pPr marL="1143000" indent="-228600" defTabSz="457200" eaLnBrk="0" hangingPunct="0">
              <a:defRPr sz="24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3pPr>
            <a:lvl4pPr marL="1600200" indent="-228600" defTabSz="457200" eaLnBrk="0" hangingPunct="0">
              <a:defRPr sz="24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4pPr>
            <a:lvl5pPr marL="2057400" indent="-228600" defTabSz="457200" eaLnBrk="0" hangingPunct="0">
              <a:defRPr sz="24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000" dirty="0">
                <a:solidFill>
                  <a:srgbClr val="000000"/>
                </a:solidFill>
                <a:latin typeface="Arial" charset="0"/>
                <a:cs typeface="Arial" charset="0"/>
              </a:rPr>
              <a:t>Narda 4322-2</a:t>
            </a:r>
          </a:p>
        </p:txBody>
      </p:sp>
      <p:sp>
        <p:nvSpPr>
          <p:cNvPr id="349250" name="TextBox 150"/>
          <p:cNvSpPr txBox="1">
            <a:spLocks noChangeArrowheads="1"/>
          </p:cNvSpPr>
          <p:nvPr/>
        </p:nvSpPr>
        <p:spPr bwMode="auto">
          <a:xfrm>
            <a:off x="5715000" y="4343401"/>
            <a:ext cx="914400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>
            <a:spAutoFit/>
          </a:bodyPr>
          <a:lstStyle>
            <a:lvl1pPr defTabSz="457200" eaLnBrk="0" hangingPunct="0">
              <a:defRPr sz="2400">
                <a:solidFill>
                  <a:schemeClr val="tx2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defTabSz="457200" eaLnBrk="0" hangingPunct="0">
              <a:defRPr sz="24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2pPr>
            <a:lvl3pPr marL="1143000" indent="-228600" defTabSz="457200" eaLnBrk="0" hangingPunct="0">
              <a:defRPr sz="24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3pPr>
            <a:lvl4pPr marL="1600200" indent="-228600" defTabSz="457200" eaLnBrk="0" hangingPunct="0">
              <a:defRPr sz="24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4pPr>
            <a:lvl5pPr marL="2057400" indent="-228600" defTabSz="457200" eaLnBrk="0" hangingPunct="0">
              <a:defRPr sz="24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000" dirty="0">
                <a:solidFill>
                  <a:srgbClr val="000000"/>
                </a:solidFill>
                <a:latin typeface="Arial" charset="0"/>
                <a:cs typeface="Arial" charset="0"/>
              </a:rPr>
              <a:t>Narda 4322-2</a:t>
            </a:r>
          </a:p>
        </p:txBody>
      </p:sp>
      <p:sp>
        <p:nvSpPr>
          <p:cNvPr id="349251" name="Rectangle 152"/>
          <p:cNvSpPr>
            <a:spLocks noChangeArrowheads="1"/>
          </p:cNvSpPr>
          <p:nvPr/>
        </p:nvSpPr>
        <p:spPr bwMode="auto">
          <a:xfrm>
            <a:off x="4648200" y="3810000"/>
            <a:ext cx="685800" cy="457200"/>
          </a:xfrm>
          <a:prstGeom prst="rect">
            <a:avLst/>
          </a:prstGeom>
          <a:solidFill>
            <a:schemeClr val="bg2"/>
          </a:solidFill>
          <a:ln w="19050">
            <a:noFill/>
            <a:round/>
            <a:headEnd/>
            <a:tailEnd/>
          </a:ln>
        </p:spPr>
        <p:txBody>
          <a:bodyPr lIns="0" rIns="0" anchor="ctr"/>
          <a:lstStyle/>
          <a:p>
            <a:r>
              <a:rPr lang="en-US" sz="1000" dirty="0">
                <a:solidFill>
                  <a:srgbClr val="000000"/>
                </a:solidFill>
                <a:latin typeface="Arial" charset="0"/>
                <a:cs typeface="Arial" charset="0"/>
              </a:rPr>
              <a:t>L-band</a:t>
            </a:r>
          </a:p>
          <a:p>
            <a:r>
              <a:rPr lang="en-US" sz="1000" dirty="0">
                <a:solidFill>
                  <a:srgbClr val="000000"/>
                </a:solidFill>
                <a:latin typeface="Arial" charset="0"/>
                <a:cs typeface="Arial" charset="0"/>
              </a:rPr>
              <a:t>isolator</a:t>
            </a:r>
          </a:p>
        </p:txBody>
      </p:sp>
      <p:sp>
        <p:nvSpPr>
          <p:cNvPr id="349252" name="TextBox 153"/>
          <p:cNvSpPr txBox="1">
            <a:spLocks noChangeArrowheads="1"/>
          </p:cNvSpPr>
          <p:nvPr/>
        </p:nvSpPr>
        <p:spPr bwMode="auto">
          <a:xfrm>
            <a:off x="4419600" y="4267201"/>
            <a:ext cx="11430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457200" eaLnBrk="0" hangingPunct="0">
              <a:defRPr sz="2400">
                <a:solidFill>
                  <a:schemeClr val="tx2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defTabSz="457200" eaLnBrk="0" hangingPunct="0">
              <a:defRPr sz="24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2pPr>
            <a:lvl3pPr marL="1143000" indent="-228600" defTabSz="457200" eaLnBrk="0" hangingPunct="0">
              <a:defRPr sz="24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3pPr>
            <a:lvl4pPr marL="1600200" indent="-228600" defTabSz="457200" eaLnBrk="0" hangingPunct="0">
              <a:defRPr sz="24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4pPr>
            <a:lvl5pPr marL="2057400" indent="-228600" defTabSz="457200" eaLnBrk="0" hangingPunct="0">
              <a:defRPr sz="24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000" dirty="0">
                <a:solidFill>
                  <a:srgbClr val="000000"/>
                </a:solidFill>
                <a:latin typeface="Arial" charset="0"/>
                <a:cs typeface="Arial" charset="0"/>
              </a:rPr>
              <a:t>Channel Microwave</a:t>
            </a:r>
          </a:p>
          <a:p>
            <a:pPr eaLnBrk="1" hangingPunct="1"/>
            <a:r>
              <a:rPr lang="en-US" sz="1000" dirty="0">
                <a:solidFill>
                  <a:srgbClr val="000000"/>
                </a:solidFill>
                <a:latin typeface="Arial" charset="0"/>
                <a:cs typeface="Arial" charset="0"/>
              </a:rPr>
              <a:t>L120I</a:t>
            </a:r>
          </a:p>
        </p:txBody>
      </p:sp>
      <p:sp>
        <p:nvSpPr>
          <p:cNvPr id="349253" name="TextBox 154"/>
          <p:cNvSpPr txBox="1">
            <a:spLocks noChangeArrowheads="1"/>
          </p:cNvSpPr>
          <p:nvPr/>
        </p:nvSpPr>
        <p:spPr bwMode="auto">
          <a:xfrm>
            <a:off x="5943600" y="2667000"/>
            <a:ext cx="8382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457200" eaLnBrk="0" hangingPunct="0">
              <a:defRPr sz="2400">
                <a:solidFill>
                  <a:schemeClr val="tx2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defTabSz="457200" eaLnBrk="0" hangingPunct="0">
              <a:defRPr sz="24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2pPr>
            <a:lvl3pPr marL="1143000" indent="-228600" defTabSz="457200" eaLnBrk="0" hangingPunct="0">
              <a:defRPr sz="24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3pPr>
            <a:lvl4pPr marL="1600200" indent="-228600" defTabSz="457200" eaLnBrk="0" hangingPunct="0">
              <a:defRPr sz="24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4pPr>
            <a:lvl5pPr marL="2057400" indent="-228600" defTabSz="457200" eaLnBrk="0" hangingPunct="0">
              <a:defRPr sz="24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000" dirty="0">
                <a:solidFill>
                  <a:srgbClr val="000000"/>
                </a:solidFill>
                <a:latin typeface="Arial" charset="0"/>
                <a:cs typeface="Arial" charset="0"/>
              </a:rPr>
              <a:t>Pasternak</a:t>
            </a:r>
          </a:p>
          <a:p>
            <a:pPr eaLnBrk="1" hangingPunct="1"/>
            <a:r>
              <a:rPr lang="en-US" sz="1000" dirty="0">
                <a:solidFill>
                  <a:srgbClr val="000000"/>
                </a:solidFill>
                <a:latin typeface="Arial" charset="0"/>
                <a:cs typeface="Arial" charset="0"/>
              </a:rPr>
              <a:t>PE 7016-3</a:t>
            </a:r>
          </a:p>
        </p:txBody>
      </p:sp>
    </p:spTree>
  </p:cSld>
  <p:clrMapOvr>
    <a:masterClrMapping/>
  </p:clrMapOvr>
</p:sld>
</file>

<file path=ppt/slides/slide2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B41ACE4-9544-6B16-0FCA-27FEBBEE383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820" t="13202" r="8711" b="12859"/>
          <a:stretch/>
        </p:blipFill>
        <p:spPr>
          <a:xfrm>
            <a:off x="1752600" y="1056169"/>
            <a:ext cx="8686800" cy="5192232"/>
          </a:xfrm>
          <a:prstGeom prst="rect">
            <a:avLst/>
          </a:prstGeom>
        </p:spPr>
      </p:pic>
      <p:sp>
        <p:nvSpPr>
          <p:cNvPr id="350211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Arial" charset="0"/>
              </a:rPr>
              <a:t>C-12 Beechcraft: Airborne Platform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D690575-8020-EA8C-DFBE-3866EE0E8788}"/>
              </a:ext>
            </a:extLst>
          </p:cNvPr>
          <p:cNvSpPr/>
          <p:nvPr/>
        </p:nvSpPr>
        <p:spPr>
          <a:xfrm>
            <a:off x="2819400" y="1524000"/>
            <a:ext cx="6553200" cy="4191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50210" name="Picture 2" descr="c12_166%20right%20side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3386462" y="1600200"/>
            <a:ext cx="5419075" cy="40643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EFD2649-AABA-2E65-3FD6-43655DFB88B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8820" t="13202" r="8711" b="12859"/>
          <a:stretch/>
        </p:blipFill>
        <p:spPr>
          <a:xfrm>
            <a:off x="1752600" y="1056169"/>
            <a:ext cx="8686800" cy="5192232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A08AC08A-DCDC-1D89-6633-0A96951C1FA9}"/>
              </a:ext>
            </a:extLst>
          </p:cNvPr>
          <p:cNvSpPr/>
          <p:nvPr/>
        </p:nvSpPr>
        <p:spPr>
          <a:xfrm>
            <a:off x="2819400" y="1524000"/>
            <a:ext cx="6553200" cy="4191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5840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rial" charset="0"/>
              </a:rPr>
              <a:t>STC Video Clip</a:t>
            </a:r>
          </a:p>
        </p:txBody>
      </p:sp>
      <p:pic>
        <p:nvPicPr>
          <p:cNvPr id="3" name="STC Recording">
            <a:hlinkClick r:id="" action="ppaction://media"/>
            <a:extLst>
              <a:ext uri="{FF2B5EF4-FFF2-40B4-BE49-F238E27FC236}">
                <a16:creationId xmlns:a16="http://schemas.microsoft.com/office/drawing/2014/main" id="{2EEB98C0-8A1F-0E4A-98D2-7BD69D06107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276600" y="1485900"/>
            <a:ext cx="5638800" cy="42291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9002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2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44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Arial" charset="0"/>
              </a:rPr>
              <a:t>M1: Test Results</a:t>
            </a:r>
          </a:p>
        </p:txBody>
      </p:sp>
      <p:pic>
        <p:nvPicPr>
          <p:cNvPr id="360451" name="Picture 3" descr="m1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946400" y="1295400"/>
            <a:ext cx="6299200" cy="4864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49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Arial" charset="0"/>
              </a:rPr>
              <a:t>M2: Test Results</a:t>
            </a:r>
          </a:p>
        </p:txBody>
      </p:sp>
      <p:pic>
        <p:nvPicPr>
          <p:cNvPr id="362499" name="Picture 3" descr="m1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946400" y="1295400"/>
            <a:ext cx="6299200" cy="4864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54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Arial" charset="0"/>
              </a:rPr>
              <a:t>M3: Test Results</a:t>
            </a:r>
          </a:p>
        </p:txBody>
      </p:sp>
      <p:pic>
        <p:nvPicPr>
          <p:cNvPr id="364547" name="Picture 3" descr="m3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908300" y="1371600"/>
            <a:ext cx="6375400" cy="4864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59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Arial" charset="0"/>
              </a:rPr>
              <a:t>M4: Test Results</a:t>
            </a:r>
          </a:p>
        </p:txBody>
      </p:sp>
      <p:pic>
        <p:nvPicPr>
          <p:cNvPr id="366595" name="Picture 3" descr="m4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908300" y="1371600"/>
            <a:ext cx="6375400" cy="4864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4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Arial" charset="0"/>
              </a:rPr>
              <a:t>M3 to C2 Transition Test Results</a:t>
            </a:r>
          </a:p>
        </p:txBody>
      </p:sp>
      <p:pic>
        <p:nvPicPr>
          <p:cNvPr id="368643" name="Picture 3" descr="m3-c2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908300" y="1371600"/>
            <a:ext cx="6375400" cy="4864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68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Arial" charset="0"/>
              </a:rPr>
              <a:t>C2: Test Results</a:t>
            </a:r>
          </a:p>
        </p:txBody>
      </p:sp>
      <p:pic>
        <p:nvPicPr>
          <p:cNvPr id="370691" name="Picture 7" descr="c2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31950" y="1371600"/>
            <a:ext cx="8928100" cy="485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73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Arial" charset="0"/>
              </a:rPr>
              <a:t>D2: Test Results</a:t>
            </a:r>
          </a:p>
        </p:txBody>
      </p:sp>
      <p:pic>
        <p:nvPicPr>
          <p:cNvPr id="372739" name="Picture 3" descr="d2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31950" y="1371600"/>
            <a:ext cx="8928100" cy="485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701A3529-79B9-1223-F2FC-33CB6059CBEF}"/>
              </a:ext>
            </a:extLst>
          </p:cNvPr>
          <p:cNvSpPr/>
          <p:nvPr/>
        </p:nvSpPr>
        <p:spPr>
          <a:xfrm>
            <a:off x="838200" y="1592132"/>
            <a:ext cx="3292736" cy="417396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FB5076D-38AF-C111-35B0-5467B50F5D62}"/>
              </a:ext>
            </a:extLst>
          </p:cNvPr>
          <p:cNvSpPr/>
          <p:nvPr/>
        </p:nvSpPr>
        <p:spPr>
          <a:xfrm>
            <a:off x="8056581" y="1592132"/>
            <a:ext cx="3292736" cy="417396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C053166-2BCC-185B-4447-92385FADD066}"/>
              </a:ext>
            </a:extLst>
          </p:cNvPr>
          <p:cNvSpPr/>
          <p:nvPr/>
        </p:nvSpPr>
        <p:spPr>
          <a:xfrm>
            <a:off x="4406498" y="1592132"/>
            <a:ext cx="3292736" cy="417396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00A2EE-5134-64ED-441E-32B06C8F1F4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13762" y="2133600"/>
            <a:ext cx="2741612" cy="3050689"/>
          </a:xfrm>
        </p:spPr>
        <p:txBody>
          <a:bodyPr anchor="ctr"/>
          <a:lstStyle/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</a:rPr>
              <a:t>Dual-Antenna </a:t>
            </a:r>
            <a:br>
              <a:rPr lang="en-US" dirty="0">
                <a:solidFill>
                  <a:schemeClr val="tx1"/>
                </a:solidFill>
              </a:rPr>
            </a:br>
            <a:r>
              <a:rPr lang="en-US" dirty="0">
                <a:solidFill>
                  <a:schemeClr val="tx1"/>
                </a:solidFill>
              </a:rPr>
              <a:t>Diversity Scheme </a:t>
            </a:r>
          </a:p>
          <a:p>
            <a:pPr marL="0" indent="0">
              <a:buNone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STC Summary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A9E97EE-3A98-316E-2314-F6B933411DEC}"/>
              </a:ext>
            </a:extLst>
          </p:cNvPr>
          <p:cNvSpPr>
            <a:spLocks noGrp="1"/>
          </p:cNvSpPr>
          <p:nvPr>
            <p:ph sz="half" idx="15"/>
          </p:nvPr>
        </p:nvSpPr>
        <p:spPr>
          <a:xfrm>
            <a:off x="8332143" y="2133600"/>
            <a:ext cx="2741612" cy="3050689"/>
          </a:xfrm>
        </p:spPr>
        <p:txBody>
          <a:bodyPr anchor="ctr"/>
          <a:lstStyle/>
          <a:p>
            <a:pPr marL="0" indent="0">
              <a:buNone/>
            </a:pPr>
            <a:r>
              <a:rPr lang="en-US" dirty="0"/>
              <a:t>Realtime hardware flight tested at Edwards AFB and showed substantial performance benefit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609F7A5-5202-BC29-B6BD-86D56DDA4CB8}"/>
              </a:ext>
            </a:extLst>
          </p:cNvPr>
          <p:cNvSpPr>
            <a:spLocks noGrp="1"/>
          </p:cNvSpPr>
          <p:nvPr>
            <p:ph sz="half" idx="18"/>
          </p:nvPr>
        </p:nvSpPr>
        <p:spPr>
          <a:xfrm>
            <a:off x="4682060" y="2133600"/>
            <a:ext cx="2741612" cy="3050689"/>
          </a:xfrm>
        </p:spPr>
        <p:txBody>
          <a:bodyPr anchor="ctr">
            <a:normAutofit lnSpcReduction="10000"/>
          </a:bodyPr>
          <a:lstStyle/>
          <a:p>
            <a:pPr marL="0" indent="0">
              <a:buNone/>
            </a:pPr>
            <a:r>
              <a:rPr lang="en-US" dirty="0"/>
              <a:t>Removes dropouts created by multiple transmit antennas</a:t>
            </a:r>
          </a:p>
          <a:p>
            <a:r>
              <a:rPr lang="en-US" dirty="0"/>
              <a:t>SNR equivalent to single antenna transmission</a:t>
            </a:r>
          </a:p>
          <a:p>
            <a:r>
              <a:rPr lang="en-US" dirty="0"/>
              <a:t>Multi-antenna scheme alleviates masking during maneuvering</a:t>
            </a:r>
          </a:p>
          <a:p>
            <a:r>
              <a:rPr lang="en-US" dirty="0"/>
              <a:t>Can be used with diversity reception</a:t>
            </a:r>
          </a:p>
        </p:txBody>
      </p:sp>
    </p:spTree>
    <p:extLst>
      <p:ext uri="{BB962C8B-B14F-4D97-AF65-F5344CB8AC3E}">
        <p14:creationId xmlns:p14="http://schemas.microsoft.com/office/powerpoint/2010/main" val="3600325635"/>
      </p:ext>
    </p:extLst>
  </p:cSld>
  <p:clrMapOvr>
    <a:masterClrMapping/>
  </p:clrMapOvr>
</p:sld>
</file>

<file path=ppt/slides/slide2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3C97FB1-4033-B265-D179-14C2E07201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Forward Error Correction</a:t>
            </a:r>
          </a:p>
        </p:txBody>
      </p:sp>
    </p:spTree>
    <p:extLst>
      <p:ext uri="{BB962C8B-B14F-4D97-AF65-F5344CB8AC3E}">
        <p14:creationId xmlns:p14="http://schemas.microsoft.com/office/powerpoint/2010/main" val="3556072548"/>
      </p:ext>
    </p:extLst>
  </p:cSld>
  <p:clrMapOvr>
    <a:masterClrMapping/>
  </p:clrMapOvr>
</p:sld>
</file>

<file path=ppt/slides/slide2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>
                <a:cs typeface="+mj-cs"/>
              </a:rPr>
              <a:t>Forward Error Correction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AF3D16F-307A-F85B-22AC-415D0E510D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1" y="1470212"/>
            <a:ext cx="3581400" cy="470675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>
                <a:solidFill>
                  <a:schemeClr val="accent1"/>
                </a:solidFill>
              </a:rPr>
              <a:t>Basic premise</a:t>
            </a:r>
          </a:p>
          <a:p>
            <a:r>
              <a:rPr lang="en-US" dirty="0"/>
              <a:t>Insert redundant bits into transmitted stream</a:t>
            </a:r>
            <a:br>
              <a:rPr lang="en-US" dirty="0"/>
            </a:br>
            <a:endParaRPr lang="en-US" dirty="0"/>
          </a:p>
          <a:p>
            <a:r>
              <a:rPr lang="en-US" dirty="0"/>
              <a:t>Use known relationships between bits to correct errors</a:t>
            </a:r>
          </a:p>
          <a:p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18432ED-EF0B-920F-4099-9C2ADE9FB325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4876801" y="1470212"/>
            <a:ext cx="6477000" cy="470675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>
                <a:solidFill>
                  <a:schemeClr val="accent1"/>
                </a:solidFill>
              </a:rPr>
              <a:t>Countless schemes have been developed</a:t>
            </a:r>
          </a:p>
          <a:p>
            <a:r>
              <a:rPr lang="en-US" dirty="0"/>
              <a:t>Convolutional code / Viterbi decoder</a:t>
            </a:r>
            <a:br>
              <a:rPr lang="en-US" dirty="0"/>
            </a:br>
            <a:endParaRPr lang="en-US" dirty="0"/>
          </a:p>
          <a:p>
            <a:r>
              <a:rPr lang="en-US" dirty="0"/>
              <a:t>Block codes</a:t>
            </a:r>
          </a:p>
          <a:p>
            <a:pPr lvl="1"/>
            <a:r>
              <a:rPr lang="en-US" dirty="0"/>
              <a:t>BCH</a:t>
            </a:r>
          </a:p>
          <a:p>
            <a:pPr lvl="1"/>
            <a:r>
              <a:rPr lang="en-US" dirty="0"/>
              <a:t>Reed-Solomon</a:t>
            </a:r>
            <a:br>
              <a:rPr lang="en-US" dirty="0"/>
            </a:br>
            <a:endParaRPr lang="en-US" dirty="0"/>
          </a:p>
          <a:p>
            <a:r>
              <a:rPr lang="en-US" dirty="0"/>
              <a:t>Concatenated codes</a:t>
            </a:r>
          </a:p>
          <a:p>
            <a:pPr lvl="1"/>
            <a:r>
              <a:rPr lang="en-US" dirty="0"/>
              <a:t>RS / Viterbi</a:t>
            </a:r>
          </a:p>
          <a:p>
            <a:pPr lvl="1"/>
            <a:r>
              <a:rPr lang="en-US" dirty="0"/>
              <a:t>Turbo product codes (TPC)</a:t>
            </a:r>
            <a:br>
              <a:rPr lang="en-US" dirty="0"/>
            </a:br>
            <a:endParaRPr lang="en-US" dirty="0"/>
          </a:p>
          <a:p>
            <a:r>
              <a:rPr lang="en-US" dirty="0"/>
              <a:t>Low Density Parity Check (LDPC)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2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9BC7C16-D4F6-DA80-B0B7-FCFA2C65484E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838200" y="1506070"/>
            <a:ext cx="5867400" cy="4368003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/>
              <a:t>LDPC: Low Density Parity Check</a:t>
            </a:r>
            <a:br>
              <a:rPr lang="en-US" dirty="0"/>
            </a:br>
            <a:endParaRPr lang="en-US" dirty="0"/>
          </a:p>
          <a:p>
            <a:pPr eaLnBrk="1" hangingPunct="1">
              <a:defRPr/>
            </a:pPr>
            <a:r>
              <a:rPr lang="en-US" dirty="0"/>
              <a:t>Linear block codes</a:t>
            </a:r>
          </a:p>
          <a:p>
            <a:pPr lvl="1">
              <a:defRPr/>
            </a:pPr>
            <a:r>
              <a:rPr lang="en-US" dirty="0"/>
              <a:t>Some are systematic</a:t>
            </a:r>
            <a:br>
              <a:rPr lang="en-US" dirty="0"/>
            </a:br>
            <a:endParaRPr lang="en-US" dirty="0"/>
          </a:p>
          <a:p>
            <a:pPr eaLnBrk="1" hangingPunct="1">
              <a:defRPr/>
            </a:pPr>
            <a:r>
              <a:rPr lang="en-US" dirty="0"/>
              <a:t>Developed by Robert G. Gallager at M.I.T. in 1960</a:t>
            </a:r>
          </a:p>
          <a:p>
            <a:pPr lvl="1">
              <a:defRPr/>
            </a:pPr>
            <a:r>
              <a:rPr lang="en-US" dirty="0"/>
              <a:t>Published by the M.I.T Press as a monograph in 1963</a:t>
            </a:r>
            <a:br>
              <a:rPr lang="en-US" dirty="0"/>
            </a:br>
            <a:endParaRPr lang="en-US" dirty="0"/>
          </a:p>
          <a:p>
            <a:pPr eaLnBrk="1" hangingPunct="1">
              <a:defRPr/>
            </a:pPr>
            <a:r>
              <a:rPr lang="en-US" dirty="0"/>
              <a:t>No practical implementations at that time</a:t>
            </a:r>
            <a:br>
              <a:rPr lang="en-US" dirty="0"/>
            </a:br>
            <a:endParaRPr lang="en-US" dirty="0"/>
          </a:p>
          <a:p>
            <a:pPr eaLnBrk="1" hangingPunct="1">
              <a:defRPr/>
            </a:pPr>
            <a:r>
              <a:rPr lang="en-US" dirty="0"/>
              <a:t>Re-discovered by David J.C. MacKay in 1996</a:t>
            </a:r>
          </a:p>
          <a:p>
            <a:pPr lvl="1">
              <a:defRPr/>
            </a:pPr>
            <a:r>
              <a:rPr lang="en-US" dirty="0"/>
              <a:t>Began displacing turbo codes in the late 1990s</a:t>
            </a:r>
          </a:p>
        </p:txBody>
      </p:sp>
      <p:sp>
        <p:nvSpPr>
          <p:cNvPr id="158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>
                <a:cs typeface="+mj-cs"/>
              </a:rPr>
              <a:t>LDPC Codes - History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437B901-CFB3-41C0-C496-0C7487F3C2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91767" y="1506070"/>
            <a:ext cx="3162032" cy="4384481"/>
          </a:xfrm>
        </p:spPr>
        <p:txBody>
          <a:bodyPr anchor="t">
            <a:normAutofit/>
          </a:bodyPr>
          <a:lstStyle/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dirty="0"/>
              <a:t>Recent history</a:t>
            </a:r>
          </a:p>
          <a:p>
            <a:r>
              <a:rPr lang="en-US" sz="1400" dirty="0"/>
              <a:t>2003: LDPC code selected for the new DVB-S2 standard for the satellite digital TV</a:t>
            </a:r>
          </a:p>
          <a:p>
            <a:r>
              <a:rPr lang="en-US" sz="1400" dirty="0"/>
              <a:t>2006: LDPC code selected for 10GBase-T Ethernet (10 Gbps over twisted-pair cables)</a:t>
            </a:r>
          </a:p>
          <a:p>
            <a:r>
              <a:rPr lang="en-US" sz="1400" dirty="0"/>
              <a:t>2007: LDPC codes published by CCSDS as an “Orange Book”</a:t>
            </a:r>
          </a:p>
          <a:p>
            <a:r>
              <a:rPr lang="en-US" sz="1400" dirty="0"/>
              <a:t>2008: LDPC code selected for the ITU-T G.hn standard</a:t>
            </a:r>
          </a:p>
          <a:p>
            <a:r>
              <a:rPr lang="en-US" sz="1400" dirty="0"/>
              <a:t>2009: LDPC codes adopted for Wi-Fi 802.11 High Throughput (HT) PHY specification</a:t>
            </a:r>
          </a:p>
          <a:p>
            <a:r>
              <a:rPr lang="en-US" sz="1400" dirty="0"/>
              <a:t>2012: LDPC code selected for integrated Network Enhanced Telemetry (iNET)</a:t>
            </a:r>
          </a:p>
        </p:txBody>
      </p:sp>
    </p:spTree>
    <p:extLst>
      <p:ext uri="{BB962C8B-B14F-4D97-AF65-F5344CB8AC3E}">
        <p14:creationId xmlns:p14="http://schemas.microsoft.com/office/powerpoint/2010/main" val="54257626"/>
      </p:ext>
    </p:extLst>
  </p:cSld>
  <p:clrMapOvr>
    <a:masterClrMapping/>
  </p:clrMapOvr>
</p:sld>
</file>

<file path=ppt/slides/slide2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1D38AF1-CA2F-2BCA-4EB0-1C7E325BE4D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470212"/>
            <a:ext cx="10515600" cy="4778187"/>
          </a:xfrm>
        </p:spPr>
        <p:txBody>
          <a:bodyPr>
            <a:normAutofit/>
          </a:bodyPr>
          <a:lstStyle/>
          <a:p>
            <a:r>
              <a:rPr lang="en-US" dirty="0"/>
              <a:t>AR4JA: Accumulate-Repeat-4-Jagged-Accumulate</a:t>
            </a:r>
          </a:p>
          <a:p>
            <a:r>
              <a:rPr lang="en-US" dirty="0"/>
              <a:t>Published by CCSDS as an “Orange Book”</a:t>
            </a:r>
          </a:p>
          <a:p>
            <a:pPr lvl="1"/>
            <a:r>
              <a:rPr lang="en-US" dirty="0"/>
              <a:t>Low Density Parity Check Codes For Use in Near-Earth and Deep Space Applications</a:t>
            </a:r>
          </a:p>
          <a:p>
            <a:r>
              <a:rPr lang="en-US" dirty="0"/>
              <a:t>Defines a family of systematic LDPC codes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br>
              <a:rPr lang="en-US" dirty="0"/>
            </a:br>
            <a:endParaRPr lang="en-US" dirty="0"/>
          </a:p>
          <a:p>
            <a:endParaRPr lang="en-US" dirty="0"/>
          </a:p>
          <a:p>
            <a:r>
              <a:rPr lang="en-US" dirty="0"/>
              <a:t>Defines attached sync markers (ASM) </a:t>
            </a:r>
          </a:p>
          <a:p>
            <a:pPr lvl="1"/>
            <a:r>
              <a:rPr lang="en-US" dirty="0"/>
              <a:t>Specified in section 6 of CCSDS Recommended Standard CCSDS 131.0-B-1</a:t>
            </a:r>
          </a:p>
          <a:p>
            <a:r>
              <a:rPr lang="en-US" dirty="0"/>
              <a:t>Present work based on the (6144, 4096) code</a:t>
            </a:r>
          </a:p>
          <a:p>
            <a:endParaRPr lang="en-US" dirty="0"/>
          </a:p>
        </p:txBody>
      </p:sp>
      <p:sp>
        <p:nvSpPr>
          <p:cNvPr id="158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>
                <a:cs typeface="+mj-cs"/>
              </a:rPr>
              <a:t>LDPC AR4JA Codes</a:t>
            </a:r>
          </a:p>
        </p:txBody>
      </p:sp>
      <p:graphicFrame>
        <p:nvGraphicFramePr>
          <p:cNvPr id="2" name="Table 9">
            <a:extLst>
              <a:ext uri="{FF2B5EF4-FFF2-40B4-BE49-F238E27FC236}">
                <a16:creationId xmlns:a16="http://schemas.microsoft.com/office/drawing/2014/main" id="{E692AA0E-9D86-C6C1-8A92-2651058A785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77563331"/>
              </p:ext>
            </p:extLst>
          </p:nvPr>
        </p:nvGraphicFramePr>
        <p:xfrm>
          <a:off x="1143000" y="2971800"/>
          <a:ext cx="5867399" cy="158492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66999">
                  <a:extLst>
                    <a:ext uri="{9D8B030D-6E8A-4147-A177-3AD203B41FA5}">
                      <a16:colId xmlns:a16="http://schemas.microsoft.com/office/drawing/2014/main" val="1342180801"/>
                    </a:ext>
                  </a:extLst>
                </a:gridCol>
                <a:gridCol w="1066800">
                  <a:extLst>
                    <a:ext uri="{9D8B030D-6E8A-4147-A177-3AD203B41FA5}">
                      <a16:colId xmlns:a16="http://schemas.microsoft.com/office/drawing/2014/main" val="1718324058"/>
                    </a:ext>
                  </a:extLst>
                </a:gridCol>
                <a:gridCol w="1066800">
                  <a:extLst>
                    <a:ext uri="{9D8B030D-6E8A-4147-A177-3AD203B41FA5}">
                      <a16:colId xmlns:a16="http://schemas.microsoft.com/office/drawing/2014/main" val="2949124020"/>
                    </a:ext>
                  </a:extLst>
                </a:gridCol>
                <a:gridCol w="1066800">
                  <a:extLst>
                    <a:ext uri="{9D8B030D-6E8A-4147-A177-3AD203B41FA5}">
                      <a16:colId xmlns:a16="http://schemas.microsoft.com/office/drawing/2014/main" val="1829357748"/>
                    </a:ext>
                  </a:extLst>
                </a:gridCol>
              </a:tblGrid>
              <a:tr h="232409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 2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Information Block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 2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Length, </a:t>
                      </a:r>
                      <a:r>
                        <a:rPr kumimoji="0" lang="en-US" sz="14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k</a:t>
                      </a:r>
                    </a:p>
                  </a:txBody>
                  <a:tcPr marT="45703" marB="45703" horzOverflow="overflow">
                    <a:solidFill>
                      <a:schemeClr val="accent1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 2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Code block length </a:t>
                      </a:r>
                      <a:r>
                        <a:rPr kumimoji="0" lang="en-US" sz="14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n</a:t>
                      </a:r>
                    </a:p>
                  </a:txBody>
                  <a:tcPr marT="45703" marB="45703" horzOverflow="overflow"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2917020"/>
                  </a:ext>
                </a:extLst>
              </a:tr>
              <a:tr h="320040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 2" charset="0"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marT="45703" marB="45703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 2" charset="0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Rate 1/2</a:t>
                      </a:r>
                    </a:p>
                  </a:txBody>
                  <a:tcPr marT="45703" marB="45703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 2" charset="0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Rate 2/3</a:t>
                      </a:r>
                    </a:p>
                  </a:txBody>
                  <a:tcPr marT="45703" marB="45703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 2" charset="0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Rate 4/5</a:t>
                      </a:r>
                    </a:p>
                  </a:txBody>
                  <a:tcPr marT="45703" marB="45703" horzOverflow="overflow"/>
                </a:tc>
                <a:extLst>
                  <a:ext uri="{0D108BD9-81ED-4DB2-BD59-A6C34878D82A}">
                    <a16:rowId xmlns:a16="http://schemas.microsoft.com/office/drawing/2014/main" val="1302461279"/>
                  </a:ext>
                </a:extLst>
              </a:tr>
              <a:tr h="32004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1024</a:t>
                      </a:r>
                    </a:p>
                  </a:txBody>
                  <a:tcPr marT="45684" marB="45684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2048</a:t>
                      </a:r>
                    </a:p>
                  </a:txBody>
                  <a:tcPr marT="45684" marB="45684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1536</a:t>
                      </a:r>
                    </a:p>
                  </a:txBody>
                  <a:tcPr marT="45684" marB="45684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1280</a:t>
                      </a:r>
                    </a:p>
                  </a:txBody>
                  <a:tcPr marT="45684" marB="45684" horzOverflow="overflow"/>
                </a:tc>
                <a:extLst>
                  <a:ext uri="{0D108BD9-81ED-4DB2-BD59-A6C34878D82A}">
                    <a16:rowId xmlns:a16="http://schemas.microsoft.com/office/drawing/2014/main" val="2029232137"/>
                  </a:ext>
                </a:extLst>
              </a:tr>
              <a:tr h="32004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4096</a:t>
                      </a:r>
                    </a:p>
                  </a:txBody>
                  <a:tcPr marT="45684" marB="45684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8192</a:t>
                      </a:r>
                    </a:p>
                  </a:txBody>
                  <a:tcPr marT="45684" marB="45684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6144</a:t>
                      </a:r>
                    </a:p>
                  </a:txBody>
                  <a:tcPr marT="45684" marB="45684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5120</a:t>
                      </a:r>
                    </a:p>
                  </a:txBody>
                  <a:tcPr marT="45684" marB="45684" horzOverflow="overflow"/>
                </a:tc>
                <a:extLst>
                  <a:ext uri="{0D108BD9-81ED-4DB2-BD59-A6C34878D82A}">
                    <a16:rowId xmlns:a16="http://schemas.microsoft.com/office/drawing/2014/main" val="1947156493"/>
                  </a:ext>
                </a:extLst>
              </a:tr>
              <a:tr h="32004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16384</a:t>
                      </a:r>
                    </a:p>
                  </a:txBody>
                  <a:tcPr marT="45684" marB="45684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32768</a:t>
                      </a:r>
                    </a:p>
                  </a:txBody>
                  <a:tcPr marT="45684" marB="45684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24576</a:t>
                      </a:r>
                    </a:p>
                  </a:txBody>
                  <a:tcPr marT="45684" marB="45684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20480</a:t>
                      </a:r>
                    </a:p>
                  </a:txBody>
                  <a:tcPr marT="45684" marB="45684" horzOverflow="overflow"/>
                </a:tc>
                <a:extLst>
                  <a:ext uri="{0D108BD9-81ED-4DB2-BD59-A6C34878D82A}">
                    <a16:rowId xmlns:a16="http://schemas.microsoft.com/office/drawing/2014/main" val="56074998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82127056"/>
      </p:ext>
    </p:extLst>
  </p:cSld>
  <p:clrMapOvr>
    <a:masterClrMapping/>
  </p:clrMapOvr>
</p:sld>
</file>

<file path=ppt/slides/slide2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Packet </a:t>
            </a:r>
            <a:r>
              <a:rPr lang="en-US" baseline="0" dirty="0"/>
              <a:t>Assembly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 bwMode="auto">
          <a:xfrm>
            <a:off x="838200" y="5105400"/>
            <a:ext cx="485940" cy="457200"/>
          </a:xfrm>
          <a:prstGeom prst="rect">
            <a:avLst/>
          </a:prstGeom>
          <a:solidFill>
            <a:schemeClr val="bg2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en-US" sz="1800" dirty="0">
                <a:solidFill>
                  <a:schemeClr val="tx1"/>
                </a:solidFill>
                <a:latin typeface="+mn-lt"/>
              </a:rPr>
              <a:t>A</a:t>
            </a:r>
          </a:p>
        </p:txBody>
      </p:sp>
      <p:sp>
        <p:nvSpPr>
          <p:cNvPr id="6" name="Rectangle 5"/>
          <p:cNvSpPr/>
          <p:nvPr/>
        </p:nvSpPr>
        <p:spPr bwMode="auto">
          <a:xfrm>
            <a:off x="1324140" y="5105400"/>
            <a:ext cx="485940" cy="457200"/>
          </a:xfrm>
          <a:prstGeom prst="rect">
            <a:avLst/>
          </a:prstGeom>
          <a:solidFill>
            <a:schemeClr val="bg2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en-US" sz="1800" dirty="0">
                <a:solidFill>
                  <a:schemeClr val="tx1"/>
                </a:solidFill>
                <a:latin typeface="+mn-lt"/>
              </a:rPr>
              <a:t>A</a:t>
            </a:r>
          </a:p>
        </p:txBody>
      </p:sp>
      <p:sp>
        <p:nvSpPr>
          <p:cNvPr id="7" name="Rectangle 6"/>
          <p:cNvSpPr/>
          <p:nvPr/>
        </p:nvSpPr>
        <p:spPr bwMode="auto">
          <a:xfrm>
            <a:off x="1810080" y="5105400"/>
            <a:ext cx="485940" cy="457200"/>
          </a:xfrm>
          <a:prstGeom prst="rect">
            <a:avLst/>
          </a:prstGeom>
          <a:solidFill>
            <a:schemeClr val="bg2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en-US" sz="1800" dirty="0">
                <a:solidFill>
                  <a:schemeClr val="tx1"/>
                </a:solidFill>
                <a:latin typeface="+mn-lt"/>
              </a:rPr>
              <a:t>Ā</a:t>
            </a:r>
          </a:p>
        </p:txBody>
      </p:sp>
      <p:sp>
        <p:nvSpPr>
          <p:cNvPr id="8" name="Rectangle 7"/>
          <p:cNvSpPr/>
          <p:nvPr/>
        </p:nvSpPr>
        <p:spPr bwMode="auto">
          <a:xfrm>
            <a:off x="2296020" y="5105400"/>
            <a:ext cx="485940" cy="457200"/>
          </a:xfrm>
          <a:prstGeom prst="rect">
            <a:avLst/>
          </a:prstGeom>
          <a:solidFill>
            <a:schemeClr val="bg2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en-US" sz="1800" dirty="0">
                <a:solidFill>
                  <a:schemeClr val="tx1"/>
                </a:solidFill>
                <a:latin typeface="+mn-lt"/>
              </a:rPr>
              <a:t>A</a:t>
            </a:r>
          </a:p>
        </p:txBody>
      </p:sp>
      <p:sp>
        <p:nvSpPr>
          <p:cNvPr id="9" name="Rectangle 8"/>
          <p:cNvSpPr/>
          <p:nvPr/>
        </p:nvSpPr>
        <p:spPr bwMode="auto">
          <a:xfrm>
            <a:off x="2781961" y="5105400"/>
            <a:ext cx="5981038" cy="45720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en-US" sz="1800" dirty="0">
                <a:solidFill>
                  <a:schemeClr val="bg1"/>
                </a:solidFill>
                <a:latin typeface="+mn-lt"/>
              </a:rPr>
              <a:t>4096 Data Bits</a:t>
            </a:r>
          </a:p>
        </p:txBody>
      </p:sp>
      <p:sp>
        <p:nvSpPr>
          <p:cNvPr id="10" name="Rectangle 9"/>
          <p:cNvSpPr/>
          <p:nvPr/>
        </p:nvSpPr>
        <p:spPr bwMode="auto">
          <a:xfrm>
            <a:off x="8762999" y="5105400"/>
            <a:ext cx="2590799" cy="457200"/>
          </a:xfrm>
          <a:prstGeom prst="rect">
            <a:avLst/>
          </a:prstGeom>
          <a:solidFill>
            <a:schemeClr val="accent2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en-US" sz="1800" dirty="0">
                <a:solidFill>
                  <a:schemeClr val="bg1"/>
                </a:solidFill>
                <a:latin typeface="+mn-lt"/>
              </a:rPr>
              <a:t>2048 Parity bits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A13858FE-A9C0-F1DE-68A9-E2215F3D196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470213"/>
            <a:ext cx="10515600" cy="3406588"/>
          </a:xfrm>
        </p:spPr>
        <p:txBody>
          <a:bodyPr/>
          <a:lstStyle/>
          <a:p>
            <a:r>
              <a:rPr lang="en-US" dirty="0"/>
              <a:t>Input 4096 data bits</a:t>
            </a:r>
          </a:p>
          <a:p>
            <a:pPr lvl="1"/>
            <a:r>
              <a:rPr lang="en-US" dirty="0"/>
              <a:t>Randomize prior to encoding, if necessary</a:t>
            </a:r>
          </a:p>
          <a:p>
            <a:r>
              <a:rPr lang="en-US" dirty="0"/>
              <a:t>Compute and append 2048 parity bits</a:t>
            </a:r>
          </a:p>
          <a:p>
            <a:r>
              <a:rPr lang="en-US" dirty="0"/>
              <a:t>Prepend 256-bit attached sync marker (ASM)</a:t>
            </a:r>
          </a:p>
          <a:p>
            <a:pPr lvl="1"/>
            <a:r>
              <a:rPr lang="en-US" dirty="0"/>
              <a:t>Yields a 6400-bit packet</a:t>
            </a:r>
          </a:p>
          <a:p>
            <a:pPr lvl="1"/>
            <a:r>
              <a:rPr lang="en-US" dirty="0"/>
              <a:t>Each and every code word carries the ASM:  A, A, Ā, A</a:t>
            </a:r>
          </a:p>
          <a:p>
            <a:pPr lvl="2"/>
            <a:r>
              <a:rPr lang="en-US" dirty="0"/>
              <a:t>A = FCB88938D8D76A4F</a:t>
            </a:r>
          </a:p>
          <a:p>
            <a:pPr lvl="2"/>
            <a:r>
              <a:rPr lang="en-US" dirty="0"/>
              <a:t>Ā = 034776C7272895B0</a:t>
            </a:r>
          </a:p>
          <a:p>
            <a:r>
              <a:rPr lang="en-US" dirty="0"/>
              <a:t>Synchronization requires at most one code word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8460227"/>
      </p:ext>
    </p:extLst>
  </p:cSld>
  <p:clrMapOvr>
    <a:masterClrMapping/>
  </p:clrMapOvr>
</p:sld>
</file>

<file path=ppt/slides/slide2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Spectral Characterization</a:t>
            </a:r>
          </a:p>
        </p:txBody>
      </p:sp>
      <p:pic>
        <p:nvPicPr>
          <p:cNvPr id="3" name="Picture 2" descr="Tier 0, I, and I with LDPC P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78997" y="1283093"/>
            <a:ext cx="7834006" cy="4744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172914"/>
      </p:ext>
    </p:extLst>
  </p:cSld>
  <p:clrMapOvr>
    <a:masterClrMapping/>
  </p:clrMapOvr>
</p:sld>
</file>

<file path=ppt/slides/slide2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Fractional Out-of-Band</a:t>
            </a:r>
            <a:r>
              <a:rPr lang="en-US" baseline="0" dirty="0"/>
              <a:t> Power</a:t>
            </a:r>
            <a:endParaRPr lang="en-US" dirty="0"/>
          </a:p>
        </p:txBody>
      </p:sp>
      <p:pic>
        <p:nvPicPr>
          <p:cNvPr id="3" name="Picture 2" descr="Tier 0, I, and I with LDPC FOOBP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86502" y="1295400"/>
            <a:ext cx="7218995" cy="47897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0499015"/>
      </p:ext>
    </p:extLst>
  </p:cSld>
  <p:clrMapOvr>
    <a:masterClrMapping/>
  </p:clrMapOvr>
</p:sld>
</file>

<file path=ppt/slides/slide2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Decoder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B50D942-14FB-2FF3-00FD-B32465C36307}"/>
              </a:ext>
            </a:extLst>
          </p:cNvPr>
          <p:cNvSpPr>
            <a:spLocks noGrp="1"/>
          </p:cNvSpPr>
          <p:nvPr>
            <p:ph sz="half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400" dirty="0">
                <a:solidFill>
                  <a:schemeClr val="accent1"/>
                </a:solidFill>
              </a:rPr>
              <a:t>Initialize decoder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sz="2400" dirty="0">
                <a:solidFill>
                  <a:schemeClr val="accent1"/>
                </a:solidFill>
              </a:rPr>
              <a:t>Execute decode iterations until next code word</a:t>
            </a:r>
          </a:p>
          <a:p>
            <a:r>
              <a:rPr lang="en-US" dirty="0"/>
              <a:t>Coding gain varies with bit rate</a:t>
            </a:r>
          </a:p>
          <a:p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E7798DE-3D7B-056F-DFA7-0F4C3311E3FA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400" dirty="0">
                <a:solidFill>
                  <a:schemeClr val="accent1"/>
                </a:solidFill>
              </a:rPr>
              <a:t>Demodulate SOQPSK with soft decisions</a:t>
            </a:r>
          </a:p>
          <a:p>
            <a:r>
              <a:rPr lang="en-US" dirty="0"/>
              <a:t>Implemented 8-bit decisions</a:t>
            </a:r>
          </a:p>
          <a:p>
            <a:pPr lvl="1"/>
            <a:r>
              <a:rPr lang="en-US" dirty="0"/>
              <a:t>Iterative decoders work best with high resolution soft decisions</a:t>
            </a:r>
          </a:p>
          <a:p>
            <a:r>
              <a:rPr lang="en-US" dirty="0"/>
              <a:t>Estimate Eb/N0 for soft decision scaling</a:t>
            </a:r>
            <a:br>
              <a:rPr lang="en-US" dirty="0"/>
            </a:br>
            <a:endParaRPr lang="en-US" dirty="0"/>
          </a:p>
          <a:p>
            <a:pPr marL="0" indent="0">
              <a:buNone/>
            </a:pPr>
            <a:r>
              <a:rPr lang="en-US" sz="2400" dirty="0">
                <a:solidFill>
                  <a:schemeClr val="accent1"/>
                </a:solidFill>
              </a:rPr>
              <a:t>Correlate for ASM with hard decisions</a:t>
            </a:r>
          </a:p>
          <a:p>
            <a:r>
              <a:rPr lang="en-US" dirty="0"/>
              <a:t>Resolves the 4-ary phase ambiguity in SOQPSK</a:t>
            </a:r>
          </a:p>
          <a:p>
            <a:r>
              <a:rPr lang="en-US" dirty="0"/>
              <a:t>Virtually certain sync at Eb/N0 = 0 dB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388075"/>
      </p:ext>
    </p:extLst>
  </p:cSld>
  <p:clrMapOvr>
    <a:masterClrMapping/>
  </p:clrMapOvr>
</p:sld>
</file>

<file path=ppt/slides/slide2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Measured BER Results</a:t>
            </a:r>
          </a:p>
        </p:txBody>
      </p:sp>
      <p:pic>
        <p:nvPicPr>
          <p:cNvPr id="4" name="Picture 3" descr="LDPC BER Curves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76891" y="1421841"/>
            <a:ext cx="7634961" cy="4707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4125238"/>
      </p:ext>
    </p:extLst>
  </p:cSld>
  <p:clrMapOvr>
    <a:masterClrMapping/>
  </p:clrMapOvr>
</p:sld>
</file>

<file path=ppt/slides/slide2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LDPC from Appendix 2-D </a:t>
            </a:r>
          </a:p>
        </p:txBody>
      </p:sp>
      <p:pic>
        <p:nvPicPr>
          <p:cNvPr id="3" name="Picture 2" descr="Screen Shot 2017-10-07 at 1.54.53 PM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38457" y="1098164"/>
            <a:ext cx="4388292" cy="4876800"/>
          </a:xfrm>
          <a:prstGeom prst="rect">
            <a:avLst/>
          </a:prstGeom>
        </p:spPr>
      </p:pic>
      <p:graphicFrame>
        <p:nvGraphicFramePr>
          <p:cNvPr id="7" name="Table 9">
            <a:extLst>
              <a:ext uri="{FF2B5EF4-FFF2-40B4-BE49-F238E27FC236}">
                <a16:creationId xmlns:a16="http://schemas.microsoft.com/office/drawing/2014/main" id="{3058C177-3754-1C9B-D008-F37C30DE12B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28799044"/>
              </p:ext>
            </p:extLst>
          </p:nvPr>
        </p:nvGraphicFramePr>
        <p:xfrm>
          <a:off x="824345" y="2613694"/>
          <a:ext cx="5029200" cy="16306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342180801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1718324058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949124020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1829357748"/>
                    </a:ext>
                  </a:extLst>
                </a:gridCol>
              </a:tblGrid>
              <a:tr h="255473"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 2" charset="0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Table D-11. Bandwidth Expansion Factor</a:t>
                      </a:r>
                    </a:p>
                  </a:txBody>
                  <a:tcPr marT="45703" marB="45703" horzOverflow="overflow">
                    <a:solidFill>
                      <a:schemeClr val="accent3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 2" charset="0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Symbol" charset="0"/>
                          <a:ea typeface="ＭＳ Ｐゴシック" charset="0"/>
                          <a:sym typeface="Symbol" charset="0"/>
                        </a:rPr>
                        <a:t></a:t>
                      </a:r>
                      <a:r>
                        <a:rPr kumimoji="0" lang="en-US" sz="1800" b="1" i="0" u="none" strike="noStrike" cap="none" normalizeH="0" baseline="-2500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i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marT="45703" marB="45703" horzOverflow="overflow">
                    <a:solidFill>
                      <a:schemeClr val="accent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5570795"/>
                  </a:ext>
                </a:extLst>
              </a:tr>
              <a:tr h="232409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 2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Information Block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 2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Length, </a:t>
                      </a:r>
                      <a:r>
                        <a:rPr kumimoji="0" lang="en-US" sz="14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k</a:t>
                      </a:r>
                    </a:p>
                  </a:txBody>
                  <a:tcPr marT="45703" marB="45703" horzOverflow="overflow">
                    <a:solidFill>
                      <a:schemeClr val="accent1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 2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Bandwidth Expansion Factor</a:t>
                      </a:r>
                    </a:p>
                  </a:txBody>
                  <a:tcPr marT="45703" marB="45703" horzOverflow="overflow"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2917020"/>
                  </a:ext>
                </a:extLst>
              </a:tr>
              <a:tr h="320040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 2" charset="0"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marT="45703" marB="45703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 2" charset="0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Rate 1/2</a:t>
                      </a:r>
                    </a:p>
                  </a:txBody>
                  <a:tcPr marT="45703" marB="45703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 2" charset="0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Rate 2/3</a:t>
                      </a:r>
                    </a:p>
                  </a:txBody>
                  <a:tcPr marT="45703" marB="45703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 2" charset="0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Rate 4/5</a:t>
                      </a:r>
                    </a:p>
                  </a:txBody>
                  <a:tcPr marT="45703" marB="45703" horzOverflow="overflow"/>
                </a:tc>
                <a:extLst>
                  <a:ext uri="{0D108BD9-81ED-4DB2-BD59-A6C34878D82A}">
                    <a16:rowId xmlns:a16="http://schemas.microsoft.com/office/drawing/2014/main" val="1302461279"/>
                  </a:ext>
                </a:extLst>
              </a:tr>
              <a:tr h="32004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1024</a:t>
                      </a:r>
                    </a:p>
                  </a:txBody>
                  <a:tcPr marT="45684" marB="45684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33/16</a:t>
                      </a:r>
                    </a:p>
                  </a:txBody>
                  <a:tcPr marT="45684" marB="45684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25/16</a:t>
                      </a:r>
                    </a:p>
                  </a:txBody>
                  <a:tcPr marT="45684" marB="45684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21/16</a:t>
                      </a:r>
                    </a:p>
                  </a:txBody>
                  <a:tcPr marT="45684" marB="45684" horzOverflow="overflow"/>
                </a:tc>
                <a:extLst>
                  <a:ext uri="{0D108BD9-81ED-4DB2-BD59-A6C34878D82A}">
                    <a16:rowId xmlns:a16="http://schemas.microsoft.com/office/drawing/2014/main" val="2029232137"/>
                  </a:ext>
                </a:extLst>
              </a:tr>
              <a:tr h="32004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4096</a:t>
                      </a:r>
                    </a:p>
                  </a:txBody>
                  <a:tcPr marT="45684" marB="45684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33/16</a:t>
                      </a:r>
                    </a:p>
                  </a:txBody>
                  <a:tcPr marT="45684" marB="45684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25/16</a:t>
                      </a:r>
                    </a:p>
                  </a:txBody>
                  <a:tcPr marT="45684" marB="45684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21/16</a:t>
                      </a:r>
                    </a:p>
                  </a:txBody>
                  <a:tcPr marT="45684" marB="45684" horzOverflow="overflow"/>
                </a:tc>
                <a:extLst>
                  <a:ext uri="{0D108BD9-81ED-4DB2-BD59-A6C34878D82A}">
                    <a16:rowId xmlns:a16="http://schemas.microsoft.com/office/drawing/2014/main" val="194715649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49074556"/>
      </p:ext>
    </p:extLst>
  </p:cSld>
  <p:clrMapOvr>
    <a:masterClrMapping/>
  </p:clrMapOvr>
</p:sld>
</file>

<file path=ppt/slides/slide2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BER </a:t>
            </a:r>
            <a:r>
              <a:rPr lang="mr-IN" dirty="0"/>
              <a:t>–</a:t>
            </a:r>
            <a:r>
              <a:rPr lang="en-US" dirty="0"/>
              <a:t> All Modes </a:t>
            </a:r>
          </a:p>
        </p:txBody>
      </p:sp>
      <p:pic>
        <p:nvPicPr>
          <p:cNvPr id="4" name="Picture 3" descr="All BERs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1295401"/>
            <a:ext cx="9144000" cy="4838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3961637"/>
      </p:ext>
    </p:extLst>
  </p:cSld>
  <p:clrMapOvr>
    <a:masterClrMapping/>
  </p:clrMapOvr>
</p:sld>
</file>

<file path=ppt/slides/slide2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96F1CF12-AA66-FA52-A2A5-8A5B12D5880F}"/>
              </a:ext>
            </a:extLst>
          </p:cNvPr>
          <p:cNvSpPr/>
          <p:nvPr/>
        </p:nvSpPr>
        <p:spPr>
          <a:xfrm>
            <a:off x="6237490" y="4419600"/>
            <a:ext cx="5086647" cy="914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B8C8C18-858F-B6FD-41D1-C8CF948ED27C}"/>
              </a:ext>
            </a:extLst>
          </p:cNvPr>
          <p:cNvSpPr/>
          <p:nvPr/>
        </p:nvSpPr>
        <p:spPr>
          <a:xfrm>
            <a:off x="850924" y="1676400"/>
            <a:ext cx="2403437" cy="36476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9B1407D-EE26-CE1C-99B7-55B6B0434D5E}"/>
              </a:ext>
            </a:extLst>
          </p:cNvPr>
          <p:cNvSpPr/>
          <p:nvPr/>
        </p:nvSpPr>
        <p:spPr>
          <a:xfrm>
            <a:off x="3532566" y="1676400"/>
            <a:ext cx="2403437" cy="36476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6690DB6-873E-35C6-E0A2-71D9EC55E8D4}"/>
              </a:ext>
            </a:extLst>
          </p:cNvPr>
          <p:cNvSpPr/>
          <p:nvPr/>
        </p:nvSpPr>
        <p:spPr>
          <a:xfrm>
            <a:off x="6243293" y="1676400"/>
            <a:ext cx="2403437" cy="2438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2CCE5B3-3B07-FF63-1978-DD2688D4074C}"/>
              </a:ext>
            </a:extLst>
          </p:cNvPr>
          <p:cNvSpPr/>
          <p:nvPr/>
        </p:nvSpPr>
        <p:spPr>
          <a:xfrm>
            <a:off x="8937659" y="1676400"/>
            <a:ext cx="2403437" cy="2438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Conclusions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9ED08200-2889-A348-504D-FFAE65AF9587}"/>
              </a:ext>
            </a:extLst>
          </p:cNvPr>
          <p:cNvSpPr>
            <a:spLocks noGrp="1"/>
          </p:cNvSpPr>
          <p:nvPr>
            <p:ph sz="half" idx="15"/>
          </p:nvPr>
        </p:nvSpPr>
        <p:spPr>
          <a:xfrm>
            <a:off x="9064957" y="1991187"/>
            <a:ext cx="2148840" cy="2133600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accent1"/>
                </a:solidFill>
              </a:rPr>
              <a:t>SOQPSK with LDPC </a:t>
            </a:r>
            <a:r>
              <a:rPr lang="en-US" dirty="0"/>
              <a:t>offers a reasonable trade of spectral efficiency for a significant gain in detection efficiency</a:t>
            </a:r>
          </a:p>
        </p:txBody>
      </p:sp>
      <p:sp>
        <p:nvSpPr>
          <p:cNvPr id="14" name="Content Placeholder 6">
            <a:extLst>
              <a:ext uri="{FF2B5EF4-FFF2-40B4-BE49-F238E27FC236}">
                <a16:creationId xmlns:a16="http://schemas.microsoft.com/office/drawing/2014/main" id="{ED8CBE26-0B99-D1D8-617D-100942F88320}"/>
              </a:ext>
            </a:extLst>
          </p:cNvPr>
          <p:cNvSpPr txBox="1">
            <a:spLocks/>
          </p:cNvSpPr>
          <p:nvPr/>
        </p:nvSpPr>
        <p:spPr>
          <a:xfrm>
            <a:off x="978222" y="1991187"/>
            <a:ext cx="2148840" cy="3124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233363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tabLst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468313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tabLst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744537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tabLst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03505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tabLst/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en-US" dirty="0">
                <a:solidFill>
                  <a:schemeClr val="accent1"/>
                </a:solidFill>
              </a:rPr>
              <a:t>Rate 2/3 LDPC code yields ≈9 dB coding gain relative to uncoded SOQPSK</a:t>
            </a:r>
          </a:p>
          <a:p>
            <a:pPr marL="285750" indent="-285750" fontAlgn="auto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/>
              <a:t>±0.5 dB, depending on data rate</a:t>
            </a:r>
          </a:p>
        </p:txBody>
      </p:sp>
      <p:sp>
        <p:nvSpPr>
          <p:cNvPr id="15" name="Content Placeholder 6">
            <a:extLst>
              <a:ext uri="{FF2B5EF4-FFF2-40B4-BE49-F238E27FC236}">
                <a16:creationId xmlns:a16="http://schemas.microsoft.com/office/drawing/2014/main" id="{C971B5C4-19AD-F125-E898-346749E04250}"/>
              </a:ext>
            </a:extLst>
          </p:cNvPr>
          <p:cNvSpPr txBox="1">
            <a:spLocks/>
          </p:cNvSpPr>
          <p:nvPr/>
        </p:nvSpPr>
        <p:spPr>
          <a:xfrm>
            <a:off x="3659863" y="1991187"/>
            <a:ext cx="2276139" cy="33428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233363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tabLst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468313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tabLst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744537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tabLst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03505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tabLst/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en-US" dirty="0">
                <a:solidFill>
                  <a:schemeClr val="accent1"/>
                </a:solidFill>
              </a:rPr>
              <a:t>256-bit ASM provides reliable, fast synchronization at Eb/N0 &lt; 0 dB</a:t>
            </a:r>
          </a:p>
          <a:p>
            <a:pPr marL="285750" indent="-285750" fontAlgn="auto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/>
              <a:t>Synchronization is consistently achieved in &lt; 4096 data bits</a:t>
            </a:r>
          </a:p>
        </p:txBody>
      </p:sp>
      <p:sp>
        <p:nvSpPr>
          <p:cNvPr id="16" name="Content Placeholder 6">
            <a:extLst>
              <a:ext uri="{FF2B5EF4-FFF2-40B4-BE49-F238E27FC236}">
                <a16:creationId xmlns:a16="http://schemas.microsoft.com/office/drawing/2014/main" id="{791D2F17-C2C1-B8DC-B404-9DE3F8276676}"/>
              </a:ext>
            </a:extLst>
          </p:cNvPr>
          <p:cNvSpPr txBox="1">
            <a:spLocks/>
          </p:cNvSpPr>
          <p:nvPr/>
        </p:nvSpPr>
        <p:spPr>
          <a:xfrm>
            <a:off x="6370591" y="1991187"/>
            <a:ext cx="2148840" cy="30172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233363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tabLst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468313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tabLst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744537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tabLst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03505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tabLst/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en-US" dirty="0">
                <a:solidFill>
                  <a:schemeClr val="accent1"/>
                </a:solidFill>
              </a:rPr>
              <a:t>Bandwidth expansion of 25/16</a:t>
            </a:r>
          </a:p>
          <a:p>
            <a:pPr marL="285750" indent="-285750" fontAlgn="auto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/>
              <a:t>Still 22% less bandwidth than legacy PCM/FM</a:t>
            </a:r>
          </a:p>
          <a:p>
            <a:pPr fontAlgn="auto">
              <a:spcAft>
                <a:spcPts val="0"/>
              </a:spcAft>
            </a:pPr>
            <a:endParaRPr lang="en-US" dirty="0"/>
          </a:p>
        </p:txBody>
      </p:sp>
      <p:sp>
        <p:nvSpPr>
          <p:cNvPr id="17" name="Content Placeholder 6">
            <a:extLst>
              <a:ext uri="{FF2B5EF4-FFF2-40B4-BE49-F238E27FC236}">
                <a16:creationId xmlns:a16="http://schemas.microsoft.com/office/drawing/2014/main" id="{EEE9729E-4E77-6F87-A364-31EA109052D5}"/>
              </a:ext>
            </a:extLst>
          </p:cNvPr>
          <p:cNvSpPr txBox="1">
            <a:spLocks/>
          </p:cNvSpPr>
          <p:nvPr/>
        </p:nvSpPr>
        <p:spPr>
          <a:xfrm>
            <a:off x="6370591" y="4439574"/>
            <a:ext cx="4843187" cy="8944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233363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tabLst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468313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tabLst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744537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tabLst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03505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tabLst/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en-US" dirty="0">
                <a:solidFill>
                  <a:schemeClr val="accent1"/>
                </a:solidFill>
              </a:rPr>
              <a:t>5 other LDPC codes </a:t>
            </a:r>
            <a:r>
              <a:rPr lang="en-US" dirty="0"/>
              <a:t>offer similar trade of bandwidth for BER performance</a:t>
            </a:r>
          </a:p>
        </p:txBody>
      </p:sp>
    </p:spTree>
    <p:extLst>
      <p:ext uri="{BB962C8B-B14F-4D97-AF65-F5344CB8AC3E}">
        <p14:creationId xmlns:p14="http://schemas.microsoft.com/office/powerpoint/2010/main" val="2462663498"/>
      </p:ext>
    </p:extLst>
  </p:cSld>
  <p:clrMapOvr>
    <a:masterClrMapping/>
  </p:clrMapOvr>
</p:sld>
</file>

<file path=ppt/slides/slide2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93C0BA-3540-7036-DB75-0DE7C99783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1FB926-687E-8816-56ED-621F04281F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LDPC for ARTM Tier 0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9F30A96-EDDA-A6FD-FFB9-84ADDEE1A1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9800" y="1098164"/>
            <a:ext cx="7772400" cy="512912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F4D7C1F-E0C1-0955-7A19-8CCCD390764F}"/>
              </a:ext>
            </a:extLst>
          </p:cNvPr>
          <p:cNvSpPr txBox="1"/>
          <p:nvPr/>
        </p:nvSpPr>
        <p:spPr>
          <a:xfrm>
            <a:off x="5715000" y="547128"/>
            <a:ext cx="609958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>
                <a:latin typeface="+mn-lt"/>
                <a:hlinkClick r:id="rId3"/>
              </a:rPr>
              <a:t>https://people.eecs.ku.edu/~perrins/pubs/tr/LdpcCpmReport.pdf</a:t>
            </a:r>
            <a:endParaRPr lang="en-US" sz="16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092493557"/>
      </p:ext>
    </p:extLst>
  </p:cSld>
  <p:clrMapOvr>
    <a:masterClrMapping/>
  </p:clrMapOvr>
</p:sld>
</file>

<file path=ppt/slides/slide2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CBE6F1-FC00-89B1-64D2-3B8D71F92F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0D8623-2A98-335F-3853-74B8AF8EE2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LDPC for ARTM Tier II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3598B16-48F9-5E20-BD43-09A74F41488A}"/>
              </a:ext>
            </a:extLst>
          </p:cNvPr>
          <p:cNvSpPr txBox="1"/>
          <p:nvPr/>
        </p:nvSpPr>
        <p:spPr>
          <a:xfrm>
            <a:off x="5715000" y="547128"/>
            <a:ext cx="609958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>
                <a:latin typeface="+mn-lt"/>
                <a:hlinkClick r:id="rId2"/>
              </a:rPr>
              <a:t>https://people.eecs.ku.edu/~perrins/pubs/tr/LdpcCpmReport.pdf</a:t>
            </a:r>
            <a:endParaRPr lang="en-US" sz="1600" dirty="0">
              <a:latin typeface="+mn-lt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C0D8760-C92B-7E0D-25F7-925DD9C394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9800" y="1066800"/>
            <a:ext cx="7772400" cy="5129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7357679"/>
      </p:ext>
    </p:extLst>
  </p:cSld>
  <p:clrMapOvr>
    <a:masterClrMapping/>
  </p:clrMapOvr>
</p:sld>
</file>

<file path=ppt/slides/slide2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94527C9-C544-4E14-9BFC-E85F0DC8B6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Well Does It All Work Together?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A2E33064-7716-10BC-0A4A-C0B29A083B5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Yuma Proving Grounds, AZ</a:t>
            </a:r>
          </a:p>
          <a:p>
            <a:r>
              <a:rPr lang="en-US" dirty="0"/>
              <a:t>Feb 8-11, 2016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5956532"/>
      </p:ext>
    </p:extLst>
  </p:cSld>
  <p:clrMapOvr>
    <a:masterClrMapping/>
  </p:clrMapOvr>
</p:sld>
</file>

<file path=ppt/slides/slide2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Recipe for Delivering Every Bit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400" dirty="0">
                <a:solidFill>
                  <a:schemeClr val="accent1"/>
                </a:solidFill>
              </a:rPr>
              <a:t>Space Time Coding (STC)</a:t>
            </a:r>
          </a:p>
          <a:p>
            <a:pPr marL="0" indent="0">
              <a:buNone/>
            </a:pPr>
            <a:r>
              <a:rPr lang="en-US" sz="1600" dirty="0"/>
              <a:t>Eliminates aircraft pattern nulls</a:t>
            </a:r>
          </a:p>
          <a:p>
            <a:pPr marL="0" indent="0">
              <a:buNone/>
            </a:pPr>
            <a:endParaRPr lang="en-US" sz="1600" dirty="0"/>
          </a:p>
          <a:p>
            <a:pPr marL="0" indent="0">
              <a:buNone/>
            </a:pPr>
            <a:r>
              <a:rPr lang="en-US" sz="2400" dirty="0">
                <a:solidFill>
                  <a:schemeClr val="accent1"/>
                </a:solidFill>
              </a:rPr>
              <a:t>Low Density Parity Check (LDPC) coding</a:t>
            </a:r>
          </a:p>
          <a:p>
            <a:pPr marL="0" indent="0">
              <a:buNone/>
            </a:pPr>
            <a:r>
              <a:rPr lang="en-US" sz="1600" dirty="0"/>
              <a:t>Improves margin, stops “dribbling errors”</a:t>
            </a:r>
          </a:p>
          <a:p>
            <a:pPr marL="0" indent="0">
              <a:buNone/>
            </a:pPr>
            <a:endParaRPr lang="en-US" sz="1600" dirty="0"/>
          </a:p>
          <a:p>
            <a:pPr marL="0" indent="0">
              <a:buNone/>
            </a:pPr>
            <a:r>
              <a:rPr lang="en-US" sz="2400" dirty="0">
                <a:solidFill>
                  <a:schemeClr val="accent1"/>
                </a:solidFill>
              </a:rPr>
              <a:t>Adaptive Equalization (for non-STC signals)</a:t>
            </a:r>
          </a:p>
          <a:p>
            <a:pPr marL="0" indent="0">
              <a:buNone/>
            </a:pPr>
            <a:r>
              <a:rPr lang="en-US" sz="1600" dirty="0"/>
              <a:t>Mitigates multipath</a:t>
            </a:r>
          </a:p>
          <a:p>
            <a:endParaRPr lang="en-US" sz="1600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C0EE2C2-154F-B9E4-215D-C8FCD7EA95AA}"/>
              </a:ext>
            </a:extLst>
          </p:cNvPr>
          <p:cNvSpPr>
            <a:spLocks noGrp="1"/>
          </p:cNvSpPr>
          <p:nvPr>
            <p:ph sz="half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400" dirty="0">
                <a:solidFill>
                  <a:schemeClr val="accent1"/>
                </a:solidFill>
              </a:rPr>
              <a:t>Spatial diversity with correlating source selection</a:t>
            </a:r>
          </a:p>
          <a:p>
            <a:r>
              <a:rPr lang="en-US" dirty="0"/>
              <a:t>Eliminate coverage-based dropouts</a:t>
            </a:r>
          </a:p>
          <a:p>
            <a:r>
              <a:rPr lang="en-US" dirty="0"/>
              <a:t>Requires DQE/DQM for optimal operation</a:t>
            </a:r>
          </a:p>
          <a:p>
            <a:r>
              <a:rPr lang="en-US" dirty="0"/>
              <a:t>TMoIP makes delivery easy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5716794"/>
      </p:ext>
    </p:extLst>
  </p:cSld>
  <p:clrMapOvr>
    <a:masterClrMapping/>
  </p:clrMapOvr>
</p:sld>
</file>

<file path=ppt/slides/slide2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489200" y="1287946"/>
            <a:ext cx="6807200" cy="47458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7286DF8E-BE92-2A42-E0C4-7D8868C8722E}"/>
              </a:ext>
            </a:extLst>
          </p:cNvPr>
          <p:cNvSpPr/>
          <p:nvPr/>
        </p:nvSpPr>
        <p:spPr bwMode="auto">
          <a:xfrm>
            <a:off x="8137586" y="2004000"/>
            <a:ext cx="2454213" cy="1425000"/>
          </a:xfrm>
          <a:prstGeom prst="rect">
            <a:avLst/>
          </a:prstGeom>
          <a:solidFill>
            <a:schemeClr val="bg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endParaRPr lang="en-US" sz="600" dirty="0">
              <a:solidFill>
                <a:srgbClr val="000000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Multiple Receiving Sites</a:t>
            </a:r>
          </a:p>
        </p:txBody>
      </p:sp>
      <p:sp>
        <p:nvSpPr>
          <p:cNvPr id="5" name="Oval 4"/>
          <p:cNvSpPr/>
          <p:nvPr/>
        </p:nvSpPr>
        <p:spPr>
          <a:xfrm>
            <a:off x="6990426" y="4261284"/>
            <a:ext cx="532661" cy="79899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8205879" y="2131725"/>
            <a:ext cx="2317626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Best Source Selector used 6 inputs: Ch1, Ch2 from each source, but not the combiner outputs (not enough channels).</a:t>
            </a:r>
          </a:p>
        </p:txBody>
      </p:sp>
    </p:spTree>
    <p:extLst>
      <p:ext uri="{BB962C8B-B14F-4D97-AF65-F5344CB8AC3E}">
        <p14:creationId xmlns:p14="http://schemas.microsoft.com/office/powerpoint/2010/main" val="3477946064"/>
      </p:ext>
    </p:extLst>
  </p:cSld>
  <p:clrMapOvr>
    <a:masterClrMapping/>
  </p:clrMapOvr>
</p:sld>
</file>

<file path=ppt/slides/slide2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529F9969-A452-A5CC-D5E0-B3C22AA8343C}"/>
              </a:ext>
            </a:extLst>
          </p:cNvPr>
          <p:cNvSpPr/>
          <p:nvPr/>
        </p:nvSpPr>
        <p:spPr>
          <a:xfrm>
            <a:off x="7848600" y="1624253"/>
            <a:ext cx="3505200" cy="160020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Dual Transmitter – S band – 10 W each output</a:t>
            </a: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38199" y="1624253"/>
            <a:ext cx="4047969" cy="4060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7848600" y="2005254"/>
            <a:ext cx="3505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Installed in UH-1 (Huey) helicopter with top and bottom blade antennas</a:t>
            </a: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10084" y="1624254"/>
            <a:ext cx="2514600" cy="4060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848600" y="3429000"/>
            <a:ext cx="3505200" cy="22560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6664354"/>
      </p:ext>
    </p:extLst>
  </p:cSld>
  <p:clrMapOvr>
    <a:masterClrMapping/>
  </p:clrMapOvr>
</p:sld>
</file>

<file path=ppt/slides/slide2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YPG Test Sites</a:t>
            </a:r>
          </a:p>
        </p:txBody>
      </p:sp>
      <p:pic>
        <p:nvPicPr>
          <p:cNvPr id="4" name="Picture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14800" y="609600"/>
            <a:ext cx="5632847" cy="5542955"/>
          </a:xfrm>
          <a:prstGeom prst="rect">
            <a:avLst/>
          </a:prstGeom>
        </p:spPr>
      </p:pic>
      <p:cxnSp>
        <p:nvCxnSpPr>
          <p:cNvPr id="6" name="Straight Arrow Connector 5"/>
          <p:cNvCxnSpPr>
            <a:cxnSpLocks/>
            <a:stCxn id="17" idx="3"/>
          </p:cNvCxnSpPr>
          <p:nvPr/>
        </p:nvCxnSpPr>
        <p:spPr>
          <a:xfrm>
            <a:off x="3599258" y="3444061"/>
            <a:ext cx="2195513" cy="622639"/>
          </a:xfrm>
          <a:prstGeom prst="straightConnector1">
            <a:avLst/>
          </a:prstGeom>
          <a:ln w="28575">
            <a:solidFill>
              <a:schemeClr val="bg2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>
            <a:cxnSpLocks/>
            <a:stCxn id="18" idx="3"/>
          </p:cNvCxnSpPr>
          <p:nvPr/>
        </p:nvCxnSpPr>
        <p:spPr>
          <a:xfrm>
            <a:off x="3599258" y="4388406"/>
            <a:ext cx="2460430" cy="95251"/>
          </a:xfrm>
          <a:prstGeom prst="straightConnector1">
            <a:avLst/>
          </a:prstGeom>
          <a:ln w="28575">
            <a:solidFill>
              <a:schemeClr val="bg2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>
            <a:cxnSpLocks/>
            <a:stCxn id="16" idx="3"/>
          </p:cNvCxnSpPr>
          <p:nvPr/>
        </p:nvCxnSpPr>
        <p:spPr>
          <a:xfrm>
            <a:off x="3599258" y="2232690"/>
            <a:ext cx="1963342" cy="83805"/>
          </a:xfrm>
          <a:prstGeom prst="straightConnector1">
            <a:avLst/>
          </a:prstGeom>
          <a:ln w="19050">
            <a:solidFill>
              <a:schemeClr val="accent2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Oval 14"/>
          <p:cNvSpPr/>
          <p:nvPr/>
        </p:nvSpPr>
        <p:spPr>
          <a:xfrm>
            <a:off x="5636419" y="2232690"/>
            <a:ext cx="158352" cy="167610"/>
          </a:xfrm>
          <a:prstGeom prst="ellipse">
            <a:avLst/>
          </a:prstGeom>
          <a:solidFill>
            <a:schemeClr val="accent2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2065733" y="2048024"/>
            <a:ext cx="15335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Site CM4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570556" y="3259395"/>
            <a:ext cx="10287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 algn="r"/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Site 2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341957" y="4203740"/>
            <a:ext cx="12573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 algn="r"/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Site 4</a:t>
            </a:r>
          </a:p>
        </p:txBody>
      </p:sp>
      <p:cxnSp>
        <p:nvCxnSpPr>
          <p:cNvPr id="23" name="Straight Arrow Connector 22"/>
          <p:cNvCxnSpPr/>
          <p:nvPr/>
        </p:nvCxnSpPr>
        <p:spPr>
          <a:xfrm flipV="1">
            <a:off x="3599258" y="4849688"/>
            <a:ext cx="2348509" cy="95251"/>
          </a:xfrm>
          <a:prstGeom prst="straightConnector1">
            <a:avLst/>
          </a:prstGeom>
          <a:ln w="28575">
            <a:solidFill>
              <a:schemeClr val="bg2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1065608" y="4798456"/>
            <a:ext cx="25336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 algn="r"/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Laguna Airfield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38885C8-C1ED-6BD4-C334-110F296E959D}"/>
              </a:ext>
            </a:extLst>
          </p:cNvPr>
          <p:cNvSpPr txBox="1"/>
          <p:nvPr/>
        </p:nvSpPr>
        <p:spPr>
          <a:xfrm>
            <a:off x="9982200" y="2967335"/>
            <a:ext cx="13716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Site 4 to Site CM4 = 14.25 mi</a:t>
            </a:r>
          </a:p>
        </p:txBody>
      </p:sp>
    </p:spTree>
    <p:extLst>
      <p:ext uri="{BB962C8B-B14F-4D97-AF65-F5344CB8AC3E}">
        <p14:creationId xmlns:p14="http://schemas.microsoft.com/office/powerpoint/2010/main" val="3216395662"/>
      </p:ext>
    </p:extLst>
  </p:cSld>
  <p:clrMapOvr>
    <a:masterClrMapping/>
  </p:clrMapOvr>
</p:sld>
</file>

<file path=ppt/slides/slide2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/>
          <p:cNvSpPr/>
          <p:nvPr/>
        </p:nvSpPr>
        <p:spPr bwMode="auto">
          <a:xfrm>
            <a:off x="5415230" y="4214838"/>
            <a:ext cx="1552576" cy="683486"/>
          </a:xfrm>
          <a:prstGeom prst="rect">
            <a:avLst/>
          </a:prstGeom>
          <a:solidFill>
            <a:schemeClr val="bg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endParaRPr lang="en-US" sz="600" dirty="0">
              <a:solidFill>
                <a:srgbClr val="000000"/>
              </a:solidFill>
            </a:endParaRPr>
          </a:p>
        </p:txBody>
      </p:sp>
      <p:sp>
        <p:nvSpPr>
          <p:cNvPr id="72" name="Rectangle 71"/>
          <p:cNvSpPr/>
          <p:nvPr/>
        </p:nvSpPr>
        <p:spPr bwMode="auto">
          <a:xfrm>
            <a:off x="5415230" y="5303807"/>
            <a:ext cx="1552576" cy="765606"/>
          </a:xfrm>
          <a:prstGeom prst="rect">
            <a:avLst/>
          </a:prstGeom>
          <a:solidFill>
            <a:schemeClr val="bg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endParaRPr lang="en-US" sz="600" dirty="0">
              <a:solidFill>
                <a:srgbClr val="000000"/>
              </a:solidFill>
            </a:endParaRPr>
          </a:p>
        </p:txBody>
      </p:sp>
      <p:sp>
        <p:nvSpPr>
          <p:cNvPr id="70" name="Rectangle 69"/>
          <p:cNvSpPr/>
          <p:nvPr/>
        </p:nvSpPr>
        <p:spPr bwMode="auto">
          <a:xfrm>
            <a:off x="5415230" y="2929486"/>
            <a:ext cx="1552576" cy="919002"/>
          </a:xfrm>
          <a:prstGeom prst="rect">
            <a:avLst/>
          </a:prstGeom>
          <a:solidFill>
            <a:schemeClr val="bg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endParaRPr lang="en-US" sz="600" dirty="0">
              <a:solidFill>
                <a:srgbClr val="000000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Analysis using Data Logs</a:t>
            </a:r>
          </a:p>
        </p:txBody>
      </p:sp>
      <p:pic>
        <p:nvPicPr>
          <p:cNvPr id="5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392907" y="4419600"/>
            <a:ext cx="1028700" cy="642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97483" y="3226764"/>
            <a:ext cx="902771" cy="209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465397" y="3226764"/>
            <a:ext cx="902771" cy="209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33311" y="3226764"/>
            <a:ext cx="902771" cy="209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0" name="Straight Arrow Connector 9"/>
          <p:cNvCxnSpPr/>
          <p:nvPr/>
        </p:nvCxnSpPr>
        <p:spPr bwMode="auto">
          <a:xfrm>
            <a:off x="1430882" y="3607764"/>
            <a:ext cx="971550" cy="914400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accent2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1" name="Straight Arrow Connector 10"/>
          <p:cNvCxnSpPr/>
          <p:nvPr/>
        </p:nvCxnSpPr>
        <p:spPr bwMode="auto">
          <a:xfrm>
            <a:off x="2916782" y="3569664"/>
            <a:ext cx="0" cy="914400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accent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3" name="Straight Arrow Connector 12"/>
          <p:cNvCxnSpPr/>
          <p:nvPr/>
        </p:nvCxnSpPr>
        <p:spPr bwMode="auto">
          <a:xfrm flipH="1">
            <a:off x="3368168" y="3531564"/>
            <a:ext cx="1034515" cy="1035844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accent4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6" name="TextBox 15"/>
          <p:cNvSpPr txBox="1"/>
          <p:nvPr/>
        </p:nvSpPr>
        <p:spPr>
          <a:xfrm>
            <a:off x="819178" y="3656541"/>
            <a:ext cx="685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Ch1, Ch2</a:t>
            </a:r>
          </a:p>
          <a:p>
            <a:r>
              <a:rPr lang="en-US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DQE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282817" y="3607765"/>
            <a:ext cx="685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Ch1, Ch2</a:t>
            </a:r>
          </a:p>
          <a:p>
            <a:r>
              <a:rPr lang="en-US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DQE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347636" y="3576563"/>
            <a:ext cx="685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Ch1, Ch2</a:t>
            </a:r>
          </a:p>
          <a:p>
            <a:r>
              <a:rPr lang="en-US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DQE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35582" y="2400650"/>
            <a:ext cx="685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Site 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114153" y="4953000"/>
            <a:ext cx="685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‘Best’</a:t>
            </a:r>
          </a:p>
        </p:txBody>
      </p:sp>
      <p:cxnSp>
        <p:nvCxnSpPr>
          <p:cNvPr id="27" name="Straight Arrow Connector 26"/>
          <p:cNvCxnSpPr/>
          <p:nvPr/>
        </p:nvCxnSpPr>
        <p:spPr bwMode="auto">
          <a:xfrm>
            <a:off x="1021307" y="2833081"/>
            <a:ext cx="0" cy="349748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accent2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9" name="TextBox 28"/>
          <p:cNvSpPr txBox="1"/>
          <p:nvPr/>
        </p:nvSpPr>
        <p:spPr>
          <a:xfrm>
            <a:off x="668882" y="2563136"/>
            <a:ext cx="4762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F1</a:t>
            </a:r>
          </a:p>
        </p:txBody>
      </p:sp>
      <p:cxnSp>
        <p:nvCxnSpPr>
          <p:cNvPr id="32" name="Straight Arrow Connector 31"/>
          <p:cNvCxnSpPr/>
          <p:nvPr/>
        </p:nvCxnSpPr>
        <p:spPr bwMode="auto">
          <a:xfrm>
            <a:off x="1468982" y="2819181"/>
            <a:ext cx="0" cy="349748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accent2"/>
            </a:solidFill>
            <a:prstDash val="sysDash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3" name="TextBox 32"/>
          <p:cNvSpPr txBox="1"/>
          <p:nvPr/>
        </p:nvSpPr>
        <p:spPr>
          <a:xfrm>
            <a:off x="1371627" y="2819182"/>
            <a:ext cx="685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Ch2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371627" y="2541614"/>
            <a:ext cx="685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F2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2606667" y="2362201"/>
            <a:ext cx="685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Site 2</a:t>
            </a:r>
          </a:p>
        </p:txBody>
      </p:sp>
      <p:cxnSp>
        <p:nvCxnSpPr>
          <p:cNvPr id="36" name="Straight Arrow Connector 35"/>
          <p:cNvCxnSpPr/>
          <p:nvPr/>
        </p:nvCxnSpPr>
        <p:spPr bwMode="auto">
          <a:xfrm>
            <a:off x="2680762" y="2805851"/>
            <a:ext cx="0" cy="349748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accent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7" name="TextBox 36"/>
          <p:cNvSpPr txBox="1"/>
          <p:nvPr/>
        </p:nvSpPr>
        <p:spPr>
          <a:xfrm>
            <a:off x="2118787" y="2535906"/>
            <a:ext cx="685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F1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2099737" y="2807755"/>
            <a:ext cx="685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Ch1</a:t>
            </a:r>
          </a:p>
        </p:txBody>
      </p:sp>
      <p:cxnSp>
        <p:nvCxnSpPr>
          <p:cNvPr id="39" name="Straight Arrow Connector 38"/>
          <p:cNvCxnSpPr/>
          <p:nvPr/>
        </p:nvCxnSpPr>
        <p:spPr bwMode="auto">
          <a:xfrm>
            <a:off x="3128437" y="2791951"/>
            <a:ext cx="0" cy="349748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accent1"/>
            </a:solidFill>
            <a:prstDash val="sysDash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0" name="TextBox 39"/>
          <p:cNvSpPr txBox="1"/>
          <p:nvPr/>
        </p:nvSpPr>
        <p:spPr>
          <a:xfrm>
            <a:off x="3031082" y="2791952"/>
            <a:ext cx="685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Ch2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3031082" y="2514384"/>
            <a:ext cx="685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F2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4157136" y="2373420"/>
            <a:ext cx="685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CM4</a:t>
            </a:r>
          </a:p>
        </p:txBody>
      </p:sp>
      <p:cxnSp>
        <p:nvCxnSpPr>
          <p:cNvPr id="43" name="Straight Arrow Connector 42"/>
          <p:cNvCxnSpPr/>
          <p:nvPr/>
        </p:nvCxnSpPr>
        <p:spPr bwMode="auto">
          <a:xfrm>
            <a:off x="4242861" y="2805851"/>
            <a:ext cx="0" cy="349748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accent4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4" name="TextBox 43"/>
          <p:cNvSpPr txBox="1"/>
          <p:nvPr/>
        </p:nvSpPr>
        <p:spPr>
          <a:xfrm>
            <a:off x="3680886" y="2535906"/>
            <a:ext cx="685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F1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3661836" y="2801830"/>
            <a:ext cx="685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Ch1</a:t>
            </a:r>
          </a:p>
        </p:txBody>
      </p:sp>
      <p:cxnSp>
        <p:nvCxnSpPr>
          <p:cNvPr id="46" name="Straight Arrow Connector 45"/>
          <p:cNvCxnSpPr/>
          <p:nvPr/>
        </p:nvCxnSpPr>
        <p:spPr bwMode="auto">
          <a:xfrm>
            <a:off x="4690536" y="2791951"/>
            <a:ext cx="0" cy="349748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accent4"/>
            </a:solidFill>
            <a:prstDash val="sysDash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7" name="TextBox 46"/>
          <p:cNvSpPr txBox="1"/>
          <p:nvPr/>
        </p:nvSpPr>
        <p:spPr>
          <a:xfrm>
            <a:off x="4593181" y="2791952"/>
            <a:ext cx="685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Ch2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4593181" y="2514384"/>
            <a:ext cx="685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F2</a:t>
            </a:r>
          </a:p>
        </p:txBody>
      </p:sp>
      <p:pic>
        <p:nvPicPr>
          <p:cNvPr id="49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15257" y="1371601"/>
            <a:ext cx="822101" cy="5393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51" name="Straight Arrow Connector 50"/>
          <p:cNvCxnSpPr/>
          <p:nvPr/>
        </p:nvCxnSpPr>
        <p:spPr bwMode="auto">
          <a:xfrm>
            <a:off x="2585512" y="1937880"/>
            <a:ext cx="0" cy="349748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2" name="TextBox 51"/>
          <p:cNvSpPr txBox="1"/>
          <p:nvPr/>
        </p:nvSpPr>
        <p:spPr>
          <a:xfrm>
            <a:off x="1674952" y="1663345"/>
            <a:ext cx="8403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F1</a:t>
            </a:r>
          </a:p>
          <a:p>
            <a:r>
              <a:rPr lang="en-US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Top</a:t>
            </a:r>
          </a:p>
          <a:p>
            <a:r>
              <a:rPr lang="en-US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Antenna</a:t>
            </a:r>
          </a:p>
        </p:txBody>
      </p:sp>
      <p:cxnSp>
        <p:nvCxnSpPr>
          <p:cNvPr id="54" name="Straight Arrow Connector 53"/>
          <p:cNvCxnSpPr/>
          <p:nvPr/>
        </p:nvCxnSpPr>
        <p:spPr bwMode="auto">
          <a:xfrm>
            <a:off x="3250157" y="1937880"/>
            <a:ext cx="0" cy="349748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ysDash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6" name="TextBox 55"/>
          <p:cNvSpPr txBox="1"/>
          <p:nvPr/>
        </p:nvSpPr>
        <p:spPr>
          <a:xfrm>
            <a:off x="3309411" y="1663345"/>
            <a:ext cx="838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F2</a:t>
            </a:r>
          </a:p>
          <a:p>
            <a:r>
              <a:rPr lang="en-US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Bottom</a:t>
            </a:r>
          </a:p>
          <a:p>
            <a:r>
              <a:rPr lang="en-US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Antenna</a:t>
            </a:r>
          </a:p>
        </p:txBody>
      </p:sp>
      <p:cxnSp>
        <p:nvCxnSpPr>
          <p:cNvPr id="58" name="Straight Arrow Connector 57"/>
          <p:cNvCxnSpPr/>
          <p:nvPr/>
        </p:nvCxnSpPr>
        <p:spPr bwMode="auto">
          <a:xfrm>
            <a:off x="1571652" y="3569664"/>
            <a:ext cx="971550" cy="914400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accent2"/>
            </a:solidFill>
            <a:prstDash val="sysDash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9" name="Straight Arrow Connector 58"/>
          <p:cNvCxnSpPr/>
          <p:nvPr/>
        </p:nvCxnSpPr>
        <p:spPr bwMode="auto">
          <a:xfrm>
            <a:off x="3031082" y="3566062"/>
            <a:ext cx="0" cy="914400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accent1"/>
            </a:solidFill>
            <a:prstDash val="sysDash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0" name="Straight Arrow Connector 59"/>
          <p:cNvCxnSpPr/>
          <p:nvPr/>
        </p:nvCxnSpPr>
        <p:spPr bwMode="auto">
          <a:xfrm flipH="1">
            <a:off x="3520568" y="3546626"/>
            <a:ext cx="1034515" cy="1035844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accent4"/>
            </a:solidFill>
            <a:prstDash val="sysDash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63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486550" y="5410200"/>
            <a:ext cx="774700" cy="122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64" name="Straight Arrow Connector 63"/>
          <p:cNvCxnSpPr/>
          <p:nvPr/>
        </p:nvCxnSpPr>
        <p:spPr bwMode="auto">
          <a:xfrm>
            <a:off x="2859632" y="5625694"/>
            <a:ext cx="0" cy="241268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66" name="TextBox 65"/>
          <p:cNvSpPr txBox="1"/>
          <p:nvPr/>
        </p:nvSpPr>
        <p:spPr>
          <a:xfrm>
            <a:off x="1585941" y="5916076"/>
            <a:ext cx="254738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Receiver Analyzer BERT Log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5470135" y="5363445"/>
            <a:ext cx="14427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Receiver Analyzer Log (BER of A-CSS output)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5324744" y="4233416"/>
            <a:ext cx="17335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A-CSS Log</a:t>
            </a:r>
          </a:p>
          <a:p>
            <a:r>
              <a:rPr lang="en-US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(BEP of each time-aligned source)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5353318" y="3065822"/>
            <a:ext cx="1676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Data Log on</a:t>
            </a:r>
          </a:p>
          <a:p>
            <a:r>
              <a:rPr lang="en-US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Each Receiver</a:t>
            </a:r>
          </a:p>
          <a:p>
            <a:r>
              <a:rPr lang="en-US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(BEP, BER, RSSI,...)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683A8A34-5E84-61AC-082F-B2ADEC5266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91767" y="1371601"/>
            <a:ext cx="3162032" cy="4518950"/>
          </a:xfrm>
        </p:spPr>
        <p:txBody>
          <a:bodyPr/>
          <a:lstStyle/>
          <a:p>
            <a:r>
              <a:rPr lang="en-US" dirty="0"/>
              <a:t>Transmit F1-Top, F2-Bottom</a:t>
            </a:r>
          </a:p>
          <a:p>
            <a:r>
              <a:rPr lang="en-US" dirty="0"/>
              <a:t>3 Receive Sites</a:t>
            </a:r>
          </a:p>
          <a:p>
            <a:r>
              <a:rPr lang="en-US" dirty="0"/>
              <a:t> 6 Clock &amp; Data streams provided to A-CSS with Data Quality Encapsulation (DQE)</a:t>
            </a:r>
          </a:p>
          <a:p>
            <a:r>
              <a:rPr lang="en-US" dirty="0"/>
              <a:t>DQE = Receiver inserts periodic estimate of instantaneous BEP</a:t>
            </a:r>
          </a:p>
          <a:p>
            <a:r>
              <a:rPr lang="en-US" dirty="0"/>
              <a:t>Items of interest</a:t>
            </a:r>
          </a:p>
          <a:p>
            <a:pPr lvl="1"/>
            <a:r>
              <a:rPr lang="en-US" sz="1400" dirty="0"/>
              <a:t>Top vs Bottom Antenna</a:t>
            </a:r>
          </a:p>
          <a:p>
            <a:pPr lvl="1"/>
            <a:r>
              <a:rPr lang="en-US" sz="1400" dirty="0"/>
              <a:t>Individual Site Performance</a:t>
            </a:r>
          </a:p>
          <a:p>
            <a:pPr lvl="1"/>
            <a:r>
              <a:rPr lang="en-US" sz="1400" dirty="0"/>
              <a:t>Source Selector Performance</a:t>
            </a:r>
          </a:p>
          <a:p>
            <a:endParaRPr lang="en-US" dirty="0"/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62295879-B3C0-B271-A041-BF5989D3E664}"/>
              </a:ext>
            </a:extLst>
          </p:cNvPr>
          <p:cNvCxnSpPr/>
          <p:nvPr/>
        </p:nvCxnSpPr>
        <p:spPr bwMode="auto">
          <a:xfrm>
            <a:off x="2875103" y="5062538"/>
            <a:ext cx="0" cy="241268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B78EE6CD-A407-EA34-2C23-9F2080A799CC}"/>
              </a:ext>
            </a:extLst>
          </p:cNvPr>
          <p:cNvSpPr txBox="1"/>
          <p:nvPr/>
        </p:nvSpPr>
        <p:spPr>
          <a:xfrm>
            <a:off x="668882" y="2834985"/>
            <a:ext cx="457200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Ch1</a:t>
            </a:r>
          </a:p>
        </p:txBody>
      </p:sp>
    </p:spTree>
    <p:extLst>
      <p:ext uri="{BB962C8B-B14F-4D97-AF65-F5344CB8AC3E}">
        <p14:creationId xmlns:p14="http://schemas.microsoft.com/office/powerpoint/2010/main" val="3158576707"/>
      </p:ext>
    </p:extLst>
  </p:cSld>
  <p:clrMapOvr>
    <a:masterClrMapping/>
  </p:clrMapOvr>
</p:sld>
</file>

<file path=ppt/slides/slide2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Flight 1 – PCM/FM 5 Mbps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803B356-70BE-4BBA-8ED7-0E83FD8C432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1800" dirty="0">
                <a:solidFill>
                  <a:schemeClr val="accent1"/>
                </a:solidFill>
              </a:rPr>
              <a:t>Link Availability Summary (PN23 BER)</a:t>
            </a:r>
            <a:endParaRPr lang="en-US" dirty="0">
              <a:solidFill>
                <a:schemeClr val="accent1"/>
              </a:solidFill>
            </a:endParaRPr>
          </a:p>
        </p:txBody>
      </p:sp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892870" y="1981200"/>
            <a:ext cx="6406261" cy="39772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17399118"/>
      </p:ext>
    </p:extLst>
  </p:cSld>
  <p:clrMapOvr>
    <a:masterClrMapping/>
  </p:clrMapOvr>
</p:sld>
</file>

<file path=ppt/slides/slide2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Flight 2 – SOQPSK 5 Mbps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58CBA3F-FB24-6531-3082-9F7C30A2FDA9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1800" dirty="0">
                <a:solidFill>
                  <a:schemeClr val="accent1"/>
                </a:solidFill>
              </a:rPr>
              <a:t>Link Availability Summary (PN23 BER)</a:t>
            </a:r>
            <a:endParaRPr lang="en-US" dirty="0">
              <a:solidFill>
                <a:schemeClr val="accent1"/>
              </a:solidFill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892870" y="1981200"/>
            <a:ext cx="6406261" cy="39772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12533700"/>
      </p:ext>
    </p:extLst>
  </p:cSld>
  <p:clrMapOvr>
    <a:masterClrMapping/>
  </p:clrMapOvr>
</p:sld>
</file>

<file path=ppt/slides/slide2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Flight 3 – SOQPSK 20 Mbps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F8E5EF-AEC4-7423-8CB7-7FF30B30B732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1800" dirty="0">
                <a:solidFill>
                  <a:schemeClr val="accent1"/>
                </a:solidFill>
              </a:rPr>
              <a:t>Link Availability Summary (PN23 BER)</a:t>
            </a:r>
            <a:endParaRPr lang="en-US" dirty="0">
              <a:solidFill>
                <a:schemeClr val="accent1"/>
              </a:solidFill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892870" y="1981200"/>
            <a:ext cx="6406261" cy="39772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45781672"/>
      </p:ext>
    </p:extLst>
  </p:cSld>
  <p:clrMapOvr>
    <a:masterClrMapping/>
  </p:clrMapOvr>
</p:sld>
</file>

<file path=ppt/slides/slide2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Flight 4 – STC/LDPC 5 Mbps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E24DB6-6A68-4F94-1335-AAE3132CEA38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1800" dirty="0">
                <a:solidFill>
                  <a:schemeClr val="accent1"/>
                </a:solidFill>
              </a:rPr>
              <a:t>Link Availability Summary (PN23 BER)</a:t>
            </a:r>
            <a:endParaRPr lang="en-US" dirty="0">
              <a:solidFill>
                <a:schemeClr val="accent1"/>
              </a:solidFill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895600" y="1981200"/>
            <a:ext cx="6400800" cy="39738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30345349"/>
      </p:ext>
    </p:extLst>
  </p:cSld>
  <p:clrMapOvr>
    <a:masterClrMapping/>
  </p:clrMapOvr>
</p:sld>
</file>

<file path=ppt/slides/slide2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The elusive zero-error link…..</a:t>
            </a: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F781960E-D733-A2B1-4893-F030795101F7}"/>
              </a:ext>
            </a:extLst>
          </p:cNvPr>
          <p:cNvPicPr>
            <a:picLocks noGrp="1" noChangeAspect="1" noChangeArrowheads="1"/>
          </p:cNvPicPr>
          <p:nvPr>
            <p:ph type="pic"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2415" r="12415"/>
          <a:stretch>
            <a:fillRect/>
          </a:stretch>
        </p:blipFill>
        <p:spPr bwMode="auto">
          <a:xfrm rot="5400000">
            <a:off x="6437313" y="987425"/>
            <a:ext cx="4914900" cy="4903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ED94B336-9902-97C4-1B4B-543747014FBB}"/>
              </a:ext>
            </a:extLst>
          </p:cNvPr>
          <p:cNvSpPr>
            <a:spLocks noGrp="1"/>
          </p:cNvSpPr>
          <p:nvPr>
            <p:ph idx="13"/>
          </p:nvPr>
        </p:nvSpPr>
        <p:spPr/>
        <p:txBody>
          <a:bodyPr anchor="ctr"/>
          <a:lstStyle/>
          <a:p>
            <a:r>
              <a:rPr lang="en-US" sz="1800" dirty="0"/>
              <a:t>STC/LDPC from 3 sites at 5 MBPS</a:t>
            </a:r>
            <a:br>
              <a:rPr lang="en-US" sz="1800" dirty="0"/>
            </a:br>
            <a:endParaRPr lang="en-US" sz="1800" dirty="0"/>
          </a:p>
          <a:p>
            <a:r>
              <a:rPr lang="en-US" sz="1800" dirty="0"/>
              <a:t>1</a:t>
            </a:r>
            <a:r>
              <a:rPr lang="en-US" sz="1800" baseline="30000" dirty="0"/>
              <a:t>st</a:t>
            </a:r>
            <a:r>
              <a:rPr lang="en-US" sz="1800" dirty="0"/>
              <a:t> pass PN23 -- 34 minutes of helicopter flight across YPG</a:t>
            </a:r>
            <a:r>
              <a:rPr lang="is-IS" sz="1800"/>
              <a:t>…</a:t>
            </a:r>
            <a:br>
              <a:rPr lang="is-IS" sz="1800"/>
            </a:br>
            <a:endParaRPr lang="en-US" sz="1800" dirty="0"/>
          </a:p>
          <a:p>
            <a:r>
              <a:rPr lang="en-US" sz="1800" dirty="0">
                <a:solidFill>
                  <a:schemeClr val="accent2"/>
                </a:solidFill>
              </a:rPr>
              <a:t>Error-free!</a:t>
            </a:r>
            <a:br>
              <a:rPr lang="en-US" sz="1800" dirty="0">
                <a:solidFill>
                  <a:schemeClr val="accent2"/>
                </a:solidFill>
              </a:rPr>
            </a:br>
            <a:endParaRPr lang="en-US" sz="1800" dirty="0">
              <a:solidFill>
                <a:schemeClr val="accent2"/>
              </a:solidFill>
            </a:endParaRPr>
          </a:p>
          <a:p>
            <a:r>
              <a:rPr lang="en-US" sz="1800" dirty="0"/>
              <a:t>2</a:t>
            </a:r>
            <a:r>
              <a:rPr lang="en-US" sz="1800" baseline="30000" dirty="0"/>
              <a:t>nd</a:t>
            </a:r>
            <a:r>
              <a:rPr lang="en-US" sz="1800" dirty="0"/>
              <a:t> pass video with no freeze ups or blackouts!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9400717"/>
      </p:ext>
    </p:extLst>
  </p:cSld>
  <p:clrMapOvr>
    <a:masterClrMapping/>
  </p:clrMapOvr>
</p:sld>
</file>

<file path=ppt/slides/slide2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8983BB5-793D-BD96-5D5A-CAB73DE45A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Performance Comparison and Summary</a:t>
            </a:r>
          </a:p>
        </p:txBody>
      </p:sp>
    </p:spTree>
    <p:extLst>
      <p:ext uri="{BB962C8B-B14F-4D97-AF65-F5344CB8AC3E}">
        <p14:creationId xmlns:p14="http://schemas.microsoft.com/office/powerpoint/2010/main" val="2098386787"/>
      </p:ext>
    </p:extLst>
  </p:cSld>
  <p:clrMapOvr>
    <a:masterClrMapping/>
  </p:clrMapOvr>
</p:sld>
</file>

<file path=ppt/slides/slide2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2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>
                <a:cs typeface="+mj-cs"/>
              </a:rPr>
              <a:t>Power Spectral Densities</a:t>
            </a:r>
          </a:p>
        </p:txBody>
      </p:sp>
      <p:pic>
        <p:nvPicPr>
          <p:cNvPr id="10" name="Picture Placeholder 9">
            <a:extLst>
              <a:ext uri="{FF2B5EF4-FFF2-40B4-BE49-F238E27FC236}">
                <a16:creationId xmlns:a16="http://schemas.microsoft.com/office/drawing/2014/main" id="{2913E186-9779-D91B-24D0-E62A9165AE78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3"/>
          <a:stretch>
            <a:fillRect/>
          </a:stretch>
        </p:blipFill>
        <p:spPr>
          <a:xfrm>
            <a:off x="3111500" y="1600200"/>
            <a:ext cx="5811520" cy="4216400"/>
          </a:xfrm>
          <a:prstGeom prst="rect">
            <a:avLst/>
          </a:prstGeom>
        </p:spPr>
      </p:pic>
    </p:spTree>
  </p:cSld>
  <p:clrMapOvr>
    <a:masterClrMapping/>
  </p:clrMapOvr>
</p:sld>
</file>

<file path=ppt/slides/slide2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92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>
                <a:cs typeface="+mj-cs"/>
              </a:rPr>
              <a:t>Out-of-Band Power</a:t>
            </a:r>
          </a:p>
        </p:txBody>
      </p:sp>
      <p:pic>
        <p:nvPicPr>
          <p:cNvPr id="5" name="Picture Placeholder 4">
            <a:extLst>
              <a:ext uri="{FF2B5EF4-FFF2-40B4-BE49-F238E27FC236}">
                <a16:creationId xmlns:a16="http://schemas.microsoft.com/office/drawing/2014/main" id="{A20952F8-A975-B936-8476-4AAF818916EF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3"/>
          <a:stretch>
            <a:fillRect/>
          </a:stretch>
        </p:blipFill>
        <p:spPr>
          <a:xfrm>
            <a:off x="3180080" y="1600200"/>
            <a:ext cx="5831840" cy="4226560"/>
          </a:xfrm>
          <a:prstGeom prst="rect">
            <a:avLst/>
          </a:prstGeom>
        </p:spPr>
      </p:pic>
    </p:spTree>
  </p:cSld>
  <p:clrMapOvr>
    <a:masterClrMapping/>
  </p:clrMapOvr>
</p:sld>
</file>

<file path=ppt/slides/slide2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BER Performance Comparison</a:t>
            </a:r>
          </a:p>
        </p:txBody>
      </p:sp>
      <p:pic>
        <p:nvPicPr>
          <p:cNvPr id="9" name="Picture Placeholder 8" descr="All BERs.png">
            <a:extLst>
              <a:ext uri="{FF2B5EF4-FFF2-40B4-BE49-F238E27FC236}">
                <a16:creationId xmlns:a16="http://schemas.microsoft.com/office/drawing/2014/main" id="{317502B5-BC55-7772-2319-58E40FA470BF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30350" y="1219200"/>
            <a:ext cx="9131300" cy="482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3815435"/>
      </p:ext>
    </p:extLst>
  </p:cSld>
  <p:clrMapOvr>
    <a:masterClrMapping/>
  </p:clrMapOvr>
</p:sld>
</file>

<file path=ppt/slides/slide2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 descr="BW-Eff plane six codes.png">
            <a:extLst>
              <a:ext uri="{FF2B5EF4-FFF2-40B4-BE49-F238E27FC236}">
                <a16:creationId xmlns:a16="http://schemas.microsoft.com/office/drawing/2014/main" id="{0442F365-8C0A-47C2-F5C8-C11FA2D569E5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38120" y="1628000"/>
            <a:ext cx="6715760" cy="4114800"/>
          </a:xfrm>
          <a:prstGeom prst="rect">
            <a:avLst/>
          </a:prstGeom>
        </p:spPr>
      </p:pic>
      <p:sp>
        <p:nvSpPr>
          <p:cNvPr id="2140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>
                <a:cs typeface="Times New Roman" charset="0"/>
              </a:rPr>
              <a:t>Bandwidth-Power Plane</a:t>
            </a:r>
            <a:endParaRPr lang="en-US" dirty="0">
              <a:cs typeface="+mj-cs"/>
            </a:endParaRP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5609B15A-89B4-4D61-35C4-24BCD3132388}"/>
              </a:ext>
            </a:extLst>
          </p:cNvPr>
          <p:cNvSpPr/>
          <p:nvPr/>
        </p:nvSpPr>
        <p:spPr bwMode="auto">
          <a:xfrm>
            <a:off x="5181600" y="4648199"/>
            <a:ext cx="228600" cy="2286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endParaRPr lang="en-US" sz="600" dirty="0">
              <a:solidFill>
                <a:srgbClr val="00000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08CDB64-40B0-636C-5FE5-AF09F8AE9570}"/>
              </a:ext>
            </a:extLst>
          </p:cNvPr>
          <p:cNvSpPr txBox="1"/>
          <p:nvPr/>
        </p:nvSpPr>
        <p:spPr>
          <a:xfrm>
            <a:off x="4365350" y="4648200"/>
            <a:ext cx="816250" cy="276999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tx1"/>
                </a:solidFill>
                <a:latin typeface="+mn-lt"/>
              </a:rPr>
              <a:t>16-APSK</a:t>
            </a:r>
          </a:p>
        </p:txBody>
      </p:sp>
    </p:spTree>
    <p:extLst>
      <p:ext uri="{BB962C8B-B14F-4D97-AF65-F5344CB8AC3E}">
        <p14:creationId xmlns:p14="http://schemas.microsoft.com/office/powerpoint/2010/main" val="25047112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2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BF560A-CE8E-B8ED-EF75-57F11A7317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DC82DAAE-4591-1D56-6F03-D03699CB8A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38400" y="1049400"/>
            <a:ext cx="7467600" cy="5174399"/>
          </a:xfrm>
          <a:prstGeom prst="rect">
            <a:avLst/>
          </a:prstGeom>
        </p:spPr>
      </p:pic>
      <p:sp>
        <p:nvSpPr>
          <p:cNvPr id="214018" name="Rectangle 2">
            <a:extLst>
              <a:ext uri="{FF2B5EF4-FFF2-40B4-BE49-F238E27FC236}">
                <a16:creationId xmlns:a16="http://schemas.microsoft.com/office/drawing/2014/main" id="{30369179-4D72-C978-775C-9D614B561FA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>
                <a:cs typeface="Times New Roman" charset="0"/>
              </a:rPr>
              <a:t>But Wait, There’s More!</a:t>
            </a:r>
            <a:endParaRPr lang="en-US" dirty="0">
              <a:cs typeface="+mj-cs"/>
            </a:endParaRP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750E5CFD-5A82-238D-E1C0-4BE4EED9FBF5}"/>
              </a:ext>
            </a:extLst>
          </p:cNvPr>
          <p:cNvSpPr/>
          <p:nvPr/>
        </p:nvSpPr>
        <p:spPr bwMode="auto">
          <a:xfrm>
            <a:off x="5105400" y="5181600"/>
            <a:ext cx="228600" cy="2286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endParaRPr lang="en-US" sz="600" dirty="0">
              <a:solidFill>
                <a:srgbClr val="00000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CF13F30-CF56-472D-ACAF-41A71D60EF01}"/>
              </a:ext>
            </a:extLst>
          </p:cNvPr>
          <p:cNvSpPr txBox="1"/>
          <p:nvPr/>
        </p:nvSpPr>
        <p:spPr>
          <a:xfrm>
            <a:off x="4212950" y="5181600"/>
            <a:ext cx="816250" cy="276999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tx1"/>
                </a:solidFill>
                <a:latin typeface="+mn-lt"/>
              </a:rPr>
              <a:t>16-APSK</a:t>
            </a:r>
          </a:p>
        </p:txBody>
      </p:sp>
    </p:spTree>
    <p:extLst>
      <p:ext uri="{BB962C8B-B14F-4D97-AF65-F5344CB8AC3E}">
        <p14:creationId xmlns:p14="http://schemas.microsoft.com/office/powerpoint/2010/main" val="589675833"/>
      </p:ext>
    </p:extLst>
  </p:cSld>
  <p:clrMapOvr>
    <a:masterClrMapping/>
  </p:clrMapOvr>
</p:sld>
</file>

<file path=ppt/slides/slide2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30">
            <a:extLst>
              <a:ext uri="{FF2B5EF4-FFF2-40B4-BE49-F238E27FC236}">
                <a16:creationId xmlns:a16="http://schemas.microsoft.com/office/drawing/2014/main" id="{9AA7FE3D-CA3F-F403-B0D8-108051991B09}"/>
              </a:ext>
            </a:extLst>
          </p:cNvPr>
          <p:cNvSpPr/>
          <p:nvPr/>
        </p:nvSpPr>
        <p:spPr>
          <a:xfrm>
            <a:off x="914400" y="1593194"/>
            <a:ext cx="3351320" cy="98007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7051FFD3-DD5A-8C65-447C-F88A84761A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13761" y="1764855"/>
            <a:ext cx="3014442" cy="437939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Mark Geoghegan</a:t>
            </a:r>
          </a:p>
        </p:txBody>
      </p:sp>
      <p:sp>
        <p:nvSpPr>
          <p:cNvPr id="26" name="Content Placeholder 25">
            <a:extLst>
              <a:ext uri="{FF2B5EF4-FFF2-40B4-BE49-F238E27FC236}">
                <a16:creationId xmlns:a16="http://schemas.microsoft.com/office/drawing/2014/main" id="{2184F9B6-5279-FBF4-D38F-F8757680E0F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13761" y="2124658"/>
            <a:ext cx="3014442" cy="382936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</a:rPr>
              <a:t>Quasonix</a:t>
            </a:r>
          </a:p>
        </p:txBody>
      </p:sp>
      <p:sp>
        <p:nvSpPr>
          <p:cNvPr id="2150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>
                <a:cs typeface="+mj-cs"/>
              </a:rPr>
              <a:t>Acknowledgements</a:t>
            </a:r>
          </a:p>
        </p:txBody>
      </p:sp>
      <p:pic>
        <p:nvPicPr>
          <p:cNvPr id="215046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34192" y="4295238"/>
            <a:ext cx="1579277" cy="15556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404485" name="Picture 7" descr="NAV_AIR_logo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98882" y="4925686"/>
            <a:ext cx="3139859" cy="5054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4486" name="Picture 9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76081" y="4353203"/>
            <a:ext cx="1579278" cy="1557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4"/>
          <p:cNvPicPr>
            <a:picLocks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4424620"/>
            <a:ext cx="1431132" cy="15576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38" name="Rectangle 37">
            <a:extLst>
              <a:ext uri="{FF2B5EF4-FFF2-40B4-BE49-F238E27FC236}">
                <a16:creationId xmlns:a16="http://schemas.microsoft.com/office/drawing/2014/main" id="{8A42A224-0122-D332-8961-D16EFB6FD8A8}"/>
              </a:ext>
            </a:extLst>
          </p:cNvPr>
          <p:cNvSpPr/>
          <p:nvPr/>
        </p:nvSpPr>
        <p:spPr>
          <a:xfrm>
            <a:off x="914400" y="2748379"/>
            <a:ext cx="3351320" cy="98007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9" name="Text Placeholder 24">
            <a:extLst>
              <a:ext uri="{FF2B5EF4-FFF2-40B4-BE49-F238E27FC236}">
                <a16:creationId xmlns:a16="http://schemas.microsoft.com/office/drawing/2014/main" id="{9FFB5EF8-0A67-E935-7507-234B6B216DCA}"/>
              </a:ext>
            </a:extLst>
          </p:cNvPr>
          <p:cNvSpPr txBox="1">
            <a:spLocks/>
          </p:cNvSpPr>
          <p:nvPr/>
        </p:nvSpPr>
        <p:spPr>
          <a:xfrm>
            <a:off x="1113761" y="2920040"/>
            <a:ext cx="3014442" cy="43793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b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tabLst/>
              <a:defRPr sz="2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tabLst/>
              <a:defRPr sz="18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tabLst/>
              <a:defRPr sz="16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tabLst/>
              <a:defRPr sz="16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en-US" dirty="0">
                <a:solidFill>
                  <a:schemeClr val="tx1"/>
                </a:solidFill>
              </a:rPr>
              <a:t>Kip Temple</a:t>
            </a:r>
          </a:p>
        </p:txBody>
      </p:sp>
      <p:sp>
        <p:nvSpPr>
          <p:cNvPr id="40" name="Content Placeholder 25">
            <a:extLst>
              <a:ext uri="{FF2B5EF4-FFF2-40B4-BE49-F238E27FC236}">
                <a16:creationId xmlns:a16="http://schemas.microsoft.com/office/drawing/2014/main" id="{BB9D3DE2-12E6-3A7D-3312-2E1336E0DF3E}"/>
              </a:ext>
            </a:extLst>
          </p:cNvPr>
          <p:cNvSpPr txBox="1">
            <a:spLocks/>
          </p:cNvSpPr>
          <p:nvPr/>
        </p:nvSpPr>
        <p:spPr>
          <a:xfrm>
            <a:off x="1113761" y="3279843"/>
            <a:ext cx="3014442" cy="3829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857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519113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14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639763" indent="-1714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915987" indent="-1714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206500" indent="-1714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10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dirty="0">
                <a:solidFill>
                  <a:schemeClr val="tx1"/>
                </a:solidFill>
              </a:rPr>
              <a:t>ARTM, Edwards AFB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C368678B-E3D3-3A04-1E34-CF7BB517A722}"/>
              </a:ext>
            </a:extLst>
          </p:cNvPr>
          <p:cNvSpPr/>
          <p:nvPr/>
        </p:nvSpPr>
        <p:spPr>
          <a:xfrm>
            <a:off x="7999521" y="1593194"/>
            <a:ext cx="3351320" cy="98007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8" name="Text Placeholder 24">
            <a:extLst>
              <a:ext uri="{FF2B5EF4-FFF2-40B4-BE49-F238E27FC236}">
                <a16:creationId xmlns:a16="http://schemas.microsoft.com/office/drawing/2014/main" id="{7DF502E0-82EC-25E8-5C65-5B81EEE2C5BF}"/>
              </a:ext>
            </a:extLst>
          </p:cNvPr>
          <p:cNvSpPr txBox="1">
            <a:spLocks/>
          </p:cNvSpPr>
          <p:nvPr/>
        </p:nvSpPr>
        <p:spPr>
          <a:xfrm>
            <a:off x="8198882" y="1764855"/>
            <a:ext cx="3014442" cy="43793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b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tabLst/>
              <a:defRPr sz="2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tabLst/>
              <a:defRPr sz="18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tabLst/>
              <a:defRPr sz="16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tabLst/>
              <a:defRPr sz="16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en-US" dirty="0">
                <a:solidFill>
                  <a:schemeClr val="tx1"/>
                </a:solidFill>
              </a:rPr>
              <a:t>Bob Jefferis</a:t>
            </a:r>
          </a:p>
        </p:txBody>
      </p:sp>
      <p:sp>
        <p:nvSpPr>
          <p:cNvPr id="49" name="Content Placeholder 25">
            <a:extLst>
              <a:ext uri="{FF2B5EF4-FFF2-40B4-BE49-F238E27FC236}">
                <a16:creationId xmlns:a16="http://schemas.microsoft.com/office/drawing/2014/main" id="{D7FD2181-7989-BA40-648E-709597EC5F5C}"/>
              </a:ext>
            </a:extLst>
          </p:cNvPr>
          <p:cNvSpPr txBox="1">
            <a:spLocks/>
          </p:cNvSpPr>
          <p:nvPr/>
        </p:nvSpPr>
        <p:spPr>
          <a:xfrm>
            <a:off x="8198882" y="2124658"/>
            <a:ext cx="3014442" cy="3829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857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519113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14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639763" indent="-1714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915987" indent="-1714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206500" indent="-1714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10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dirty="0">
                <a:solidFill>
                  <a:schemeClr val="tx1"/>
                </a:solidFill>
              </a:rPr>
              <a:t>Tybrin, Edwards AFB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6D526D0D-746A-02C8-7ECC-F9C458AB35A1}"/>
              </a:ext>
            </a:extLst>
          </p:cNvPr>
          <p:cNvSpPr/>
          <p:nvPr/>
        </p:nvSpPr>
        <p:spPr>
          <a:xfrm>
            <a:off x="7999521" y="2748379"/>
            <a:ext cx="3351320" cy="98007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1" name="Text Placeholder 24">
            <a:extLst>
              <a:ext uri="{FF2B5EF4-FFF2-40B4-BE49-F238E27FC236}">
                <a16:creationId xmlns:a16="http://schemas.microsoft.com/office/drawing/2014/main" id="{D578669A-E051-FDF8-DBB0-26A7567F4B34}"/>
              </a:ext>
            </a:extLst>
          </p:cNvPr>
          <p:cNvSpPr txBox="1">
            <a:spLocks/>
          </p:cNvSpPr>
          <p:nvPr/>
        </p:nvSpPr>
        <p:spPr>
          <a:xfrm>
            <a:off x="8198882" y="2920040"/>
            <a:ext cx="3014442" cy="43793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b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tabLst/>
              <a:defRPr sz="2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tabLst/>
              <a:defRPr sz="18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tabLst/>
              <a:defRPr sz="16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tabLst/>
              <a:defRPr sz="16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en-US" dirty="0">
                <a:solidFill>
                  <a:schemeClr val="tx1"/>
                </a:solidFill>
              </a:rPr>
              <a:t>Vickie Reynolds</a:t>
            </a:r>
          </a:p>
        </p:txBody>
      </p:sp>
      <p:sp>
        <p:nvSpPr>
          <p:cNvPr id="52" name="Content Placeholder 25">
            <a:extLst>
              <a:ext uri="{FF2B5EF4-FFF2-40B4-BE49-F238E27FC236}">
                <a16:creationId xmlns:a16="http://schemas.microsoft.com/office/drawing/2014/main" id="{AC904FD8-E67A-AB98-7994-C88FB55901D6}"/>
              </a:ext>
            </a:extLst>
          </p:cNvPr>
          <p:cNvSpPr txBox="1">
            <a:spLocks/>
          </p:cNvSpPr>
          <p:nvPr/>
        </p:nvSpPr>
        <p:spPr>
          <a:xfrm>
            <a:off x="8198882" y="3279843"/>
            <a:ext cx="3014442" cy="3829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857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519113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14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639763" indent="-1714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915987" indent="-1714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206500" indent="-1714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10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dirty="0">
                <a:solidFill>
                  <a:schemeClr val="tx1"/>
                </a:solidFill>
              </a:rPr>
              <a:t>White Sands Missile Range</a:t>
            </a: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C953D6AF-3BBD-912B-3A0B-29FEC671A599}"/>
              </a:ext>
            </a:extLst>
          </p:cNvPr>
          <p:cNvSpPr/>
          <p:nvPr/>
        </p:nvSpPr>
        <p:spPr>
          <a:xfrm>
            <a:off x="4456960" y="1593194"/>
            <a:ext cx="3351320" cy="98007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4" name="Text Placeholder 24">
            <a:extLst>
              <a:ext uri="{FF2B5EF4-FFF2-40B4-BE49-F238E27FC236}">
                <a16:creationId xmlns:a16="http://schemas.microsoft.com/office/drawing/2014/main" id="{158ED1EB-BBD2-7C91-01E7-E3B077D4CCEE}"/>
              </a:ext>
            </a:extLst>
          </p:cNvPr>
          <p:cNvSpPr txBox="1">
            <a:spLocks/>
          </p:cNvSpPr>
          <p:nvPr/>
        </p:nvSpPr>
        <p:spPr>
          <a:xfrm>
            <a:off x="4656321" y="1764855"/>
            <a:ext cx="3014442" cy="43793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b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tabLst/>
              <a:defRPr sz="2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tabLst/>
              <a:defRPr sz="18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tabLst/>
              <a:defRPr sz="16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tabLst/>
              <a:defRPr sz="16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en-US" dirty="0">
                <a:solidFill>
                  <a:schemeClr val="tx1"/>
                </a:solidFill>
              </a:rPr>
              <a:t>Dr. Michael Rice</a:t>
            </a:r>
          </a:p>
        </p:txBody>
      </p:sp>
      <p:sp>
        <p:nvSpPr>
          <p:cNvPr id="55" name="Content Placeholder 25">
            <a:extLst>
              <a:ext uri="{FF2B5EF4-FFF2-40B4-BE49-F238E27FC236}">
                <a16:creationId xmlns:a16="http://schemas.microsoft.com/office/drawing/2014/main" id="{19319179-1EAC-10EB-2409-570E6337D6BF}"/>
              </a:ext>
            </a:extLst>
          </p:cNvPr>
          <p:cNvSpPr txBox="1">
            <a:spLocks/>
          </p:cNvSpPr>
          <p:nvPr/>
        </p:nvSpPr>
        <p:spPr>
          <a:xfrm>
            <a:off x="4656321" y="2124658"/>
            <a:ext cx="3014442" cy="3829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857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519113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14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639763" indent="-1714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915987" indent="-1714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206500" indent="-1714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10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dirty="0">
                <a:solidFill>
                  <a:schemeClr val="tx1"/>
                </a:solidFill>
              </a:rPr>
              <a:t>Brigham Young University</a:t>
            </a: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B1C1C751-CBC9-7870-F85D-BDFCEA19DD27}"/>
              </a:ext>
            </a:extLst>
          </p:cNvPr>
          <p:cNvSpPr/>
          <p:nvPr/>
        </p:nvSpPr>
        <p:spPr>
          <a:xfrm>
            <a:off x="4456960" y="2748379"/>
            <a:ext cx="3351320" cy="98007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7" name="Text Placeholder 24">
            <a:extLst>
              <a:ext uri="{FF2B5EF4-FFF2-40B4-BE49-F238E27FC236}">
                <a16:creationId xmlns:a16="http://schemas.microsoft.com/office/drawing/2014/main" id="{1950E160-2EDF-92F1-2582-4C2C5FB5C916}"/>
              </a:ext>
            </a:extLst>
          </p:cNvPr>
          <p:cNvSpPr txBox="1">
            <a:spLocks/>
          </p:cNvSpPr>
          <p:nvPr/>
        </p:nvSpPr>
        <p:spPr>
          <a:xfrm>
            <a:off x="4656321" y="2920040"/>
            <a:ext cx="3014442" cy="43793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b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tabLst/>
              <a:defRPr sz="2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tabLst/>
              <a:defRPr sz="18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tabLst/>
              <a:defRPr sz="16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tabLst/>
              <a:defRPr sz="16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en-US" dirty="0">
                <a:solidFill>
                  <a:schemeClr val="tx1"/>
                </a:solidFill>
              </a:rPr>
              <a:t>Gene Law</a:t>
            </a:r>
          </a:p>
        </p:txBody>
      </p:sp>
      <p:sp>
        <p:nvSpPr>
          <p:cNvPr id="58" name="Content Placeholder 25">
            <a:extLst>
              <a:ext uri="{FF2B5EF4-FFF2-40B4-BE49-F238E27FC236}">
                <a16:creationId xmlns:a16="http://schemas.microsoft.com/office/drawing/2014/main" id="{9F8A2964-D5E2-4E5B-C58B-E3ACA6E2B5A4}"/>
              </a:ext>
            </a:extLst>
          </p:cNvPr>
          <p:cNvSpPr txBox="1">
            <a:spLocks/>
          </p:cNvSpPr>
          <p:nvPr/>
        </p:nvSpPr>
        <p:spPr>
          <a:xfrm>
            <a:off x="4656321" y="3279843"/>
            <a:ext cx="3014442" cy="3829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857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519113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14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639763" indent="-1714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915987" indent="-1714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206500" indent="-1714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10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dirty="0">
                <a:solidFill>
                  <a:schemeClr val="tx1"/>
                </a:solidFill>
              </a:rPr>
              <a:t>NAWCWD, Pt. Mugu</a:t>
            </a:r>
          </a:p>
        </p:txBody>
      </p:sp>
    </p:spTree>
  </p:cSld>
  <p:clrMapOvr>
    <a:masterClrMapping/>
  </p:clrMapOvr>
</p:sld>
</file>

<file path=ppt/slides/slide2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0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>
                <a:cs typeface="+mj-cs"/>
              </a:rPr>
              <a:t>Questions/Comments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over/Chapter Openers">
  <a:themeElements>
    <a:clrScheme name="Quasonix">
      <a:dk1>
        <a:srgbClr val="111217"/>
      </a:dk1>
      <a:lt1>
        <a:srgbClr val="FFFFFF"/>
      </a:lt1>
      <a:dk2>
        <a:srgbClr val="171A1C"/>
      </a:dk2>
      <a:lt2>
        <a:srgbClr val="EEEEEE"/>
      </a:lt2>
      <a:accent1>
        <a:srgbClr val="4D74FF"/>
      </a:accent1>
      <a:accent2>
        <a:srgbClr val="E2303E"/>
      </a:accent2>
      <a:accent3>
        <a:srgbClr val="001541"/>
      </a:accent3>
      <a:accent4>
        <a:srgbClr val="0039AF"/>
      </a:accent4>
      <a:accent5>
        <a:srgbClr val="ED7E86"/>
      </a:accent5>
      <a:accent6>
        <a:srgbClr val="262833"/>
      </a:accent6>
      <a:hlink>
        <a:srgbClr val="4C74FF"/>
      </a:hlink>
      <a:folHlink>
        <a:srgbClr val="E2303E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Body Pages">
  <a:themeElements>
    <a:clrScheme name="Quasonix">
      <a:dk1>
        <a:srgbClr val="111217"/>
      </a:dk1>
      <a:lt1>
        <a:srgbClr val="FFFFFF"/>
      </a:lt1>
      <a:dk2>
        <a:srgbClr val="101217"/>
      </a:dk2>
      <a:lt2>
        <a:srgbClr val="EEEEEE"/>
      </a:lt2>
      <a:accent1>
        <a:srgbClr val="4D74FF"/>
      </a:accent1>
      <a:accent2>
        <a:srgbClr val="E2303E"/>
      </a:accent2>
      <a:accent3>
        <a:srgbClr val="001541"/>
      </a:accent3>
      <a:accent4>
        <a:srgbClr val="0039AF"/>
      </a:accent4>
      <a:accent5>
        <a:srgbClr val="ED7E86"/>
      </a:accent5>
      <a:accent6>
        <a:srgbClr val="262833"/>
      </a:accent6>
      <a:hlink>
        <a:srgbClr val="4C74FF"/>
      </a:hlink>
      <a:folHlink>
        <a:srgbClr val="E2303E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27906</TotalTime>
  <Words>8733</Words>
  <Application>Microsoft Macintosh PowerPoint</Application>
  <PresentationFormat>Widescreen</PresentationFormat>
  <Paragraphs>1853</Paragraphs>
  <Slides>268</Slides>
  <Notes>171</Notes>
  <HiddenSlides>0</HiddenSlides>
  <MMClips>4</MMClips>
  <ScaleCrop>false</ScaleCrop>
  <HeadingPairs>
    <vt:vector size="8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4</vt:i4>
      </vt:variant>
      <vt:variant>
        <vt:lpstr>Slide Titles</vt:lpstr>
      </vt:variant>
      <vt:variant>
        <vt:i4>268</vt:i4>
      </vt:variant>
    </vt:vector>
  </HeadingPairs>
  <TitlesOfParts>
    <vt:vector size="282" baseType="lpstr">
      <vt:lpstr>Arial</vt:lpstr>
      <vt:lpstr>Arial Bold</vt:lpstr>
      <vt:lpstr>Symbol</vt:lpstr>
      <vt:lpstr>Tahoma</vt:lpstr>
      <vt:lpstr>Times</vt:lpstr>
      <vt:lpstr>Times New Roman</vt:lpstr>
      <vt:lpstr>Wingdings</vt:lpstr>
      <vt:lpstr>Wingdings 2</vt:lpstr>
      <vt:lpstr>Cover/Chapter Openers</vt:lpstr>
      <vt:lpstr>Body Pages</vt:lpstr>
      <vt:lpstr>Equation</vt:lpstr>
      <vt:lpstr>Document</vt:lpstr>
      <vt:lpstr>VISIO</vt:lpstr>
      <vt:lpstr>Chart</vt:lpstr>
      <vt:lpstr>Advanced Modulation Techniques for Telemetry</vt:lpstr>
      <vt:lpstr>Course Outline</vt:lpstr>
      <vt:lpstr>Performance Metrics</vt:lpstr>
      <vt:lpstr>Bandwidth Efficiency</vt:lpstr>
      <vt:lpstr>Power Spectral Density (PSD)</vt:lpstr>
      <vt:lpstr>Fractional Out-of-band Power</vt:lpstr>
      <vt:lpstr>DD1494</vt:lpstr>
      <vt:lpstr>DD1494 Calculator</vt:lpstr>
      <vt:lpstr>DD1494 Guides</vt:lpstr>
      <vt:lpstr>Information Fidelity</vt:lpstr>
      <vt:lpstr>BER Performance Comparison</vt:lpstr>
      <vt:lpstr>Today’s Modulation Tour</vt:lpstr>
      <vt:lpstr>Continuous Phase Modulation</vt:lpstr>
      <vt:lpstr>The Modulation Universe</vt:lpstr>
      <vt:lpstr>Angle Modulations</vt:lpstr>
      <vt:lpstr>Saturated Power Amplifiers</vt:lpstr>
      <vt:lpstr>Constant Envelope Modulations</vt:lpstr>
      <vt:lpstr>CPM Notation and Parameters</vt:lpstr>
      <vt:lpstr>CPM Characteristics</vt:lpstr>
      <vt:lpstr>Phase Tree Representation</vt:lpstr>
      <vt:lpstr>M=2, h=1/2, 1REC (MSK)</vt:lpstr>
      <vt:lpstr>M=4, h=1/4, 1REC</vt:lpstr>
      <vt:lpstr>M=4, h=1/4, 1RC</vt:lpstr>
      <vt:lpstr>M=4, h=1/4, 2RC</vt:lpstr>
      <vt:lpstr>M=4, h=1/4, 3RC</vt:lpstr>
      <vt:lpstr>Multi-h CPM</vt:lpstr>
      <vt:lpstr>M=2, h1=1/4, h2=1/2, 1REC</vt:lpstr>
      <vt:lpstr>M=4, h1=4/16, h2=5/16, 3RC</vt:lpstr>
      <vt:lpstr>CPM Summary</vt:lpstr>
      <vt:lpstr>ARTM Tier 0 (PCM/FM) (CPFSK)</vt:lpstr>
      <vt:lpstr>PCM/FM (Tier 0)</vt:lpstr>
      <vt:lpstr>Tier 0 in CPM Notation</vt:lpstr>
      <vt:lpstr>PCM/FM as a Phase Modulation</vt:lpstr>
      <vt:lpstr>Power Spectral Density (PSD)</vt:lpstr>
      <vt:lpstr>Fractional Out-of-band Power</vt:lpstr>
      <vt:lpstr>PCM/FM Summary</vt:lpstr>
      <vt:lpstr>ARTM Tier I (SOQPSK-TG)</vt:lpstr>
      <vt:lpstr>Tier I Overview</vt:lpstr>
      <vt:lpstr>SOQPSK in CPM Notation</vt:lpstr>
      <vt:lpstr>Definition of SOQPSK Pulse</vt:lpstr>
      <vt:lpstr>Frequency Pulse Shape, g(t)</vt:lpstr>
      <vt:lpstr>SOQPSK Variants</vt:lpstr>
      <vt:lpstr>Optimal SOQPSK Variants</vt:lpstr>
      <vt:lpstr>Unshaped Offset QPSK</vt:lpstr>
      <vt:lpstr>Slightly Shaped OQPSK</vt:lpstr>
      <vt:lpstr>MIL-STD SOQSPK</vt:lpstr>
      <vt:lpstr>SOQPSK-TG</vt:lpstr>
      <vt:lpstr>SOQPSK-TG Phase Tree</vt:lpstr>
      <vt:lpstr>Power Spectral Density</vt:lpstr>
      <vt:lpstr>SOQPSK-TG Eye Patterns</vt:lpstr>
      <vt:lpstr>SOQPSK Constellations</vt:lpstr>
      <vt:lpstr>Measured PSD (Tier 0 &amp; 1)</vt:lpstr>
      <vt:lpstr>Fractional Out-of-band Power</vt:lpstr>
      <vt:lpstr>Shaped Offset QPSK Summary</vt:lpstr>
      <vt:lpstr>ARTM Tier II (ARTM CPM) (Multi-h CPM)</vt:lpstr>
      <vt:lpstr>Tier II Overview</vt:lpstr>
      <vt:lpstr>ARTM Tier II in CPM Notation</vt:lpstr>
      <vt:lpstr>Frequency Pulse &amp; Phase Tree</vt:lpstr>
      <vt:lpstr>PSD (Tier 0, I, &amp; II)</vt:lpstr>
      <vt:lpstr>Fractional Out-of-band Power</vt:lpstr>
      <vt:lpstr>Tier II Multi-h CPM Summary</vt:lpstr>
      <vt:lpstr>Side by Side Summary</vt:lpstr>
      <vt:lpstr>Amplitude/Phase Shift Keying (APSK)</vt:lpstr>
      <vt:lpstr>16-APSK Constellation - Ideal</vt:lpstr>
      <vt:lpstr>16-APSK Spectrum - Ideal</vt:lpstr>
      <vt:lpstr>16-APSK Transmitter</vt:lpstr>
      <vt:lpstr>16-APSK TX Output</vt:lpstr>
      <vt:lpstr>16-APSK BER</vt:lpstr>
      <vt:lpstr>16-APSK Spectrum @ 1 Watt</vt:lpstr>
      <vt:lpstr>16-APSK Spectrum @ 6 Watts</vt:lpstr>
      <vt:lpstr>16-APSK Conclusions</vt:lpstr>
      <vt:lpstr>Demodulation</vt:lpstr>
      <vt:lpstr>Demodulation</vt:lpstr>
      <vt:lpstr>Single-Symbol Demodulation</vt:lpstr>
      <vt:lpstr>Tier 0 Single-Symbol Detection</vt:lpstr>
      <vt:lpstr>Tier 0 Frequency Detection</vt:lpstr>
      <vt:lpstr>SOQPSK-TG Eye Patterns</vt:lpstr>
      <vt:lpstr>SOQPSK Constellations</vt:lpstr>
      <vt:lpstr>Waveform Comparison</vt:lpstr>
      <vt:lpstr>Trellis Demodulation Overview</vt:lpstr>
      <vt:lpstr>Tier 0 Phase Tree</vt:lpstr>
      <vt:lpstr>Why Does It Matter?</vt:lpstr>
      <vt:lpstr>Multi-Symbol Detector Example</vt:lpstr>
      <vt:lpstr>Generic Trellis Demodulator</vt:lpstr>
      <vt:lpstr>Tier 0 BER Performance</vt:lpstr>
      <vt:lpstr>Legacy PCM/FM Transmitters</vt:lpstr>
      <vt:lpstr>Effect of TX Deviation Error</vt:lpstr>
      <vt:lpstr>What About Phase Noise?</vt:lpstr>
      <vt:lpstr>Phase Noise</vt:lpstr>
      <vt:lpstr>SOQPSK Detection</vt:lpstr>
      <vt:lpstr>SOQPSK-TG Phase Tree</vt:lpstr>
      <vt:lpstr>SOQPSK Detection Efficiency</vt:lpstr>
      <vt:lpstr>Multi-h CPM Detection</vt:lpstr>
      <vt:lpstr>BER Performance Comparison</vt:lpstr>
      <vt:lpstr>Synchronization</vt:lpstr>
      <vt:lpstr>Telemetry Channels are Bursty</vt:lpstr>
      <vt:lpstr>Synchronization Test</vt:lpstr>
      <vt:lpstr>Synchronization Parameters</vt:lpstr>
      <vt:lpstr>Tier 0 Synchronization, BER = 1e-5</vt:lpstr>
      <vt:lpstr>SOQPSK Synchronization, No Noise</vt:lpstr>
      <vt:lpstr>SOQPSK Synchronization, 6 dB</vt:lpstr>
      <vt:lpstr>SOQPSK Synchronization, 3 dB</vt:lpstr>
      <vt:lpstr>SOQPSK Synchronization, 1 dB</vt:lpstr>
      <vt:lpstr>SOQPSK Synchronization, -1 dB</vt:lpstr>
      <vt:lpstr>Synchronization Summary</vt:lpstr>
      <vt:lpstr>Adjacent Channel Interference</vt:lpstr>
      <vt:lpstr>PSD is Half the Story</vt:lpstr>
      <vt:lpstr>Multi-channel ACI Test Set</vt:lpstr>
      <vt:lpstr>9 Mbps Multi-h CPM, Multichannel</vt:lpstr>
      <vt:lpstr>BER as a Function of F</vt:lpstr>
      <vt:lpstr>Degradation as a Function of F</vt:lpstr>
      <vt:lpstr>ACI Summary</vt:lpstr>
      <vt:lpstr>Frequency Separation Rule</vt:lpstr>
      <vt:lpstr>Multipath Propagation</vt:lpstr>
      <vt:lpstr>Multipath Propagation</vt:lpstr>
      <vt:lpstr>Assumptions</vt:lpstr>
      <vt:lpstr>2-Ray Transfer Function</vt:lpstr>
      <vt:lpstr>3-Ray Transfer Function</vt:lpstr>
      <vt:lpstr>Multipath on the Tarmac</vt:lpstr>
      <vt:lpstr>Multipath in Flight</vt:lpstr>
      <vt:lpstr>Multipath Summary</vt:lpstr>
      <vt:lpstr>DSP Techniques for Telemetry</vt:lpstr>
      <vt:lpstr>Receiver-Only DSP Techniques</vt:lpstr>
      <vt:lpstr>Diversity Combining</vt:lpstr>
      <vt:lpstr>Maximal Ratio Combining</vt:lpstr>
      <vt:lpstr>Maximal Ratio Combining</vt:lpstr>
      <vt:lpstr>Maximal Ratio Combining</vt:lpstr>
      <vt:lpstr>BER Results - Fading Signals</vt:lpstr>
      <vt:lpstr>Measured Combiner BER - Tier 0</vt:lpstr>
      <vt:lpstr>Measured Combiner BER - Tier I</vt:lpstr>
      <vt:lpstr>Measured Combiner BER - Tier II</vt:lpstr>
      <vt:lpstr>Combiner Summary</vt:lpstr>
      <vt:lpstr>Let’s Eat Students! Let’s Eat, Students!</vt:lpstr>
      <vt:lpstr>Data Quality Metric (DQM)</vt:lpstr>
      <vt:lpstr>DQE/DQM Evolution</vt:lpstr>
      <vt:lpstr>How to Assess Data Quality</vt:lpstr>
      <vt:lpstr>Definition of DQM</vt:lpstr>
      <vt:lpstr>DQE Format</vt:lpstr>
      <vt:lpstr>DQM Parameter Trades</vt:lpstr>
      <vt:lpstr>DQE Stream Builder</vt:lpstr>
      <vt:lpstr>Calibration of DQM</vt:lpstr>
      <vt:lpstr>DQM Calibration Fixture</vt:lpstr>
      <vt:lpstr>IRIG 118-22 Ch. 11</vt:lpstr>
      <vt:lpstr>IRIG 118-22 Ch. 11</vt:lpstr>
      <vt:lpstr>Basic AWGN Sweep</vt:lpstr>
      <vt:lpstr>Basic AWGN BER v. BEP</vt:lpstr>
      <vt:lpstr>Step AWGN BER v. BEP</vt:lpstr>
      <vt:lpstr>Not All DQMs are Created Equal</vt:lpstr>
      <vt:lpstr>Assessing Telemetry Receiver Data Quality Metrics using RCC 118-22 Test Procedures</vt:lpstr>
      <vt:lpstr>DQE Tests / Signal Types</vt:lpstr>
      <vt:lpstr>Automated Testing Approach</vt:lpstr>
      <vt:lpstr>11.1 AWGN</vt:lpstr>
      <vt:lpstr>11.2 Step &amp; Dwell</vt:lpstr>
      <vt:lpstr>Industry Day 2 DQE/DQM Assessment Testing</vt:lpstr>
      <vt:lpstr>Test Setup</vt:lpstr>
      <vt:lpstr>Equipment</vt:lpstr>
      <vt:lpstr>11.1 (AWGN) Report</vt:lpstr>
      <vt:lpstr>11.2 (Step &amp; Dwell) Report</vt:lpstr>
      <vt:lpstr>11.3 (ACI) Report</vt:lpstr>
      <vt:lpstr>11.4 &amp; 11.5 (Multipath) Report</vt:lpstr>
      <vt:lpstr>11.6 (Resync) Report</vt:lpstr>
      <vt:lpstr>Adaptive Equalization</vt:lpstr>
      <vt:lpstr>Multipath is Ugly</vt:lpstr>
      <vt:lpstr>Adaptive Equalization</vt:lpstr>
      <vt:lpstr>Generic Adaptive Equalizer</vt:lpstr>
      <vt:lpstr>Adaptive Equalization, PCM/FM</vt:lpstr>
      <vt:lpstr>Adaptive Equalization, SOQPSK</vt:lpstr>
      <vt:lpstr>Adaptive Equalizer Summary</vt:lpstr>
      <vt:lpstr>Performance Evaluation of Adaptive Equalizers</vt:lpstr>
      <vt:lpstr>DQM Calibration Fixture</vt:lpstr>
      <vt:lpstr>Test Procedure</vt:lpstr>
      <vt:lpstr>Grading the Tests</vt:lpstr>
      <vt:lpstr>DQM Calibration</vt:lpstr>
      <vt:lpstr>No Multipath, No Problem</vt:lpstr>
      <vt:lpstr>0-100-0.9 </vt:lpstr>
      <vt:lpstr>90-100-0.9</vt:lpstr>
      <vt:lpstr>180-100-0.9</vt:lpstr>
      <vt:lpstr>270-100-0.9</vt:lpstr>
      <vt:lpstr>Test Results Examples</vt:lpstr>
      <vt:lpstr>10 Mbps SOQPSK, 1 bit Delay</vt:lpstr>
      <vt:lpstr>10 Mbps SOQPSK, 2 Bits Delay</vt:lpstr>
      <vt:lpstr>10 Mbps SOQPSK, 5 Bits Delay</vt:lpstr>
      <vt:lpstr>10 Mbps SOQPSK, 10 Bits Delay</vt:lpstr>
      <vt:lpstr>10 Mbps SOQPSK, 20 Bits Delay</vt:lpstr>
      <vt:lpstr>What About Dynamics?</vt:lpstr>
      <vt:lpstr>What Can we Measure?</vt:lpstr>
      <vt:lpstr>Equalizer Break Frequency</vt:lpstr>
      <vt:lpstr>Best Channel Selector (BCS)</vt:lpstr>
      <vt:lpstr>Receive Diversity – Combiner</vt:lpstr>
      <vt:lpstr>Combiner Structure</vt:lpstr>
      <vt:lpstr>Combiner Performance</vt:lpstr>
      <vt:lpstr>Receive Diversity – BCS</vt:lpstr>
      <vt:lpstr>BCS Structure</vt:lpstr>
      <vt:lpstr>BCS Test – Multipath</vt:lpstr>
      <vt:lpstr>BCS Test – Multipath</vt:lpstr>
      <vt:lpstr>Field Test Results – Circle, 50º Bank, ARTM CPM, Single Antenna</vt:lpstr>
      <vt:lpstr>Field Test Results – Circle, 50º Bank, ARTM CPM, Single Antenna, estimated by DQM</vt:lpstr>
      <vt:lpstr>Field Test Results – Circle, 10º Bank, SOQPSK, Dual Antenna</vt:lpstr>
      <vt:lpstr>Field Test Results – Circle, 10º Bank /  Multipath Corridor, STC Dual Antenna</vt:lpstr>
      <vt:lpstr>Field Test Results – Rocket Launch, BPSK</vt:lpstr>
      <vt:lpstr>Field Test Results – Up/Down Runway, SOQPSK/LDPC</vt:lpstr>
      <vt:lpstr>Conclusions</vt:lpstr>
      <vt:lpstr>Best Source Selection</vt:lpstr>
      <vt:lpstr>Combining Multiple Sources</vt:lpstr>
      <vt:lpstr>Selection Algorithms</vt:lpstr>
      <vt:lpstr>Best Source Algorithm</vt:lpstr>
      <vt:lpstr>Majority Vote Algorithm</vt:lpstr>
      <vt:lpstr>Max Likelihood Bit Detection</vt:lpstr>
      <vt:lpstr>Data Quality Encapsulation</vt:lpstr>
      <vt:lpstr>Best Source Selection</vt:lpstr>
      <vt:lpstr>Majority Vote</vt:lpstr>
      <vt:lpstr>Max Likelihood Bit Detection</vt:lpstr>
      <vt:lpstr>Majority Vote with Dumb Voter</vt:lpstr>
      <vt:lpstr>BSS Summary</vt:lpstr>
      <vt:lpstr>Rx/TX DSP Techniques</vt:lpstr>
      <vt:lpstr>Rx/Tx DSP Techniques</vt:lpstr>
      <vt:lpstr>Space-Time Coding</vt:lpstr>
      <vt:lpstr>Difficulties with TX Diversity</vt:lpstr>
      <vt:lpstr>Pattern Measurement Setup</vt:lpstr>
      <vt:lpstr>Measured Antenna Pattern</vt:lpstr>
      <vt:lpstr>Alamouti Space-Time Coding (STC)</vt:lpstr>
      <vt:lpstr>Symbol Error Rate - QPSK</vt:lpstr>
      <vt:lpstr>Antenna Pattern Interpretation</vt:lpstr>
      <vt:lpstr>SER Simulations</vt:lpstr>
      <vt:lpstr>Flight Tests: Airborne Configuration</vt:lpstr>
      <vt:lpstr>C-12 Beechcraft: Airborne Platform</vt:lpstr>
      <vt:lpstr>STC Video Clip</vt:lpstr>
      <vt:lpstr>M1: Test Results</vt:lpstr>
      <vt:lpstr>M2: Test Results</vt:lpstr>
      <vt:lpstr>M3: Test Results</vt:lpstr>
      <vt:lpstr>M4: Test Results</vt:lpstr>
      <vt:lpstr>M3 to C2 Transition Test Results</vt:lpstr>
      <vt:lpstr>C2: Test Results</vt:lpstr>
      <vt:lpstr>D2: Test Results</vt:lpstr>
      <vt:lpstr>STC Summary</vt:lpstr>
      <vt:lpstr>Forward Error Correction</vt:lpstr>
      <vt:lpstr>Forward Error Correction</vt:lpstr>
      <vt:lpstr>LDPC Codes - History</vt:lpstr>
      <vt:lpstr>LDPC AR4JA Codes</vt:lpstr>
      <vt:lpstr>Packet Assembly</vt:lpstr>
      <vt:lpstr>Spectral Characterization</vt:lpstr>
      <vt:lpstr>Fractional Out-of-Band Power</vt:lpstr>
      <vt:lpstr>Decoder</vt:lpstr>
      <vt:lpstr>Measured BER Results</vt:lpstr>
      <vt:lpstr>LDPC from Appendix 2-D </vt:lpstr>
      <vt:lpstr>BER – All Modes </vt:lpstr>
      <vt:lpstr>Conclusions</vt:lpstr>
      <vt:lpstr>LDPC for ARTM Tier 0</vt:lpstr>
      <vt:lpstr>LDPC for ARTM Tier II</vt:lpstr>
      <vt:lpstr>How Well Does It All Work Together?</vt:lpstr>
      <vt:lpstr>Recipe for Delivering Every Bit</vt:lpstr>
      <vt:lpstr>Multiple Receiving Sites</vt:lpstr>
      <vt:lpstr>Dual Transmitter – S band – 10 W each output</vt:lpstr>
      <vt:lpstr>YPG Test Sites</vt:lpstr>
      <vt:lpstr>Analysis using Data Logs</vt:lpstr>
      <vt:lpstr>Flight 1 – PCM/FM 5 Mbps</vt:lpstr>
      <vt:lpstr>Flight 2 – SOQPSK 5 Mbps</vt:lpstr>
      <vt:lpstr>Flight 3 – SOQPSK 20 Mbps</vt:lpstr>
      <vt:lpstr>Flight 4 – STC/LDPC 5 Mbps</vt:lpstr>
      <vt:lpstr>The elusive zero-error link…..</vt:lpstr>
      <vt:lpstr>Performance Comparison and Summary</vt:lpstr>
      <vt:lpstr>Power Spectral Densities</vt:lpstr>
      <vt:lpstr>Out-of-Band Power</vt:lpstr>
      <vt:lpstr>BER Performance Comparison</vt:lpstr>
      <vt:lpstr>Bandwidth-Power Plane</vt:lpstr>
      <vt:lpstr>But Wait, There’s More!</vt:lpstr>
      <vt:lpstr>Acknowledgements</vt:lpstr>
      <vt:lpstr>Questions/Comments</vt:lpstr>
    </vt:vector>
  </TitlesOfParts>
  <Company>Quasonix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Advanced Modulation Techniques for Telemetry</dc:title>
  <dc:creator>Terry Hill</dc:creator>
  <cp:lastModifiedBy>Terry Hill</cp:lastModifiedBy>
  <cp:revision>582</cp:revision>
  <dcterms:created xsi:type="dcterms:W3CDTF">2007-08-21T10:51:04Z</dcterms:created>
  <dcterms:modified xsi:type="dcterms:W3CDTF">2026-10-26T19:38:45Z</dcterms:modified>
</cp:coreProperties>
</file>