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  <p:sldMasterId id="2147483677" r:id="rId2"/>
  </p:sldMasterIdLst>
  <p:notesMasterIdLst>
    <p:notesMasterId r:id="rId225"/>
  </p:notesMasterIdLst>
  <p:handoutMasterIdLst>
    <p:handoutMasterId r:id="rId226"/>
  </p:handoutMasterIdLst>
  <p:sldIdLst>
    <p:sldId id="256" r:id="rId3"/>
    <p:sldId id="529" r:id="rId4"/>
    <p:sldId id="263" r:id="rId5"/>
    <p:sldId id="737" r:id="rId6"/>
    <p:sldId id="547" r:id="rId7"/>
    <p:sldId id="734" r:id="rId8"/>
    <p:sldId id="265" r:id="rId9"/>
    <p:sldId id="471" r:id="rId10"/>
    <p:sldId id="267" r:id="rId11"/>
    <p:sldId id="333" r:id="rId12"/>
    <p:sldId id="735" r:id="rId13"/>
    <p:sldId id="671" r:id="rId14"/>
    <p:sldId id="274" r:id="rId15"/>
    <p:sldId id="281" r:id="rId16"/>
    <p:sldId id="551" r:id="rId17"/>
    <p:sldId id="283" r:id="rId18"/>
    <p:sldId id="287" r:id="rId19"/>
    <p:sldId id="556" r:id="rId20"/>
    <p:sldId id="288" r:id="rId21"/>
    <p:sldId id="477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289" r:id="rId31"/>
    <p:sldId id="672" r:id="rId32"/>
    <p:sldId id="303" r:id="rId33"/>
    <p:sldId id="553" r:id="rId34"/>
    <p:sldId id="306" r:id="rId35"/>
    <p:sldId id="307" r:id="rId36"/>
    <p:sldId id="490" r:id="rId37"/>
    <p:sldId id="311" r:id="rId38"/>
    <p:sldId id="673" r:id="rId39"/>
    <p:sldId id="314" r:id="rId40"/>
    <p:sldId id="315" r:id="rId41"/>
    <p:sldId id="319" r:id="rId42"/>
    <p:sldId id="320" r:id="rId43"/>
    <p:sldId id="456" r:id="rId44"/>
    <p:sldId id="457" r:id="rId45"/>
    <p:sldId id="472" r:id="rId46"/>
    <p:sldId id="473" r:id="rId47"/>
    <p:sldId id="474" r:id="rId48"/>
    <p:sldId id="475" r:id="rId49"/>
    <p:sldId id="626" r:id="rId50"/>
    <p:sldId id="478" r:id="rId51"/>
    <p:sldId id="476" r:id="rId52"/>
    <p:sldId id="627" r:id="rId53"/>
    <p:sldId id="660" r:id="rId54"/>
    <p:sldId id="331" r:id="rId55"/>
    <p:sldId id="491" r:id="rId56"/>
    <p:sldId id="340" r:id="rId57"/>
    <p:sldId id="674" r:id="rId58"/>
    <p:sldId id="342" r:id="rId59"/>
    <p:sldId id="555" r:id="rId60"/>
    <p:sldId id="345" r:id="rId61"/>
    <p:sldId id="348" r:id="rId62"/>
    <p:sldId id="492" r:id="rId63"/>
    <p:sldId id="350" r:id="rId64"/>
    <p:sldId id="554" r:id="rId65"/>
    <p:sldId id="655" r:id="rId66"/>
    <p:sldId id="464" r:id="rId67"/>
    <p:sldId id="561" r:id="rId68"/>
    <p:sldId id="440" r:id="rId69"/>
    <p:sldId id="563" r:id="rId70"/>
    <p:sldId id="466" r:id="rId71"/>
    <p:sldId id="567" r:id="rId72"/>
    <p:sldId id="661" r:id="rId73"/>
    <p:sldId id="656" r:id="rId74"/>
    <p:sldId id="569" r:id="rId75"/>
    <p:sldId id="608" r:id="rId76"/>
    <p:sldId id="657" r:id="rId77"/>
    <p:sldId id="468" r:id="rId78"/>
    <p:sldId id="442" r:id="rId79"/>
    <p:sldId id="484" r:id="rId80"/>
    <p:sldId id="483" r:id="rId81"/>
    <p:sldId id="609" r:id="rId82"/>
    <p:sldId id="610" r:id="rId83"/>
    <p:sldId id="465" r:id="rId84"/>
    <p:sldId id="568" r:id="rId85"/>
    <p:sldId id="658" r:id="rId86"/>
    <p:sldId id="469" r:id="rId87"/>
    <p:sldId id="455" r:id="rId88"/>
    <p:sldId id="659" r:id="rId89"/>
    <p:sldId id="571" r:id="rId90"/>
    <p:sldId id="495" r:id="rId91"/>
    <p:sldId id="722" r:id="rId92"/>
    <p:sldId id="653" r:id="rId93"/>
    <p:sldId id="494" r:id="rId94"/>
    <p:sldId id="496" r:id="rId95"/>
    <p:sldId id="497" r:id="rId96"/>
    <p:sldId id="498" r:id="rId97"/>
    <p:sldId id="499" r:id="rId98"/>
    <p:sldId id="675" r:id="rId99"/>
    <p:sldId id="665" r:id="rId100"/>
    <p:sldId id="352" r:id="rId101"/>
    <p:sldId id="488" r:id="rId102"/>
    <p:sldId id="361" r:id="rId103"/>
    <p:sldId id="373" r:id="rId104"/>
    <p:sldId id="667" r:id="rId105"/>
    <p:sldId id="374" r:id="rId106"/>
    <p:sldId id="487" r:id="rId107"/>
    <p:sldId id="669" r:id="rId108"/>
    <p:sldId id="666" r:id="rId109"/>
    <p:sldId id="377" r:id="rId110"/>
    <p:sldId id="379" r:id="rId111"/>
    <p:sldId id="380" r:id="rId112"/>
    <p:sldId id="381" r:id="rId113"/>
    <p:sldId id="382" r:id="rId114"/>
    <p:sldId id="383" r:id="rId115"/>
    <p:sldId id="651" r:id="rId116"/>
    <p:sldId id="652" r:id="rId117"/>
    <p:sldId id="517" r:id="rId118"/>
    <p:sldId id="518" r:id="rId119"/>
    <p:sldId id="528" r:id="rId120"/>
    <p:sldId id="654" r:id="rId121"/>
    <p:sldId id="664" r:id="rId122"/>
    <p:sldId id="574" r:id="rId123"/>
    <p:sldId id="576" r:id="rId124"/>
    <p:sldId id="628" r:id="rId125"/>
    <p:sldId id="577" r:id="rId126"/>
    <p:sldId id="578" r:id="rId127"/>
    <p:sldId id="579" r:id="rId128"/>
    <p:sldId id="580" r:id="rId129"/>
    <p:sldId id="662" r:id="rId130"/>
    <p:sldId id="668" r:id="rId131"/>
    <p:sldId id="720" r:id="rId132"/>
    <p:sldId id="629" r:id="rId133"/>
    <p:sldId id="630" r:id="rId134"/>
    <p:sldId id="631" r:id="rId135"/>
    <p:sldId id="632" r:id="rId136"/>
    <p:sldId id="633" r:id="rId137"/>
    <p:sldId id="721" r:id="rId138"/>
    <p:sldId id="699" r:id="rId139"/>
    <p:sldId id="700" r:id="rId140"/>
    <p:sldId id="701" r:id="rId141"/>
    <p:sldId id="702" r:id="rId142"/>
    <p:sldId id="705" r:id="rId143"/>
    <p:sldId id="706" r:id="rId144"/>
    <p:sldId id="707" r:id="rId145"/>
    <p:sldId id="708" r:id="rId146"/>
    <p:sldId id="709" r:id="rId147"/>
    <p:sldId id="710" r:id="rId148"/>
    <p:sldId id="711" r:id="rId149"/>
    <p:sldId id="712" r:id="rId150"/>
    <p:sldId id="713" r:id="rId151"/>
    <p:sldId id="714" r:id="rId152"/>
    <p:sldId id="715" r:id="rId153"/>
    <p:sldId id="716" r:id="rId154"/>
    <p:sldId id="717" r:id="rId155"/>
    <p:sldId id="718" r:id="rId156"/>
    <p:sldId id="719" r:id="rId157"/>
    <p:sldId id="670" r:id="rId158"/>
    <p:sldId id="398" r:id="rId159"/>
    <p:sldId id="399" r:id="rId160"/>
    <p:sldId id="400" r:id="rId161"/>
    <p:sldId id="401" r:id="rId162"/>
    <p:sldId id="402" r:id="rId163"/>
    <p:sldId id="404" r:id="rId164"/>
    <p:sldId id="405" r:id="rId165"/>
    <p:sldId id="406" r:id="rId166"/>
    <p:sldId id="407" r:id="rId167"/>
    <p:sldId id="408" r:id="rId168"/>
    <p:sldId id="409" r:id="rId169"/>
    <p:sldId id="410" r:id="rId170"/>
    <p:sldId id="584" r:id="rId171"/>
    <p:sldId id="585" r:id="rId172"/>
    <p:sldId id="586" r:id="rId173"/>
    <p:sldId id="588" r:id="rId174"/>
    <p:sldId id="589" r:id="rId175"/>
    <p:sldId id="590" r:id="rId176"/>
    <p:sldId id="591" r:id="rId177"/>
    <p:sldId id="592" r:id="rId178"/>
    <p:sldId id="607" r:id="rId179"/>
    <p:sldId id="593" r:id="rId180"/>
    <p:sldId id="594" r:id="rId181"/>
    <p:sldId id="595" r:id="rId182"/>
    <p:sldId id="596" r:id="rId183"/>
    <p:sldId id="597" r:id="rId184"/>
    <p:sldId id="598" r:id="rId185"/>
    <p:sldId id="599" r:id="rId186"/>
    <p:sldId id="600" r:id="rId187"/>
    <p:sldId id="601" r:id="rId188"/>
    <p:sldId id="602" r:id="rId189"/>
    <p:sldId id="603" r:id="rId190"/>
    <p:sldId id="604" r:id="rId191"/>
    <p:sldId id="605" r:id="rId192"/>
    <p:sldId id="606" r:id="rId193"/>
    <p:sldId id="413" r:id="rId194"/>
    <p:sldId id="697" r:id="rId195"/>
    <p:sldId id="515" r:id="rId196"/>
    <p:sldId id="611" r:id="rId197"/>
    <p:sldId id="612" r:id="rId198"/>
    <p:sldId id="613" r:id="rId199"/>
    <p:sldId id="618" r:id="rId200"/>
    <p:sldId id="619" r:id="rId201"/>
    <p:sldId id="620" r:id="rId202"/>
    <p:sldId id="621" r:id="rId203"/>
    <p:sldId id="738" r:id="rId204"/>
    <p:sldId id="739" r:id="rId205"/>
    <p:sldId id="625" r:id="rId206"/>
    <p:sldId id="724" r:id="rId207"/>
    <p:sldId id="723" r:id="rId208"/>
    <p:sldId id="725" r:id="rId209"/>
    <p:sldId id="726" r:id="rId210"/>
    <p:sldId id="727" r:id="rId211"/>
    <p:sldId id="728" r:id="rId212"/>
    <p:sldId id="729" r:id="rId213"/>
    <p:sldId id="730" r:id="rId214"/>
    <p:sldId id="731" r:id="rId215"/>
    <p:sldId id="732" r:id="rId216"/>
    <p:sldId id="733" r:id="rId217"/>
    <p:sldId id="698" r:id="rId218"/>
    <p:sldId id="470" r:id="rId219"/>
    <p:sldId id="493" r:id="rId220"/>
    <p:sldId id="740" r:id="rId221"/>
    <p:sldId id="736" r:id="rId222"/>
    <p:sldId id="395" r:id="rId223"/>
    <p:sldId id="396" r:id="rId2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2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80"/>
    <a:srgbClr val="FFFF00"/>
    <a:srgbClr val="E6E6E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5" autoAdjust="0"/>
    <p:restoredTop sz="86451" autoAdjust="0"/>
  </p:normalViewPr>
  <p:slideViewPr>
    <p:cSldViewPr>
      <p:cViewPr varScale="1">
        <p:scale>
          <a:sx n="95" d="100"/>
          <a:sy n="95" d="100"/>
        </p:scale>
        <p:origin x="156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1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6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handoutMaster" Target="handoutMasters/handoutMaster1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27" Type="http://schemas.openxmlformats.org/officeDocument/2006/relationships/presProps" Target="presProps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slide" Target="slides/slide2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slide" Target="slides/slide210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223" Type="http://schemas.openxmlformats.org/officeDocument/2006/relationships/slide" Target="slides/slide221.xml"/><Relationship Id="rId228" Type="http://schemas.openxmlformats.org/officeDocument/2006/relationships/viewProps" Target="view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slide" Target="slides/slide211.xml"/><Relationship Id="rId218" Type="http://schemas.openxmlformats.org/officeDocument/2006/relationships/slide" Target="slides/slide21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229" Type="http://schemas.openxmlformats.org/officeDocument/2006/relationships/theme" Target="theme/theme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219" Type="http://schemas.openxmlformats.org/officeDocument/2006/relationships/slide" Target="slides/slide21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0" Type="http://schemas.openxmlformats.org/officeDocument/2006/relationships/tableStyles" Target="tableStyles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slide" Target="slides/slide218.xml"/><Relationship Id="rId225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png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emf"/><Relationship Id="rId2" Type="http://schemas.openxmlformats.org/officeDocument/2006/relationships/image" Target="../media/image173.emf"/><Relationship Id="rId1" Type="http://schemas.openxmlformats.org/officeDocument/2006/relationships/image" Target="../media/image172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emf"/><Relationship Id="rId2" Type="http://schemas.openxmlformats.org/officeDocument/2006/relationships/image" Target="../media/image176.emf"/><Relationship Id="rId1" Type="http://schemas.openxmlformats.org/officeDocument/2006/relationships/image" Target="../media/image175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emf"/><Relationship Id="rId2" Type="http://schemas.openxmlformats.org/officeDocument/2006/relationships/image" Target="../media/image179.emf"/><Relationship Id="rId1" Type="http://schemas.openxmlformats.org/officeDocument/2006/relationships/image" Target="../media/image178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emf"/><Relationship Id="rId1" Type="http://schemas.openxmlformats.org/officeDocument/2006/relationships/image" Target="../media/image181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image" Target="../media/image18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4" Type="http://schemas.openxmlformats.org/officeDocument/2006/relationships/image" Target="../media/image3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image" Target="../media/image7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image" Target="../media/image8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37975F0-92A5-DF41-A7AB-F856D9A9F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0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467D369-F72F-0142-818A-EE536819E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989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897BA5-9749-B144-BA32-76DC6205154A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4D6BE1-52C5-F446-9581-B2327C1FA775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952487-6822-8444-A1DB-B165086C34CD}" type="slidenum">
              <a:rPr lang="en-US"/>
              <a:pPr>
                <a:defRPr/>
              </a:pPr>
              <a:t>104</a:t>
            </a:fld>
            <a:endParaRPr lang="en-US"/>
          </a:p>
        </p:txBody>
      </p:sp>
      <p:sp>
        <p:nvSpPr>
          <p:cNvPr id="52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7A79D7-7FF2-964E-9C9B-2997FEF22004}" type="slidenum">
              <a:rPr lang="en-US"/>
              <a:pPr>
                <a:defRPr/>
              </a:pPr>
              <a:t>105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106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107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8438A7-A394-3246-B607-BEEFA83AE870}" type="slidenum">
              <a:rPr lang="en-US"/>
              <a:pPr>
                <a:defRPr/>
              </a:pPr>
              <a:t>108</a:t>
            </a:fld>
            <a:endParaRPr lang="en-US"/>
          </a:p>
        </p:txBody>
      </p:sp>
      <p:sp>
        <p:nvSpPr>
          <p:cNvPr id="52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26A677-6C92-C44E-9218-DCA21121D0CE}" type="slidenum">
              <a:rPr lang="en-US"/>
              <a:pPr>
                <a:defRPr/>
              </a:pPr>
              <a:t>109</a:t>
            </a:fld>
            <a:endParaRPr lang="en-US"/>
          </a:p>
        </p:txBody>
      </p:sp>
      <p:sp>
        <p:nvSpPr>
          <p:cNvPr id="52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5263C1-9632-C942-8D50-FD04D5797951}" type="slidenum">
              <a:rPr lang="en-US"/>
              <a:pPr>
                <a:defRPr/>
              </a:pPr>
              <a:t>110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C7B63A-C663-2840-9E3D-1E625537073D}" type="slidenum">
              <a:rPr lang="en-US"/>
              <a:pPr>
                <a:defRPr/>
              </a:pPr>
              <a:t>111</a:t>
            </a:fld>
            <a:endParaRPr lang="en-US"/>
          </a:p>
        </p:txBody>
      </p:sp>
      <p:sp>
        <p:nvSpPr>
          <p:cNvPr id="53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C498A0-39AF-674B-B58D-BCEB72267A36}" type="slidenum">
              <a:rPr lang="en-US"/>
              <a:pPr>
                <a:defRPr/>
              </a:pPr>
              <a:t>112</a:t>
            </a:fld>
            <a:endParaRPr lang="en-US"/>
          </a:p>
        </p:txBody>
      </p:sp>
      <p:sp>
        <p:nvSpPr>
          <p:cNvPr id="53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4AE36E-C0DB-974D-A475-E449CF56F843}" type="slidenum">
              <a:rPr lang="en-US"/>
              <a:pPr>
                <a:defRPr/>
              </a:pPr>
              <a:t>113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12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FB5806-B1D1-B941-8FFD-AD8F576173D5}" type="slidenum">
              <a:rPr lang="en-US"/>
              <a:pPr>
                <a:defRPr/>
              </a:pPr>
              <a:t>116</a:t>
            </a:fld>
            <a:endParaRPr lang="en-US"/>
          </a:p>
        </p:txBody>
      </p:sp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9FC7CF-EC17-374D-81CE-CC01AEA28701}" type="slidenum">
              <a:rPr lang="en-US"/>
              <a:pPr>
                <a:defRPr/>
              </a:pPr>
              <a:t>117</a:t>
            </a:fld>
            <a:endParaRPr lang="en-US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0BB0EC-D24D-5840-8B95-67276E127CB3}" type="slidenum">
              <a:rPr lang="en-US"/>
              <a:pPr>
                <a:defRPr/>
              </a:pPr>
              <a:t>118</a:t>
            </a:fld>
            <a:endParaRPr lang="en-US"/>
          </a:p>
        </p:txBody>
      </p:sp>
      <p:sp>
        <p:nvSpPr>
          <p:cNvPr id="74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119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A59794-5D55-324E-8C04-E2AEB0CB68FC}" type="slidenum">
              <a:rPr lang="en-US"/>
              <a:pPr>
                <a:defRPr/>
              </a:pPr>
              <a:t>121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878406-19A5-E940-871F-3F416B364441}" type="slidenum">
              <a:rPr lang="en-US"/>
              <a:pPr>
                <a:defRPr/>
              </a:pPr>
              <a:t>122</a:t>
            </a:fld>
            <a:endParaRPr lang="en-US"/>
          </a:p>
        </p:txBody>
      </p:sp>
      <p:sp>
        <p:nvSpPr>
          <p:cNvPr id="8826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878406-19A5-E940-871F-3F416B364441}" type="slidenum">
              <a:rPr lang="en-US"/>
              <a:pPr>
                <a:defRPr/>
              </a:pPr>
              <a:t>123</a:t>
            </a:fld>
            <a:endParaRPr lang="en-US"/>
          </a:p>
        </p:txBody>
      </p:sp>
      <p:sp>
        <p:nvSpPr>
          <p:cNvPr id="8826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129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3265F0-1680-8447-B49B-A3B1C6358D10}" type="slidenum">
              <a:rPr lang="en-US"/>
              <a:pPr>
                <a:defRPr/>
              </a:pPr>
              <a:t>130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3265F0-1680-8447-B49B-A3B1C6358D10}" type="slidenum">
              <a:rPr lang="en-US"/>
              <a:pPr>
                <a:defRPr/>
              </a:pPr>
              <a:t>131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ED666E-2522-DF4F-AE8E-7521448794C1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BEA793-A082-254C-9057-BB39254D99AC}" type="slidenum">
              <a:rPr lang="en-US"/>
              <a:pPr>
                <a:defRPr/>
              </a:pPr>
              <a:t>135</a:t>
            </a:fld>
            <a:endParaRPr lang="en-US"/>
          </a:p>
        </p:txBody>
      </p:sp>
      <p:sp>
        <p:nvSpPr>
          <p:cNvPr id="6195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BEA793-A082-254C-9057-BB39254D99AC}" type="slidenum">
              <a:rPr lang="en-US"/>
              <a:pPr>
                <a:defRPr/>
              </a:pPr>
              <a:t>136</a:t>
            </a:fld>
            <a:endParaRPr lang="en-US"/>
          </a:p>
        </p:txBody>
      </p:sp>
      <p:sp>
        <p:nvSpPr>
          <p:cNvPr id="6195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137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3265F0-1680-8447-B49B-A3B1C6358D10}" type="slidenum">
              <a:rPr lang="en-US"/>
              <a:pPr>
                <a:defRPr/>
              </a:pPr>
              <a:t>154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3265F0-1680-8447-B49B-A3B1C6358D10}" type="slidenum">
              <a:rPr lang="en-US"/>
              <a:pPr>
                <a:defRPr/>
              </a:pPr>
              <a:t>155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156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A049DA-7ACE-D843-90F1-5FEA648829F0}" type="slidenum">
              <a:rPr lang="en-US"/>
              <a:pPr>
                <a:defRPr/>
              </a:pPr>
              <a:t>157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AFC835-625C-AE47-B751-2B7FD62CBA1E}" type="slidenum">
              <a:rPr lang="en-US"/>
              <a:pPr>
                <a:defRPr/>
              </a:pPr>
              <a:t>158</a:t>
            </a:fld>
            <a:endParaRPr lang="en-US"/>
          </a:p>
        </p:txBody>
      </p:sp>
      <p:sp>
        <p:nvSpPr>
          <p:cNvPr id="54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9348FF-1204-CD4F-864F-FB41E46264D1}" type="slidenum">
              <a:rPr lang="en-US"/>
              <a:pPr>
                <a:defRPr/>
              </a:pPr>
              <a:t>159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D8E98E-0788-F142-9691-74825459026C}" type="slidenum">
              <a:rPr lang="en-US"/>
              <a:pPr>
                <a:defRPr/>
              </a:pPr>
              <a:t>160</a:t>
            </a:fld>
            <a:endParaRPr lang="en-US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15F84C-A63C-494A-8A75-22E0AA09D4CC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0D80E-8C06-0642-B172-439D08C6218A}" type="slidenum">
              <a:rPr lang="en-US"/>
              <a:pPr>
                <a:defRPr/>
              </a:pPr>
              <a:t>161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C3CBB0-0A16-1244-95B1-AE68FE46DE71}" type="slidenum">
              <a:rPr lang="en-US"/>
              <a:pPr>
                <a:defRPr/>
              </a:pPr>
              <a:t>162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C8DCF0-6B88-D84F-AC7C-CB422BBE0B32}" type="slidenum">
              <a:rPr lang="en-US"/>
              <a:pPr>
                <a:defRPr/>
              </a:pPr>
              <a:t>163</a:t>
            </a:fld>
            <a:endParaRPr lang="en-US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A0ACFB-FD5A-0D44-97DE-6DC38D015110}" type="slidenum">
              <a:rPr lang="en-US"/>
              <a:pPr>
                <a:defRPr/>
              </a:pPr>
              <a:t>164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3406E3-ABA7-404F-B8BD-B796CA953CC8}" type="slidenum">
              <a:rPr lang="en-US"/>
              <a:pPr>
                <a:defRPr/>
              </a:pPr>
              <a:t>165</a:t>
            </a:fld>
            <a:endParaRPr lang="en-US"/>
          </a:p>
        </p:txBody>
      </p:sp>
      <p:sp>
        <p:nvSpPr>
          <p:cNvPr id="55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5DA26D-DE62-A94F-BB71-7ACAA07E566A}" type="slidenum">
              <a:rPr lang="en-US"/>
              <a:pPr>
                <a:defRPr/>
              </a:pPr>
              <a:t>166</a:t>
            </a:fld>
            <a:endParaRPr lang="en-US"/>
          </a:p>
        </p:txBody>
      </p:sp>
      <p:sp>
        <p:nvSpPr>
          <p:cNvPr id="55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EB3397-C18C-3742-A5A3-DB94644B2B47}" type="slidenum">
              <a:rPr lang="en-US"/>
              <a:pPr>
                <a:defRPr/>
              </a:pPr>
              <a:t>167</a:t>
            </a:fld>
            <a:endParaRPr lang="en-US"/>
          </a:p>
        </p:txBody>
      </p:sp>
      <p:sp>
        <p:nvSpPr>
          <p:cNvPr id="55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EF77D2-E052-9E48-9DFE-47D726CB429F}" type="slidenum">
              <a:rPr lang="en-US"/>
              <a:pPr>
                <a:defRPr/>
              </a:pPr>
              <a:t>168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4F3155-171F-654F-8899-162E85EF06D9}" type="slidenum">
              <a:rPr lang="en-US"/>
              <a:pPr>
                <a:defRPr/>
              </a:pPr>
              <a:t>192</a:t>
            </a:fld>
            <a:endParaRPr lang="en-US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193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028122-EFDC-AF44-A853-09105C5F9B21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1BED0A-BC74-5C45-8788-D24BCA7974E4}" type="slidenum">
              <a:rPr lang="en-US"/>
              <a:pPr>
                <a:defRPr/>
              </a:pPr>
              <a:t>194</a:t>
            </a:fld>
            <a:endParaRPr lang="en-US"/>
          </a:p>
        </p:txBody>
      </p:sp>
      <p:sp>
        <p:nvSpPr>
          <p:cNvPr id="6553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D5F87E-8397-9C4A-BC50-99200A952E10}" type="slidenum">
              <a:rPr lang="en-US"/>
              <a:pPr>
                <a:defRPr/>
              </a:pPr>
              <a:t>195</a:t>
            </a:fld>
            <a:endParaRPr lang="en-US"/>
          </a:p>
        </p:txBody>
      </p:sp>
      <p:sp>
        <p:nvSpPr>
          <p:cNvPr id="47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D5F87E-8397-9C4A-BC50-99200A952E10}" type="slidenum">
              <a:rPr lang="en-US"/>
              <a:pPr>
                <a:defRPr/>
              </a:pPr>
              <a:t>196</a:t>
            </a:fld>
            <a:endParaRPr lang="en-US"/>
          </a:p>
        </p:txBody>
      </p:sp>
      <p:sp>
        <p:nvSpPr>
          <p:cNvPr id="47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897BA5-9749-B144-BA32-76DC6205154A}" type="slidenum">
              <a:rPr lang="en-US"/>
              <a:pPr>
                <a:defRPr/>
              </a:pPr>
              <a:t>205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216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FA3AF7-462F-6840-AB74-87F01CB33514}" type="slidenum">
              <a:rPr lang="en-US"/>
              <a:pPr>
                <a:defRPr/>
              </a:pPr>
              <a:t>217</a:t>
            </a:fld>
            <a:endParaRPr lang="en-US"/>
          </a:p>
        </p:txBody>
      </p:sp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E95470-0E19-3C44-80EF-DD23AEB38BC9}" type="slidenum">
              <a:rPr lang="en-US"/>
              <a:pPr>
                <a:defRPr/>
              </a:pPr>
              <a:t>218</a:t>
            </a:fld>
            <a:endParaRPr lang="en-US"/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4D6BE1-52C5-F446-9581-B2327C1FA775}" type="slidenum">
              <a:rPr lang="en-US"/>
              <a:pPr>
                <a:defRPr/>
              </a:pPr>
              <a:t>220</a:t>
            </a:fld>
            <a:endParaRPr lang="en-US"/>
          </a:p>
        </p:txBody>
      </p:sp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E556AB-FE6D-934B-92A8-1FC1755FE63B}" type="slidenum">
              <a:rPr lang="en-US"/>
              <a:pPr>
                <a:defRPr/>
              </a:pPr>
              <a:t>221</a:t>
            </a:fld>
            <a:endParaRPr lang="en-US"/>
          </a:p>
        </p:txBody>
      </p:sp>
      <p:sp>
        <p:nvSpPr>
          <p:cNvPr id="56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7AD7AC-8D9B-9540-B18C-AA6BEEA21152}" type="slidenum">
              <a:rPr lang="en-US"/>
              <a:pPr>
                <a:defRPr/>
              </a:pPr>
              <a:t>222</a:t>
            </a:fld>
            <a:endParaRPr lang="en-US"/>
          </a:p>
        </p:txBody>
      </p:sp>
      <p:sp>
        <p:nvSpPr>
          <p:cNvPr id="56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73E9BA-CE58-D344-A76D-40DCDC360606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3D52B2-B30F-734B-9D6D-9C18F4DD2106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428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EB10CF-9E28-7C4B-8303-170A8E68001D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831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314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08E18-06CF-B145-A0CB-4C7145F2E9C5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42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974E-4AD3-8548-8891-F3F618044FDA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8DED02-560F-2E46-A40C-9B0EFDFFE1A1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71D157-74ED-B545-A100-B6094A704926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43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E14FE0-CFD6-994A-941A-CF381533B4A2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43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763611-EE84-DC46-B64B-C3DE8ED70CF4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FA9C3E-66DB-6743-A454-447BB7938FC8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3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C3F19B-C953-634E-8793-1C54BAC4C776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3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A310FA-EE8D-4A42-B44C-55260F209CE0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43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3C1963-5C29-5F4A-BE90-1B13F7231FEC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A812CD-5E0F-A242-8727-D3E36DA43D19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E97137-43B9-9B4D-AF10-9D3F2E1337CA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43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30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CA3F9B-7E17-4D4E-9EDE-B42489AD88E2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30765B-E4BB-3448-A871-08179678AC73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940" tIns="44970" rIns="89940" bIns="44970"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1D7436-41CA-3844-8693-8E56A91138E4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82432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78E77E-164A-1E4C-BD89-BA6F1E72C84A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44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B544DC-72C6-0B4D-AA36-992AE18B21E3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44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BB30F-C36A-094E-9203-FF8550DC1D7C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6021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55BCDD-B1BB-F541-829E-40F776AC79AB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37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0598D4-F85B-DE49-BD8A-E9C81D564500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45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5C5958-9A97-6F4A-8373-88F80CE17990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577545-17ED-BC43-9FCB-478A2AF43FF4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AD0E64-B599-F845-877E-93544C9FDD30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5928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1ACE72-816D-7E42-8BD8-EFC4257B4047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45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D101E-D766-AA48-930F-70AD402AF0CF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47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CAA343-520F-B74C-8ED8-BE4C03A0E1FB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47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07295F-FA4B-094A-B9FC-AC8CBECAA801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45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AF89DF-BC82-A246-9C27-5E731FC5D38C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45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965D5C-8FFC-6B46-9EDD-EDCC41847278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749E2E-BA1F-B641-8CE9-01DAA9E1E4B5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46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749E2E-BA1F-B641-8CE9-01DAA9E1E4B5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46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C64746-9727-A644-97B2-AF2D2DE04B33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56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CC3349-8BAC-0743-81B5-3B1C07E022AF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3993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95AEBA-084D-ED4C-8615-6065225457AE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8058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058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CECF51-7D07-0B48-A946-7126F0B5C7E7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6DD578-BB02-8248-B495-B02C770F99FC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85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9D3A2A-9193-B242-B1E2-321B2A9BFFC6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87020-0A7B-ED45-B41F-E8736E126B9D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6041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D5F87E-8397-9C4A-BC50-99200A952E10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47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56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197CA1-8AA4-354F-9E53-B39D4B28E4CA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47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8406B-E3C2-B647-B358-173D058B63C3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8273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273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420AA6-6C08-BD4A-B0B3-B5BF86EC30A4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477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F75D59-87E2-AF44-8B5D-5DB57B14E6D4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48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D61A8B-B361-9846-9E4D-B2D48CDF001B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A29D83-213C-4C45-90B8-F6A999A337E7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6062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C7B7DA-CEDB-B147-B47C-DE39DBEEAACB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48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E912EC-F5E7-754C-8F6D-B2944CC7E58F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84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64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8F6A28-025E-4647-9293-79A70D6E3975}" type="slidenum">
              <a:rPr lang="en-US"/>
              <a:pPr>
                <a:defRPr/>
              </a:pPr>
              <a:t>65</a:t>
            </a:fld>
            <a:endParaRPr lang="en-US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6E6DAA-9879-294A-8CCE-586F4BC2EAB2}" type="slidenum">
              <a:rPr lang="en-US"/>
              <a:pPr>
                <a:defRPr/>
              </a:pPr>
              <a:t>66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E9F89B-B337-FC4F-81C9-3D4017CDCA14}" type="slidenum">
              <a:rPr lang="en-US"/>
              <a:pPr>
                <a:defRPr/>
              </a:pPr>
              <a:t>67</a:t>
            </a:fld>
            <a:endParaRPr lang="en-US"/>
          </a:p>
        </p:txBody>
      </p:sp>
      <p:sp>
        <p:nvSpPr>
          <p:cNvPr id="49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B736F4-BAB2-2B44-ADF1-8362C1C9EF30}" type="slidenum">
              <a:rPr lang="en-US"/>
              <a:pPr>
                <a:defRPr/>
              </a:pPr>
              <a:t>68</a:t>
            </a:fld>
            <a:endParaRPr lang="en-US"/>
          </a:p>
        </p:txBody>
      </p:sp>
      <p:sp>
        <p:nvSpPr>
          <p:cNvPr id="84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CECF51-7D07-0B48-A946-7126F0B5C7E7}" type="slidenum">
              <a:rPr lang="en-US"/>
              <a:pPr>
                <a:defRPr/>
              </a:pPr>
              <a:t>69</a:t>
            </a:fld>
            <a:endParaRPr lang="en-US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6DD578-BB02-8248-B495-B02C770F99FC}" type="slidenum">
              <a:rPr lang="en-US"/>
              <a:pPr>
                <a:defRPr/>
              </a:pPr>
              <a:t>70</a:t>
            </a:fld>
            <a:endParaRPr lang="en-US"/>
          </a:p>
        </p:txBody>
      </p:sp>
      <p:sp>
        <p:nvSpPr>
          <p:cNvPr id="85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BBA9F6-04AF-6845-87B0-CE81B50B0EE0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F751B2-50B1-3146-BBDE-965135198AAA}" type="slidenum">
              <a:rPr lang="en-US"/>
              <a:pPr>
                <a:defRPr/>
              </a:pPr>
              <a:t>71</a:t>
            </a:fld>
            <a:endParaRPr lang="en-US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6E6DAA-9879-294A-8CCE-586F4BC2EAB2}" type="slidenum">
              <a:rPr lang="en-US"/>
              <a:pPr>
                <a:defRPr/>
              </a:pPr>
              <a:t>72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A06D92-7181-A24F-8D9E-AEA86A47E6EE}" type="slidenum">
              <a:rPr lang="en-US"/>
              <a:pPr>
                <a:defRPr/>
              </a:pPr>
              <a:t>73</a:t>
            </a:fld>
            <a:endParaRPr lang="en-US"/>
          </a:p>
        </p:txBody>
      </p:sp>
      <p:sp>
        <p:nvSpPr>
          <p:cNvPr id="8570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4C08D-2C58-2242-A456-4E4030D6DEB3}" type="slidenum">
              <a:rPr lang="en-US"/>
              <a:pPr>
                <a:defRPr/>
              </a:pPr>
              <a:t>75</a:t>
            </a:fld>
            <a:endParaRPr lang="en-US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CD67E1-8AF9-CF4B-8410-981F48BE9BB7}" type="slidenum">
              <a:rPr lang="en-US"/>
              <a:pPr>
                <a:defRPr/>
              </a:pPr>
              <a:t>76</a:t>
            </a:fld>
            <a:endParaRPr lang="en-US"/>
          </a:p>
        </p:txBody>
      </p:sp>
      <p:sp>
        <p:nvSpPr>
          <p:cNvPr id="50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0EB5B-D02E-9143-AE58-08DE47F11CA1}" type="slidenum">
              <a:rPr lang="en-US"/>
              <a:pPr>
                <a:defRPr/>
              </a:pPr>
              <a:t>77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CE97B9-7FB0-CD4B-8951-FF73A0D7A780}" type="slidenum">
              <a:rPr lang="en-US"/>
              <a:pPr>
                <a:defRPr/>
              </a:pPr>
              <a:t>78</a:t>
            </a:fld>
            <a:endParaRPr lang="en-US"/>
          </a:p>
        </p:txBody>
      </p:sp>
      <p:sp>
        <p:nvSpPr>
          <p:cNvPr id="58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81B232-C86A-0448-A6CD-99A2D7D0CC6E}" type="slidenum">
              <a:rPr lang="en-US"/>
              <a:pPr>
                <a:defRPr/>
              </a:pPr>
              <a:t>79</a:t>
            </a:fld>
            <a:endParaRPr lang="en-US"/>
          </a:p>
        </p:txBody>
      </p:sp>
      <p:sp>
        <p:nvSpPr>
          <p:cNvPr id="58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C2A5D5-6355-8A40-96CE-D87190D6EAF5}" type="slidenum">
              <a:rPr lang="en-US"/>
              <a:pPr>
                <a:defRPr/>
              </a:pPr>
              <a:t>82</a:t>
            </a:fld>
            <a:endParaRPr lang="en-US"/>
          </a:p>
        </p:txBody>
      </p:sp>
      <p:sp>
        <p:nvSpPr>
          <p:cNvPr id="49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C225E-1386-1C47-A1CD-6841F65FFCA5}" type="slidenum">
              <a:rPr lang="en-US"/>
              <a:pPr>
                <a:defRPr/>
              </a:pPr>
              <a:t>83</a:t>
            </a:fld>
            <a:endParaRPr lang="en-US"/>
          </a:p>
        </p:txBody>
      </p:sp>
      <p:sp>
        <p:nvSpPr>
          <p:cNvPr id="8550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1201F3-2326-1E44-BE1C-CAD76FC33BD8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2A2696-102F-534F-9DCB-20A0BD6ABC7E}" type="slidenum">
              <a:rPr lang="en-US"/>
              <a:pPr>
                <a:defRPr/>
              </a:pPr>
              <a:t>84</a:t>
            </a:fld>
            <a:endParaRPr lang="en-US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09C73-4F32-0F49-AC2A-5C2FEB360688}" type="slidenum">
              <a:rPr lang="en-US"/>
              <a:pPr>
                <a:defRPr/>
              </a:pPr>
              <a:t>85</a:t>
            </a:fld>
            <a:endParaRPr lang="en-US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48A270-905A-B440-847B-736839F82160}" type="slidenum">
              <a:rPr lang="en-US"/>
              <a:pPr>
                <a:defRPr/>
              </a:pPr>
              <a:t>86</a:t>
            </a:fld>
            <a:endParaRPr lang="en-US"/>
          </a:p>
        </p:txBody>
      </p:sp>
      <p:sp>
        <p:nvSpPr>
          <p:cNvPr id="50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87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08D3DD-9112-A44D-A263-55EE3BD0F096}" type="slidenum">
              <a:rPr lang="en-US"/>
              <a:pPr>
                <a:defRPr/>
              </a:pPr>
              <a:t>88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D1A6D1-47D9-2E48-82B4-5E608A6D46BD}" type="slidenum">
              <a:rPr lang="en-US"/>
              <a:pPr>
                <a:defRPr/>
              </a:pPr>
              <a:t>89</a:t>
            </a:fld>
            <a:endParaRPr lang="en-US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D1A6D1-47D9-2E48-82B4-5E608A6D46BD}" type="slidenum">
              <a:rPr lang="en-US"/>
              <a:pPr>
                <a:defRPr/>
              </a:pPr>
              <a:t>90</a:t>
            </a:fld>
            <a:endParaRPr lang="en-US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7891D7-961C-534D-A920-FF474A953086}" type="slidenum">
              <a:rPr lang="en-US"/>
              <a:pPr>
                <a:defRPr/>
              </a:pPr>
              <a:t>91</a:t>
            </a:fld>
            <a:endParaRPr lang="en-US"/>
          </a:p>
        </p:txBody>
      </p:sp>
      <p:sp>
        <p:nvSpPr>
          <p:cNvPr id="62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7891D7-961C-534D-A920-FF474A953086}" type="slidenum">
              <a:rPr lang="en-US"/>
              <a:pPr>
                <a:defRPr/>
              </a:pPr>
              <a:t>92</a:t>
            </a:fld>
            <a:endParaRPr lang="en-US"/>
          </a:p>
        </p:txBody>
      </p:sp>
      <p:sp>
        <p:nvSpPr>
          <p:cNvPr id="62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467736-9031-1147-A1D1-75AD89C8065B}" type="slidenum">
              <a:rPr lang="en-US"/>
              <a:pPr>
                <a:defRPr/>
              </a:pPr>
              <a:t>93</a:t>
            </a:fld>
            <a:endParaRPr lang="en-US"/>
          </a:p>
        </p:txBody>
      </p:sp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C0061F-F966-F149-8209-CBC19AAD392A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C1BA01-448D-5F49-88B7-CC582BF6973B}" type="slidenum">
              <a:rPr lang="en-US"/>
              <a:pPr>
                <a:defRPr/>
              </a:pPr>
              <a:t>94</a:t>
            </a:fld>
            <a:endParaRPr lang="en-US"/>
          </a:p>
        </p:txBody>
      </p:sp>
      <p:sp>
        <p:nvSpPr>
          <p:cNvPr id="623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9E1FCA-3A72-F649-AA9A-DED5BAFFC784}" type="slidenum">
              <a:rPr lang="en-US"/>
              <a:pPr>
                <a:defRPr/>
              </a:pPr>
              <a:t>95</a:t>
            </a:fld>
            <a:endParaRPr lang="en-US"/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38A2C4-118D-E94A-AE5D-5A5E8662D3C5}" type="slidenum">
              <a:rPr lang="en-US"/>
              <a:pPr>
                <a:defRPr/>
              </a:pPr>
              <a:t>96</a:t>
            </a:fld>
            <a:endParaRPr lang="en-US"/>
          </a:p>
        </p:txBody>
      </p:sp>
      <p:sp>
        <p:nvSpPr>
          <p:cNvPr id="62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2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7290EF-2F26-3C4B-8ED7-737669AC3689}" type="slidenum">
              <a:rPr lang="en-US"/>
              <a:pPr>
                <a:defRPr/>
              </a:pPr>
              <a:t>97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27645" indent="-279864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19454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567236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15018" indent="-223891" defTabSz="914221" eaLnBrk="0" hangingPunct="0"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462799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10581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358363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06144" indent="-223891" algn="ctr" defTabSz="91422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33DE672-747E-9D4E-83D3-EE120663930F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98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7290EF-2F26-3C4B-8ED7-737669AC3689}" type="slidenum">
              <a:rPr lang="en-US"/>
              <a:pPr>
                <a:defRPr/>
              </a:pPr>
              <a:t>99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433268-131F-0246-9BC6-5383BB2B3F2B}" type="slidenum">
              <a:rPr lang="en-US"/>
              <a:pPr>
                <a:defRPr/>
              </a:pPr>
              <a:t>100</a:t>
            </a:fld>
            <a:endParaRPr lang="en-US"/>
          </a:p>
        </p:txBody>
      </p:sp>
      <p:sp>
        <p:nvSpPr>
          <p:cNvPr id="607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97F86A-A631-164E-85B9-37AB5FED8C38}" type="slidenum">
              <a:rPr lang="en-US"/>
              <a:pPr>
                <a:defRPr/>
              </a:pPr>
              <a:t>101</a:t>
            </a:fld>
            <a:endParaRPr lang="en-US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52D39B-D3DA-9640-A99E-E7E04410A7CA}" type="slidenum">
              <a:rPr lang="en-US"/>
              <a:pPr>
                <a:defRPr/>
              </a:pPr>
              <a:t>102</a:t>
            </a:fld>
            <a:endParaRPr lang="en-US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52D39B-D3DA-9640-A99E-E7E04410A7CA}" type="slidenum">
              <a:rPr lang="en-US"/>
              <a:pPr>
                <a:defRPr/>
              </a:pPr>
              <a:t>103</a:t>
            </a:fld>
            <a:endParaRPr lang="en-US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2"/>
            <p:cNvSpPr>
              <a:spLocks noChangeArrowheads="1"/>
            </p:cNvSpPr>
            <p:nvPr userDrawn="1"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cs typeface="+mn-cs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 userDrawn="1"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 userDrawn="1"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20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21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22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23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24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25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26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27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28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29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8" name="Picture 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142875"/>
            <a:ext cx="32004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9953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4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 2" charset="0"/>
              <a:buNone/>
              <a:defRPr sz="320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" name="Rectangle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9C5ABE86-EB9A-5945-B172-D626AA875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49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5454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0084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3D96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 userDrawn="1"/>
        </p:nvSpPr>
        <p:spPr bwMode="auto">
          <a:xfrm>
            <a:off x="0" y="5867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C5AF7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46AC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 userDrawn="1"/>
        </p:nvSpPr>
        <p:spPr bwMode="auto">
          <a:xfrm>
            <a:off x="0" y="914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C5AF7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8825" y="1981200"/>
            <a:ext cx="7623175" cy="1752600"/>
          </a:xfrm>
        </p:spPr>
        <p:txBody>
          <a:bodyPr/>
          <a:lstStyle>
            <a:lvl1pPr algn="ctr">
              <a:defRPr>
                <a:solidFill>
                  <a:srgbClr val="001E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3813" y="4572000"/>
            <a:ext cx="6553200" cy="11430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charset="0"/>
                <a:ea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charset="0"/>
                <a:ea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 anchor="b"/>
          <a:lstStyle>
            <a:lvl1pPr defTabSz="914400">
              <a:defRPr>
                <a:solidFill>
                  <a:srgbClr val="000000"/>
                </a:solidFill>
                <a:latin typeface="Garamond" charset="0"/>
                <a:cs typeface="ＭＳ Ｐゴシック" charset="0"/>
              </a:defRPr>
            </a:lvl1pPr>
          </a:lstStyle>
          <a:p>
            <a:pPr>
              <a:defRPr/>
            </a:pPr>
            <a:fld id="{37FAA10A-D7A1-554D-B559-908A4D4BCE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66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40101A9B-F625-1C46-97C5-58F7416BC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77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D4A7ABF5-C263-C843-AD72-A61DBB156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60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C3CD99CF-4FBD-A049-A8D1-E39A1E8A8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95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1B61646E-ABF3-9A45-9BC8-996DF23B5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91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BE5B1F80-6C00-5C4A-BC62-FAAE3550E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64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244B2F3F-6BE5-A04E-90E2-09C056BEE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34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66BC7762-DA4D-2E48-B72C-9BA3A09A23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726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60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417E5F9C-D0AA-4D41-A47D-D0B0AD4D5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52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02866032-F32D-ED4E-8CE6-1026D1C7C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6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1613"/>
            <a:ext cx="2057400" cy="6005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1613"/>
            <a:ext cx="6019800" cy="6005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4400">
              <a:defRPr>
                <a:latin typeface="Times New Roman" charset="0"/>
                <a:cs typeface="ＭＳ Ｐゴシック" charset="0"/>
              </a:defRPr>
            </a:lvl1pPr>
          </a:lstStyle>
          <a:p>
            <a:pPr>
              <a:defRPr/>
            </a:pPr>
            <a:fld id="{62325230-5029-9C43-934F-A7AAB2247F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7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093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69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859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547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01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7072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622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8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/>
                </a:solidFill>
                <a:cs typeface="+mn-cs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800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3892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400800"/>
            <a:ext cx="22098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6096000" y="6324600"/>
            <a:ext cx="2973388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pPr algn="r" eaLnBrk="0" hangingPunct="0">
              <a:defRPr/>
            </a:pPr>
            <a:r>
              <a:rPr lang="en-US" sz="1000" dirty="0">
                <a:solidFill>
                  <a:schemeClr val="tx1"/>
                </a:solidFill>
                <a:latin typeface="Arial" charset="0"/>
                <a:cs typeface="+mn-cs"/>
              </a:rPr>
              <a:t>2017 International Telemetering Conference</a:t>
            </a:r>
          </a:p>
          <a:p>
            <a:pPr algn="r" eaLnBrk="0" hangingPunct="0">
              <a:defRPr/>
            </a:pPr>
            <a:r>
              <a:rPr lang="en-US" sz="1000" dirty="0">
                <a:solidFill>
                  <a:schemeClr val="tx1"/>
                </a:solidFill>
                <a:latin typeface="Arial" charset="0"/>
                <a:cs typeface="+mn-cs"/>
              </a:rPr>
              <a:t>Terry Hill - thill@quasonix.com</a:t>
            </a:r>
            <a:endParaRPr lang="en-US" sz="1000" b="1" dirty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4370388" y="6400800"/>
            <a:ext cx="401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  <a:defRPr/>
            </a:pPr>
            <a:fld id="{3586CB12-30AD-4B48-BD61-DA49EF1FAF15}" type="slidenum">
              <a:rPr lang="en-US" sz="1400">
                <a:solidFill>
                  <a:schemeClr val="tx1"/>
                </a:solidFill>
                <a:latin typeface="Arial" charset="0"/>
                <a:cs typeface="+mn-cs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14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charset="0"/>
        <a:buChar char=""/>
        <a:defRPr sz="30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 2" charset="0"/>
        <a:buChar char="¿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5000"/>
        <a:buFont typeface="Wingdings 2" charset="0"/>
        <a:buChar char="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charset="0"/>
        <a:buChar char="¤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charset="0"/>
        <a:buChar char="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1E4C"/>
              </a:gs>
              <a:gs pos="50000">
                <a:srgbClr val="003D96"/>
              </a:gs>
              <a:gs pos="100000">
                <a:srgbClr val="001E4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1613"/>
            <a:ext cx="76200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7" name="AutoShape 5"/>
          <p:cNvSpPr>
            <a:spLocks noChangeArrowheads="1"/>
          </p:cNvSpPr>
          <p:nvPr userDrawn="1"/>
        </p:nvSpPr>
        <p:spPr bwMode="auto">
          <a:xfrm>
            <a:off x="0" y="914400"/>
            <a:ext cx="9144000" cy="76200"/>
          </a:xfrm>
          <a:prstGeom prst="roundRect">
            <a:avLst>
              <a:gd name="adj" fmla="val 2171"/>
            </a:avLst>
          </a:prstGeom>
          <a:gradFill rotWithShape="0">
            <a:gsLst>
              <a:gs pos="0">
                <a:srgbClr val="001E4C"/>
              </a:gs>
              <a:gs pos="100000">
                <a:srgbClr val="D3CDB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defTabSz="457200"/>
            <a:endParaRPr lang="en-US" sz="1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33" t="21457" r="30328" b="50775"/>
          <a:stretch>
            <a:fillRect/>
          </a:stretch>
        </p:blipFill>
        <p:spPr bwMode="auto">
          <a:xfrm>
            <a:off x="8153400" y="304800"/>
            <a:ext cx="9652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5532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457200">
              <a:defRPr sz="1200">
                <a:solidFill>
                  <a:srgbClr val="001E4C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BC93540-0E04-0A4B-9195-523E02B52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3000">
          <a:solidFill>
            <a:srgbClr val="001E4C"/>
          </a:solidFill>
          <a:latin typeface="+mn-lt"/>
          <a:ea typeface="ＭＳ Ｐゴシック" charset="0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600">
          <a:solidFill>
            <a:srgbClr val="001E4C"/>
          </a:solidFill>
          <a:latin typeface="+mn-lt"/>
          <a:ea typeface="+mn-ea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200">
          <a:solidFill>
            <a:srgbClr val="001E4C"/>
          </a:solidFill>
          <a:latin typeface="+mn-lt"/>
          <a:ea typeface="+mn-ea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0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rgbClr val="001E4C"/>
        </a:buClr>
        <a:buSzPct val="50000"/>
        <a:buFont typeface="Wingdings" charset="2"/>
        <a:buChar char="Ø"/>
        <a:defRPr sz="2000">
          <a:solidFill>
            <a:srgbClr val="001E4C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29.emf"/><Relationship Id="rId4" Type="http://schemas.openxmlformats.org/officeDocument/2006/relationships/oleObject" Target="../embeddings/oleObject23.bin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7" Type="http://schemas.openxmlformats.org/officeDocument/2006/relationships/image" Target="../media/image13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33.emf"/><Relationship Id="rId4" Type="http://schemas.openxmlformats.org/officeDocument/2006/relationships/image" Target="../media/image132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erryHill\Documents\Quasonix\ITC%202014\Multipath%20Movie%20-%20Rice.MPG" TargetMode="Externa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emf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emf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erryHill\Documents\Quasonix\ITC%202015\Diversity%20Combiner.avi" TargetMode="External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emf"/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emf"/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2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erryHill\Documents\Quasonix\ITC%202014\equalizer_out_pcmfm_all.avi" TargetMode="External"/><Relationship Id="rId2" Type="http://schemas.openxmlformats.org/officeDocument/2006/relationships/hyperlink" Target="file:///\\localhost\Users\TerryHill\Documents\Quasonix\ITC%202015\Equalizer%20animations\equalizer_out_pcmfm_all.av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emf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9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emf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1.emf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30.xml"/><Relationship Id="rId7" Type="http://schemas.openxmlformats.org/officeDocument/2006/relationships/image" Target="../media/image1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172.e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174.emf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31.xml"/><Relationship Id="rId7" Type="http://schemas.openxmlformats.org/officeDocument/2006/relationships/image" Target="../media/image17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175.e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177.emf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132.xml"/><Relationship Id="rId7" Type="http://schemas.openxmlformats.org/officeDocument/2006/relationships/image" Target="../media/image17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78.e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180.emf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7" Type="http://schemas.openxmlformats.org/officeDocument/2006/relationships/image" Target="../media/image18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181.emf"/><Relationship Id="rId4" Type="http://schemas.openxmlformats.org/officeDocument/2006/relationships/oleObject" Target="../embeddings/oleObject35.bin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emf"/><Relationship Id="rId3" Type="http://schemas.openxmlformats.org/officeDocument/2006/relationships/notesSlide" Target="../notesSlides/notesSlide134.xml"/><Relationship Id="rId7" Type="http://schemas.openxmlformats.org/officeDocument/2006/relationships/image" Target="../media/image18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183.emf"/><Relationship Id="rId4" Type="http://schemas.openxmlformats.org/officeDocument/2006/relationships/oleObject" Target="../embeddings/oleObject37.bin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emf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emf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1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1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1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1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1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hyperlink" Target="file:///\\localhost\Users\TerryHill\Documents\Quasonix\ITC%202015\M1.m4v" TargetMode="External"/><Relationship Id="rId1" Type="http://schemas.openxmlformats.org/officeDocument/2006/relationships/slideLayout" Target="../slideLayouts/slideLayout1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1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1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1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9.png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emf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2.png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6.wmf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37.emf"/><Relationship Id="rId5" Type="http://schemas.openxmlformats.org/officeDocument/2006/relationships/image" Target="../media/image34.e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3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8.emf"/><Relationship Id="rId4" Type="http://schemas.openxmlformats.org/officeDocument/2006/relationships/oleObject" Target="../embeddings/oleObject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4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5.e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4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4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48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5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erryHill\Documents\Quasonix\TIMTER\SOQPSK%20Modulator10.xls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10" Type="http://schemas.openxmlformats.org/officeDocument/2006/relationships/image" Target="../media/image66.emf"/><Relationship Id="rId4" Type="http://schemas.openxmlformats.org/officeDocument/2006/relationships/image" Target="../media/image60.emf"/><Relationship Id="rId9" Type="http://schemas.openxmlformats.org/officeDocument/2006/relationships/image" Target="../media/image6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7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77.emf"/><Relationship Id="rId4" Type="http://schemas.openxmlformats.org/officeDocument/2006/relationships/oleObject" Target="../embeddings/oleObject17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6.e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7" Type="http://schemas.openxmlformats.org/officeDocument/2006/relationships/image" Target="../media/image8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83.emf"/><Relationship Id="rId4" Type="http://schemas.openxmlformats.org/officeDocument/2006/relationships/oleObject" Target="../embeddings/oleObject19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emf"/><Relationship Id="rId3" Type="http://schemas.openxmlformats.org/officeDocument/2006/relationships/image" Target="../media/image89.emf"/><Relationship Id="rId7" Type="http://schemas.openxmlformats.org/officeDocument/2006/relationships/image" Target="../media/image93.e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emf"/><Relationship Id="rId5" Type="http://schemas.openxmlformats.org/officeDocument/2006/relationships/image" Target="../media/image91.emf"/><Relationship Id="rId4" Type="http://schemas.openxmlformats.org/officeDocument/2006/relationships/image" Target="../media/image90.emf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97.emf"/><Relationship Id="rId4" Type="http://schemas.openxmlformats.org/officeDocument/2006/relationships/oleObject" Target="../embeddings/oleObject21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emf"/><Relationship Id="rId4" Type="http://schemas.openxmlformats.org/officeDocument/2006/relationships/image" Target="../media/image106.em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emf"/><Relationship Id="rId3" Type="http://schemas.openxmlformats.org/officeDocument/2006/relationships/image" Target="../media/image108.emf"/><Relationship Id="rId7" Type="http://schemas.openxmlformats.org/officeDocument/2006/relationships/image" Target="../media/image112.e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emf"/><Relationship Id="rId5" Type="http://schemas.openxmlformats.org/officeDocument/2006/relationships/image" Target="../media/image110.emf"/><Relationship Id="rId10" Type="http://schemas.openxmlformats.org/officeDocument/2006/relationships/image" Target="../media/image115.emf"/><Relationship Id="rId4" Type="http://schemas.openxmlformats.org/officeDocument/2006/relationships/image" Target="../media/image109.emf"/><Relationship Id="rId9" Type="http://schemas.openxmlformats.org/officeDocument/2006/relationships/image" Target="../media/image114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2.bin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e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em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 dirty="0">
                <a:cs typeface="+mj-cs"/>
              </a:rPr>
              <a:t>Advanced Modulation Techniques for Telemetry</a:t>
            </a:r>
            <a:endParaRPr lang="en-US" dirty="0">
              <a:cs typeface="+mj-cs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A Short Course at the</a:t>
            </a:r>
          </a:p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International Telemetering Conference</a:t>
            </a:r>
          </a:p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Las Vegas, NV • October 23, 2017</a:t>
            </a:r>
          </a:p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Terry Hill, Quasonix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Bandwidth-Power Plane</a:t>
            </a:r>
          </a:p>
        </p:txBody>
      </p:sp>
      <p:sp>
        <p:nvSpPr>
          <p:cNvPr id="1515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320800"/>
            <a:ext cx="77724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>
                <a:cs typeface="+mn-cs"/>
              </a:rPr>
              <a:t>Simultaneous representation of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Bandwidth Efficiency (Bandwidth normalized to Bit Rate)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Power Efficiency (Eb/No required to achieve 10</a:t>
            </a:r>
            <a:r>
              <a:rPr lang="en-US" sz="2000" baseline="30000"/>
              <a:t>-5</a:t>
            </a:r>
            <a:r>
              <a:rPr lang="en-US" sz="2000"/>
              <a:t> BEP)</a:t>
            </a:r>
          </a:p>
        </p:txBody>
      </p:sp>
      <p:graphicFrame>
        <p:nvGraphicFramePr>
          <p:cNvPr id="48131" name="Object 1028"/>
          <p:cNvGraphicFramePr>
            <a:graphicFrameLocks noChangeAspect="1"/>
          </p:cNvGraphicFramePr>
          <p:nvPr/>
        </p:nvGraphicFramePr>
        <p:xfrm>
          <a:off x="1828800" y="2133600"/>
          <a:ext cx="4583113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2" name="VISIO" r:id="rId4" imgW="4572000" imgH="4051300" progId="Visio.Drawing.6">
                  <p:embed/>
                </p:oleObj>
              </mc:Choice>
              <mc:Fallback>
                <p:oleObj name="VISIO" r:id="rId4" imgW="4572000" imgH="4051300" progId="Visio.Drawing.6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133600"/>
                        <a:ext cx="4583113" cy="405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Multi-channel ACI Test Set</a:t>
            </a:r>
          </a:p>
        </p:txBody>
      </p:sp>
      <p:pic>
        <p:nvPicPr>
          <p:cNvPr id="598019" name="Picture 10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0" y="1847850"/>
            <a:ext cx="741362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9 Mbps Multi-h CPM, Multichannel</a:t>
            </a:r>
            <a:endParaRPr lang="en-US" dirty="0">
              <a:cs typeface="+mj-cs"/>
            </a:endParaRPr>
          </a:p>
        </p:txBody>
      </p:sp>
      <p:pic>
        <p:nvPicPr>
          <p:cNvPr id="258050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60880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1295400"/>
            <a:ext cx="8026400" cy="489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251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BER as a Function of </a:t>
            </a:r>
            <a:r>
              <a:rPr lang="en-US" dirty="0">
                <a:latin typeface="Symbol" charset="0"/>
                <a:cs typeface="+mj-cs"/>
                <a:sym typeface="Symbol" charset="0"/>
              </a:rPr>
              <a:t></a:t>
            </a:r>
            <a:r>
              <a:rPr lang="en-US" dirty="0">
                <a:cs typeface="+mj-cs"/>
              </a:rPr>
              <a:t>F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-1819245" y="3419445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+mn-lt"/>
              </a:rPr>
              <a:t>From Gene Law, “Recommended Minimum Telemetry Frequency Spacing With CPFSK, CPM, SOQPSK, and FQPSK Signals”, ITC 2003 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6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Degradation as a Function of </a:t>
            </a:r>
            <a:r>
              <a:rPr lang="en-US" dirty="0">
                <a:latin typeface="Symbol" charset="0"/>
                <a:cs typeface="+mj-cs"/>
                <a:sym typeface="Symbol" charset="0"/>
              </a:rPr>
              <a:t></a:t>
            </a:r>
            <a:r>
              <a:rPr lang="en-US" dirty="0">
                <a:cs typeface="+mj-cs"/>
              </a:rPr>
              <a:t>F</a:t>
            </a:r>
          </a:p>
        </p:txBody>
      </p:sp>
      <p:pic>
        <p:nvPicPr>
          <p:cNvPr id="2" name="Picture 1" descr="Screen Shot 2015-10-03 at 6.11.07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219200"/>
            <a:ext cx="7044016" cy="510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-1819245" y="3419445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+mn-lt"/>
              </a:rPr>
              <a:t>From Gene Law, “Recommended Minimum Telemetry Frequency Spacing With CPFSK, CPM, SOQPSK, and FQPSK Signals”, ITC 2003 </a:t>
            </a:r>
          </a:p>
        </p:txBody>
      </p:sp>
    </p:spTree>
    <p:extLst>
      <p:ext uri="{BB962C8B-B14F-4D97-AF65-F5344CB8AC3E}">
        <p14:creationId xmlns:p14="http://schemas.microsoft.com/office/powerpoint/2010/main" val="353325268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431925"/>
            <a:ext cx="7593013" cy="443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6705600" y="1747838"/>
            <a:ext cx="1581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>
                <a:solidFill>
                  <a:schemeClr val="tx1"/>
                </a:solidFill>
                <a:latin typeface="Arial Bold" charset="0"/>
                <a:cs typeface="+mn-cs"/>
              </a:rPr>
              <a:t>I/C=20 dB</a:t>
            </a:r>
          </a:p>
        </p:txBody>
      </p:sp>
      <p:sp>
        <p:nvSpPr>
          <p:cNvPr id="193541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ACI Summary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-1819245" y="3419445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+mn-lt"/>
              </a:rPr>
              <a:t>From Gene Law, “Recommended Minimum Telemetry Frequency Spacing With CPFSK, CPM, SOQPSK, and FQPSK Signals”, ITC 2003 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 idx="4294967295"/>
          </p:nvPr>
        </p:nvSpPr>
        <p:spPr bwMode="blackWhite"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Frequency Separation Rule</a:t>
            </a:r>
          </a:p>
        </p:txBody>
      </p:sp>
      <p:sp>
        <p:nvSpPr>
          <p:cNvPr id="594948" name="Rectangle 4"/>
          <p:cNvSpPr>
            <a:spLocks noChangeArrowheads="1"/>
          </p:cNvSpPr>
          <p:nvPr/>
        </p:nvSpPr>
        <p:spPr bwMode="blackWhite">
          <a:xfrm>
            <a:off x="3276600" y="1600200"/>
            <a:ext cx="4572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where:</a:t>
            </a:r>
          </a:p>
          <a:p>
            <a:pPr lvl="1" algn="l"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• ΔF</a:t>
            </a:r>
            <a:r>
              <a:rPr lang="en-US" sz="1200" baseline="-25000">
                <a:solidFill>
                  <a:schemeClr val="tx1"/>
                </a:solidFill>
                <a:latin typeface="Arial" charset="0"/>
                <a:cs typeface="+mn-cs"/>
              </a:rPr>
              <a:t>0</a:t>
            </a: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 = the minimum center frequency separation in MHz</a:t>
            </a:r>
          </a:p>
          <a:p>
            <a:pPr lvl="1" algn="l"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• R</a:t>
            </a:r>
            <a:r>
              <a:rPr lang="en-US" sz="1200" baseline="-25000">
                <a:solidFill>
                  <a:schemeClr val="tx1"/>
                </a:solidFill>
                <a:latin typeface="Arial" charset="0"/>
                <a:cs typeface="+mn-cs"/>
              </a:rPr>
              <a:t>s</a:t>
            </a: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 = bit rate of desired signal in Mb/s</a:t>
            </a:r>
          </a:p>
          <a:p>
            <a:pPr lvl="1" algn="l"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• R</a:t>
            </a:r>
            <a:r>
              <a:rPr lang="en-US" sz="1200" baseline="-25000">
                <a:solidFill>
                  <a:schemeClr val="tx1"/>
                </a:solidFill>
                <a:latin typeface="Arial" charset="0"/>
                <a:cs typeface="+mn-cs"/>
              </a:rPr>
              <a:t>i</a:t>
            </a: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 = bit rate of interfering signal in Mb/s</a:t>
            </a:r>
            <a:endParaRPr lang="en-US" sz="18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594949" name="Rectangle 5"/>
          <p:cNvSpPr>
            <a:spLocks noChangeArrowheads="1"/>
          </p:cNvSpPr>
          <p:nvPr/>
        </p:nvSpPr>
        <p:spPr bwMode="blackWhite">
          <a:xfrm>
            <a:off x="555625" y="1600200"/>
            <a:ext cx="2268538" cy="401638"/>
          </a:xfrm>
          <a:prstGeom prst="rect">
            <a:avLst/>
          </a:prstGeom>
          <a:solidFill>
            <a:schemeClr val="hlink"/>
          </a:solidFill>
          <a:ln w="349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ΔF</a:t>
            </a:r>
            <a:r>
              <a:rPr lang="en-US" sz="1800" baseline="-25000">
                <a:solidFill>
                  <a:schemeClr val="tx1"/>
                </a:solidFill>
                <a:latin typeface="Arial" charset="0"/>
                <a:cs typeface="+mn-cs"/>
              </a:rPr>
              <a:t>0</a:t>
            </a: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 = a</a:t>
            </a:r>
            <a:r>
              <a:rPr lang="en-US" sz="1800" baseline="-25000">
                <a:solidFill>
                  <a:schemeClr val="tx1"/>
                </a:solidFill>
                <a:latin typeface="Arial" charset="0"/>
                <a:cs typeface="+mn-cs"/>
              </a:rPr>
              <a:t>s</a:t>
            </a: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*R</a:t>
            </a:r>
            <a:r>
              <a:rPr lang="en-US" sz="1800" baseline="-25000">
                <a:solidFill>
                  <a:schemeClr val="tx1"/>
                </a:solidFill>
                <a:latin typeface="Arial" charset="0"/>
                <a:cs typeface="+mn-cs"/>
              </a:rPr>
              <a:t>s</a:t>
            </a: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 + a</a:t>
            </a:r>
            <a:r>
              <a:rPr lang="en-US" sz="1800" baseline="-25000">
                <a:solidFill>
                  <a:schemeClr val="tx1"/>
                </a:solidFill>
                <a:latin typeface="Arial" charset="0"/>
                <a:cs typeface="+mn-cs"/>
              </a:rPr>
              <a:t>i</a:t>
            </a: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*R</a:t>
            </a:r>
            <a:r>
              <a:rPr lang="en-US" sz="1800" baseline="-25000">
                <a:solidFill>
                  <a:schemeClr val="tx1"/>
                </a:solidFill>
                <a:latin typeface="Arial" charset="0"/>
                <a:cs typeface="+mn-cs"/>
              </a:rPr>
              <a:t>i    </a:t>
            </a:r>
            <a:endParaRPr lang="en-US" sz="18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graphicFrame>
        <p:nvGraphicFramePr>
          <p:cNvPr id="264196" name="Object 11"/>
          <p:cNvGraphicFramePr>
            <a:graphicFrameLocks noChangeAspect="1"/>
          </p:cNvGraphicFramePr>
          <p:nvPr/>
        </p:nvGraphicFramePr>
        <p:xfrm>
          <a:off x="1143000" y="2590800"/>
          <a:ext cx="6796088" cy="185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50" name="Worksheet" r:id="rId4" imgW="6794500" imgH="1854200" progId="Excel.Sheet.8">
                  <p:embed/>
                </p:oleObj>
              </mc:Choice>
              <mc:Fallback>
                <p:oleObj name="Worksheet" r:id="rId4" imgW="6794500" imgH="1854200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590800"/>
                        <a:ext cx="6796088" cy="1858963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="" xmlns:a14="http://schemas.microsoft.com/office/drawing/2010/main" w="254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958" name="Rectangle 14"/>
          <p:cNvSpPr>
            <a:spLocks noChangeArrowheads="1"/>
          </p:cNvSpPr>
          <p:nvPr/>
        </p:nvSpPr>
        <p:spPr bwMode="auto">
          <a:xfrm>
            <a:off x="609600" y="4724400"/>
            <a:ext cx="8001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The NRZ PCM/FM signals are assumed to be premodulation filtered with a multi-pole filter with  3 dB point of 0.7 times the bit rate and the peak deviation is assumed to be approximately 0.35 times the bit rate.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The receiver IF filter is assumed to be no wider than 1.5 times the bit rate and provides at least 6 dB of attenuation of the interfering signal.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The interfering signal is assumed to be no more than 20 dB stronger than the desired signal.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200">
                <a:solidFill>
                  <a:schemeClr val="tx1"/>
                </a:solidFill>
                <a:latin typeface="Arial" charset="0"/>
                <a:cs typeface="+mn-cs"/>
              </a:rPr>
              <a:t>The receiver is assumed to be operating in linear mode; no significant intermodulation products or spurious responses are present.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strike="sngStrike" dirty="0">
                <a:latin typeface="Arial Black" charset="0"/>
              </a:rPr>
              <a:t>Let’s Eat Students!</a:t>
            </a:r>
            <a:br>
              <a:rPr lang="en-US" sz="2800" strike="sngStrike" dirty="0">
                <a:latin typeface="Arial Black" charset="0"/>
              </a:rPr>
            </a:br>
            <a:br>
              <a:rPr lang="en-US" sz="2800" strike="sngStrike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Let’s Eat, Students!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rgbClr val="000000"/>
                </a:solidFill>
                <a:latin typeface="Arial Black" charset="0"/>
              </a:rPr>
              <a:t>Commas Save Lives</a:t>
            </a:r>
          </a:p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  <a:p>
            <a:pPr algn="ctr" eaLnBrk="1" hangingPunct="1"/>
            <a:r>
              <a:rPr lang="en-US" sz="2400" dirty="0">
                <a:solidFill>
                  <a:srgbClr val="000000"/>
                </a:solidFill>
                <a:latin typeface="Arial Black" charset="0"/>
              </a:rPr>
              <a:t>See you back here at _______ PM</a:t>
            </a:r>
          </a:p>
        </p:txBody>
      </p:sp>
    </p:spTree>
    <p:extLst>
      <p:ext uri="{BB962C8B-B14F-4D97-AF65-F5344CB8AC3E}">
        <p14:creationId xmlns:p14="http://schemas.microsoft.com/office/powerpoint/2010/main" val="265302965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Multipath</a:t>
            </a:r>
            <a:r>
              <a:rPr lang="en-US" sz="2800" baseline="0" dirty="0">
                <a:latin typeface="Arial Black" charset="0"/>
              </a:rPr>
              <a:t> Propagation</a:t>
            </a:r>
            <a:endParaRPr lang="en-US" sz="2800" dirty="0">
              <a:latin typeface="Arial Black" charset="0"/>
            </a:endParaRP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01751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Multipath Propagation</a:t>
            </a:r>
          </a:p>
        </p:txBody>
      </p:sp>
      <p:grpSp>
        <p:nvGrpSpPr>
          <p:cNvPr id="268290" name="Group 3"/>
          <p:cNvGrpSpPr>
            <a:grpSpLocks/>
          </p:cNvGrpSpPr>
          <p:nvPr/>
        </p:nvGrpSpPr>
        <p:grpSpPr bwMode="auto">
          <a:xfrm rot="-331456">
            <a:off x="5029200" y="2819400"/>
            <a:ext cx="1422400" cy="769938"/>
            <a:chOff x="2616" y="543"/>
            <a:chExt cx="896" cy="485"/>
          </a:xfrm>
        </p:grpSpPr>
        <p:sp>
          <p:nvSpPr>
            <p:cNvPr id="196612" name="Freeform 4"/>
            <p:cNvSpPr>
              <a:spLocks/>
            </p:cNvSpPr>
            <p:nvPr/>
          </p:nvSpPr>
          <p:spPr bwMode="auto">
            <a:xfrm>
              <a:off x="2615" y="538"/>
              <a:ext cx="838" cy="448"/>
            </a:xfrm>
            <a:custGeom>
              <a:avLst/>
              <a:gdLst>
                <a:gd name="T0" fmla="*/ 814 w 838"/>
                <a:gd name="T1" fmla="*/ 262 h 448"/>
                <a:gd name="T2" fmla="*/ 760 w 838"/>
                <a:gd name="T3" fmla="*/ 202 h 448"/>
                <a:gd name="T4" fmla="*/ 658 w 838"/>
                <a:gd name="T5" fmla="*/ 116 h 448"/>
                <a:gd name="T6" fmla="*/ 572 w 838"/>
                <a:gd name="T7" fmla="*/ 62 h 448"/>
                <a:gd name="T8" fmla="*/ 486 w 838"/>
                <a:gd name="T9" fmla="*/ 24 h 448"/>
                <a:gd name="T10" fmla="*/ 416 w 838"/>
                <a:gd name="T11" fmla="*/ 10 h 448"/>
                <a:gd name="T12" fmla="*/ 362 w 838"/>
                <a:gd name="T13" fmla="*/ 4 h 448"/>
                <a:gd name="T14" fmla="*/ 250 w 838"/>
                <a:gd name="T15" fmla="*/ 2 h 448"/>
                <a:gd name="T16" fmla="*/ 206 w 838"/>
                <a:gd name="T17" fmla="*/ 10 h 448"/>
                <a:gd name="T18" fmla="*/ 164 w 838"/>
                <a:gd name="T19" fmla="*/ 22 h 448"/>
                <a:gd name="T20" fmla="*/ 132 w 838"/>
                <a:gd name="T21" fmla="*/ 32 h 448"/>
                <a:gd name="T22" fmla="*/ 104 w 838"/>
                <a:gd name="T23" fmla="*/ 44 h 448"/>
                <a:gd name="T24" fmla="*/ 58 w 838"/>
                <a:gd name="T25" fmla="*/ 70 h 448"/>
                <a:gd name="T26" fmla="*/ 36 w 838"/>
                <a:gd name="T27" fmla="*/ 90 h 448"/>
                <a:gd name="T28" fmla="*/ 14 w 838"/>
                <a:gd name="T29" fmla="*/ 118 h 448"/>
                <a:gd name="T30" fmla="*/ 0 w 838"/>
                <a:gd name="T31" fmla="*/ 170 h 448"/>
                <a:gd name="T32" fmla="*/ 12 w 838"/>
                <a:gd name="T33" fmla="*/ 212 h 448"/>
                <a:gd name="T34" fmla="*/ 36 w 838"/>
                <a:gd name="T35" fmla="*/ 258 h 448"/>
                <a:gd name="T36" fmla="*/ 62 w 838"/>
                <a:gd name="T37" fmla="*/ 288 h 448"/>
                <a:gd name="T38" fmla="*/ 90 w 838"/>
                <a:gd name="T39" fmla="*/ 310 h 448"/>
                <a:gd name="T40" fmla="*/ 126 w 838"/>
                <a:gd name="T41" fmla="*/ 340 h 448"/>
                <a:gd name="T42" fmla="*/ 168 w 838"/>
                <a:gd name="T43" fmla="*/ 362 h 448"/>
                <a:gd name="T44" fmla="*/ 220 w 838"/>
                <a:gd name="T45" fmla="*/ 390 h 448"/>
                <a:gd name="T46" fmla="*/ 256 w 838"/>
                <a:gd name="T47" fmla="*/ 404 h 448"/>
                <a:gd name="T48" fmla="*/ 296 w 838"/>
                <a:gd name="T49" fmla="*/ 416 h 448"/>
                <a:gd name="T50" fmla="*/ 332 w 838"/>
                <a:gd name="T51" fmla="*/ 430 h 448"/>
                <a:gd name="T52" fmla="*/ 374 w 838"/>
                <a:gd name="T53" fmla="*/ 446 h 448"/>
                <a:gd name="T54" fmla="*/ 434 w 838"/>
                <a:gd name="T55" fmla="*/ 446 h 448"/>
                <a:gd name="T56" fmla="*/ 470 w 838"/>
                <a:gd name="T57" fmla="*/ 442 h 448"/>
                <a:gd name="T58" fmla="*/ 516 w 838"/>
                <a:gd name="T59" fmla="*/ 438 h 448"/>
                <a:gd name="T60" fmla="*/ 562 w 838"/>
                <a:gd name="T61" fmla="*/ 428 h 448"/>
                <a:gd name="T62" fmla="*/ 602 w 838"/>
                <a:gd name="T63" fmla="*/ 418 h 448"/>
                <a:gd name="T64" fmla="*/ 628 w 838"/>
                <a:gd name="T65" fmla="*/ 410 h 448"/>
                <a:gd name="T66" fmla="*/ 664 w 838"/>
                <a:gd name="T67" fmla="*/ 404 h 448"/>
                <a:gd name="T68" fmla="*/ 716 w 838"/>
                <a:gd name="T69" fmla="*/ 380 h 448"/>
                <a:gd name="T70" fmla="*/ 746 w 838"/>
                <a:gd name="T71" fmla="*/ 368 h 448"/>
                <a:gd name="T72" fmla="*/ 774 w 838"/>
                <a:gd name="T73" fmla="*/ 352 h 448"/>
                <a:gd name="T74" fmla="*/ 820 w 838"/>
                <a:gd name="T75" fmla="*/ 318 h 448"/>
                <a:gd name="T76" fmla="*/ 838 w 838"/>
                <a:gd name="T77" fmla="*/ 29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8" h="448">
                  <a:moveTo>
                    <a:pt x="838" y="296"/>
                  </a:moveTo>
                  <a:lnTo>
                    <a:pt x="814" y="262"/>
                  </a:lnTo>
                  <a:lnTo>
                    <a:pt x="786" y="230"/>
                  </a:lnTo>
                  <a:lnTo>
                    <a:pt x="760" y="202"/>
                  </a:lnTo>
                  <a:lnTo>
                    <a:pt x="716" y="162"/>
                  </a:lnTo>
                  <a:lnTo>
                    <a:pt x="658" y="116"/>
                  </a:lnTo>
                  <a:lnTo>
                    <a:pt x="624" y="94"/>
                  </a:lnTo>
                  <a:lnTo>
                    <a:pt x="572" y="62"/>
                  </a:lnTo>
                  <a:lnTo>
                    <a:pt x="526" y="44"/>
                  </a:lnTo>
                  <a:lnTo>
                    <a:pt x="486" y="24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8" y="8"/>
                  </a:lnTo>
                  <a:lnTo>
                    <a:pt x="362" y="4"/>
                  </a:lnTo>
                  <a:lnTo>
                    <a:pt x="274" y="0"/>
                  </a:lnTo>
                  <a:lnTo>
                    <a:pt x="250" y="2"/>
                  </a:lnTo>
                  <a:lnTo>
                    <a:pt x="228" y="6"/>
                  </a:lnTo>
                  <a:lnTo>
                    <a:pt x="206" y="10"/>
                  </a:lnTo>
                  <a:lnTo>
                    <a:pt x="180" y="18"/>
                  </a:lnTo>
                  <a:lnTo>
                    <a:pt x="164" y="22"/>
                  </a:lnTo>
                  <a:lnTo>
                    <a:pt x="146" y="28"/>
                  </a:lnTo>
                  <a:lnTo>
                    <a:pt x="132" y="32"/>
                  </a:lnTo>
                  <a:lnTo>
                    <a:pt x="116" y="38"/>
                  </a:lnTo>
                  <a:lnTo>
                    <a:pt x="104" y="44"/>
                  </a:lnTo>
                  <a:lnTo>
                    <a:pt x="74" y="60"/>
                  </a:lnTo>
                  <a:lnTo>
                    <a:pt x="58" y="70"/>
                  </a:lnTo>
                  <a:lnTo>
                    <a:pt x="44" y="80"/>
                  </a:lnTo>
                  <a:lnTo>
                    <a:pt x="36" y="90"/>
                  </a:lnTo>
                  <a:lnTo>
                    <a:pt x="22" y="106"/>
                  </a:lnTo>
                  <a:lnTo>
                    <a:pt x="14" y="118"/>
                  </a:lnTo>
                  <a:lnTo>
                    <a:pt x="2" y="144"/>
                  </a:lnTo>
                  <a:lnTo>
                    <a:pt x="0" y="170"/>
                  </a:lnTo>
                  <a:lnTo>
                    <a:pt x="2" y="186"/>
                  </a:lnTo>
                  <a:lnTo>
                    <a:pt x="12" y="212"/>
                  </a:lnTo>
                  <a:lnTo>
                    <a:pt x="18" y="232"/>
                  </a:lnTo>
                  <a:lnTo>
                    <a:pt x="36" y="258"/>
                  </a:lnTo>
                  <a:lnTo>
                    <a:pt x="52" y="278"/>
                  </a:lnTo>
                  <a:lnTo>
                    <a:pt x="62" y="288"/>
                  </a:lnTo>
                  <a:lnTo>
                    <a:pt x="74" y="298"/>
                  </a:lnTo>
                  <a:lnTo>
                    <a:pt x="90" y="310"/>
                  </a:lnTo>
                  <a:lnTo>
                    <a:pt x="108" y="326"/>
                  </a:lnTo>
                  <a:lnTo>
                    <a:pt x="126" y="340"/>
                  </a:lnTo>
                  <a:lnTo>
                    <a:pt x="140" y="348"/>
                  </a:lnTo>
                  <a:lnTo>
                    <a:pt x="168" y="362"/>
                  </a:lnTo>
                  <a:lnTo>
                    <a:pt x="200" y="378"/>
                  </a:lnTo>
                  <a:lnTo>
                    <a:pt x="220" y="390"/>
                  </a:lnTo>
                  <a:lnTo>
                    <a:pt x="238" y="398"/>
                  </a:lnTo>
                  <a:lnTo>
                    <a:pt x="256" y="404"/>
                  </a:lnTo>
                  <a:lnTo>
                    <a:pt x="282" y="412"/>
                  </a:lnTo>
                  <a:lnTo>
                    <a:pt x="296" y="416"/>
                  </a:lnTo>
                  <a:lnTo>
                    <a:pt x="312" y="424"/>
                  </a:lnTo>
                  <a:lnTo>
                    <a:pt x="332" y="430"/>
                  </a:lnTo>
                  <a:lnTo>
                    <a:pt x="354" y="440"/>
                  </a:lnTo>
                  <a:lnTo>
                    <a:pt x="374" y="446"/>
                  </a:lnTo>
                  <a:lnTo>
                    <a:pt x="412" y="448"/>
                  </a:lnTo>
                  <a:lnTo>
                    <a:pt x="434" y="446"/>
                  </a:lnTo>
                  <a:lnTo>
                    <a:pt x="456" y="446"/>
                  </a:lnTo>
                  <a:lnTo>
                    <a:pt x="470" y="442"/>
                  </a:lnTo>
                  <a:lnTo>
                    <a:pt x="496" y="442"/>
                  </a:lnTo>
                  <a:lnTo>
                    <a:pt x="516" y="438"/>
                  </a:lnTo>
                  <a:lnTo>
                    <a:pt x="550" y="430"/>
                  </a:lnTo>
                  <a:lnTo>
                    <a:pt x="562" y="428"/>
                  </a:lnTo>
                  <a:lnTo>
                    <a:pt x="582" y="422"/>
                  </a:lnTo>
                  <a:lnTo>
                    <a:pt x="602" y="418"/>
                  </a:lnTo>
                  <a:lnTo>
                    <a:pt x="616" y="414"/>
                  </a:lnTo>
                  <a:lnTo>
                    <a:pt x="628" y="410"/>
                  </a:lnTo>
                  <a:lnTo>
                    <a:pt x="644" y="408"/>
                  </a:lnTo>
                  <a:lnTo>
                    <a:pt x="664" y="404"/>
                  </a:lnTo>
                  <a:lnTo>
                    <a:pt x="694" y="394"/>
                  </a:lnTo>
                  <a:lnTo>
                    <a:pt x="716" y="380"/>
                  </a:lnTo>
                  <a:lnTo>
                    <a:pt x="732" y="374"/>
                  </a:lnTo>
                  <a:lnTo>
                    <a:pt x="746" y="368"/>
                  </a:lnTo>
                  <a:lnTo>
                    <a:pt x="756" y="362"/>
                  </a:lnTo>
                  <a:lnTo>
                    <a:pt x="774" y="352"/>
                  </a:lnTo>
                  <a:lnTo>
                    <a:pt x="802" y="336"/>
                  </a:lnTo>
                  <a:lnTo>
                    <a:pt x="820" y="318"/>
                  </a:lnTo>
                  <a:lnTo>
                    <a:pt x="828" y="308"/>
                  </a:lnTo>
                  <a:lnTo>
                    <a:pt x="838" y="29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13" name="Freeform 5"/>
            <p:cNvSpPr>
              <a:spLocks/>
            </p:cNvSpPr>
            <p:nvPr/>
          </p:nvSpPr>
          <p:spPr bwMode="auto">
            <a:xfrm rot="4366434">
              <a:off x="3358" y="691"/>
              <a:ext cx="187" cy="100"/>
            </a:xfrm>
            <a:custGeom>
              <a:avLst/>
              <a:gdLst>
                <a:gd name="T0" fmla="*/ 814 w 838"/>
                <a:gd name="T1" fmla="*/ 262 h 448"/>
                <a:gd name="T2" fmla="*/ 760 w 838"/>
                <a:gd name="T3" fmla="*/ 202 h 448"/>
                <a:gd name="T4" fmla="*/ 658 w 838"/>
                <a:gd name="T5" fmla="*/ 116 h 448"/>
                <a:gd name="T6" fmla="*/ 572 w 838"/>
                <a:gd name="T7" fmla="*/ 62 h 448"/>
                <a:gd name="T8" fmla="*/ 486 w 838"/>
                <a:gd name="T9" fmla="*/ 24 h 448"/>
                <a:gd name="T10" fmla="*/ 416 w 838"/>
                <a:gd name="T11" fmla="*/ 10 h 448"/>
                <a:gd name="T12" fmla="*/ 362 w 838"/>
                <a:gd name="T13" fmla="*/ 4 h 448"/>
                <a:gd name="T14" fmla="*/ 250 w 838"/>
                <a:gd name="T15" fmla="*/ 2 h 448"/>
                <a:gd name="T16" fmla="*/ 206 w 838"/>
                <a:gd name="T17" fmla="*/ 10 h 448"/>
                <a:gd name="T18" fmla="*/ 164 w 838"/>
                <a:gd name="T19" fmla="*/ 22 h 448"/>
                <a:gd name="T20" fmla="*/ 132 w 838"/>
                <a:gd name="T21" fmla="*/ 32 h 448"/>
                <a:gd name="T22" fmla="*/ 104 w 838"/>
                <a:gd name="T23" fmla="*/ 44 h 448"/>
                <a:gd name="T24" fmla="*/ 58 w 838"/>
                <a:gd name="T25" fmla="*/ 70 h 448"/>
                <a:gd name="T26" fmla="*/ 36 w 838"/>
                <a:gd name="T27" fmla="*/ 90 h 448"/>
                <a:gd name="T28" fmla="*/ 14 w 838"/>
                <a:gd name="T29" fmla="*/ 118 h 448"/>
                <a:gd name="T30" fmla="*/ 0 w 838"/>
                <a:gd name="T31" fmla="*/ 170 h 448"/>
                <a:gd name="T32" fmla="*/ 12 w 838"/>
                <a:gd name="T33" fmla="*/ 212 h 448"/>
                <a:gd name="T34" fmla="*/ 36 w 838"/>
                <a:gd name="T35" fmla="*/ 258 h 448"/>
                <a:gd name="T36" fmla="*/ 62 w 838"/>
                <a:gd name="T37" fmla="*/ 288 h 448"/>
                <a:gd name="T38" fmla="*/ 90 w 838"/>
                <a:gd name="T39" fmla="*/ 310 h 448"/>
                <a:gd name="T40" fmla="*/ 126 w 838"/>
                <a:gd name="T41" fmla="*/ 340 h 448"/>
                <a:gd name="T42" fmla="*/ 168 w 838"/>
                <a:gd name="T43" fmla="*/ 362 h 448"/>
                <a:gd name="T44" fmla="*/ 220 w 838"/>
                <a:gd name="T45" fmla="*/ 390 h 448"/>
                <a:gd name="T46" fmla="*/ 256 w 838"/>
                <a:gd name="T47" fmla="*/ 404 h 448"/>
                <a:gd name="T48" fmla="*/ 296 w 838"/>
                <a:gd name="T49" fmla="*/ 416 h 448"/>
                <a:gd name="T50" fmla="*/ 332 w 838"/>
                <a:gd name="T51" fmla="*/ 430 h 448"/>
                <a:gd name="T52" fmla="*/ 374 w 838"/>
                <a:gd name="T53" fmla="*/ 446 h 448"/>
                <a:gd name="T54" fmla="*/ 434 w 838"/>
                <a:gd name="T55" fmla="*/ 446 h 448"/>
                <a:gd name="T56" fmla="*/ 470 w 838"/>
                <a:gd name="T57" fmla="*/ 442 h 448"/>
                <a:gd name="T58" fmla="*/ 516 w 838"/>
                <a:gd name="T59" fmla="*/ 438 h 448"/>
                <a:gd name="T60" fmla="*/ 562 w 838"/>
                <a:gd name="T61" fmla="*/ 428 h 448"/>
                <a:gd name="T62" fmla="*/ 602 w 838"/>
                <a:gd name="T63" fmla="*/ 418 h 448"/>
                <a:gd name="T64" fmla="*/ 628 w 838"/>
                <a:gd name="T65" fmla="*/ 410 h 448"/>
                <a:gd name="T66" fmla="*/ 664 w 838"/>
                <a:gd name="T67" fmla="*/ 404 h 448"/>
                <a:gd name="T68" fmla="*/ 716 w 838"/>
                <a:gd name="T69" fmla="*/ 380 h 448"/>
                <a:gd name="T70" fmla="*/ 746 w 838"/>
                <a:gd name="T71" fmla="*/ 368 h 448"/>
                <a:gd name="T72" fmla="*/ 774 w 838"/>
                <a:gd name="T73" fmla="*/ 352 h 448"/>
                <a:gd name="T74" fmla="*/ 820 w 838"/>
                <a:gd name="T75" fmla="*/ 318 h 448"/>
                <a:gd name="T76" fmla="*/ 838 w 838"/>
                <a:gd name="T77" fmla="*/ 29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8" h="448">
                  <a:moveTo>
                    <a:pt x="838" y="296"/>
                  </a:moveTo>
                  <a:lnTo>
                    <a:pt x="814" y="262"/>
                  </a:lnTo>
                  <a:lnTo>
                    <a:pt x="786" y="230"/>
                  </a:lnTo>
                  <a:lnTo>
                    <a:pt x="760" y="202"/>
                  </a:lnTo>
                  <a:lnTo>
                    <a:pt x="716" y="162"/>
                  </a:lnTo>
                  <a:lnTo>
                    <a:pt x="658" y="116"/>
                  </a:lnTo>
                  <a:lnTo>
                    <a:pt x="624" y="94"/>
                  </a:lnTo>
                  <a:lnTo>
                    <a:pt x="572" y="62"/>
                  </a:lnTo>
                  <a:lnTo>
                    <a:pt x="526" y="44"/>
                  </a:lnTo>
                  <a:lnTo>
                    <a:pt x="486" y="24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8" y="8"/>
                  </a:lnTo>
                  <a:lnTo>
                    <a:pt x="362" y="4"/>
                  </a:lnTo>
                  <a:lnTo>
                    <a:pt x="274" y="0"/>
                  </a:lnTo>
                  <a:lnTo>
                    <a:pt x="250" y="2"/>
                  </a:lnTo>
                  <a:lnTo>
                    <a:pt x="228" y="6"/>
                  </a:lnTo>
                  <a:lnTo>
                    <a:pt x="206" y="10"/>
                  </a:lnTo>
                  <a:lnTo>
                    <a:pt x="180" y="18"/>
                  </a:lnTo>
                  <a:lnTo>
                    <a:pt x="164" y="22"/>
                  </a:lnTo>
                  <a:lnTo>
                    <a:pt x="146" y="28"/>
                  </a:lnTo>
                  <a:lnTo>
                    <a:pt x="132" y="32"/>
                  </a:lnTo>
                  <a:lnTo>
                    <a:pt x="116" y="38"/>
                  </a:lnTo>
                  <a:lnTo>
                    <a:pt x="104" y="44"/>
                  </a:lnTo>
                  <a:lnTo>
                    <a:pt x="74" y="60"/>
                  </a:lnTo>
                  <a:lnTo>
                    <a:pt x="58" y="70"/>
                  </a:lnTo>
                  <a:lnTo>
                    <a:pt x="44" y="80"/>
                  </a:lnTo>
                  <a:lnTo>
                    <a:pt x="36" y="90"/>
                  </a:lnTo>
                  <a:lnTo>
                    <a:pt x="22" y="106"/>
                  </a:lnTo>
                  <a:lnTo>
                    <a:pt x="14" y="118"/>
                  </a:lnTo>
                  <a:lnTo>
                    <a:pt x="2" y="144"/>
                  </a:lnTo>
                  <a:lnTo>
                    <a:pt x="0" y="170"/>
                  </a:lnTo>
                  <a:lnTo>
                    <a:pt x="2" y="186"/>
                  </a:lnTo>
                  <a:lnTo>
                    <a:pt x="12" y="212"/>
                  </a:lnTo>
                  <a:lnTo>
                    <a:pt x="18" y="232"/>
                  </a:lnTo>
                  <a:lnTo>
                    <a:pt x="36" y="258"/>
                  </a:lnTo>
                  <a:lnTo>
                    <a:pt x="52" y="278"/>
                  </a:lnTo>
                  <a:lnTo>
                    <a:pt x="62" y="288"/>
                  </a:lnTo>
                  <a:lnTo>
                    <a:pt x="74" y="298"/>
                  </a:lnTo>
                  <a:lnTo>
                    <a:pt x="90" y="310"/>
                  </a:lnTo>
                  <a:lnTo>
                    <a:pt x="108" y="326"/>
                  </a:lnTo>
                  <a:lnTo>
                    <a:pt x="126" y="340"/>
                  </a:lnTo>
                  <a:lnTo>
                    <a:pt x="140" y="348"/>
                  </a:lnTo>
                  <a:lnTo>
                    <a:pt x="168" y="362"/>
                  </a:lnTo>
                  <a:lnTo>
                    <a:pt x="200" y="378"/>
                  </a:lnTo>
                  <a:lnTo>
                    <a:pt x="220" y="390"/>
                  </a:lnTo>
                  <a:lnTo>
                    <a:pt x="238" y="398"/>
                  </a:lnTo>
                  <a:lnTo>
                    <a:pt x="256" y="404"/>
                  </a:lnTo>
                  <a:lnTo>
                    <a:pt x="282" y="412"/>
                  </a:lnTo>
                  <a:lnTo>
                    <a:pt x="296" y="416"/>
                  </a:lnTo>
                  <a:lnTo>
                    <a:pt x="312" y="424"/>
                  </a:lnTo>
                  <a:lnTo>
                    <a:pt x="332" y="430"/>
                  </a:lnTo>
                  <a:lnTo>
                    <a:pt x="354" y="440"/>
                  </a:lnTo>
                  <a:lnTo>
                    <a:pt x="374" y="446"/>
                  </a:lnTo>
                  <a:lnTo>
                    <a:pt x="412" y="448"/>
                  </a:lnTo>
                  <a:lnTo>
                    <a:pt x="434" y="446"/>
                  </a:lnTo>
                  <a:lnTo>
                    <a:pt x="456" y="446"/>
                  </a:lnTo>
                  <a:lnTo>
                    <a:pt x="470" y="442"/>
                  </a:lnTo>
                  <a:lnTo>
                    <a:pt x="496" y="442"/>
                  </a:lnTo>
                  <a:lnTo>
                    <a:pt x="516" y="438"/>
                  </a:lnTo>
                  <a:lnTo>
                    <a:pt x="550" y="430"/>
                  </a:lnTo>
                  <a:lnTo>
                    <a:pt x="562" y="428"/>
                  </a:lnTo>
                  <a:lnTo>
                    <a:pt x="582" y="422"/>
                  </a:lnTo>
                  <a:lnTo>
                    <a:pt x="602" y="418"/>
                  </a:lnTo>
                  <a:lnTo>
                    <a:pt x="616" y="414"/>
                  </a:lnTo>
                  <a:lnTo>
                    <a:pt x="628" y="410"/>
                  </a:lnTo>
                  <a:lnTo>
                    <a:pt x="644" y="408"/>
                  </a:lnTo>
                  <a:lnTo>
                    <a:pt x="664" y="404"/>
                  </a:lnTo>
                  <a:lnTo>
                    <a:pt x="694" y="394"/>
                  </a:lnTo>
                  <a:lnTo>
                    <a:pt x="716" y="380"/>
                  </a:lnTo>
                  <a:lnTo>
                    <a:pt x="732" y="374"/>
                  </a:lnTo>
                  <a:lnTo>
                    <a:pt x="746" y="368"/>
                  </a:lnTo>
                  <a:lnTo>
                    <a:pt x="756" y="362"/>
                  </a:lnTo>
                  <a:lnTo>
                    <a:pt x="774" y="352"/>
                  </a:lnTo>
                  <a:lnTo>
                    <a:pt x="802" y="336"/>
                  </a:lnTo>
                  <a:lnTo>
                    <a:pt x="820" y="318"/>
                  </a:lnTo>
                  <a:lnTo>
                    <a:pt x="828" y="308"/>
                  </a:lnTo>
                  <a:lnTo>
                    <a:pt x="838" y="29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14" name="Freeform 6"/>
            <p:cNvSpPr>
              <a:spLocks/>
            </p:cNvSpPr>
            <p:nvPr/>
          </p:nvSpPr>
          <p:spPr bwMode="auto">
            <a:xfrm rot="18110121" flipV="1">
              <a:off x="3330" y="880"/>
              <a:ext cx="187" cy="100"/>
            </a:xfrm>
            <a:custGeom>
              <a:avLst/>
              <a:gdLst>
                <a:gd name="T0" fmla="*/ 814 w 838"/>
                <a:gd name="T1" fmla="*/ 262 h 448"/>
                <a:gd name="T2" fmla="*/ 760 w 838"/>
                <a:gd name="T3" fmla="*/ 202 h 448"/>
                <a:gd name="T4" fmla="*/ 658 w 838"/>
                <a:gd name="T5" fmla="*/ 116 h 448"/>
                <a:gd name="T6" fmla="*/ 572 w 838"/>
                <a:gd name="T7" fmla="*/ 62 h 448"/>
                <a:gd name="T8" fmla="*/ 486 w 838"/>
                <a:gd name="T9" fmla="*/ 24 h 448"/>
                <a:gd name="T10" fmla="*/ 416 w 838"/>
                <a:gd name="T11" fmla="*/ 10 h 448"/>
                <a:gd name="T12" fmla="*/ 362 w 838"/>
                <a:gd name="T13" fmla="*/ 4 h 448"/>
                <a:gd name="T14" fmla="*/ 250 w 838"/>
                <a:gd name="T15" fmla="*/ 2 h 448"/>
                <a:gd name="T16" fmla="*/ 206 w 838"/>
                <a:gd name="T17" fmla="*/ 10 h 448"/>
                <a:gd name="T18" fmla="*/ 164 w 838"/>
                <a:gd name="T19" fmla="*/ 22 h 448"/>
                <a:gd name="T20" fmla="*/ 132 w 838"/>
                <a:gd name="T21" fmla="*/ 32 h 448"/>
                <a:gd name="T22" fmla="*/ 104 w 838"/>
                <a:gd name="T23" fmla="*/ 44 h 448"/>
                <a:gd name="T24" fmla="*/ 58 w 838"/>
                <a:gd name="T25" fmla="*/ 70 h 448"/>
                <a:gd name="T26" fmla="*/ 36 w 838"/>
                <a:gd name="T27" fmla="*/ 90 h 448"/>
                <a:gd name="T28" fmla="*/ 14 w 838"/>
                <a:gd name="T29" fmla="*/ 118 h 448"/>
                <a:gd name="T30" fmla="*/ 0 w 838"/>
                <a:gd name="T31" fmla="*/ 170 h 448"/>
                <a:gd name="T32" fmla="*/ 12 w 838"/>
                <a:gd name="T33" fmla="*/ 212 h 448"/>
                <a:gd name="T34" fmla="*/ 36 w 838"/>
                <a:gd name="T35" fmla="*/ 258 h 448"/>
                <a:gd name="T36" fmla="*/ 62 w 838"/>
                <a:gd name="T37" fmla="*/ 288 h 448"/>
                <a:gd name="T38" fmla="*/ 90 w 838"/>
                <a:gd name="T39" fmla="*/ 310 h 448"/>
                <a:gd name="T40" fmla="*/ 126 w 838"/>
                <a:gd name="T41" fmla="*/ 340 h 448"/>
                <a:gd name="T42" fmla="*/ 168 w 838"/>
                <a:gd name="T43" fmla="*/ 362 h 448"/>
                <a:gd name="T44" fmla="*/ 220 w 838"/>
                <a:gd name="T45" fmla="*/ 390 h 448"/>
                <a:gd name="T46" fmla="*/ 256 w 838"/>
                <a:gd name="T47" fmla="*/ 404 h 448"/>
                <a:gd name="T48" fmla="*/ 296 w 838"/>
                <a:gd name="T49" fmla="*/ 416 h 448"/>
                <a:gd name="T50" fmla="*/ 332 w 838"/>
                <a:gd name="T51" fmla="*/ 430 h 448"/>
                <a:gd name="T52" fmla="*/ 374 w 838"/>
                <a:gd name="T53" fmla="*/ 446 h 448"/>
                <a:gd name="T54" fmla="*/ 434 w 838"/>
                <a:gd name="T55" fmla="*/ 446 h 448"/>
                <a:gd name="T56" fmla="*/ 470 w 838"/>
                <a:gd name="T57" fmla="*/ 442 h 448"/>
                <a:gd name="T58" fmla="*/ 516 w 838"/>
                <a:gd name="T59" fmla="*/ 438 h 448"/>
                <a:gd name="T60" fmla="*/ 562 w 838"/>
                <a:gd name="T61" fmla="*/ 428 h 448"/>
                <a:gd name="T62" fmla="*/ 602 w 838"/>
                <a:gd name="T63" fmla="*/ 418 h 448"/>
                <a:gd name="T64" fmla="*/ 628 w 838"/>
                <a:gd name="T65" fmla="*/ 410 h 448"/>
                <a:gd name="T66" fmla="*/ 664 w 838"/>
                <a:gd name="T67" fmla="*/ 404 h 448"/>
                <a:gd name="T68" fmla="*/ 716 w 838"/>
                <a:gd name="T69" fmla="*/ 380 h 448"/>
                <a:gd name="T70" fmla="*/ 746 w 838"/>
                <a:gd name="T71" fmla="*/ 368 h 448"/>
                <a:gd name="T72" fmla="*/ 774 w 838"/>
                <a:gd name="T73" fmla="*/ 352 h 448"/>
                <a:gd name="T74" fmla="*/ 820 w 838"/>
                <a:gd name="T75" fmla="*/ 318 h 448"/>
                <a:gd name="T76" fmla="*/ 838 w 838"/>
                <a:gd name="T77" fmla="*/ 29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8" h="448">
                  <a:moveTo>
                    <a:pt x="838" y="296"/>
                  </a:moveTo>
                  <a:lnTo>
                    <a:pt x="814" y="262"/>
                  </a:lnTo>
                  <a:lnTo>
                    <a:pt x="786" y="230"/>
                  </a:lnTo>
                  <a:lnTo>
                    <a:pt x="760" y="202"/>
                  </a:lnTo>
                  <a:lnTo>
                    <a:pt x="716" y="162"/>
                  </a:lnTo>
                  <a:lnTo>
                    <a:pt x="658" y="116"/>
                  </a:lnTo>
                  <a:lnTo>
                    <a:pt x="624" y="94"/>
                  </a:lnTo>
                  <a:lnTo>
                    <a:pt x="572" y="62"/>
                  </a:lnTo>
                  <a:lnTo>
                    <a:pt x="526" y="44"/>
                  </a:lnTo>
                  <a:lnTo>
                    <a:pt x="486" y="24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8" y="8"/>
                  </a:lnTo>
                  <a:lnTo>
                    <a:pt x="362" y="4"/>
                  </a:lnTo>
                  <a:lnTo>
                    <a:pt x="274" y="0"/>
                  </a:lnTo>
                  <a:lnTo>
                    <a:pt x="250" y="2"/>
                  </a:lnTo>
                  <a:lnTo>
                    <a:pt x="228" y="6"/>
                  </a:lnTo>
                  <a:lnTo>
                    <a:pt x="206" y="10"/>
                  </a:lnTo>
                  <a:lnTo>
                    <a:pt x="180" y="18"/>
                  </a:lnTo>
                  <a:lnTo>
                    <a:pt x="164" y="22"/>
                  </a:lnTo>
                  <a:lnTo>
                    <a:pt x="146" y="28"/>
                  </a:lnTo>
                  <a:lnTo>
                    <a:pt x="132" y="32"/>
                  </a:lnTo>
                  <a:lnTo>
                    <a:pt x="116" y="38"/>
                  </a:lnTo>
                  <a:lnTo>
                    <a:pt x="104" y="44"/>
                  </a:lnTo>
                  <a:lnTo>
                    <a:pt x="74" y="60"/>
                  </a:lnTo>
                  <a:lnTo>
                    <a:pt x="58" y="70"/>
                  </a:lnTo>
                  <a:lnTo>
                    <a:pt x="44" y="80"/>
                  </a:lnTo>
                  <a:lnTo>
                    <a:pt x="36" y="90"/>
                  </a:lnTo>
                  <a:lnTo>
                    <a:pt x="22" y="106"/>
                  </a:lnTo>
                  <a:lnTo>
                    <a:pt x="14" y="118"/>
                  </a:lnTo>
                  <a:lnTo>
                    <a:pt x="2" y="144"/>
                  </a:lnTo>
                  <a:lnTo>
                    <a:pt x="0" y="170"/>
                  </a:lnTo>
                  <a:lnTo>
                    <a:pt x="2" y="186"/>
                  </a:lnTo>
                  <a:lnTo>
                    <a:pt x="12" y="212"/>
                  </a:lnTo>
                  <a:lnTo>
                    <a:pt x="18" y="232"/>
                  </a:lnTo>
                  <a:lnTo>
                    <a:pt x="36" y="258"/>
                  </a:lnTo>
                  <a:lnTo>
                    <a:pt x="52" y="278"/>
                  </a:lnTo>
                  <a:lnTo>
                    <a:pt x="62" y="288"/>
                  </a:lnTo>
                  <a:lnTo>
                    <a:pt x="74" y="298"/>
                  </a:lnTo>
                  <a:lnTo>
                    <a:pt x="90" y="310"/>
                  </a:lnTo>
                  <a:lnTo>
                    <a:pt x="108" y="326"/>
                  </a:lnTo>
                  <a:lnTo>
                    <a:pt x="126" y="340"/>
                  </a:lnTo>
                  <a:lnTo>
                    <a:pt x="140" y="348"/>
                  </a:lnTo>
                  <a:lnTo>
                    <a:pt x="168" y="362"/>
                  </a:lnTo>
                  <a:lnTo>
                    <a:pt x="200" y="378"/>
                  </a:lnTo>
                  <a:lnTo>
                    <a:pt x="220" y="390"/>
                  </a:lnTo>
                  <a:lnTo>
                    <a:pt x="238" y="398"/>
                  </a:lnTo>
                  <a:lnTo>
                    <a:pt x="256" y="404"/>
                  </a:lnTo>
                  <a:lnTo>
                    <a:pt x="282" y="412"/>
                  </a:lnTo>
                  <a:lnTo>
                    <a:pt x="296" y="416"/>
                  </a:lnTo>
                  <a:lnTo>
                    <a:pt x="312" y="424"/>
                  </a:lnTo>
                  <a:lnTo>
                    <a:pt x="332" y="430"/>
                  </a:lnTo>
                  <a:lnTo>
                    <a:pt x="354" y="440"/>
                  </a:lnTo>
                  <a:lnTo>
                    <a:pt x="374" y="446"/>
                  </a:lnTo>
                  <a:lnTo>
                    <a:pt x="412" y="448"/>
                  </a:lnTo>
                  <a:lnTo>
                    <a:pt x="434" y="446"/>
                  </a:lnTo>
                  <a:lnTo>
                    <a:pt x="456" y="446"/>
                  </a:lnTo>
                  <a:lnTo>
                    <a:pt x="470" y="442"/>
                  </a:lnTo>
                  <a:lnTo>
                    <a:pt x="496" y="442"/>
                  </a:lnTo>
                  <a:lnTo>
                    <a:pt x="516" y="438"/>
                  </a:lnTo>
                  <a:lnTo>
                    <a:pt x="550" y="430"/>
                  </a:lnTo>
                  <a:lnTo>
                    <a:pt x="562" y="428"/>
                  </a:lnTo>
                  <a:lnTo>
                    <a:pt x="582" y="422"/>
                  </a:lnTo>
                  <a:lnTo>
                    <a:pt x="602" y="418"/>
                  </a:lnTo>
                  <a:lnTo>
                    <a:pt x="616" y="414"/>
                  </a:lnTo>
                  <a:lnTo>
                    <a:pt x="628" y="410"/>
                  </a:lnTo>
                  <a:lnTo>
                    <a:pt x="644" y="408"/>
                  </a:lnTo>
                  <a:lnTo>
                    <a:pt x="664" y="404"/>
                  </a:lnTo>
                  <a:lnTo>
                    <a:pt x="694" y="394"/>
                  </a:lnTo>
                  <a:lnTo>
                    <a:pt x="716" y="380"/>
                  </a:lnTo>
                  <a:lnTo>
                    <a:pt x="732" y="374"/>
                  </a:lnTo>
                  <a:lnTo>
                    <a:pt x="746" y="368"/>
                  </a:lnTo>
                  <a:lnTo>
                    <a:pt x="756" y="362"/>
                  </a:lnTo>
                  <a:lnTo>
                    <a:pt x="774" y="352"/>
                  </a:lnTo>
                  <a:lnTo>
                    <a:pt x="802" y="336"/>
                  </a:lnTo>
                  <a:lnTo>
                    <a:pt x="820" y="318"/>
                  </a:lnTo>
                  <a:lnTo>
                    <a:pt x="828" y="308"/>
                  </a:lnTo>
                  <a:lnTo>
                    <a:pt x="838" y="29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15" name="Freeform 7"/>
            <p:cNvSpPr>
              <a:spLocks/>
            </p:cNvSpPr>
            <p:nvPr/>
          </p:nvSpPr>
          <p:spPr bwMode="auto">
            <a:xfrm rot="15648790" flipV="1">
              <a:off x="3410" y="887"/>
              <a:ext cx="137" cy="48"/>
            </a:xfrm>
            <a:custGeom>
              <a:avLst/>
              <a:gdLst>
                <a:gd name="T0" fmla="*/ 814 w 838"/>
                <a:gd name="T1" fmla="*/ 262 h 448"/>
                <a:gd name="T2" fmla="*/ 760 w 838"/>
                <a:gd name="T3" fmla="*/ 202 h 448"/>
                <a:gd name="T4" fmla="*/ 658 w 838"/>
                <a:gd name="T5" fmla="*/ 116 h 448"/>
                <a:gd name="T6" fmla="*/ 572 w 838"/>
                <a:gd name="T7" fmla="*/ 62 h 448"/>
                <a:gd name="T8" fmla="*/ 486 w 838"/>
                <a:gd name="T9" fmla="*/ 24 h 448"/>
                <a:gd name="T10" fmla="*/ 416 w 838"/>
                <a:gd name="T11" fmla="*/ 10 h 448"/>
                <a:gd name="T12" fmla="*/ 362 w 838"/>
                <a:gd name="T13" fmla="*/ 4 h 448"/>
                <a:gd name="T14" fmla="*/ 250 w 838"/>
                <a:gd name="T15" fmla="*/ 2 h 448"/>
                <a:gd name="T16" fmla="*/ 206 w 838"/>
                <a:gd name="T17" fmla="*/ 10 h 448"/>
                <a:gd name="T18" fmla="*/ 164 w 838"/>
                <a:gd name="T19" fmla="*/ 22 h 448"/>
                <a:gd name="T20" fmla="*/ 132 w 838"/>
                <a:gd name="T21" fmla="*/ 32 h 448"/>
                <a:gd name="T22" fmla="*/ 104 w 838"/>
                <a:gd name="T23" fmla="*/ 44 h 448"/>
                <a:gd name="T24" fmla="*/ 58 w 838"/>
                <a:gd name="T25" fmla="*/ 70 h 448"/>
                <a:gd name="T26" fmla="*/ 36 w 838"/>
                <a:gd name="T27" fmla="*/ 90 h 448"/>
                <a:gd name="T28" fmla="*/ 14 w 838"/>
                <a:gd name="T29" fmla="*/ 118 h 448"/>
                <a:gd name="T30" fmla="*/ 0 w 838"/>
                <a:gd name="T31" fmla="*/ 170 h 448"/>
                <a:gd name="T32" fmla="*/ 12 w 838"/>
                <a:gd name="T33" fmla="*/ 212 h 448"/>
                <a:gd name="T34" fmla="*/ 36 w 838"/>
                <a:gd name="T35" fmla="*/ 258 h 448"/>
                <a:gd name="T36" fmla="*/ 62 w 838"/>
                <a:gd name="T37" fmla="*/ 288 h 448"/>
                <a:gd name="T38" fmla="*/ 90 w 838"/>
                <a:gd name="T39" fmla="*/ 310 h 448"/>
                <a:gd name="T40" fmla="*/ 126 w 838"/>
                <a:gd name="T41" fmla="*/ 340 h 448"/>
                <a:gd name="T42" fmla="*/ 168 w 838"/>
                <a:gd name="T43" fmla="*/ 362 h 448"/>
                <a:gd name="T44" fmla="*/ 220 w 838"/>
                <a:gd name="T45" fmla="*/ 390 h 448"/>
                <a:gd name="T46" fmla="*/ 256 w 838"/>
                <a:gd name="T47" fmla="*/ 404 h 448"/>
                <a:gd name="T48" fmla="*/ 296 w 838"/>
                <a:gd name="T49" fmla="*/ 416 h 448"/>
                <a:gd name="T50" fmla="*/ 332 w 838"/>
                <a:gd name="T51" fmla="*/ 430 h 448"/>
                <a:gd name="T52" fmla="*/ 374 w 838"/>
                <a:gd name="T53" fmla="*/ 446 h 448"/>
                <a:gd name="T54" fmla="*/ 434 w 838"/>
                <a:gd name="T55" fmla="*/ 446 h 448"/>
                <a:gd name="T56" fmla="*/ 470 w 838"/>
                <a:gd name="T57" fmla="*/ 442 h 448"/>
                <a:gd name="T58" fmla="*/ 516 w 838"/>
                <a:gd name="T59" fmla="*/ 438 h 448"/>
                <a:gd name="T60" fmla="*/ 562 w 838"/>
                <a:gd name="T61" fmla="*/ 428 h 448"/>
                <a:gd name="T62" fmla="*/ 602 w 838"/>
                <a:gd name="T63" fmla="*/ 418 h 448"/>
                <a:gd name="T64" fmla="*/ 628 w 838"/>
                <a:gd name="T65" fmla="*/ 410 h 448"/>
                <a:gd name="T66" fmla="*/ 664 w 838"/>
                <a:gd name="T67" fmla="*/ 404 h 448"/>
                <a:gd name="T68" fmla="*/ 716 w 838"/>
                <a:gd name="T69" fmla="*/ 380 h 448"/>
                <a:gd name="T70" fmla="*/ 746 w 838"/>
                <a:gd name="T71" fmla="*/ 368 h 448"/>
                <a:gd name="T72" fmla="*/ 774 w 838"/>
                <a:gd name="T73" fmla="*/ 352 h 448"/>
                <a:gd name="T74" fmla="*/ 820 w 838"/>
                <a:gd name="T75" fmla="*/ 318 h 448"/>
                <a:gd name="T76" fmla="*/ 838 w 838"/>
                <a:gd name="T77" fmla="*/ 29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8" h="448">
                  <a:moveTo>
                    <a:pt x="838" y="296"/>
                  </a:moveTo>
                  <a:lnTo>
                    <a:pt x="814" y="262"/>
                  </a:lnTo>
                  <a:lnTo>
                    <a:pt x="786" y="230"/>
                  </a:lnTo>
                  <a:lnTo>
                    <a:pt x="760" y="202"/>
                  </a:lnTo>
                  <a:lnTo>
                    <a:pt x="716" y="162"/>
                  </a:lnTo>
                  <a:lnTo>
                    <a:pt x="658" y="116"/>
                  </a:lnTo>
                  <a:lnTo>
                    <a:pt x="624" y="94"/>
                  </a:lnTo>
                  <a:lnTo>
                    <a:pt x="572" y="62"/>
                  </a:lnTo>
                  <a:lnTo>
                    <a:pt x="526" y="44"/>
                  </a:lnTo>
                  <a:lnTo>
                    <a:pt x="486" y="24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8" y="8"/>
                  </a:lnTo>
                  <a:lnTo>
                    <a:pt x="362" y="4"/>
                  </a:lnTo>
                  <a:lnTo>
                    <a:pt x="274" y="0"/>
                  </a:lnTo>
                  <a:lnTo>
                    <a:pt x="250" y="2"/>
                  </a:lnTo>
                  <a:lnTo>
                    <a:pt x="228" y="6"/>
                  </a:lnTo>
                  <a:lnTo>
                    <a:pt x="206" y="10"/>
                  </a:lnTo>
                  <a:lnTo>
                    <a:pt x="180" y="18"/>
                  </a:lnTo>
                  <a:lnTo>
                    <a:pt x="164" y="22"/>
                  </a:lnTo>
                  <a:lnTo>
                    <a:pt x="146" y="28"/>
                  </a:lnTo>
                  <a:lnTo>
                    <a:pt x="132" y="32"/>
                  </a:lnTo>
                  <a:lnTo>
                    <a:pt x="116" y="38"/>
                  </a:lnTo>
                  <a:lnTo>
                    <a:pt x="104" y="44"/>
                  </a:lnTo>
                  <a:lnTo>
                    <a:pt x="74" y="60"/>
                  </a:lnTo>
                  <a:lnTo>
                    <a:pt x="58" y="70"/>
                  </a:lnTo>
                  <a:lnTo>
                    <a:pt x="44" y="80"/>
                  </a:lnTo>
                  <a:lnTo>
                    <a:pt x="36" y="90"/>
                  </a:lnTo>
                  <a:lnTo>
                    <a:pt x="22" y="106"/>
                  </a:lnTo>
                  <a:lnTo>
                    <a:pt x="14" y="118"/>
                  </a:lnTo>
                  <a:lnTo>
                    <a:pt x="2" y="144"/>
                  </a:lnTo>
                  <a:lnTo>
                    <a:pt x="0" y="170"/>
                  </a:lnTo>
                  <a:lnTo>
                    <a:pt x="2" y="186"/>
                  </a:lnTo>
                  <a:lnTo>
                    <a:pt x="12" y="212"/>
                  </a:lnTo>
                  <a:lnTo>
                    <a:pt x="18" y="232"/>
                  </a:lnTo>
                  <a:lnTo>
                    <a:pt x="36" y="258"/>
                  </a:lnTo>
                  <a:lnTo>
                    <a:pt x="52" y="278"/>
                  </a:lnTo>
                  <a:lnTo>
                    <a:pt x="62" y="288"/>
                  </a:lnTo>
                  <a:lnTo>
                    <a:pt x="74" y="298"/>
                  </a:lnTo>
                  <a:lnTo>
                    <a:pt x="90" y="310"/>
                  </a:lnTo>
                  <a:lnTo>
                    <a:pt x="108" y="326"/>
                  </a:lnTo>
                  <a:lnTo>
                    <a:pt x="126" y="340"/>
                  </a:lnTo>
                  <a:lnTo>
                    <a:pt x="140" y="348"/>
                  </a:lnTo>
                  <a:lnTo>
                    <a:pt x="168" y="362"/>
                  </a:lnTo>
                  <a:lnTo>
                    <a:pt x="200" y="378"/>
                  </a:lnTo>
                  <a:lnTo>
                    <a:pt x="220" y="390"/>
                  </a:lnTo>
                  <a:lnTo>
                    <a:pt x="238" y="398"/>
                  </a:lnTo>
                  <a:lnTo>
                    <a:pt x="256" y="404"/>
                  </a:lnTo>
                  <a:lnTo>
                    <a:pt x="282" y="412"/>
                  </a:lnTo>
                  <a:lnTo>
                    <a:pt x="296" y="416"/>
                  </a:lnTo>
                  <a:lnTo>
                    <a:pt x="312" y="424"/>
                  </a:lnTo>
                  <a:lnTo>
                    <a:pt x="332" y="430"/>
                  </a:lnTo>
                  <a:lnTo>
                    <a:pt x="354" y="440"/>
                  </a:lnTo>
                  <a:lnTo>
                    <a:pt x="374" y="446"/>
                  </a:lnTo>
                  <a:lnTo>
                    <a:pt x="412" y="448"/>
                  </a:lnTo>
                  <a:lnTo>
                    <a:pt x="434" y="446"/>
                  </a:lnTo>
                  <a:lnTo>
                    <a:pt x="456" y="446"/>
                  </a:lnTo>
                  <a:lnTo>
                    <a:pt x="470" y="442"/>
                  </a:lnTo>
                  <a:lnTo>
                    <a:pt x="496" y="442"/>
                  </a:lnTo>
                  <a:lnTo>
                    <a:pt x="516" y="438"/>
                  </a:lnTo>
                  <a:lnTo>
                    <a:pt x="550" y="430"/>
                  </a:lnTo>
                  <a:lnTo>
                    <a:pt x="562" y="428"/>
                  </a:lnTo>
                  <a:lnTo>
                    <a:pt x="582" y="422"/>
                  </a:lnTo>
                  <a:lnTo>
                    <a:pt x="602" y="418"/>
                  </a:lnTo>
                  <a:lnTo>
                    <a:pt x="616" y="414"/>
                  </a:lnTo>
                  <a:lnTo>
                    <a:pt x="628" y="410"/>
                  </a:lnTo>
                  <a:lnTo>
                    <a:pt x="644" y="408"/>
                  </a:lnTo>
                  <a:lnTo>
                    <a:pt x="664" y="404"/>
                  </a:lnTo>
                  <a:lnTo>
                    <a:pt x="694" y="394"/>
                  </a:lnTo>
                  <a:lnTo>
                    <a:pt x="716" y="380"/>
                  </a:lnTo>
                  <a:lnTo>
                    <a:pt x="732" y="374"/>
                  </a:lnTo>
                  <a:lnTo>
                    <a:pt x="746" y="368"/>
                  </a:lnTo>
                  <a:lnTo>
                    <a:pt x="756" y="362"/>
                  </a:lnTo>
                  <a:lnTo>
                    <a:pt x="774" y="352"/>
                  </a:lnTo>
                  <a:lnTo>
                    <a:pt x="802" y="336"/>
                  </a:lnTo>
                  <a:lnTo>
                    <a:pt x="820" y="318"/>
                  </a:lnTo>
                  <a:lnTo>
                    <a:pt x="828" y="308"/>
                  </a:lnTo>
                  <a:lnTo>
                    <a:pt x="838" y="29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16" name="Freeform 8"/>
            <p:cNvSpPr>
              <a:spLocks/>
            </p:cNvSpPr>
            <p:nvPr/>
          </p:nvSpPr>
          <p:spPr bwMode="auto">
            <a:xfrm rot="6518478">
              <a:off x="3422" y="764"/>
              <a:ext cx="133" cy="47"/>
            </a:xfrm>
            <a:custGeom>
              <a:avLst/>
              <a:gdLst>
                <a:gd name="T0" fmla="*/ 814 w 838"/>
                <a:gd name="T1" fmla="*/ 262 h 448"/>
                <a:gd name="T2" fmla="*/ 760 w 838"/>
                <a:gd name="T3" fmla="*/ 202 h 448"/>
                <a:gd name="T4" fmla="*/ 658 w 838"/>
                <a:gd name="T5" fmla="*/ 116 h 448"/>
                <a:gd name="T6" fmla="*/ 572 w 838"/>
                <a:gd name="T7" fmla="*/ 62 h 448"/>
                <a:gd name="T8" fmla="*/ 486 w 838"/>
                <a:gd name="T9" fmla="*/ 24 h 448"/>
                <a:gd name="T10" fmla="*/ 416 w 838"/>
                <a:gd name="T11" fmla="*/ 10 h 448"/>
                <a:gd name="T12" fmla="*/ 362 w 838"/>
                <a:gd name="T13" fmla="*/ 4 h 448"/>
                <a:gd name="T14" fmla="*/ 250 w 838"/>
                <a:gd name="T15" fmla="*/ 2 h 448"/>
                <a:gd name="T16" fmla="*/ 206 w 838"/>
                <a:gd name="T17" fmla="*/ 10 h 448"/>
                <a:gd name="T18" fmla="*/ 164 w 838"/>
                <a:gd name="T19" fmla="*/ 22 h 448"/>
                <a:gd name="T20" fmla="*/ 132 w 838"/>
                <a:gd name="T21" fmla="*/ 32 h 448"/>
                <a:gd name="T22" fmla="*/ 104 w 838"/>
                <a:gd name="T23" fmla="*/ 44 h 448"/>
                <a:gd name="T24" fmla="*/ 58 w 838"/>
                <a:gd name="T25" fmla="*/ 70 h 448"/>
                <a:gd name="T26" fmla="*/ 36 w 838"/>
                <a:gd name="T27" fmla="*/ 90 h 448"/>
                <a:gd name="T28" fmla="*/ 14 w 838"/>
                <a:gd name="T29" fmla="*/ 118 h 448"/>
                <a:gd name="T30" fmla="*/ 0 w 838"/>
                <a:gd name="T31" fmla="*/ 170 h 448"/>
                <a:gd name="T32" fmla="*/ 12 w 838"/>
                <a:gd name="T33" fmla="*/ 212 h 448"/>
                <a:gd name="T34" fmla="*/ 36 w 838"/>
                <a:gd name="T35" fmla="*/ 258 h 448"/>
                <a:gd name="T36" fmla="*/ 62 w 838"/>
                <a:gd name="T37" fmla="*/ 288 h 448"/>
                <a:gd name="T38" fmla="*/ 90 w 838"/>
                <a:gd name="T39" fmla="*/ 310 h 448"/>
                <a:gd name="T40" fmla="*/ 126 w 838"/>
                <a:gd name="T41" fmla="*/ 340 h 448"/>
                <a:gd name="T42" fmla="*/ 168 w 838"/>
                <a:gd name="T43" fmla="*/ 362 h 448"/>
                <a:gd name="T44" fmla="*/ 220 w 838"/>
                <a:gd name="T45" fmla="*/ 390 h 448"/>
                <a:gd name="T46" fmla="*/ 256 w 838"/>
                <a:gd name="T47" fmla="*/ 404 h 448"/>
                <a:gd name="T48" fmla="*/ 296 w 838"/>
                <a:gd name="T49" fmla="*/ 416 h 448"/>
                <a:gd name="T50" fmla="*/ 332 w 838"/>
                <a:gd name="T51" fmla="*/ 430 h 448"/>
                <a:gd name="T52" fmla="*/ 374 w 838"/>
                <a:gd name="T53" fmla="*/ 446 h 448"/>
                <a:gd name="T54" fmla="*/ 434 w 838"/>
                <a:gd name="T55" fmla="*/ 446 h 448"/>
                <a:gd name="T56" fmla="*/ 470 w 838"/>
                <a:gd name="T57" fmla="*/ 442 h 448"/>
                <a:gd name="T58" fmla="*/ 516 w 838"/>
                <a:gd name="T59" fmla="*/ 438 h 448"/>
                <a:gd name="T60" fmla="*/ 562 w 838"/>
                <a:gd name="T61" fmla="*/ 428 h 448"/>
                <a:gd name="T62" fmla="*/ 602 w 838"/>
                <a:gd name="T63" fmla="*/ 418 h 448"/>
                <a:gd name="T64" fmla="*/ 628 w 838"/>
                <a:gd name="T65" fmla="*/ 410 h 448"/>
                <a:gd name="T66" fmla="*/ 664 w 838"/>
                <a:gd name="T67" fmla="*/ 404 h 448"/>
                <a:gd name="T68" fmla="*/ 716 w 838"/>
                <a:gd name="T69" fmla="*/ 380 h 448"/>
                <a:gd name="T70" fmla="*/ 746 w 838"/>
                <a:gd name="T71" fmla="*/ 368 h 448"/>
                <a:gd name="T72" fmla="*/ 774 w 838"/>
                <a:gd name="T73" fmla="*/ 352 h 448"/>
                <a:gd name="T74" fmla="*/ 820 w 838"/>
                <a:gd name="T75" fmla="*/ 318 h 448"/>
                <a:gd name="T76" fmla="*/ 838 w 838"/>
                <a:gd name="T77" fmla="*/ 29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8" h="448">
                  <a:moveTo>
                    <a:pt x="838" y="296"/>
                  </a:moveTo>
                  <a:lnTo>
                    <a:pt x="814" y="262"/>
                  </a:lnTo>
                  <a:lnTo>
                    <a:pt x="786" y="230"/>
                  </a:lnTo>
                  <a:lnTo>
                    <a:pt x="760" y="202"/>
                  </a:lnTo>
                  <a:lnTo>
                    <a:pt x="716" y="162"/>
                  </a:lnTo>
                  <a:lnTo>
                    <a:pt x="658" y="116"/>
                  </a:lnTo>
                  <a:lnTo>
                    <a:pt x="624" y="94"/>
                  </a:lnTo>
                  <a:lnTo>
                    <a:pt x="572" y="62"/>
                  </a:lnTo>
                  <a:lnTo>
                    <a:pt x="526" y="44"/>
                  </a:lnTo>
                  <a:lnTo>
                    <a:pt x="486" y="24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8" y="8"/>
                  </a:lnTo>
                  <a:lnTo>
                    <a:pt x="362" y="4"/>
                  </a:lnTo>
                  <a:lnTo>
                    <a:pt x="274" y="0"/>
                  </a:lnTo>
                  <a:lnTo>
                    <a:pt x="250" y="2"/>
                  </a:lnTo>
                  <a:lnTo>
                    <a:pt x="228" y="6"/>
                  </a:lnTo>
                  <a:lnTo>
                    <a:pt x="206" y="10"/>
                  </a:lnTo>
                  <a:lnTo>
                    <a:pt x="180" y="18"/>
                  </a:lnTo>
                  <a:lnTo>
                    <a:pt x="164" y="22"/>
                  </a:lnTo>
                  <a:lnTo>
                    <a:pt x="146" y="28"/>
                  </a:lnTo>
                  <a:lnTo>
                    <a:pt x="132" y="32"/>
                  </a:lnTo>
                  <a:lnTo>
                    <a:pt x="116" y="38"/>
                  </a:lnTo>
                  <a:lnTo>
                    <a:pt x="104" y="44"/>
                  </a:lnTo>
                  <a:lnTo>
                    <a:pt x="74" y="60"/>
                  </a:lnTo>
                  <a:lnTo>
                    <a:pt x="58" y="70"/>
                  </a:lnTo>
                  <a:lnTo>
                    <a:pt x="44" y="80"/>
                  </a:lnTo>
                  <a:lnTo>
                    <a:pt x="36" y="90"/>
                  </a:lnTo>
                  <a:lnTo>
                    <a:pt x="22" y="106"/>
                  </a:lnTo>
                  <a:lnTo>
                    <a:pt x="14" y="118"/>
                  </a:lnTo>
                  <a:lnTo>
                    <a:pt x="2" y="144"/>
                  </a:lnTo>
                  <a:lnTo>
                    <a:pt x="0" y="170"/>
                  </a:lnTo>
                  <a:lnTo>
                    <a:pt x="2" y="186"/>
                  </a:lnTo>
                  <a:lnTo>
                    <a:pt x="12" y="212"/>
                  </a:lnTo>
                  <a:lnTo>
                    <a:pt x="18" y="232"/>
                  </a:lnTo>
                  <a:lnTo>
                    <a:pt x="36" y="258"/>
                  </a:lnTo>
                  <a:lnTo>
                    <a:pt x="52" y="278"/>
                  </a:lnTo>
                  <a:lnTo>
                    <a:pt x="62" y="288"/>
                  </a:lnTo>
                  <a:lnTo>
                    <a:pt x="74" y="298"/>
                  </a:lnTo>
                  <a:lnTo>
                    <a:pt x="90" y="310"/>
                  </a:lnTo>
                  <a:lnTo>
                    <a:pt x="108" y="326"/>
                  </a:lnTo>
                  <a:lnTo>
                    <a:pt x="126" y="340"/>
                  </a:lnTo>
                  <a:lnTo>
                    <a:pt x="140" y="348"/>
                  </a:lnTo>
                  <a:lnTo>
                    <a:pt x="168" y="362"/>
                  </a:lnTo>
                  <a:lnTo>
                    <a:pt x="200" y="378"/>
                  </a:lnTo>
                  <a:lnTo>
                    <a:pt x="220" y="390"/>
                  </a:lnTo>
                  <a:lnTo>
                    <a:pt x="238" y="398"/>
                  </a:lnTo>
                  <a:lnTo>
                    <a:pt x="256" y="404"/>
                  </a:lnTo>
                  <a:lnTo>
                    <a:pt x="282" y="412"/>
                  </a:lnTo>
                  <a:lnTo>
                    <a:pt x="296" y="416"/>
                  </a:lnTo>
                  <a:lnTo>
                    <a:pt x="312" y="424"/>
                  </a:lnTo>
                  <a:lnTo>
                    <a:pt x="332" y="430"/>
                  </a:lnTo>
                  <a:lnTo>
                    <a:pt x="354" y="440"/>
                  </a:lnTo>
                  <a:lnTo>
                    <a:pt x="374" y="446"/>
                  </a:lnTo>
                  <a:lnTo>
                    <a:pt x="412" y="448"/>
                  </a:lnTo>
                  <a:lnTo>
                    <a:pt x="434" y="446"/>
                  </a:lnTo>
                  <a:lnTo>
                    <a:pt x="456" y="446"/>
                  </a:lnTo>
                  <a:lnTo>
                    <a:pt x="470" y="442"/>
                  </a:lnTo>
                  <a:lnTo>
                    <a:pt x="496" y="442"/>
                  </a:lnTo>
                  <a:lnTo>
                    <a:pt x="516" y="438"/>
                  </a:lnTo>
                  <a:lnTo>
                    <a:pt x="550" y="430"/>
                  </a:lnTo>
                  <a:lnTo>
                    <a:pt x="562" y="428"/>
                  </a:lnTo>
                  <a:lnTo>
                    <a:pt x="582" y="422"/>
                  </a:lnTo>
                  <a:lnTo>
                    <a:pt x="602" y="418"/>
                  </a:lnTo>
                  <a:lnTo>
                    <a:pt x="616" y="414"/>
                  </a:lnTo>
                  <a:lnTo>
                    <a:pt x="628" y="410"/>
                  </a:lnTo>
                  <a:lnTo>
                    <a:pt x="644" y="408"/>
                  </a:lnTo>
                  <a:lnTo>
                    <a:pt x="664" y="404"/>
                  </a:lnTo>
                  <a:lnTo>
                    <a:pt x="694" y="394"/>
                  </a:lnTo>
                  <a:lnTo>
                    <a:pt x="716" y="380"/>
                  </a:lnTo>
                  <a:lnTo>
                    <a:pt x="732" y="374"/>
                  </a:lnTo>
                  <a:lnTo>
                    <a:pt x="746" y="368"/>
                  </a:lnTo>
                  <a:lnTo>
                    <a:pt x="756" y="362"/>
                  </a:lnTo>
                  <a:lnTo>
                    <a:pt x="774" y="352"/>
                  </a:lnTo>
                  <a:lnTo>
                    <a:pt x="802" y="336"/>
                  </a:lnTo>
                  <a:lnTo>
                    <a:pt x="820" y="318"/>
                  </a:lnTo>
                  <a:lnTo>
                    <a:pt x="828" y="308"/>
                  </a:lnTo>
                  <a:lnTo>
                    <a:pt x="838" y="29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68291" name="Group 9"/>
          <p:cNvGrpSpPr>
            <a:grpSpLocks/>
          </p:cNvGrpSpPr>
          <p:nvPr/>
        </p:nvGrpSpPr>
        <p:grpSpPr bwMode="auto">
          <a:xfrm>
            <a:off x="1981200" y="2667000"/>
            <a:ext cx="1066800" cy="1066800"/>
            <a:chOff x="2497" y="2641"/>
            <a:chExt cx="767" cy="767"/>
          </a:xfrm>
        </p:grpSpPr>
        <p:sp>
          <p:nvSpPr>
            <p:cNvPr id="196618" name="Arc 10"/>
            <p:cNvSpPr>
              <a:spLocks/>
            </p:cNvSpPr>
            <p:nvPr/>
          </p:nvSpPr>
          <p:spPr bwMode="auto">
            <a:xfrm rot="5400000">
              <a:off x="2688" y="2832"/>
              <a:ext cx="576" cy="5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19" name="Arc 11"/>
            <p:cNvSpPr>
              <a:spLocks/>
            </p:cNvSpPr>
            <p:nvPr/>
          </p:nvSpPr>
          <p:spPr bwMode="auto">
            <a:xfrm rot="5400000">
              <a:off x="2592" y="2736"/>
              <a:ext cx="566" cy="566"/>
            </a:xfrm>
            <a:custGeom>
              <a:avLst/>
              <a:gdLst>
                <a:gd name="G0" fmla="+- 0 0 0"/>
                <a:gd name="G1" fmla="+- 21229 0 0"/>
                <a:gd name="G2" fmla="+- 21600 0 0"/>
                <a:gd name="T0" fmla="*/ 3986 w 21242"/>
                <a:gd name="T1" fmla="*/ 0 h 21229"/>
                <a:gd name="T2" fmla="*/ 21242 w 21242"/>
                <a:gd name="T3" fmla="*/ 17315 h 21229"/>
                <a:gd name="T4" fmla="*/ 0 w 21242"/>
                <a:gd name="T5" fmla="*/ 21229 h 2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42" h="21229" fill="none" extrusionOk="0">
                  <a:moveTo>
                    <a:pt x="3986" y="-1"/>
                  </a:moveTo>
                  <a:cubicBezTo>
                    <a:pt x="12765" y="1648"/>
                    <a:pt x="19623" y="8530"/>
                    <a:pt x="21242" y="17314"/>
                  </a:cubicBezTo>
                </a:path>
                <a:path w="21242" h="21229" stroke="0" extrusionOk="0">
                  <a:moveTo>
                    <a:pt x="3986" y="-1"/>
                  </a:moveTo>
                  <a:cubicBezTo>
                    <a:pt x="12765" y="1648"/>
                    <a:pt x="19623" y="8530"/>
                    <a:pt x="21242" y="17314"/>
                  </a:cubicBezTo>
                  <a:lnTo>
                    <a:pt x="0" y="21229"/>
                  </a:lnTo>
                  <a:close/>
                </a:path>
              </a:pathLst>
            </a:custGeom>
            <a:noFill/>
            <a:ln w="12700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6620" name="Arc 12"/>
            <p:cNvSpPr>
              <a:spLocks/>
            </p:cNvSpPr>
            <p:nvPr/>
          </p:nvSpPr>
          <p:spPr bwMode="auto">
            <a:xfrm rot="5400000">
              <a:off x="2495" y="2643"/>
              <a:ext cx="543" cy="541"/>
            </a:xfrm>
            <a:custGeom>
              <a:avLst/>
              <a:gdLst>
                <a:gd name="G0" fmla="+- 0 0 0"/>
                <a:gd name="G1" fmla="+- 20276 0 0"/>
                <a:gd name="G2" fmla="+- 21600 0 0"/>
                <a:gd name="T0" fmla="*/ 7447 w 20384"/>
                <a:gd name="T1" fmla="*/ 0 h 20276"/>
                <a:gd name="T2" fmla="*/ 20384 w 20384"/>
                <a:gd name="T3" fmla="*/ 13131 h 20276"/>
                <a:gd name="T4" fmla="*/ 0 w 20384"/>
                <a:gd name="T5" fmla="*/ 20276 h 20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84" h="20276" fill="none" extrusionOk="0">
                  <a:moveTo>
                    <a:pt x="7446" y="0"/>
                  </a:moveTo>
                  <a:cubicBezTo>
                    <a:pt x="13504" y="2225"/>
                    <a:pt x="18249" y="7041"/>
                    <a:pt x="20384" y="13130"/>
                  </a:cubicBezTo>
                </a:path>
                <a:path w="20384" h="20276" stroke="0" extrusionOk="0">
                  <a:moveTo>
                    <a:pt x="7446" y="0"/>
                  </a:moveTo>
                  <a:cubicBezTo>
                    <a:pt x="13504" y="2225"/>
                    <a:pt x="18249" y="7041"/>
                    <a:pt x="20384" y="13130"/>
                  </a:cubicBezTo>
                  <a:lnTo>
                    <a:pt x="0" y="20276"/>
                  </a:lnTo>
                  <a:close/>
                </a:path>
              </a:pathLst>
            </a:custGeom>
            <a:noFill/>
            <a:ln w="12700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68292" name="Group 13"/>
          <p:cNvGrpSpPr>
            <a:grpSpLocks/>
          </p:cNvGrpSpPr>
          <p:nvPr/>
        </p:nvGrpSpPr>
        <p:grpSpPr bwMode="auto">
          <a:xfrm>
            <a:off x="6356350" y="3049588"/>
            <a:ext cx="457200" cy="509587"/>
            <a:chOff x="11669" y="8743"/>
            <a:chExt cx="656" cy="1362"/>
          </a:xfrm>
        </p:grpSpPr>
        <p:sp>
          <p:nvSpPr>
            <p:cNvPr id="268375" name="Freeform 14"/>
            <p:cNvSpPr>
              <a:spLocks/>
            </p:cNvSpPr>
            <p:nvPr/>
          </p:nvSpPr>
          <p:spPr bwMode="auto">
            <a:xfrm>
              <a:off x="11966" y="9388"/>
              <a:ext cx="359" cy="717"/>
            </a:xfrm>
            <a:custGeom>
              <a:avLst/>
              <a:gdLst>
                <a:gd name="T0" fmla="*/ 179 w 359"/>
                <a:gd name="T1" fmla="*/ 0 h 717"/>
                <a:gd name="T2" fmla="*/ 0 w 359"/>
                <a:gd name="T3" fmla="*/ 717 h 717"/>
                <a:gd name="T4" fmla="*/ 359 w 359"/>
                <a:gd name="T5" fmla="*/ 717 h 717"/>
                <a:gd name="T6" fmla="*/ 179 w 359"/>
                <a:gd name="T7" fmla="*/ 0 h 7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9" h="717">
                  <a:moveTo>
                    <a:pt x="179" y="0"/>
                  </a:moveTo>
                  <a:lnTo>
                    <a:pt x="0" y="717"/>
                  </a:lnTo>
                  <a:lnTo>
                    <a:pt x="359" y="717"/>
                  </a:lnTo>
                  <a:lnTo>
                    <a:pt x="179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8376" name="Group 15"/>
            <p:cNvGrpSpPr>
              <a:grpSpLocks/>
            </p:cNvGrpSpPr>
            <p:nvPr/>
          </p:nvGrpSpPr>
          <p:grpSpPr bwMode="auto">
            <a:xfrm>
              <a:off x="11669" y="8743"/>
              <a:ext cx="432" cy="1063"/>
              <a:chOff x="11669" y="8743"/>
              <a:chExt cx="432" cy="1063"/>
            </a:xfrm>
          </p:grpSpPr>
          <p:sp>
            <p:nvSpPr>
              <p:cNvPr id="268378" name="Freeform 16"/>
              <p:cNvSpPr>
                <a:spLocks/>
              </p:cNvSpPr>
              <p:nvPr/>
            </p:nvSpPr>
            <p:spPr bwMode="auto">
              <a:xfrm>
                <a:off x="11829" y="8748"/>
                <a:ext cx="272" cy="1058"/>
              </a:xfrm>
              <a:custGeom>
                <a:avLst/>
                <a:gdLst>
                  <a:gd name="T0" fmla="*/ 197 w 272"/>
                  <a:gd name="T1" fmla="*/ 0 h 1058"/>
                  <a:gd name="T2" fmla="*/ 222 w 272"/>
                  <a:gd name="T3" fmla="*/ 60 h 1058"/>
                  <a:gd name="T4" fmla="*/ 242 w 272"/>
                  <a:gd name="T5" fmla="*/ 125 h 1058"/>
                  <a:gd name="T6" fmla="*/ 257 w 272"/>
                  <a:gd name="T7" fmla="*/ 192 h 1058"/>
                  <a:gd name="T8" fmla="*/ 267 w 272"/>
                  <a:gd name="T9" fmla="*/ 262 h 1058"/>
                  <a:gd name="T10" fmla="*/ 272 w 272"/>
                  <a:gd name="T11" fmla="*/ 336 h 1058"/>
                  <a:gd name="T12" fmla="*/ 272 w 272"/>
                  <a:gd name="T13" fmla="*/ 408 h 1058"/>
                  <a:gd name="T14" fmla="*/ 264 w 272"/>
                  <a:gd name="T15" fmla="*/ 486 h 1058"/>
                  <a:gd name="T16" fmla="*/ 252 w 272"/>
                  <a:gd name="T17" fmla="*/ 560 h 1058"/>
                  <a:gd name="T18" fmla="*/ 234 w 272"/>
                  <a:gd name="T19" fmla="*/ 635 h 1058"/>
                  <a:gd name="T20" fmla="*/ 214 w 272"/>
                  <a:gd name="T21" fmla="*/ 705 h 1058"/>
                  <a:gd name="T22" fmla="*/ 187 w 272"/>
                  <a:gd name="T23" fmla="*/ 774 h 1058"/>
                  <a:gd name="T24" fmla="*/ 157 w 272"/>
                  <a:gd name="T25" fmla="*/ 839 h 1058"/>
                  <a:gd name="T26" fmla="*/ 124 w 272"/>
                  <a:gd name="T27" fmla="*/ 901 h 1058"/>
                  <a:gd name="T28" fmla="*/ 84 w 272"/>
                  <a:gd name="T29" fmla="*/ 959 h 1058"/>
                  <a:gd name="T30" fmla="*/ 45 w 272"/>
                  <a:gd name="T31" fmla="*/ 1011 h 1058"/>
                  <a:gd name="T32" fmla="*/ 0 w 272"/>
                  <a:gd name="T33" fmla="*/ 1058 h 10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72" h="1058">
                    <a:moveTo>
                      <a:pt x="197" y="0"/>
                    </a:moveTo>
                    <a:lnTo>
                      <a:pt x="222" y="60"/>
                    </a:lnTo>
                    <a:lnTo>
                      <a:pt x="242" y="125"/>
                    </a:lnTo>
                    <a:lnTo>
                      <a:pt x="257" y="192"/>
                    </a:lnTo>
                    <a:lnTo>
                      <a:pt x="267" y="262"/>
                    </a:lnTo>
                    <a:lnTo>
                      <a:pt x="272" y="336"/>
                    </a:lnTo>
                    <a:lnTo>
                      <a:pt x="272" y="408"/>
                    </a:lnTo>
                    <a:lnTo>
                      <a:pt x="264" y="486"/>
                    </a:lnTo>
                    <a:lnTo>
                      <a:pt x="252" y="560"/>
                    </a:lnTo>
                    <a:lnTo>
                      <a:pt x="234" y="635"/>
                    </a:lnTo>
                    <a:lnTo>
                      <a:pt x="214" y="705"/>
                    </a:lnTo>
                    <a:lnTo>
                      <a:pt x="187" y="774"/>
                    </a:lnTo>
                    <a:lnTo>
                      <a:pt x="157" y="839"/>
                    </a:lnTo>
                    <a:lnTo>
                      <a:pt x="124" y="901"/>
                    </a:lnTo>
                    <a:lnTo>
                      <a:pt x="84" y="959"/>
                    </a:lnTo>
                    <a:lnTo>
                      <a:pt x="45" y="1011"/>
                    </a:lnTo>
                    <a:lnTo>
                      <a:pt x="0" y="105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8379" name="Group 17"/>
              <p:cNvGrpSpPr>
                <a:grpSpLocks/>
              </p:cNvGrpSpPr>
              <p:nvPr/>
            </p:nvGrpSpPr>
            <p:grpSpPr bwMode="auto">
              <a:xfrm>
                <a:off x="11786" y="8743"/>
                <a:ext cx="235" cy="1056"/>
                <a:chOff x="11786" y="8743"/>
                <a:chExt cx="235" cy="1056"/>
              </a:xfrm>
            </p:grpSpPr>
            <p:sp>
              <p:nvSpPr>
                <p:cNvPr id="268383" name="Freeform 18"/>
                <p:cNvSpPr>
                  <a:spLocks/>
                </p:cNvSpPr>
                <p:nvPr/>
              </p:nvSpPr>
              <p:spPr bwMode="auto">
                <a:xfrm>
                  <a:off x="11786" y="8743"/>
                  <a:ext cx="235" cy="1056"/>
                </a:xfrm>
                <a:custGeom>
                  <a:avLst/>
                  <a:gdLst>
                    <a:gd name="T0" fmla="*/ 220 w 235"/>
                    <a:gd name="T1" fmla="*/ 0 h 1056"/>
                    <a:gd name="T2" fmla="*/ 212 w 235"/>
                    <a:gd name="T3" fmla="*/ 3 h 1056"/>
                    <a:gd name="T4" fmla="*/ 205 w 235"/>
                    <a:gd name="T5" fmla="*/ 8 h 1056"/>
                    <a:gd name="T6" fmla="*/ 197 w 235"/>
                    <a:gd name="T7" fmla="*/ 20 h 1056"/>
                    <a:gd name="T8" fmla="*/ 190 w 235"/>
                    <a:gd name="T9" fmla="*/ 38 h 1056"/>
                    <a:gd name="T10" fmla="*/ 180 w 235"/>
                    <a:gd name="T11" fmla="*/ 58 h 1056"/>
                    <a:gd name="T12" fmla="*/ 170 w 235"/>
                    <a:gd name="T13" fmla="*/ 82 h 1056"/>
                    <a:gd name="T14" fmla="*/ 160 w 235"/>
                    <a:gd name="T15" fmla="*/ 112 h 1056"/>
                    <a:gd name="T16" fmla="*/ 147 w 235"/>
                    <a:gd name="T17" fmla="*/ 147 h 1056"/>
                    <a:gd name="T18" fmla="*/ 137 w 235"/>
                    <a:gd name="T19" fmla="*/ 182 h 1056"/>
                    <a:gd name="T20" fmla="*/ 125 w 235"/>
                    <a:gd name="T21" fmla="*/ 222 h 1056"/>
                    <a:gd name="T22" fmla="*/ 115 w 235"/>
                    <a:gd name="T23" fmla="*/ 267 h 1056"/>
                    <a:gd name="T24" fmla="*/ 102 w 235"/>
                    <a:gd name="T25" fmla="*/ 311 h 1056"/>
                    <a:gd name="T26" fmla="*/ 80 w 235"/>
                    <a:gd name="T27" fmla="*/ 409 h 1056"/>
                    <a:gd name="T28" fmla="*/ 58 w 235"/>
                    <a:gd name="T29" fmla="*/ 516 h 1056"/>
                    <a:gd name="T30" fmla="*/ 38 w 235"/>
                    <a:gd name="T31" fmla="*/ 623 h 1056"/>
                    <a:gd name="T32" fmla="*/ 23 w 235"/>
                    <a:gd name="T33" fmla="*/ 722 h 1056"/>
                    <a:gd name="T34" fmla="*/ 18 w 235"/>
                    <a:gd name="T35" fmla="*/ 769 h 1056"/>
                    <a:gd name="T36" fmla="*/ 13 w 235"/>
                    <a:gd name="T37" fmla="*/ 814 h 1056"/>
                    <a:gd name="T38" fmla="*/ 8 w 235"/>
                    <a:gd name="T39" fmla="*/ 857 h 1056"/>
                    <a:gd name="T40" fmla="*/ 3 w 235"/>
                    <a:gd name="T41" fmla="*/ 894 h 1056"/>
                    <a:gd name="T42" fmla="*/ 0 w 235"/>
                    <a:gd name="T43" fmla="*/ 929 h 1056"/>
                    <a:gd name="T44" fmla="*/ 0 w 235"/>
                    <a:gd name="T45" fmla="*/ 961 h 1056"/>
                    <a:gd name="T46" fmla="*/ 0 w 235"/>
                    <a:gd name="T47" fmla="*/ 989 h 1056"/>
                    <a:gd name="T48" fmla="*/ 0 w 235"/>
                    <a:gd name="T49" fmla="*/ 1011 h 1056"/>
                    <a:gd name="T50" fmla="*/ 3 w 235"/>
                    <a:gd name="T51" fmla="*/ 1028 h 1056"/>
                    <a:gd name="T52" fmla="*/ 5 w 235"/>
                    <a:gd name="T53" fmla="*/ 1043 h 1056"/>
                    <a:gd name="T54" fmla="*/ 10 w 235"/>
                    <a:gd name="T55" fmla="*/ 1053 h 1056"/>
                    <a:gd name="T56" fmla="*/ 15 w 235"/>
                    <a:gd name="T57" fmla="*/ 1056 h 1056"/>
                    <a:gd name="T58" fmla="*/ 23 w 235"/>
                    <a:gd name="T59" fmla="*/ 1053 h 1056"/>
                    <a:gd name="T60" fmla="*/ 30 w 235"/>
                    <a:gd name="T61" fmla="*/ 1048 h 1056"/>
                    <a:gd name="T62" fmla="*/ 38 w 235"/>
                    <a:gd name="T63" fmla="*/ 1036 h 1056"/>
                    <a:gd name="T64" fmla="*/ 45 w 235"/>
                    <a:gd name="T65" fmla="*/ 1018 h 1056"/>
                    <a:gd name="T66" fmla="*/ 55 w 235"/>
                    <a:gd name="T67" fmla="*/ 998 h 1056"/>
                    <a:gd name="T68" fmla="*/ 65 w 235"/>
                    <a:gd name="T69" fmla="*/ 974 h 1056"/>
                    <a:gd name="T70" fmla="*/ 75 w 235"/>
                    <a:gd name="T71" fmla="*/ 944 h 1056"/>
                    <a:gd name="T72" fmla="*/ 88 w 235"/>
                    <a:gd name="T73" fmla="*/ 911 h 1056"/>
                    <a:gd name="T74" fmla="*/ 97 w 235"/>
                    <a:gd name="T75" fmla="*/ 874 h 1056"/>
                    <a:gd name="T76" fmla="*/ 110 w 235"/>
                    <a:gd name="T77" fmla="*/ 834 h 1056"/>
                    <a:gd name="T78" fmla="*/ 120 w 235"/>
                    <a:gd name="T79" fmla="*/ 789 h 1056"/>
                    <a:gd name="T80" fmla="*/ 132 w 235"/>
                    <a:gd name="T81" fmla="*/ 745 h 1056"/>
                    <a:gd name="T82" fmla="*/ 155 w 235"/>
                    <a:gd name="T83" fmla="*/ 647 h 1056"/>
                    <a:gd name="T84" fmla="*/ 177 w 235"/>
                    <a:gd name="T85" fmla="*/ 540 h 1056"/>
                    <a:gd name="T86" fmla="*/ 197 w 235"/>
                    <a:gd name="T87" fmla="*/ 433 h 1056"/>
                    <a:gd name="T88" fmla="*/ 212 w 235"/>
                    <a:gd name="T89" fmla="*/ 334 h 1056"/>
                    <a:gd name="T90" fmla="*/ 217 w 235"/>
                    <a:gd name="T91" fmla="*/ 287 h 1056"/>
                    <a:gd name="T92" fmla="*/ 225 w 235"/>
                    <a:gd name="T93" fmla="*/ 242 h 1056"/>
                    <a:gd name="T94" fmla="*/ 227 w 235"/>
                    <a:gd name="T95" fmla="*/ 199 h 1056"/>
                    <a:gd name="T96" fmla="*/ 232 w 235"/>
                    <a:gd name="T97" fmla="*/ 162 h 1056"/>
                    <a:gd name="T98" fmla="*/ 235 w 235"/>
                    <a:gd name="T99" fmla="*/ 127 h 1056"/>
                    <a:gd name="T100" fmla="*/ 235 w 235"/>
                    <a:gd name="T101" fmla="*/ 95 h 1056"/>
                    <a:gd name="T102" fmla="*/ 235 w 235"/>
                    <a:gd name="T103" fmla="*/ 67 h 1056"/>
                    <a:gd name="T104" fmla="*/ 235 w 235"/>
                    <a:gd name="T105" fmla="*/ 45 h 1056"/>
                    <a:gd name="T106" fmla="*/ 232 w 235"/>
                    <a:gd name="T107" fmla="*/ 28 h 1056"/>
                    <a:gd name="T108" fmla="*/ 230 w 235"/>
                    <a:gd name="T109" fmla="*/ 13 h 1056"/>
                    <a:gd name="T110" fmla="*/ 225 w 235"/>
                    <a:gd name="T111" fmla="*/ 5 h 1056"/>
                    <a:gd name="T112" fmla="*/ 220 w 235"/>
                    <a:gd name="T113" fmla="*/ 0 h 105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235" h="1056">
                      <a:moveTo>
                        <a:pt x="220" y="0"/>
                      </a:moveTo>
                      <a:lnTo>
                        <a:pt x="212" y="3"/>
                      </a:lnTo>
                      <a:lnTo>
                        <a:pt x="205" y="8"/>
                      </a:lnTo>
                      <a:lnTo>
                        <a:pt x="197" y="20"/>
                      </a:lnTo>
                      <a:lnTo>
                        <a:pt x="190" y="38"/>
                      </a:lnTo>
                      <a:lnTo>
                        <a:pt x="180" y="58"/>
                      </a:lnTo>
                      <a:lnTo>
                        <a:pt x="170" y="82"/>
                      </a:lnTo>
                      <a:lnTo>
                        <a:pt x="160" y="112"/>
                      </a:lnTo>
                      <a:lnTo>
                        <a:pt x="147" y="147"/>
                      </a:lnTo>
                      <a:lnTo>
                        <a:pt x="137" y="182"/>
                      </a:lnTo>
                      <a:lnTo>
                        <a:pt x="125" y="222"/>
                      </a:lnTo>
                      <a:lnTo>
                        <a:pt x="115" y="267"/>
                      </a:lnTo>
                      <a:lnTo>
                        <a:pt x="102" y="311"/>
                      </a:lnTo>
                      <a:lnTo>
                        <a:pt x="80" y="409"/>
                      </a:lnTo>
                      <a:lnTo>
                        <a:pt x="58" y="516"/>
                      </a:lnTo>
                      <a:lnTo>
                        <a:pt x="38" y="623"/>
                      </a:lnTo>
                      <a:lnTo>
                        <a:pt x="23" y="722"/>
                      </a:lnTo>
                      <a:lnTo>
                        <a:pt x="18" y="769"/>
                      </a:lnTo>
                      <a:lnTo>
                        <a:pt x="13" y="814"/>
                      </a:lnTo>
                      <a:lnTo>
                        <a:pt x="8" y="857"/>
                      </a:lnTo>
                      <a:lnTo>
                        <a:pt x="3" y="894"/>
                      </a:lnTo>
                      <a:lnTo>
                        <a:pt x="0" y="929"/>
                      </a:lnTo>
                      <a:lnTo>
                        <a:pt x="0" y="961"/>
                      </a:lnTo>
                      <a:lnTo>
                        <a:pt x="0" y="989"/>
                      </a:lnTo>
                      <a:lnTo>
                        <a:pt x="0" y="1011"/>
                      </a:lnTo>
                      <a:lnTo>
                        <a:pt x="3" y="1028"/>
                      </a:lnTo>
                      <a:lnTo>
                        <a:pt x="5" y="1043"/>
                      </a:lnTo>
                      <a:lnTo>
                        <a:pt x="10" y="1053"/>
                      </a:lnTo>
                      <a:lnTo>
                        <a:pt x="15" y="1056"/>
                      </a:lnTo>
                      <a:lnTo>
                        <a:pt x="23" y="1053"/>
                      </a:lnTo>
                      <a:lnTo>
                        <a:pt x="30" y="1048"/>
                      </a:lnTo>
                      <a:lnTo>
                        <a:pt x="38" y="1036"/>
                      </a:lnTo>
                      <a:lnTo>
                        <a:pt x="45" y="1018"/>
                      </a:lnTo>
                      <a:lnTo>
                        <a:pt x="55" y="998"/>
                      </a:lnTo>
                      <a:lnTo>
                        <a:pt x="65" y="974"/>
                      </a:lnTo>
                      <a:lnTo>
                        <a:pt x="75" y="944"/>
                      </a:lnTo>
                      <a:lnTo>
                        <a:pt x="88" y="911"/>
                      </a:lnTo>
                      <a:lnTo>
                        <a:pt x="97" y="874"/>
                      </a:lnTo>
                      <a:lnTo>
                        <a:pt x="110" y="834"/>
                      </a:lnTo>
                      <a:lnTo>
                        <a:pt x="120" y="789"/>
                      </a:lnTo>
                      <a:lnTo>
                        <a:pt x="132" y="745"/>
                      </a:lnTo>
                      <a:lnTo>
                        <a:pt x="155" y="647"/>
                      </a:lnTo>
                      <a:lnTo>
                        <a:pt x="177" y="540"/>
                      </a:lnTo>
                      <a:lnTo>
                        <a:pt x="197" y="433"/>
                      </a:lnTo>
                      <a:lnTo>
                        <a:pt x="212" y="334"/>
                      </a:lnTo>
                      <a:lnTo>
                        <a:pt x="217" y="287"/>
                      </a:lnTo>
                      <a:lnTo>
                        <a:pt x="225" y="242"/>
                      </a:lnTo>
                      <a:lnTo>
                        <a:pt x="227" y="199"/>
                      </a:lnTo>
                      <a:lnTo>
                        <a:pt x="232" y="162"/>
                      </a:lnTo>
                      <a:lnTo>
                        <a:pt x="235" y="127"/>
                      </a:lnTo>
                      <a:lnTo>
                        <a:pt x="235" y="95"/>
                      </a:lnTo>
                      <a:lnTo>
                        <a:pt x="235" y="67"/>
                      </a:lnTo>
                      <a:lnTo>
                        <a:pt x="235" y="45"/>
                      </a:lnTo>
                      <a:lnTo>
                        <a:pt x="232" y="28"/>
                      </a:lnTo>
                      <a:lnTo>
                        <a:pt x="230" y="13"/>
                      </a:lnTo>
                      <a:lnTo>
                        <a:pt x="225" y="5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blipFill dpi="0" rotWithShape="0">
                  <a:blip/>
                  <a:srcRect/>
                  <a:tile tx="0" ty="0" sx="100000" sy="100000" flip="none" algn="tl"/>
                </a:blip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84" name="Freeform 19"/>
                <p:cNvSpPr>
                  <a:spLocks/>
                </p:cNvSpPr>
                <p:nvPr/>
              </p:nvSpPr>
              <p:spPr bwMode="auto">
                <a:xfrm>
                  <a:off x="11786" y="8743"/>
                  <a:ext cx="235" cy="1056"/>
                </a:xfrm>
                <a:custGeom>
                  <a:avLst/>
                  <a:gdLst>
                    <a:gd name="T0" fmla="*/ 220 w 235"/>
                    <a:gd name="T1" fmla="*/ 0 h 1056"/>
                    <a:gd name="T2" fmla="*/ 212 w 235"/>
                    <a:gd name="T3" fmla="*/ 3 h 1056"/>
                    <a:gd name="T4" fmla="*/ 205 w 235"/>
                    <a:gd name="T5" fmla="*/ 8 h 1056"/>
                    <a:gd name="T6" fmla="*/ 197 w 235"/>
                    <a:gd name="T7" fmla="*/ 20 h 1056"/>
                    <a:gd name="T8" fmla="*/ 190 w 235"/>
                    <a:gd name="T9" fmla="*/ 38 h 1056"/>
                    <a:gd name="T10" fmla="*/ 180 w 235"/>
                    <a:gd name="T11" fmla="*/ 58 h 1056"/>
                    <a:gd name="T12" fmla="*/ 170 w 235"/>
                    <a:gd name="T13" fmla="*/ 82 h 1056"/>
                    <a:gd name="T14" fmla="*/ 160 w 235"/>
                    <a:gd name="T15" fmla="*/ 112 h 1056"/>
                    <a:gd name="T16" fmla="*/ 147 w 235"/>
                    <a:gd name="T17" fmla="*/ 147 h 1056"/>
                    <a:gd name="T18" fmla="*/ 137 w 235"/>
                    <a:gd name="T19" fmla="*/ 182 h 1056"/>
                    <a:gd name="T20" fmla="*/ 125 w 235"/>
                    <a:gd name="T21" fmla="*/ 222 h 1056"/>
                    <a:gd name="T22" fmla="*/ 115 w 235"/>
                    <a:gd name="T23" fmla="*/ 267 h 1056"/>
                    <a:gd name="T24" fmla="*/ 102 w 235"/>
                    <a:gd name="T25" fmla="*/ 311 h 1056"/>
                    <a:gd name="T26" fmla="*/ 80 w 235"/>
                    <a:gd name="T27" fmla="*/ 409 h 1056"/>
                    <a:gd name="T28" fmla="*/ 58 w 235"/>
                    <a:gd name="T29" fmla="*/ 516 h 1056"/>
                    <a:gd name="T30" fmla="*/ 38 w 235"/>
                    <a:gd name="T31" fmla="*/ 623 h 1056"/>
                    <a:gd name="T32" fmla="*/ 23 w 235"/>
                    <a:gd name="T33" fmla="*/ 722 h 1056"/>
                    <a:gd name="T34" fmla="*/ 18 w 235"/>
                    <a:gd name="T35" fmla="*/ 769 h 1056"/>
                    <a:gd name="T36" fmla="*/ 13 w 235"/>
                    <a:gd name="T37" fmla="*/ 814 h 1056"/>
                    <a:gd name="T38" fmla="*/ 8 w 235"/>
                    <a:gd name="T39" fmla="*/ 857 h 1056"/>
                    <a:gd name="T40" fmla="*/ 3 w 235"/>
                    <a:gd name="T41" fmla="*/ 894 h 1056"/>
                    <a:gd name="T42" fmla="*/ 0 w 235"/>
                    <a:gd name="T43" fmla="*/ 929 h 1056"/>
                    <a:gd name="T44" fmla="*/ 0 w 235"/>
                    <a:gd name="T45" fmla="*/ 961 h 1056"/>
                    <a:gd name="T46" fmla="*/ 0 w 235"/>
                    <a:gd name="T47" fmla="*/ 989 h 1056"/>
                    <a:gd name="T48" fmla="*/ 0 w 235"/>
                    <a:gd name="T49" fmla="*/ 1011 h 1056"/>
                    <a:gd name="T50" fmla="*/ 3 w 235"/>
                    <a:gd name="T51" fmla="*/ 1028 h 1056"/>
                    <a:gd name="T52" fmla="*/ 5 w 235"/>
                    <a:gd name="T53" fmla="*/ 1043 h 1056"/>
                    <a:gd name="T54" fmla="*/ 10 w 235"/>
                    <a:gd name="T55" fmla="*/ 1053 h 1056"/>
                    <a:gd name="T56" fmla="*/ 15 w 235"/>
                    <a:gd name="T57" fmla="*/ 1056 h 1056"/>
                    <a:gd name="T58" fmla="*/ 23 w 235"/>
                    <a:gd name="T59" fmla="*/ 1053 h 1056"/>
                    <a:gd name="T60" fmla="*/ 30 w 235"/>
                    <a:gd name="T61" fmla="*/ 1048 h 1056"/>
                    <a:gd name="T62" fmla="*/ 38 w 235"/>
                    <a:gd name="T63" fmla="*/ 1036 h 1056"/>
                    <a:gd name="T64" fmla="*/ 45 w 235"/>
                    <a:gd name="T65" fmla="*/ 1018 h 1056"/>
                    <a:gd name="T66" fmla="*/ 55 w 235"/>
                    <a:gd name="T67" fmla="*/ 998 h 1056"/>
                    <a:gd name="T68" fmla="*/ 65 w 235"/>
                    <a:gd name="T69" fmla="*/ 974 h 1056"/>
                    <a:gd name="T70" fmla="*/ 75 w 235"/>
                    <a:gd name="T71" fmla="*/ 944 h 1056"/>
                    <a:gd name="T72" fmla="*/ 88 w 235"/>
                    <a:gd name="T73" fmla="*/ 911 h 1056"/>
                    <a:gd name="T74" fmla="*/ 97 w 235"/>
                    <a:gd name="T75" fmla="*/ 874 h 1056"/>
                    <a:gd name="T76" fmla="*/ 110 w 235"/>
                    <a:gd name="T77" fmla="*/ 834 h 1056"/>
                    <a:gd name="T78" fmla="*/ 120 w 235"/>
                    <a:gd name="T79" fmla="*/ 789 h 1056"/>
                    <a:gd name="T80" fmla="*/ 132 w 235"/>
                    <a:gd name="T81" fmla="*/ 745 h 1056"/>
                    <a:gd name="T82" fmla="*/ 155 w 235"/>
                    <a:gd name="T83" fmla="*/ 647 h 1056"/>
                    <a:gd name="T84" fmla="*/ 177 w 235"/>
                    <a:gd name="T85" fmla="*/ 540 h 1056"/>
                    <a:gd name="T86" fmla="*/ 197 w 235"/>
                    <a:gd name="T87" fmla="*/ 433 h 1056"/>
                    <a:gd name="T88" fmla="*/ 212 w 235"/>
                    <a:gd name="T89" fmla="*/ 334 h 1056"/>
                    <a:gd name="T90" fmla="*/ 217 w 235"/>
                    <a:gd name="T91" fmla="*/ 287 h 1056"/>
                    <a:gd name="T92" fmla="*/ 225 w 235"/>
                    <a:gd name="T93" fmla="*/ 242 h 1056"/>
                    <a:gd name="T94" fmla="*/ 227 w 235"/>
                    <a:gd name="T95" fmla="*/ 199 h 1056"/>
                    <a:gd name="T96" fmla="*/ 232 w 235"/>
                    <a:gd name="T97" fmla="*/ 162 h 1056"/>
                    <a:gd name="T98" fmla="*/ 235 w 235"/>
                    <a:gd name="T99" fmla="*/ 127 h 1056"/>
                    <a:gd name="T100" fmla="*/ 235 w 235"/>
                    <a:gd name="T101" fmla="*/ 95 h 1056"/>
                    <a:gd name="T102" fmla="*/ 235 w 235"/>
                    <a:gd name="T103" fmla="*/ 67 h 1056"/>
                    <a:gd name="T104" fmla="*/ 235 w 235"/>
                    <a:gd name="T105" fmla="*/ 45 h 1056"/>
                    <a:gd name="T106" fmla="*/ 232 w 235"/>
                    <a:gd name="T107" fmla="*/ 28 h 1056"/>
                    <a:gd name="T108" fmla="*/ 230 w 235"/>
                    <a:gd name="T109" fmla="*/ 13 h 1056"/>
                    <a:gd name="T110" fmla="*/ 225 w 235"/>
                    <a:gd name="T111" fmla="*/ 5 h 1056"/>
                    <a:gd name="T112" fmla="*/ 220 w 235"/>
                    <a:gd name="T113" fmla="*/ 0 h 105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235" h="1056">
                      <a:moveTo>
                        <a:pt x="220" y="0"/>
                      </a:moveTo>
                      <a:lnTo>
                        <a:pt x="212" y="3"/>
                      </a:lnTo>
                      <a:lnTo>
                        <a:pt x="205" y="8"/>
                      </a:lnTo>
                      <a:lnTo>
                        <a:pt x="197" y="20"/>
                      </a:lnTo>
                      <a:lnTo>
                        <a:pt x="190" y="38"/>
                      </a:lnTo>
                      <a:lnTo>
                        <a:pt x="180" y="58"/>
                      </a:lnTo>
                      <a:lnTo>
                        <a:pt x="170" y="82"/>
                      </a:lnTo>
                      <a:lnTo>
                        <a:pt x="160" y="112"/>
                      </a:lnTo>
                      <a:lnTo>
                        <a:pt x="147" y="147"/>
                      </a:lnTo>
                      <a:lnTo>
                        <a:pt x="137" y="182"/>
                      </a:lnTo>
                      <a:lnTo>
                        <a:pt x="125" y="222"/>
                      </a:lnTo>
                      <a:lnTo>
                        <a:pt x="115" y="267"/>
                      </a:lnTo>
                      <a:lnTo>
                        <a:pt x="102" y="311"/>
                      </a:lnTo>
                      <a:lnTo>
                        <a:pt x="80" y="409"/>
                      </a:lnTo>
                      <a:lnTo>
                        <a:pt x="58" y="516"/>
                      </a:lnTo>
                      <a:lnTo>
                        <a:pt x="38" y="623"/>
                      </a:lnTo>
                      <a:lnTo>
                        <a:pt x="23" y="722"/>
                      </a:lnTo>
                      <a:lnTo>
                        <a:pt x="18" y="769"/>
                      </a:lnTo>
                      <a:lnTo>
                        <a:pt x="13" y="814"/>
                      </a:lnTo>
                      <a:lnTo>
                        <a:pt x="8" y="857"/>
                      </a:lnTo>
                      <a:lnTo>
                        <a:pt x="3" y="894"/>
                      </a:lnTo>
                      <a:lnTo>
                        <a:pt x="0" y="929"/>
                      </a:lnTo>
                      <a:lnTo>
                        <a:pt x="0" y="961"/>
                      </a:lnTo>
                      <a:lnTo>
                        <a:pt x="0" y="989"/>
                      </a:lnTo>
                      <a:lnTo>
                        <a:pt x="0" y="1011"/>
                      </a:lnTo>
                      <a:lnTo>
                        <a:pt x="3" y="1028"/>
                      </a:lnTo>
                      <a:lnTo>
                        <a:pt x="5" y="1043"/>
                      </a:lnTo>
                      <a:lnTo>
                        <a:pt x="10" y="1053"/>
                      </a:lnTo>
                      <a:lnTo>
                        <a:pt x="15" y="1056"/>
                      </a:lnTo>
                      <a:lnTo>
                        <a:pt x="23" y="1053"/>
                      </a:lnTo>
                      <a:lnTo>
                        <a:pt x="30" y="1048"/>
                      </a:lnTo>
                      <a:lnTo>
                        <a:pt x="38" y="1036"/>
                      </a:lnTo>
                      <a:lnTo>
                        <a:pt x="45" y="1018"/>
                      </a:lnTo>
                      <a:lnTo>
                        <a:pt x="55" y="998"/>
                      </a:lnTo>
                      <a:lnTo>
                        <a:pt x="65" y="974"/>
                      </a:lnTo>
                      <a:lnTo>
                        <a:pt x="75" y="944"/>
                      </a:lnTo>
                      <a:lnTo>
                        <a:pt x="88" y="911"/>
                      </a:lnTo>
                      <a:lnTo>
                        <a:pt x="97" y="874"/>
                      </a:lnTo>
                      <a:lnTo>
                        <a:pt x="110" y="834"/>
                      </a:lnTo>
                      <a:lnTo>
                        <a:pt x="120" y="789"/>
                      </a:lnTo>
                      <a:lnTo>
                        <a:pt x="132" y="745"/>
                      </a:lnTo>
                      <a:lnTo>
                        <a:pt x="155" y="647"/>
                      </a:lnTo>
                      <a:lnTo>
                        <a:pt x="177" y="540"/>
                      </a:lnTo>
                      <a:lnTo>
                        <a:pt x="197" y="433"/>
                      </a:lnTo>
                      <a:lnTo>
                        <a:pt x="212" y="334"/>
                      </a:lnTo>
                      <a:lnTo>
                        <a:pt x="217" y="287"/>
                      </a:lnTo>
                      <a:lnTo>
                        <a:pt x="225" y="242"/>
                      </a:lnTo>
                      <a:lnTo>
                        <a:pt x="227" y="199"/>
                      </a:lnTo>
                      <a:lnTo>
                        <a:pt x="232" y="162"/>
                      </a:lnTo>
                      <a:lnTo>
                        <a:pt x="235" y="127"/>
                      </a:lnTo>
                      <a:lnTo>
                        <a:pt x="235" y="95"/>
                      </a:lnTo>
                      <a:lnTo>
                        <a:pt x="235" y="67"/>
                      </a:lnTo>
                      <a:lnTo>
                        <a:pt x="235" y="45"/>
                      </a:lnTo>
                      <a:lnTo>
                        <a:pt x="232" y="28"/>
                      </a:lnTo>
                      <a:lnTo>
                        <a:pt x="230" y="13"/>
                      </a:lnTo>
                      <a:lnTo>
                        <a:pt x="225" y="5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8380" name="Line 20"/>
              <p:cNvSpPr>
                <a:spLocks noChangeShapeType="1"/>
              </p:cNvSpPr>
              <p:nvPr/>
            </p:nvSpPr>
            <p:spPr bwMode="auto">
              <a:xfrm flipV="1">
                <a:off x="11669" y="8868"/>
                <a:ext cx="352" cy="3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81" name="Line 21"/>
              <p:cNvSpPr>
                <a:spLocks noChangeShapeType="1"/>
              </p:cNvSpPr>
              <p:nvPr/>
            </p:nvSpPr>
            <p:spPr bwMode="auto">
              <a:xfrm>
                <a:off x="11679" y="9221"/>
                <a:ext cx="192" cy="4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82" name="Line 22"/>
              <p:cNvSpPr>
                <a:spLocks noChangeShapeType="1"/>
              </p:cNvSpPr>
              <p:nvPr/>
            </p:nvSpPr>
            <p:spPr bwMode="auto">
              <a:xfrm>
                <a:off x="11681" y="9229"/>
                <a:ext cx="125" cy="1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8377" name="Oval 23"/>
            <p:cNvSpPr>
              <a:spLocks noChangeArrowheads="1"/>
            </p:cNvSpPr>
            <p:nvPr/>
          </p:nvSpPr>
          <p:spPr bwMode="auto">
            <a:xfrm>
              <a:off x="12086" y="9269"/>
              <a:ext cx="119" cy="11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8293" name="Line 24"/>
          <p:cNvSpPr>
            <a:spLocks noChangeShapeType="1"/>
          </p:cNvSpPr>
          <p:nvPr/>
        </p:nvSpPr>
        <p:spPr bwMode="auto">
          <a:xfrm>
            <a:off x="2438400" y="3048000"/>
            <a:ext cx="3962400" cy="152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6633" name="Freeform 25"/>
          <p:cNvSpPr>
            <a:spLocks/>
          </p:cNvSpPr>
          <p:nvPr/>
        </p:nvSpPr>
        <p:spPr bwMode="auto">
          <a:xfrm>
            <a:off x="5638800" y="3524250"/>
            <a:ext cx="1981200" cy="520700"/>
          </a:xfrm>
          <a:custGeom>
            <a:avLst/>
            <a:gdLst>
              <a:gd name="T0" fmla="*/ 0 w 1920"/>
              <a:gd name="T1" fmla="*/ 232 h 328"/>
              <a:gd name="T2" fmla="*/ 480 w 1920"/>
              <a:gd name="T3" fmla="*/ 232 h 328"/>
              <a:gd name="T4" fmla="*/ 864 w 1920"/>
              <a:gd name="T5" fmla="*/ 40 h 328"/>
              <a:gd name="T6" fmla="*/ 1152 w 1920"/>
              <a:gd name="T7" fmla="*/ 40 h 328"/>
              <a:gd name="T8" fmla="*/ 1632 w 1920"/>
              <a:gd name="T9" fmla="*/ 280 h 328"/>
              <a:gd name="T10" fmla="*/ 1920 w 1920"/>
              <a:gd name="T11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328">
                <a:moveTo>
                  <a:pt x="0" y="232"/>
                </a:moveTo>
                <a:cubicBezTo>
                  <a:pt x="168" y="248"/>
                  <a:pt x="336" y="264"/>
                  <a:pt x="480" y="232"/>
                </a:cubicBezTo>
                <a:cubicBezTo>
                  <a:pt x="624" y="200"/>
                  <a:pt x="752" y="72"/>
                  <a:pt x="864" y="40"/>
                </a:cubicBezTo>
                <a:cubicBezTo>
                  <a:pt x="976" y="8"/>
                  <a:pt x="1024" y="0"/>
                  <a:pt x="1152" y="40"/>
                </a:cubicBezTo>
                <a:cubicBezTo>
                  <a:pt x="1280" y="80"/>
                  <a:pt x="1504" y="232"/>
                  <a:pt x="1632" y="280"/>
                </a:cubicBezTo>
                <a:cubicBezTo>
                  <a:pt x="1760" y="328"/>
                  <a:pt x="1840" y="328"/>
                  <a:pt x="1920" y="328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34" name="Line 26"/>
          <p:cNvSpPr>
            <a:spLocks noChangeShapeType="1"/>
          </p:cNvSpPr>
          <p:nvPr/>
        </p:nvSpPr>
        <p:spPr bwMode="auto">
          <a:xfrm flipV="1">
            <a:off x="2514600" y="3905250"/>
            <a:ext cx="3124200" cy="57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35" name="Freeform 27"/>
          <p:cNvSpPr>
            <a:spLocks/>
          </p:cNvSpPr>
          <p:nvPr/>
        </p:nvSpPr>
        <p:spPr bwMode="auto">
          <a:xfrm>
            <a:off x="1371600" y="3429000"/>
            <a:ext cx="1133475" cy="552450"/>
          </a:xfrm>
          <a:custGeom>
            <a:avLst/>
            <a:gdLst>
              <a:gd name="T0" fmla="*/ 0 w 714"/>
              <a:gd name="T1" fmla="*/ 0 h 498"/>
              <a:gd name="T2" fmla="*/ 36 w 714"/>
              <a:gd name="T3" fmla="*/ 6 h 498"/>
              <a:gd name="T4" fmla="*/ 72 w 714"/>
              <a:gd name="T5" fmla="*/ 18 h 498"/>
              <a:gd name="T6" fmla="*/ 96 w 714"/>
              <a:gd name="T7" fmla="*/ 54 h 498"/>
              <a:gd name="T8" fmla="*/ 198 w 714"/>
              <a:gd name="T9" fmla="*/ 120 h 498"/>
              <a:gd name="T10" fmla="*/ 216 w 714"/>
              <a:gd name="T11" fmla="*/ 138 h 498"/>
              <a:gd name="T12" fmla="*/ 234 w 714"/>
              <a:gd name="T13" fmla="*/ 144 h 498"/>
              <a:gd name="T14" fmla="*/ 300 w 714"/>
              <a:gd name="T15" fmla="*/ 210 h 498"/>
              <a:gd name="T16" fmla="*/ 426 w 714"/>
              <a:gd name="T17" fmla="*/ 258 h 498"/>
              <a:gd name="T18" fmla="*/ 486 w 714"/>
              <a:gd name="T19" fmla="*/ 336 h 498"/>
              <a:gd name="T20" fmla="*/ 522 w 714"/>
              <a:gd name="T21" fmla="*/ 372 h 498"/>
              <a:gd name="T22" fmla="*/ 606 w 714"/>
              <a:gd name="T23" fmla="*/ 468 h 498"/>
              <a:gd name="T24" fmla="*/ 714 w 714"/>
              <a:gd name="T2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4" h="498">
                <a:moveTo>
                  <a:pt x="0" y="0"/>
                </a:moveTo>
                <a:cubicBezTo>
                  <a:pt x="12" y="2"/>
                  <a:pt x="24" y="3"/>
                  <a:pt x="36" y="6"/>
                </a:cubicBezTo>
                <a:cubicBezTo>
                  <a:pt x="48" y="9"/>
                  <a:pt x="72" y="18"/>
                  <a:pt x="72" y="18"/>
                </a:cubicBezTo>
                <a:cubicBezTo>
                  <a:pt x="129" y="75"/>
                  <a:pt x="61" y="2"/>
                  <a:pt x="96" y="54"/>
                </a:cubicBezTo>
                <a:cubicBezTo>
                  <a:pt x="117" y="86"/>
                  <a:pt x="163" y="108"/>
                  <a:pt x="198" y="120"/>
                </a:cubicBezTo>
                <a:cubicBezTo>
                  <a:pt x="204" y="126"/>
                  <a:pt x="209" y="133"/>
                  <a:pt x="216" y="138"/>
                </a:cubicBezTo>
                <a:cubicBezTo>
                  <a:pt x="221" y="142"/>
                  <a:pt x="229" y="140"/>
                  <a:pt x="234" y="144"/>
                </a:cubicBezTo>
                <a:cubicBezTo>
                  <a:pt x="253" y="159"/>
                  <a:pt x="275" y="196"/>
                  <a:pt x="300" y="210"/>
                </a:cubicBezTo>
                <a:cubicBezTo>
                  <a:pt x="340" y="232"/>
                  <a:pt x="388" y="232"/>
                  <a:pt x="426" y="258"/>
                </a:cubicBezTo>
                <a:cubicBezTo>
                  <a:pt x="445" y="286"/>
                  <a:pt x="464" y="311"/>
                  <a:pt x="486" y="336"/>
                </a:cubicBezTo>
                <a:cubicBezTo>
                  <a:pt x="497" y="349"/>
                  <a:pt x="513" y="358"/>
                  <a:pt x="522" y="372"/>
                </a:cubicBezTo>
                <a:cubicBezTo>
                  <a:pt x="540" y="399"/>
                  <a:pt x="567" y="460"/>
                  <a:pt x="606" y="468"/>
                </a:cubicBezTo>
                <a:cubicBezTo>
                  <a:pt x="644" y="476"/>
                  <a:pt x="679" y="481"/>
                  <a:pt x="714" y="498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268297" name="Group 28"/>
          <p:cNvGrpSpPr>
            <a:grpSpLocks/>
          </p:cNvGrpSpPr>
          <p:nvPr/>
        </p:nvGrpSpPr>
        <p:grpSpPr bwMode="auto">
          <a:xfrm>
            <a:off x="1981200" y="2590800"/>
            <a:ext cx="809625" cy="541338"/>
            <a:chOff x="7774" y="7887"/>
            <a:chExt cx="1317" cy="836"/>
          </a:xfrm>
        </p:grpSpPr>
        <p:grpSp>
          <p:nvGrpSpPr>
            <p:cNvPr id="268317" name="Group 29"/>
            <p:cNvGrpSpPr>
              <a:grpSpLocks/>
            </p:cNvGrpSpPr>
            <p:nvPr/>
          </p:nvGrpSpPr>
          <p:grpSpPr bwMode="auto">
            <a:xfrm>
              <a:off x="8313" y="7887"/>
              <a:ext cx="387" cy="396"/>
              <a:chOff x="8313" y="7887"/>
              <a:chExt cx="387" cy="396"/>
            </a:xfrm>
          </p:grpSpPr>
          <p:grpSp>
            <p:nvGrpSpPr>
              <p:cNvPr id="268361" name="Group 30"/>
              <p:cNvGrpSpPr>
                <a:grpSpLocks/>
              </p:cNvGrpSpPr>
              <p:nvPr/>
            </p:nvGrpSpPr>
            <p:grpSpPr bwMode="auto">
              <a:xfrm>
                <a:off x="8313" y="7937"/>
                <a:ext cx="337" cy="346"/>
                <a:chOff x="8313" y="7937"/>
                <a:chExt cx="337" cy="346"/>
              </a:xfrm>
            </p:grpSpPr>
            <p:sp>
              <p:nvSpPr>
                <p:cNvPr id="268367" name="Freeform 31"/>
                <p:cNvSpPr>
                  <a:spLocks/>
                </p:cNvSpPr>
                <p:nvPr/>
              </p:nvSpPr>
              <p:spPr bwMode="auto">
                <a:xfrm>
                  <a:off x="8388" y="7949"/>
                  <a:ext cx="259" cy="334"/>
                </a:xfrm>
                <a:custGeom>
                  <a:avLst/>
                  <a:gdLst>
                    <a:gd name="T0" fmla="*/ 0 w 259"/>
                    <a:gd name="T1" fmla="*/ 257 h 334"/>
                    <a:gd name="T2" fmla="*/ 189 w 259"/>
                    <a:gd name="T3" fmla="*/ 0 h 334"/>
                    <a:gd name="T4" fmla="*/ 259 w 259"/>
                    <a:gd name="T5" fmla="*/ 28 h 334"/>
                    <a:gd name="T6" fmla="*/ 202 w 259"/>
                    <a:gd name="T7" fmla="*/ 321 h 334"/>
                    <a:gd name="T8" fmla="*/ 57 w 259"/>
                    <a:gd name="T9" fmla="*/ 334 h 334"/>
                    <a:gd name="T10" fmla="*/ 0 w 259"/>
                    <a:gd name="T11" fmla="*/ 257 h 3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59" h="334">
                      <a:moveTo>
                        <a:pt x="0" y="257"/>
                      </a:moveTo>
                      <a:lnTo>
                        <a:pt x="189" y="0"/>
                      </a:lnTo>
                      <a:lnTo>
                        <a:pt x="259" y="28"/>
                      </a:lnTo>
                      <a:lnTo>
                        <a:pt x="202" y="321"/>
                      </a:lnTo>
                      <a:lnTo>
                        <a:pt x="57" y="334"/>
                      </a:lnTo>
                      <a:lnTo>
                        <a:pt x="0" y="257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68" name="Freeform 32"/>
                <p:cNvSpPr>
                  <a:spLocks/>
                </p:cNvSpPr>
                <p:nvPr/>
              </p:nvSpPr>
              <p:spPr bwMode="auto">
                <a:xfrm>
                  <a:off x="8313" y="7937"/>
                  <a:ext cx="277" cy="274"/>
                </a:xfrm>
                <a:custGeom>
                  <a:avLst/>
                  <a:gdLst>
                    <a:gd name="T0" fmla="*/ 87 w 277"/>
                    <a:gd name="T1" fmla="*/ 274 h 274"/>
                    <a:gd name="T2" fmla="*/ 277 w 277"/>
                    <a:gd name="T3" fmla="*/ 17 h 274"/>
                    <a:gd name="T4" fmla="*/ 229 w 277"/>
                    <a:gd name="T5" fmla="*/ 0 h 274"/>
                    <a:gd name="T6" fmla="*/ 0 w 277"/>
                    <a:gd name="T7" fmla="*/ 244 h 274"/>
                    <a:gd name="T8" fmla="*/ 87 w 277"/>
                    <a:gd name="T9" fmla="*/ 274 h 2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77" h="274">
                      <a:moveTo>
                        <a:pt x="87" y="274"/>
                      </a:moveTo>
                      <a:lnTo>
                        <a:pt x="277" y="17"/>
                      </a:lnTo>
                      <a:lnTo>
                        <a:pt x="229" y="0"/>
                      </a:lnTo>
                      <a:lnTo>
                        <a:pt x="0" y="244"/>
                      </a:lnTo>
                      <a:lnTo>
                        <a:pt x="87" y="274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69" name="Freeform 33"/>
                <p:cNvSpPr>
                  <a:spLocks/>
                </p:cNvSpPr>
                <p:nvPr/>
              </p:nvSpPr>
              <p:spPr bwMode="auto">
                <a:xfrm>
                  <a:off x="8400" y="7949"/>
                  <a:ext cx="200" cy="269"/>
                </a:xfrm>
                <a:custGeom>
                  <a:avLst/>
                  <a:gdLst>
                    <a:gd name="T0" fmla="*/ 192 w 200"/>
                    <a:gd name="T1" fmla="*/ 0 h 269"/>
                    <a:gd name="T2" fmla="*/ 0 w 200"/>
                    <a:gd name="T3" fmla="*/ 262 h 269"/>
                    <a:gd name="T4" fmla="*/ 5 w 200"/>
                    <a:gd name="T5" fmla="*/ 269 h 269"/>
                    <a:gd name="T6" fmla="*/ 200 w 200"/>
                    <a:gd name="T7" fmla="*/ 3 h 269"/>
                    <a:gd name="T8" fmla="*/ 192 w 200"/>
                    <a:gd name="T9" fmla="*/ 0 h 2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00" h="269">
                      <a:moveTo>
                        <a:pt x="192" y="0"/>
                      </a:moveTo>
                      <a:lnTo>
                        <a:pt x="0" y="262"/>
                      </a:lnTo>
                      <a:lnTo>
                        <a:pt x="5" y="269"/>
                      </a:lnTo>
                      <a:lnTo>
                        <a:pt x="200" y="3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68370" name="Group 34"/>
                <p:cNvGrpSpPr>
                  <a:grpSpLocks/>
                </p:cNvGrpSpPr>
                <p:nvPr/>
              </p:nvGrpSpPr>
              <p:grpSpPr bwMode="auto">
                <a:xfrm>
                  <a:off x="8368" y="7974"/>
                  <a:ext cx="184" cy="189"/>
                  <a:chOff x="8368" y="7974"/>
                  <a:chExt cx="184" cy="189"/>
                </a:xfrm>
              </p:grpSpPr>
              <p:sp>
                <p:nvSpPr>
                  <p:cNvPr id="268372" name="Line 3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510" y="7974"/>
                    <a:ext cx="42" cy="23"/>
                  </a:xfrm>
                  <a:prstGeom prst="line">
                    <a:avLst/>
                  </a:prstGeom>
                  <a:noFill/>
                  <a:ln w="4445">
                    <a:solidFill>
                      <a:srgbClr val="40404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73" name="Line 3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450" y="8044"/>
                    <a:ext cx="48" cy="30"/>
                  </a:xfrm>
                  <a:prstGeom prst="line">
                    <a:avLst/>
                  </a:prstGeom>
                  <a:noFill/>
                  <a:ln w="4445">
                    <a:solidFill>
                      <a:srgbClr val="40404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74" name="Line 3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368" y="8128"/>
                    <a:ext cx="60" cy="35"/>
                  </a:xfrm>
                  <a:prstGeom prst="line">
                    <a:avLst/>
                  </a:prstGeom>
                  <a:noFill/>
                  <a:ln w="4445">
                    <a:solidFill>
                      <a:srgbClr val="40404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8371" name="Freeform 38"/>
                <p:cNvSpPr>
                  <a:spLocks/>
                </p:cNvSpPr>
                <p:nvPr/>
              </p:nvSpPr>
              <p:spPr bwMode="auto">
                <a:xfrm>
                  <a:off x="8590" y="7972"/>
                  <a:ext cx="60" cy="278"/>
                </a:xfrm>
                <a:custGeom>
                  <a:avLst/>
                  <a:gdLst>
                    <a:gd name="T0" fmla="*/ 60 w 60"/>
                    <a:gd name="T1" fmla="*/ 5 h 278"/>
                    <a:gd name="T2" fmla="*/ 10 w 60"/>
                    <a:gd name="T3" fmla="*/ 278 h 278"/>
                    <a:gd name="T4" fmla="*/ 0 w 60"/>
                    <a:gd name="T5" fmla="*/ 276 h 278"/>
                    <a:gd name="T6" fmla="*/ 52 w 60"/>
                    <a:gd name="T7" fmla="*/ 0 h 278"/>
                    <a:gd name="T8" fmla="*/ 60 w 60"/>
                    <a:gd name="T9" fmla="*/ 5 h 27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" h="278">
                      <a:moveTo>
                        <a:pt x="60" y="5"/>
                      </a:moveTo>
                      <a:lnTo>
                        <a:pt x="10" y="278"/>
                      </a:lnTo>
                      <a:lnTo>
                        <a:pt x="0" y="276"/>
                      </a:lnTo>
                      <a:lnTo>
                        <a:pt x="52" y="0"/>
                      </a:lnTo>
                      <a:lnTo>
                        <a:pt x="60" y="5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68362" name="Group 39"/>
              <p:cNvGrpSpPr>
                <a:grpSpLocks/>
              </p:cNvGrpSpPr>
              <p:nvPr/>
            </p:nvGrpSpPr>
            <p:grpSpPr bwMode="auto">
              <a:xfrm>
                <a:off x="8505" y="7887"/>
                <a:ext cx="195" cy="117"/>
                <a:chOff x="8505" y="7887"/>
                <a:chExt cx="195" cy="117"/>
              </a:xfrm>
            </p:grpSpPr>
            <p:sp>
              <p:nvSpPr>
                <p:cNvPr id="268363" name="Freeform 40"/>
                <p:cNvSpPr>
                  <a:spLocks/>
                </p:cNvSpPr>
                <p:nvPr/>
              </p:nvSpPr>
              <p:spPr bwMode="auto">
                <a:xfrm>
                  <a:off x="8665" y="7954"/>
                  <a:ext cx="30" cy="50"/>
                </a:xfrm>
                <a:custGeom>
                  <a:avLst/>
                  <a:gdLst>
                    <a:gd name="T0" fmla="*/ 17 w 30"/>
                    <a:gd name="T1" fmla="*/ 0 h 50"/>
                    <a:gd name="T2" fmla="*/ 7 w 30"/>
                    <a:gd name="T3" fmla="*/ 23 h 50"/>
                    <a:gd name="T4" fmla="*/ 0 w 30"/>
                    <a:gd name="T5" fmla="*/ 50 h 50"/>
                    <a:gd name="T6" fmla="*/ 7 w 30"/>
                    <a:gd name="T7" fmla="*/ 47 h 50"/>
                    <a:gd name="T8" fmla="*/ 12 w 30"/>
                    <a:gd name="T9" fmla="*/ 45 h 50"/>
                    <a:gd name="T10" fmla="*/ 20 w 30"/>
                    <a:gd name="T11" fmla="*/ 43 h 50"/>
                    <a:gd name="T12" fmla="*/ 25 w 30"/>
                    <a:gd name="T13" fmla="*/ 40 h 50"/>
                    <a:gd name="T14" fmla="*/ 30 w 30"/>
                    <a:gd name="T15" fmla="*/ 28 h 50"/>
                    <a:gd name="T16" fmla="*/ 25 w 30"/>
                    <a:gd name="T17" fmla="*/ 20 h 50"/>
                    <a:gd name="T18" fmla="*/ 22 w 30"/>
                    <a:gd name="T19" fmla="*/ 13 h 50"/>
                    <a:gd name="T20" fmla="*/ 20 w 30"/>
                    <a:gd name="T21" fmla="*/ 5 h 50"/>
                    <a:gd name="T22" fmla="*/ 17 w 30"/>
                    <a:gd name="T23" fmla="*/ 0 h 5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30" h="50">
                      <a:moveTo>
                        <a:pt x="17" y="0"/>
                      </a:moveTo>
                      <a:lnTo>
                        <a:pt x="7" y="23"/>
                      </a:lnTo>
                      <a:lnTo>
                        <a:pt x="0" y="50"/>
                      </a:lnTo>
                      <a:lnTo>
                        <a:pt x="7" y="47"/>
                      </a:lnTo>
                      <a:lnTo>
                        <a:pt x="12" y="45"/>
                      </a:lnTo>
                      <a:lnTo>
                        <a:pt x="20" y="43"/>
                      </a:lnTo>
                      <a:lnTo>
                        <a:pt x="25" y="40"/>
                      </a:lnTo>
                      <a:lnTo>
                        <a:pt x="30" y="28"/>
                      </a:lnTo>
                      <a:lnTo>
                        <a:pt x="25" y="20"/>
                      </a:lnTo>
                      <a:lnTo>
                        <a:pt x="22" y="13"/>
                      </a:lnTo>
                      <a:lnTo>
                        <a:pt x="20" y="5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64" name="Freeform 41"/>
                <p:cNvSpPr>
                  <a:spLocks/>
                </p:cNvSpPr>
                <p:nvPr/>
              </p:nvSpPr>
              <p:spPr bwMode="auto">
                <a:xfrm>
                  <a:off x="8505" y="7904"/>
                  <a:ext cx="195" cy="93"/>
                </a:xfrm>
                <a:custGeom>
                  <a:avLst/>
                  <a:gdLst>
                    <a:gd name="T0" fmla="*/ 192 w 195"/>
                    <a:gd name="T1" fmla="*/ 83 h 93"/>
                    <a:gd name="T2" fmla="*/ 175 w 195"/>
                    <a:gd name="T3" fmla="*/ 70 h 93"/>
                    <a:gd name="T4" fmla="*/ 3 w 195"/>
                    <a:gd name="T5" fmla="*/ 0 h 93"/>
                    <a:gd name="T6" fmla="*/ 0 w 195"/>
                    <a:gd name="T7" fmla="*/ 3 h 93"/>
                    <a:gd name="T8" fmla="*/ 3 w 195"/>
                    <a:gd name="T9" fmla="*/ 13 h 93"/>
                    <a:gd name="T10" fmla="*/ 3 w 195"/>
                    <a:gd name="T11" fmla="*/ 15 h 93"/>
                    <a:gd name="T12" fmla="*/ 5 w 195"/>
                    <a:gd name="T13" fmla="*/ 18 h 93"/>
                    <a:gd name="T14" fmla="*/ 170 w 195"/>
                    <a:gd name="T15" fmla="*/ 88 h 93"/>
                    <a:gd name="T16" fmla="*/ 190 w 195"/>
                    <a:gd name="T17" fmla="*/ 93 h 93"/>
                    <a:gd name="T18" fmla="*/ 192 w 195"/>
                    <a:gd name="T19" fmla="*/ 90 h 93"/>
                    <a:gd name="T20" fmla="*/ 195 w 195"/>
                    <a:gd name="T21" fmla="*/ 88 h 93"/>
                    <a:gd name="T22" fmla="*/ 192 w 195"/>
                    <a:gd name="T23" fmla="*/ 83 h 9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95" h="93">
                      <a:moveTo>
                        <a:pt x="192" y="83"/>
                      </a:moveTo>
                      <a:lnTo>
                        <a:pt x="175" y="70"/>
                      </a:lnTo>
                      <a:lnTo>
                        <a:pt x="3" y="0"/>
                      </a:lnTo>
                      <a:lnTo>
                        <a:pt x="0" y="3"/>
                      </a:lnTo>
                      <a:lnTo>
                        <a:pt x="3" y="13"/>
                      </a:lnTo>
                      <a:lnTo>
                        <a:pt x="3" y="15"/>
                      </a:lnTo>
                      <a:lnTo>
                        <a:pt x="5" y="18"/>
                      </a:lnTo>
                      <a:lnTo>
                        <a:pt x="170" y="88"/>
                      </a:lnTo>
                      <a:lnTo>
                        <a:pt x="190" y="93"/>
                      </a:lnTo>
                      <a:lnTo>
                        <a:pt x="192" y="90"/>
                      </a:lnTo>
                      <a:lnTo>
                        <a:pt x="195" y="88"/>
                      </a:lnTo>
                      <a:lnTo>
                        <a:pt x="192" y="8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65" name="Freeform 42"/>
                <p:cNvSpPr>
                  <a:spLocks/>
                </p:cNvSpPr>
                <p:nvPr/>
              </p:nvSpPr>
              <p:spPr bwMode="auto">
                <a:xfrm>
                  <a:off x="8508" y="7914"/>
                  <a:ext cx="37" cy="33"/>
                </a:xfrm>
                <a:custGeom>
                  <a:avLst/>
                  <a:gdLst>
                    <a:gd name="T0" fmla="*/ 37 w 37"/>
                    <a:gd name="T1" fmla="*/ 18 h 33"/>
                    <a:gd name="T2" fmla="*/ 22 w 37"/>
                    <a:gd name="T3" fmla="*/ 33 h 33"/>
                    <a:gd name="T4" fmla="*/ 0 w 37"/>
                    <a:gd name="T5" fmla="*/ 23 h 33"/>
                    <a:gd name="T6" fmla="*/ 0 w 37"/>
                    <a:gd name="T7" fmla="*/ 0 h 33"/>
                    <a:gd name="T8" fmla="*/ 37 w 37"/>
                    <a:gd name="T9" fmla="*/ 18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7" h="33">
                      <a:moveTo>
                        <a:pt x="37" y="18"/>
                      </a:moveTo>
                      <a:lnTo>
                        <a:pt x="22" y="3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37" y="18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66" name="Freeform 43"/>
                <p:cNvSpPr>
                  <a:spLocks/>
                </p:cNvSpPr>
                <p:nvPr/>
              </p:nvSpPr>
              <p:spPr bwMode="auto">
                <a:xfrm>
                  <a:off x="8508" y="7887"/>
                  <a:ext cx="39" cy="35"/>
                </a:xfrm>
                <a:custGeom>
                  <a:avLst/>
                  <a:gdLst>
                    <a:gd name="T0" fmla="*/ 39 w 39"/>
                    <a:gd name="T1" fmla="*/ 35 h 35"/>
                    <a:gd name="T2" fmla="*/ 0 w 39"/>
                    <a:gd name="T3" fmla="*/ 17 h 35"/>
                    <a:gd name="T4" fmla="*/ 12 w 39"/>
                    <a:gd name="T5" fmla="*/ 0 h 35"/>
                    <a:gd name="T6" fmla="*/ 39 w 39"/>
                    <a:gd name="T7" fmla="*/ 10 h 35"/>
                    <a:gd name="T8" fmla="*/ 39 w 39"/>
                    <a:gd name="T9" fmla="*/ 35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9" h="35">
                      <a:moveTo>
                        <a:pt x="39" y="35"/>
                      </a:moveTo>
                      <a:lnTo>
                        <a:pt x="0" y="17"/>
                      </a:lnTo>
                      <a:lnTo>
                        <a:pt x="12" y="0"/>
                      </a:lnTo>
                      <a:lnTo>
                        <a:pt x="39" y="10"/>
                      </a:lnTo>
                      <a:lnTo>
                        <a:pt x="39" y="35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68318" name="Freeform 44"/>
            <p:cNvSpPr>
              <a:spLocks/>
            </p:cNvSpPr>
            <p:nvPr/>
          </p:nvSpPr>
          <p:spPr bwMode="auto">
            <a:xfrm>
              <a:off x="7939" y="8001"/>
              <a:ext cx="1152" cy="536"/>
            </a:xfrm>
            <a:custGeom>
              <a:avLst/>
              <a:gdLst>
                <a:gd name="T0" fmla="*/ 20 w 1152"/>
                <a:gd name="T1" fmla="*/ 269 h 536"/>
                <a:gd name="T2" fmla="*/ 77 w 1152"/>
                <a:gd name="T3" fmla="*/ 304 h 536"/>
                <a:gd name="T4" fmla="*/ 152 w 1152"/>
                <a:gd name="T5" fmla="*/ 339 h 536"/>
                <a:gd name="T6" fmla="*/ 242 w 1152"/>
                <a:gd name="T7" fmla="*/ 369 h 536"/>
                <a:gd name="T8" fmla="*/ 666 w 1152"/>
                <a:gd name="T9" fmla="*/ 439 h 536"/>
                <a:gd name="T10" fmla="*/ 733 w 1152"/>
                <a:gd name="T11" fmla="*/ 463 h 536"/>
                <a:gd name="T12" fmla="*/ 806 w 1152"/>
                <a:gd name="T13" fmla="*/ 483 h 536"/>
                <a:gd name="T14" fmla="*/ 893 w 1152"/>
                <a:gd name="T15" fmla="*/ 506 h 536"/>
                <a:gd name="T16" fmla="*/ 988 w 1152"/>
                <a:gd name="T17" fmla="*/ 521 h 536"/>
                <a:gd name="T18" fmla="*/ 1035 w 1152"/>
                <a:gd name="T19" fmla="*/ 528 h 536"/>
                <a:gd name="T20" fmla="*/ 1068 w 1152"/>
                <a:gd name="T21" fmla="*/ 533 h 536"/>
                <a:gd name="T22" fmla="*/ 1095 w 1152"/>
                <a:gd name="T23" fmla="*/ 536 h 536"/>
                <a:gd name="T24" fmla="*/ 1120 w 1152"/>
                <a:gd name="T25" fmla="*/ 533 h 536"/>
                <a:gd name="T26" fmla="*/ 1145 w 1152"/>
                <a:gd name="T27" fmla="*/ 526 h 536"/>
                <a:gd name="T28" fmla="*/ 1147 w 1152"/>
                <a:gd name="T29" fmla="*/ 511 h 536"/>
                <a:gd name="T30" fmla="*/ 1127 w 1152"/>
                <a:gd name="T31" fmla="*/ 488 h 536"/>
                <a:gd name="T32" fmla="*/ 1100 w 1152"/>
                <a:gd name="T33" fmla="*/ 466 h 536"/>
                <a:gd name="T34" fmla="*/ 1075 w 1152"/>
                <a:gd name="T35" fmla="*/ 446 h 536"/>
                <a:gd name="T36" fmla="*/ 1030 w 1152"/>
                <a:gd name="T37" fmla="*/ 419 h 536"/>
                <a:gd name="T38" fmla="*/ 965 w 1152"/>
                <a:gd name="T39" fmla="*/ 384 h 536"/>
                <a:gd name="T40" fmla="*/ 898 w 1152"/>
                <a:gd name="T41" fmla="*/ 349 h 536"/>
                <a:gd name="T42" fmla="*/ 813 w 1152"/>
                <a:gd name="T43" fmla="*/ 309 h 536"/>
                <a:gd name="T44" fmla="*/ 726 w 1152"/>
                <a:gd name="T45" fmla="*/ 277 h 536"/>
                <a:gd name="T46" fmla="*/ 686 w 1152"/>
                <a:gd name="T47" fmla="*/ 257 h 536"/>
                <a:gd name="T48" fmla="*/ 641 w 1152"/>
                <a:gd name="T49" fmla="*/ 244 h 536"/>
                <a:gd name="T50" fmla="*/ 594 w 1152"/>
                <a:gd name="T51" fmla="*/ 239 h 536"/>
                <a:gd name="T52" fmla="*/ 544 w 1152"/>
                <a:gd name="T53" fmla="*/ 242 h 536"/>
                <a:gd name="T54" fmla="*/ 514 w 1152"/>
                <a:gd name="T55" fmla="*/ 225 h 536"/>
                <a:gd name="T56" fmla="*/ 479 w 1152"/>
                <a:gd name="T57" fmla="*/ 210 h 536"/>
                <a:gd name="T58" fmla="*/ 439 w 1152"/>
                <a:gd name="T59" fmla="*/ 197 h 536"/>
                <a:gd name="T60" fmla="*/ 389 w 1152"/>
                <a:gd name="T61" fmla="*/ 185 h 536"/>
                <a:gd name="T62" fmla="*/ 189 w 1152"/>
                <a:gd name="T63" fmla="*/ 3 h 536"/>
                <a:gd name="T64" fmla="*/ 167 w 1152"/>
                <a:gd name="T65" fmla="*/ 3 h 536"/>
                <a:gd name="T66" fmla="*/ 152 w 1152"/>
                <a:gd name="T67" fmla="*/ 30 h 536"/>
                <a:gd name="T68" fmla="*/ 129 w 1152"/>
                <a:gd name="T69" fmla="*/ 140 h 536"/>
                <a:gd name="T70" fmla="*/ 85 w 1152"/>
                <a:gd name="T71" fmla="*/ 140 h 536"/>
                <a:gd name="T72" fmla="*/ 55 w 1152"/>
                <a:gd name="T73" fmla="*/ 152 h 536"/>
                <a:gd name="T74" fmla="*/ 42 w 1152"/>
                <a:gd name="T75" fmla="*/ 177 h 536"/>
                <a:gd name="T76" fmla="*/ 42 w 1152"/>
                <a:gd name="T77" fmla="*/ 200 h 536"/>
                <a:gd name="T78" fmla="*/ 22 w 1152"/>
                <a:gd name="T79" fmla="*/ 195 h 536"/>
                <a:gd name="T80" fmla="*/ 5 w 1152"/>
                <a:gd name="T81" fmla="*/ 215 h 536"/>
                <a:gd name="T82" fmla="*/ 0 w 1152"/>
                <a:gd name="T83" fmla="*/ 242 h 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2" h="536">
                  <a:moveTo>
                    <a:pt x="2" y="257"/>
                  </a:moveTo>
                  <a:lnTo>
                    <a:pt x="20" y="269"/>
                  </a:lnTo>
                  <a:lnTo>
                    <a:pt x="40" y="282"/>
                  </a:lnTo>
                  <a:lnTo>
                    <a:pt x="77" y="304"/>
                  </a:lnTo>
                  <a:lnTo>
                    <a:pt x="112" y="322"/>
                  </a:lnTo>
                  <a:lnTo>
                    <a:pt x="152" y="339"/>
                  </a:lnTo>
                  <a:lnTo>
                    <a:pt x="192" y="351"/>
                  </a:lnTo>
                  <a:lnTo>
                    <a:pt x="242" y="369"/>
                  </a:lnTo>
                  <a:lnTo>
                    <a:pt x="489" y="399"/>
                  </a:lnTo>
                  <a:lnTo>
                    <a:pt x="666" y="439"/>
                  </a:lnTo>
                  <a:lnTo>
                    <a:pt x="696" y="451"/>
                  </a:lnTo>
                  <a:lnTo>
                    <a:pt x="733" y="463"/>
                  </a:lnTo>
                  <a:lnTo>
                    <a:pt x="771" y="473"/>
                  </a:lnTo>
                  <a:lnTo>
                    <a:pt x="806" y="483"/>
                  </a:lnTo>
                  <a:lnTo>
                    <a:pt x="848" y="496"/>
                  </a:lnTo>
                  <a:lnTo>
                    <a:pt x="893" y="506"/>
                  </a:lnTo>
                  <a:lnTo>
                    <a:pt x="938" y="513"/>
                  </a:lnTo>
                  <a:lnTo>
                    <a:pt x="988" y="521"/>
                  </a:lnTo>
                  <a:lnTo>
                    <a:pt x="1015" y="526"/>
                  </a:lnTo>
                  <a:lnTo>
                    <a:pt x="1035" y="528"/>
                  </a:lnTo>
                  <a:lnTo>
                    <a:pt x="1050" y="531"/>
                  </a:lnTo>
                  <a:lnTo>
                    <a:pt x="1068" y="533"/>
                  </a:lnTo>
                  <a:lnTo>
                    <a:pt x="1083" y="536"/>
                  </a:lnTo>
                  <a:lnTo>
                    <a:pt x="1095" y="536"/>
                  </a:lnTo>
                  <a:lnTo>
                    <a:pt x="1110" y="533"/>
                  </a:lnTo>
                  <a:lnTo>
                    <a:pt x="1120" y="533"/>
                  </a:lnTo>
                  <a:lnTo>
                    <a:pt x="1132" y="531"/>
                  </a:lnTo>
                  <a:lnTo>
                    <a:pt x="1145" y="526"/>
                  </a:lnTo>
                  <a:lnTo>
                    <a:pt x="1152" y="523"/>
                  </a:lnTo>
                  <a:lnTo>
                    <a:pt x="1147" y="511"/>
                  </a:lnTo>
                  <a:lnTo>
                    <a:pt x="1137" y="501"/>
                  </a:lnTo>
                  <a:lnTo>
                    <a:pt x="1127" y="488"/>
                  </a:lnTo>
                  <a:lnTo>
                    <a:pt x="1113" y="476"/>
                  </a:lnTo>
                  <a:lnTo>
                    <a:pt x="1100" y="466"/>
                  </a:lnTo>
                  <a:lnTo>
                    <a:pt x="1088" y="456"/>
                  </a:lnTo>
                  <a:lnTo>
                    <a:pt x="1075" y="446"/>
                  </a:lnTo>
                  <a:lnTo>
                    <a:pt x="1060" y="436"/>
                  </a:lnTo>
                  <a:lnTo>
                    <a:pt x="1030" y="419"/>
                  </a:lnTo>
                  <a:lnTo>
                    <a:pt x="998" y="399"/>
                  </a:lnTo>
                  <a:lnTo>
                    <a:pt x="965" y="384"/>
                  </a:lnTo>
                  <a:lnTo>
                    <a:pt x="930" y="364"/>
                  </a:lnTo>
                  <a:lnTo>
                    <a:pt x="898" y="349"/>
                  </a:lnTo>
                  <a:lnTo>
                    <a:pt x="858" y="327"/>
                  </a:lnTo>
                  <a:lnTo>
                    <a:pt x="813" y="309"/>
                  </a:lnTo>
                  <a:lnTo>
                    <a:pt x="766" y="292"/>
                  </a:lnTo>
                  <a:lnTo>
                    <a:pt x="726" y="277"/>
                  </a:lnTo>
                  <a:lnTo>
                    <a:pt x="706" y="267"/>
                  </a:lnTo>
                  <a:lnTo>
                    <a:pt x="686" y="257"/>
                  </a:lnTo>
                  <a:lnTo>
                    <a:pt x="663" y="249"/>
                  </a:lnTo>
                  <a:lnTo>
                    <a:pt x="641" y="244"/>
                  </a:lnTo>
                  <a:lnTo>
                    <a:pt x="616" y="239"/>
                  </a:lnTo>
                  <a:lnTo>
                    <a:pt x="594" y="239"/>
                  </a:lnTo>
                  <a:lnTo>
                    <a:pt x="569" y="239"/>
                  </a:lnTo>
                  <a:lnTo>
                    <a:pt x="544" y="242"/>
                  </a:lnTo>
                  <a:lnTo>
                    <a:pt x="529" y="234"/>
                  </a:lnTo>
                  <a:lnTo>
                    <a:pt x="514" y="225"/>
                  </a:lnTo>
                  <a:lnTo>
                    <a:pt x="496" y="217"/>
                  </a:lnTo>
                  <a:lnTo>
                    <a:pt x="479" y="210"/>
                  </a:lnTo>
                  <a:lnTo>
                    <a:pt x="461" y="202"/>
                  </a:lnTo>
                  <a:lnTo>
                    <a:pt x="439" y="197"/>
                  </a:lnTo>
                  <a:lnTo>
                    <a:pt x="416" y="190"/>
                  </a:lnTo>
                  <a:lnTo>
                    <a:pt x="389" y="185"/>
                  </a:lnTo>
                  <a:lnTo>
                    <a:pt x="234" y="137"/>
                  </a:lnTo>
                  <a:lnTo>
                    <a:pt x="189" y="3"/>
                  </a:lnTo>
                  <a:lnTo>
                    <a:pt x="179" y="0"/>
                  </a:lnTo>
                  <a:lnTo>
                    <a:pt x="167" y="3"/>
                  </a:lnTo>
                  <a:lnTo>
                    <a:pt x="157" y="13"/>
                  </a:lnTo>
                  <a:lnTo>
                    <a:pt x="152" y="30"/>
                  </a:lnTo>
                  <a:lnTo>
                    <a:pt x="134" y="145"/>
                  </a:lnTo>
                  <a:lnTo>
                    <a:pt x="129" y="140"/>
                  </a:lnTo>
                  <a:lnTo>
                    <a:pt x="107" y="137"/>
                  </a:lnTo>
                  <a:lnTo>
                    <a:pt x="85" y="140"/>
                  </a:lnTo>
                  <a:lnTo>
                    <a:pt x="62" y="142"/>
                  </a:lnTo>
                  <a:lnTo>
                    <a:pt x="55" y="152"/>
                  </a:lnTo>
                  <a:lnTo>
                    <a:pt x="47" y="162"/>
                  </a:lnTo>
                  <a:lnTo>
                    <a:pt x="42" y="177"/>
                  </a:lnTo>
                  <a:lnTo>
                    <a:pt x="42" y="190"/>
                  </a:lnTo>
                  <a:lnTo>
                    <a:pt x="42" y="200"/>
                  </a:lnTo>
                  <a:lnTo>
                    <a:pt x="32" y="197"/>
                  </a:lnTo>
                  <a:lnTo>
                    <a:pt x="22" y="195"/>
                  </a:lnTo>
                  <a:lnTo>
                    <a:pt x="12" y="202"/>
                  </a:lnTo>
                  <a:lnTo>
                    <a:pt x="5" y="215"/>
                  </a:lnTo>
                  <a:lnTo>
                    <a:pt x="2" y="225"/>
                  </a:lnTo>
                  <a:lnTo>
                    <a:pt x="0" y="242"/>
                  </a:lnTo>
                  <a:lnTo>
                    <a:pt x="2" y="257"/>
                  </a:ln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319" name="Freeform 45"/>
            <p:cNvSpPr>
              <a:spLocks/>
            </p:cNvSpPr>
            <p:nvPr/>
          </p:nvSpPr>
          <p:spPr bwMode="auto">
            <a:xfrm>
              <a:off x="7991" y="8636"/>
              <a:ext cx="97" cy="50"/>
            </a:xfrm>
            <a:custGeom>
              <a:avLst/>
              <a:gdLst>
                <a:gd name="T0" fmla="*/ 97 w 97"/>
                <a:gd name="T1" fmla="*/ 40 h 50"/>
                <a:gd name="T2" fmla="*/ 0 w 97"/>
                <a:gd name="T3" fmla="*/ 0 h 50"/>
                <a:gd name="T4" fmla="*/ 0 w 97"/>
                <a:gd name="T5" fmla="*/ 10 h 50"/>
                <a:gd name="T6" fmla="*/ 97 w 97"/>
                <a:gd name="T7" fmla="*/ 50 h 50"/>
                <a:gd name="T8" fmla="*/ 97 w 97"/>
                <a:gd name="T9" fmla="*/ 4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50">
                  <a:moveTo>
                    <a:pt x="97" y="4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7" y="50"/>
                  </a:lnTo>
                  <a:lnTo>
                    <a:pt x="97" y="4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8320" name="Group 46"/>
            <p:cNvGrpSpPr>
              <a:grpSpLocks/>
            </p:cNvGrpSpPr>
            <p:nvPr/>
          </p:nvGrpSpPr>
          <p:grpSpPr bwMode="auto">
            <a:xfrm>
              <a:off x="7941" y="8298"/>
              <a:ext cx="888" cy="425"/>
              <a:chOff x="7941" y="8298"/>
              <a:chExt cx="888" cy="425"/>
            </a:xfrm>
          </p:grpSpPr>
          <p:grpSp>
            <p:nvGrpSpPr>
              <p:cNvPr id="268343" name="Group 47"/>
              <p:cNvGrpSpPr>
                <a:grpSpLocks/>
              </p:cNvGrpSpPr>
              <p:nvPr/>
            </p:nvGrpSpPr>
            <p:grpSpPr bwMode="auto">
              <a:xfrm>
                <a:off x="7991" y="8298"/>
                <a:ext cx="838" cy="388"/>
                <a:chOff x="7991" y="8298"/>
                <a:chExt cx="838" cy="388"/>
              </a:xfrm>
            </p:grpSpPr>
            <p:sp>
              <p:nvSpPr>
                <p:cNvPr id="268349" name="Freeform 48"/>
                <p:cNvSpPr>
                  <a:spLocks/>
                </p:cNvSpPr>
                <p:nvPr/>
              </p:nvSpPr>
              <p:spPr bwMode="auto">
                <a:xfrm>
                  <a:off x="8088" y="8407"/>
                  <a:ext cx="347" cy="279"/>
                </a:xfrm>
                <a:custGeom>
                  <a:avLst/>
                  <a:gdLst>
                    <a:gd name="T0" fmla="*/ 195 w 347"/>
                    <a:gd name="T1" fmla="*/ 105 h 279"/>
                    <a:gd name="T2" fmla="*/ 0 w 347"/>
                    <a:gd name="T3" fmla="*/ 269 h 279"/>
                    <a:gd name="T4" fmla="*/ 0 w 347"/>
                    <a:gd name="T5" fmla="*/ 279 h 279"/>
                    <a:gd name="T6" fmla="*/ 55 w 347"/>
                    <a:gd name="T7" fmla="*/ 252 h 279"/>
                    <a:gd name="T8" fmla="*/ 133 w 347"/>
                    <a:gd name="T9" fmla="*/ 207 h 279"/>
                    <a:gd name="T10" fmla="*/ 217 w 347"/>
                    <a:gd name="T11" fmla="*/ 150 h 279"/>
                    <a:gd name="T12" fmla="*/ 275 w 347"/>
                    <a:gd name="T13" fmla="*/ 110 h 279"/>
                    <a:gd name="T14" fmla="*/ 347 w 347"/>
                    <a:gd name="T15" fmla="*/ 57 h 279"/>
                    <a:gd name="T16" fmla="*/ 280 w 347"/>
                    <a:gd name="T17" fmla="*/ 0 h 279"/>
                    <a:gd name="T18" fmla="*/ 195 w 347"/>
                    <a:gd name="T19" fmla="*/ 105 h 27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47" h="279">
                      <a:moveTo>
                        <a:pt x="195" y="105"/>
                      </a:moveTo>
                      <a:lnTo>
                        <a:pt x="0" y="269"/>
                      </a:lnTo>
                      <a:lnTo>
                        <a:pt x="0" y="279"/>
                      </a:lnTo>
                      <a:lnTo>
                        <a:pt x="55" y="252"/>
                      </a:lnTo>
                      <a:lnTo>
                        <a:pt x="133" y="207"/>
                      </a:lnTo>
                      <a:lnTo>
                        <a:pt x="217" y="150"/>
                      </a:lnTo>
                      <a:lnTo>
                        <a:pt x="275" y="110"/>
                      </a:lnTo>
                      <a:lnTo>
                        <a:pt x="347" y="57"/>
                      </a:lnTo>
                      <a:lnTo>
                        <a:pt x="280" y="0"/>
                      </a:lnTo>
                      <a:lnTo>
                        <a:pt x="195" y="105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68350" name="Group 49"/>
                <p:cNvGrpSpPr>
                  <a:grpSpLocks/>
                </p:cNvGrpSpPr>
                <p:nvPr/>
              </p:nvGrpSpPr>
              <p:grpSpPr bwMode="auto">
                <a:xfrm>
                  <a:off x="7994" y="8298"/>
                  <a:ext cx="835" cy="378"/>
                  <a:chOff x="7994" y="8298"/>
                  <a:chExt cx="835" cy="378"/>
                </a:xfrm>
              </p:grpSpPr>
              <p:sp>
                <p:nvSpPr>
                  <p:cNvPr id="268359" name="Freeform 50"/>
                  <p:cNvSpPr>
                    <a:spLocks/>
                  </p:cNvSpPr>
                  <p:nvPr/>
                </p:nvSpPr>
                <p:spPr bwMode="auto">
                  <a:xfrm>
                    <a:off x="7999" y="8298"/>
                    <a:ext cx="830" cy="371"/>
                  </a:xfrm>
                  <a:custGeom>
                    <a:avLst/>
                    <a:gdLst>
                      <a:gd name="T0" fmla="*/ 636 w 830"/>
                      <a:gd name="T1" fmla="*/ 174 h 371"/>
                      <a:gd name="T2" fmla="*/ 656 w 830"/>
                      <a:gd name="T3" fmla="*/ 169 h 371"/>
                      <a:gd name="T4" fmla="*/ 683 w 830"/>
                      <a:gd name="T5" fmla="*/ 164 h 371"/>
                      <a:gd name="T6" fmla="*/ 706 w 830"/>
                      <a:gd name="T7" fmla="*/ 166 h 371"/>
                      <a:gd name="T8" fmla="*/ 726 w 830"/>
                      <a:gd name="T9" fmla="*/ 169 h 371"/>
                      <a:gd name="T10" fmla="*/ 743 w 830"/>
                      <a:gd name="T11" fmla="*/ 171 h 371"/>
                      <a:gd name="T12" fmla="*/ 761 w 830"/>
                      <a:gd name="T13" fmla="*/ 169 h 371"/>
                      <a:gd name="T14" fmla="*/ 776 w 830"/>
                      <a:gd name="T15" fmla="*/ 166 h 371"/>
                      <a:gd name="T16" fmla="*/ 796 w 830"/>
                      <a:gd name="T17" fmla="*/ 166 h 371"/>
                      <a:gd name="T18" fmla="*/ 810 w 830"/>
                      <a:gd name="T19" fmla="*/ 162 h 371"/>
                      <a:gd name="T20" fmla="*/ 830 w 830"/>
                      <a:gd name="T21" fmla="*/ 159 h 371"/>
                      <a:gd name="T22" fmla="*/ 808 w 830"/>
                      <a:gd name="T23" fmla="*/ 144 h 371"/>
                      <a:gd name="T24" fmla="*/ 786 w 830"/>
                      <a:gd name="T25" fmla="*/ 132 h 371"/>
                      <a:gd name="T26" fmla="*/ 763 w 830"/>
                      <a:gd name="T27" fmla="*/ 122 h 371"/>
                      <a:gd name="T28" fmla="*/ 733 w 830"/>
                      <a:gd name="T29" fmla="*/ 112 h 371"/>
                      <a:gd name="T30" fmla="*/ 708 w 830"/>
                      <a:gd name="T31" fmla="*/ 102 h 371"/>
                      <a:gd name="T32" fmla="*/ 681 w 830"/>
                      <a:gd name="T33" fmla="*/ 94 h 371"/>
                      <a:gd name="T34" fmla="*/ 651 w 830"/>
                      <a:gd name="T35" fmla="*/ 87 h 371"/>
                      <a:gd name="T36" fmla="*/ 621 w 830"/>
                      <a:gd name="T37" fmla="*/ 77 h 371"/>
                      <a:gd name="T38" fmla="*/ 598 w 830"/>
                      <a:gd name="T39" fmla="*/ 62 h 371"/>
                      <a:gd name="T40" fmla="*/ 581 w 830"/>
                      <a:gd name="T41" fmla="*/ 52 h 371"/>
                      <a:gd name="T42" fmla="*/ 561 w 830"/>
                      <a:gd name="T43" fmla="*/ 40 h 371"/>
                      <a:gd name="T44" fmla="*/ 541 w 830"/>
                      <a:gd name="T45" fmla="*/ 30 h 371"/>
                      <a:gd name="T46" fmla="*/ 516 w 830"/>
                      <a:gd name="T47" fmla="*/ 20 h 371"/>
                      <a:gd name="T48" fmla="*/ 484 w 830"/>
                      <a:gd name="T49" fmla="*/ 10 h 371"/>
                      <a:gd name="T50" fmla="*/ 441 w 830"/>
                      <a:gd name="T51" fmla="*/ 2 h 371"/>
                      <a:gd name="T52" fmla="*/ 404 w 830"/>
                      <a:gd name="T53" fmla="*/ 0 h 371"/>
                      <a:gd name="T54" fmla="*/ 364 w 830"/>
                      <a:gd name="T55" fmla="*/ 0 h 371"/>
                      <a:gd name="T56" fmla="*/ 319 w 830"/>
                      <a:gd name="T57" fmla="*/ 0 h 371"/>
                      <a:gd name="T58" fmla="*/ 282 w 830"/>
                      <a:gd name="T59" fmla="*/ 5 h 371"/>
                      <a:gd name="T60" fmla="*/ 244 w 830"/>
                      <a:gd name="T61" fmla="*/ 10 h 371"/>
                      <a:gd name="T62" fmla="*/ 209 w 830"/>
                      <a:gd name="T63" fmla="*/ 20 h 371"/>
                      <a:gd name="T64" fmla="*/ 179 w 830"/>
                      <a:gd name="T65" fmla="*/ 74 h 371"/>
                      <a:gd name="T66" fmla="*/ 137 w 830"/>
                      <a:gd name="T67" fmla="*/ 144 h 371"/>
                      <a:gd name="T68" fmla="*/ 87 w 830"/>
                      <a:gd name="T69" fmla="*/ 224 h 371"/>
                      <a:gd name="T70" fmla="*/ 34 w 830"/>
                      <a:gd name="T71" fmla="*/ 296 h 371"/>
                      <a:gd name="T72" fmla="*/ 0 w 830"/>
                      <a:gd name="T73" fmla="*/ 336 h 371"/>
                      <a:gd name="T74" fmla="*/ 92 w 830"/>
                      <a:gd name="T75" fmla="*/ 371 h 371"/>
                      <a:gd name="T76" fmla="*/ 147 w 830"/>
                      <a:gd name="T77" fmla="*/ 326 h 371"/>
                      <a:gd name="T78" fmla="*/ 219 w 830"/>
                      <a:gd name="T79" fmla="*/ 278 h 371"/>
                      <a:gd name="T80" fmla="*/ 294 w 830"/>
                      <a:gd name="T81" fmla="*/ 234 h 371"/>
                      <a:gd name="T82" fmla="*/ 359 w 830"/>
                      <a:gd name="T83" fmla="*/ 184 h 371"/>
                      <a:gd name="T84" fmla="*/ 421 w 830"/>
                      <a:gd name="T85" fmla="*/ 157 h 371"/>
                      <a:gd name="T86" fmla="*/ 446 w 830"/>
                      <a:gd name="T87" fmla="*/ 166 h 371"/>
                      <a:gd name="T88" fmla="*/ 466 w 830"/>
                      <a:gd name="T89" fmla="*/ 171 h 371"/>
                      <a:gd name="T90" fmla="*/ 486 w 830"/>
                      <a:gd name="T91" fmla="*/ 176 h 371"/>
                      <a:gd name="T92" fmla="*/ 509 w 830"/>
                      <a:gd name="T93" fmla="*/ 179 h 371"/>
                      <a:gd name="T94" fmla="*/ 529 w 830"/>
                      <a:gd name="T95" fmla="*/ 181 h 371"/>
                      <a:gd name="T96" fmla="*/ 548 w 830"/>
                      <a:gd name="T97" fmla="*/ 181 h 371"/>
                      <a:gd name="T98" fmla="*/ 568 w 830"/>
                      <a:gd name="T99" fmla="*/ 181 h 371"/>
                      <a:gd name="T100" fmla="*/ 593 w 830"/>
                      <a:gd name="T101" fmla="*/ 179 h 371"/>
                      <a:gd name="T102" fmla="*/ 611 w 830"/>
                      <a:gd name="T103" fmla="*/ 176 h 371"/>
                      <a:gd name="T104" fmla="*/ 636 w 830"/>
                      <a:gd name="T105" fmla="*/ 174 h 371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0" t="0" r="r" b="b"/>
                    <a:pathLst>
                      <a:path w="830" h="371">
                        <a:moveTo>
                          <a:pt x="636" y="174"/>
                        </a:moveTo>
                        <a:lnTo>
                          <a:pt x="656" y="169"/>
                        </a:lnTo>
                        <a:lnTo>
                          <a:pt x="683" y="164"/>
                        </a:lnTo>
                        <a:lnTo>
                          <a:pt x="706" y="166"/>
                        </a:lnTo>
                        <a:lnTo>
                          <a:pt x="726" y="169"/>
                        </a:lnTo>
                        <a:lnTo>
                          <a:pt x="743" y="171"/>
                        </a:lnTo>
                        <a:lnTo>
                          <a:pt x="761" y="169"/>
                        </a:lnTo>
                        <a:lnTo>
                          <a:pt x="776" y="166"/>
                        </a:lnTo>
                        <a:lnTo>
                          <a:pt x="796" y="166"/>
                        </a:lnTo>
                        <a:lnTo>
                          <a:pt x="810" y="162"/>
                        </a:lnTo>
                        <a:lnTo>
                          <a:pt x="830" y="159"/>
                        </a:lnTo>
                        <a:lnTo>
                          <a:pt x="808" y="144"/>
                        </a:lnTo>
                        <a:lnTo>
                          <a:pt x="786" y="132"/>
                        </a:lnTo>
                        <a:lnTo>
                          <a:pt x="763" y="122"/>
                        </a:lnTo>
                        <a:lnTo>
                          <a:pt x="733" y="112"/>
                        </a:lnTo>
                        <a:lnTo>
                          <a:pt x="708" y="102"/>
                        </a:lnTo>
                        <a:lnTo>
                          <a:pt x="681" y="94"/>
                        </a:lnTo>
                        <a:lnTo>
                          <a:pt x="651" y="87"/>
                        </a:lnTo>
                        <a:lnTo>
                          <a:pt x="621" y="77"/>
                        </a:lnTo>
                        <a:lnTo>
                          <a:pt x="598" y="62"/>
                        </a:lnTo>
                        <a:lnTo>
                          <a:pt x="581" y="52"/>
                        </a:lnTo>
                        <a:lnTo>
                          <a:pt x="561" y="40"/>
                        </a:lnTo>
                        <a:lnTo>
                          <a:pt x="541" y="30"/>
                        </a:lnTo>
                        <a:lnTo>
                          <a:pt x="516" y="20"/>
                        </a:lnTo>
                        <a:lnTo>
                          <a:pt x="484" y="10"/>
                        </a:lnTo>
                        <a:lnTo>
                          <a:pt x="441" y="2"/>
                        </a:lnTo>
                        <a:lnTo>
                          <a:pt x="404" y="0"/>
                        </a:lnTo>
                        <a:lnTo>
                          <a:pt x="364" y="0"/>
                        </a:lnTo>
                        <a:lnTo>
                          <a:pt x="319" y="0"/>
                        </a:lnTo>
                        <a:lnTo>
                          <a:pt x="282" y="5"/>
                        </a:lnTo>
                        <a:lnTo>
                          <a:pt x="244" y="10"/>
                        </a:lnTo>
                        <a:lnTo>
                          <a:pt x="209" y="20"/>
                        </a:lnTo>
                        <a:lnTo>
                          <a:pt x="179" y="74"/>
                        </a:lnTo>
                        <a:lnTo>
                          <a:pt x="137" y="144"/>
                        </a:lnTo>
                        <a:lnTo>
                          <a:pt x="87" y="224"/>
                        </a:lnTo>
                        <a:lnTo>
                          <a:pt x="34" y="296"/>
                        </a:lnTo>
                        <a:lnTo>
                          <a:pt x="0" y="336"/>
                        </a:lnTo>
                        <a:lnTo>
                          <a:pt x="92" y="371"/>
                        </a:lnTo>
                        <a:lnTo>
                          <a:pt x="147" y="326"/>
                        </a:lnTo>
                        <a:lnTo>
                          <a:pt x="219" y="278"/>
                        </a:lnTo>
                        <a:lnTo>
                          <a:pt x="294" y="234"/>
                        </a:lnTo>
                        <a:lnTo>
                          <a:pt x="359" y="184"/>
                        </a:lnTo>
                        <a:lnTo>
                          <a:pt x="421" y="157"/>
                        </a:lnTo>
                        <a:lnTo>
                          <a:pt x="446" y="166"/>
                        </a:lnTo>
                        <a:lnTo>
                          <a:pt x="466" y="171"/>
                        </a:lnTo>
                        <a:lnTo>
                          <a:pt x="486" y="176"/>
                        </a:lnTo>
                        <a:lnTo>
                          <a:pt x="509" y="179"/>
                        </a:lnTo>
                        <a:lnTo>
                          <a:pt x="529" y="181"/>
                        </a:lnTo>
                        <a:lnTo>
                          <a:pt x="548" y="181"/>
                        </a:lnTo>
                        <a:lnTo>
                          <a:pt x="568" y="181"/>
                        </a:lnTo>
                        <a:lnTo>
                          <a:pt x="593" y="179"/>
                        </a:lnTo>
                        <a:lnTo>
                          <a:pt x="611" y="176"/>
                        </a:lnTo>
                        <a:lnTo>
                          <a:pt x="636" y="174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60" name="Freeform 51"/>
                  <p:cNvSpPr>
                    <a:spLocks/>
                  </p:cNvSpPr>
                  <p:nvPr/>
                </p:nvSpPr>
                <p:spPr bwMode="auto">
                  <a:xfrm>
                    <a:off x="7994" y="8300"/>
                    <a:ext cx="830" cy="376"/>
                  </a:xfrm>
                  <a:custGeom>
                    <a:avLst/>
                    <a:gdLst>
                      <a:gd name="T0" fmla="*/ 636 w 830"/>
                      <a:gd name="T1" fmla="*/ 174 h 376"/>
                      <a:gd name="T2" fmla="*/ 656 w 830"/>
                      <a:gd name="T3" fmla="*/ 169 h 376"/>
                      <a:gd name="T4" fmla="*/ 683 w 830"/>
                      <a:gd name="T5" fmla="*/ 164 h 376"/>
                      <a:gd name="T6" fmla="*/ 706 w 830"/>
                      <a:gd name="T7" fmla="*/ 169 h 376"/>
                      <a:gd name="T8" fmla="*/ 726 w 830"/>
                      <a:gd name="T9" fmla="*/ 172 h 376"/>
                      <a:gd name="T10" fmla="*/ 743 w 830"/>
                      <a:gd name="T11" fmla="*/ 172 h 376"/>
                      <a:gd name="T12" fmla="*/ 761 w 830"/>
                      <a:gd name="T13" fmla="*/ 172 h 376"/>
                      <a:gd name="T14" fmla="*/ 776 w 830"/>
                      <a:gd name="T15" fmla="*/ 169 h 376"/>
                      <a:gd name="T16" fmla="*/ 793 w 830"/>
                      <a:gd name="T17" fmla="*/ 167 h 376"/>
                      <a:gd name="T18" fmla="*/ 813 w 830"/>
                      <a:gd name="T19" fmla="*/ 162 h 376"/>
                      <a:gd name="T20" fmla="*/ 830 w 830"/>
                      <a:gd name="T21" fmla="*/ 160 h 376"/>
                      <a:gd name="T22" fmla="*/ 808 w 830"/>
                      <a:gd name="T23" fmla="*/ 145 h 376"/>
                      <a:gd name="T24" fmla="*/ 786 w 830"/>
                      <a:gd name="T25" fmla="*/ 135 h 376"/>
                      <a:gd name="T26" fmla="*/ 763 w 830"/>
                      <a:gd name="T27" fmla="*/ 122 h 376"/>
                      <a:gd name="T28" fmla="*/ 733 w 830"/>
                      <a:gd name="T29" fmla="*/ 112 h 376"/>
                      <a:gd name="T30" fmla="*/ 708 w 830"/>
                      <a:gd name="T31" fmla="*/ 105 h 376"/>
                      <a:gd name="T32" fmla="*/ 681 w 830"/>
                      <a:gd name="T33" fmla="*/ 95 h 376"/>
                      <a:gd name="T34" fmla="*/ 651 w 830"/>
                      <a:gd name="T35" fmla="*/ 87 h 376"/>
                      <a:gd name="T36" fmla="*/ 621 w 830"/>
                      <a:gd name="T37" fmla="*/ 77 h 376"/>
                      <a:gd name="T38" fmla="*/ 598 w 830"/>
                      <a:gd name="T39" fmla="*/ 62 h 376"/>
                      <a:gd name="T40" fmla="*/ 581 w 830"/>
                      <a:gd name="T41" fmla="*/ 52 h 376"/>
                      <a:gd name="T42" fmla="*/ 561 w 830"/>
                      <a:gd name="T43" fmla="*/ 40 h 376"/>
                      <a:gd name="T44" fmla="*/ 539 w 830"/>
                      <a:gd name="T45" fmla="*/ 30 h 376"/>
                      <a:gd name="T46" fmla="*/ 516 w 830"/>
                      <a:gd name="T47" fmla="*/ 20 h 376"/>
                      <a:gd name="T48" fmla="*/ 484 w 830"/>
                      <a:gd name="T49" fmla="*/ 10 h 376"/>
                      <a:gd name="T50" fmla="*/ 439 w 830"/>
                      <a:gd name="T51" fmla="*/ 3 h 376"/>
                      <a:gd name="T52" fmla="*/ 401 w 830"/>
                      <a:gd name="T53" fmla="*/ 3 h 376"/>
                      <a:gd name="T54" fmla="*/ 364 w 830"/>
                      <a:gd name="T55" fmla="*/ 0 h 376"/>
                      <a:gd name="T56" fmla="*/ 319 w 830"/>
                      <a:gd name="T57" fmla="*/ 3 h 376"/>
                      <a:gd name="T58" fmla="*/ 282 w 830"/>
                      <a:gd name="T59" fmla="*/ 5 h 376"/>
                      <a:gd name="T60" fmla="*/ 244 w 830"/>
                      <a:gd name="T61" fmla="*/ 13 h 376"/>
                      <a:gd name="T62" fmla="*/ 209 w 830"/>
                      <a:gd name="T63" fmla="*/ 20 h 376"/>
                      <a:gd name="T64" fmla="*/ 179 w 830"/>
                      <a:gd name="T65" fmla="*/ 75 h 376"/>
                      <a:gd name="T66" fmla="*/ 137 w 830"/>
                      <a:gd name="T67" fmla="*/ 147 h 376"/>
                      <a:gd name="T68" fmla="*/ 87 w 830"/>
                      <a:gd name="T69" fmla="*/ 224 h 376"/>
                      <a:gd name="T70" fmla="*/ 34 w 830"/>
                      <a:gd name="T71" fmla="*/ 296 h 376"/>
                      <a:gd name="T72" fmla="*/ 0 w 830"/>
                      <a:gd name="T73" fmla="*/ 339 h 376"/>
                      <a:gd name="T74" fmla="*/ 97 w 830"/>
                      <a:gd name="T75" fmla="*/ 376 h 376"/>
                      <a:gd name="T76" fmla="*/ 164 w 830"/>
                      <a:gd name="T77" fmla="*/ 339 h 376"/>
                      <a:gd name="T78" fmla="*/ 234 w 830"/>
                      <a:gd name="T79" fmla="*/ 294 h 376"/>
                      <a:gd name="T80" fmla="*/ 309 w 830"/>
                      <a:gd name="T81" fmla="*/ 244 h 376"/>
                      <a:gd name="T82" fmla="*/ 371 w 830"/>
                      <a:gd name="T83" fmla="*/ 199 h 376"/>
                      <a:gd name="T84" fmla="*/ 421 w 830"/>
                      <a:gd name="T85" fmla="*/ 164 h 376"/>
                      <a:gd name="T86" fmla="*/ 446 w 830"/>
                      <a:gd name="T87" fmla="*/ 169 h 376"/>
                      <a:gd name="T88" fmla="*/ 466 w 830"/>
                      <a:gd name="T89" fmla="*/ 172 h 376"/>
                      <a:gd name="T90" fmla="*/ 486 w 830"/>
                      <a:gd name="T91" fmla="*/ 177 h 376"/>
                      <a:gd name="T92" fmla="*/ 509 w 830"/>
                      <a:gd name="T93" fmla="*/ 179 h 376"/>
                      <a:gd name="T94" fmla="*/ 529 w 830"/>
                      <a:gd name="T95" fmla="*/ 182 h 376"/>
                      <a:gd name="T96" fmla="*/ 551 w 830"/>
                      <a:gd name="T97" fmla="*/ 182 h 376"/>
                      <a:gd name="T98" fmla="*/ 568 w 830"/>
                      <a:gd name="T99" fmla="*/ 182 h 376"/>
                      <a:gd name="T100" fmla="*/ 593 w 830"/>
                      <a:gd name="T101" fmla="*/ 179 h 376"/>
                      <a:gd name="T102" fmla="*/ 611 w 830"/>
                      <a:gd name="T103" fmla="*/ 177 h 376"/>
                      <a:gd name="T104" fmla="*/ 636 w 830"/>
                      <a:gd name="T105" fmla="*/ 174 h 37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0" t="0" r="r" b="b"/>
                    <a:pathLst>
                      <a:path w="830" h="376">
                        <a:moveTo>
                          <a:pt x="636" y="174"/>
                        </a:moveTo>
                        <a:lnTo>
                          <a:pt x="656" y="169"/>
                        </a:lnTo>
                        <a:lnTo>
                          <a:pt x="683" y="164"/>
                        </a:lnTo>
                        <a:lnTo>
                          <a:pt x="706" y="169"/>
                        </a:lnTo>
                        <a:lnTo>
                          <a:pt x="726" y="172"/>
                        </a:lnTo>
                        <a:lnTo>
                          <a:pt x="743" y="172"/>
                        </a:lnTo>
                        <a:lnTo>
                          <a:pt x="761" y="172"/>
                        </a:lnTo>
                        <a:lnTo>
                          <a:pt x="776" y="169"/>
                        </a:lnTo>
                        <a:lnTo>
                          <a:pt x="793" y="167"/>
                        </a:lnTo>
                        <a:lnTo>
                          <a:pt x="813" y="162"/>
                        </a:lnTo>
                        <a:lnTo>
                          <a:pt x="830" y="160"/>
                        </a:lnTo>
                        <a:lnTo>
                          <a:pt x="808" y="145"/>
                        </a:lnTo>
                        <a:lnTo>
                          <a:pt x="786" y="135"/>
                        </a:lnTo>
                        <a:lnTo>
                          <a:pt x="763" y="122"/>
                        </a:lnTo>
                        <a:lnTo>
                          <a:pt x="733" y="112"/>
                        </a:lnTo>
                        <a:lnTo>
                          <a:pt x="708" y="105"/>
                        </a:lnTo>
                        <a:lnTo>
                          <a:pt x="681" y="95"/>
                        </a:lnTo>
                        <a:lnTo>
                          <a:pt x="651" y="87"/>
                        </a:lnTo>
                        <a:lnTo>
                          <a:pt x="621" y="77"/>
                        </a:lnTo>
                        <a:lnTo>
                          <a:pt x="598" y="62"/>
                        </a:lnTo>
                        <a:lnTo>
                          <a:pt x="581" y="52"/>
                        </a:lnTo>
                        <a:lnTo>
                          <a:pt x="561" y="40"/>
                        </a:lnTo>
                        <a:lnTo>
                          <a:pt x="539" y="30"/>
                        </a:lnTo>
                        <a:lnTo>
                          <a:pt x="516" y="20"/>
                        </a:lnTo>
                        <a:lnTo>
                          <a:pt x="484" y="10"/>
                        </a:lnTo>
                        <a:lnTo>
                          <a:pt x="439" y="3"/>
                        </a:lnTo>
                        <a:lnTo>
                          <a:pt x="401" y="3"/>
                        </a:lnTo>
                        <a:lnTo>
                          <a:pt x="364" y="0"/>
                        </a:lnTo>
                        <a:lnTo>
                          <a:pt x="319" y="3"/>
                        </a:lnTo>
                        <a:lnTo>
                          <a:pt x="282" y="5"/>
                        </a:lnTo>
                        <a:lnTo>
                          <a:pt x="244" y="13"/>
                        </a:lnTo>
                        <a:lnTo>
                          <a:pt x="209" y="20"/>
                        </a:lnTo>
                        <a:lnTo>
                          <a:pt x="179" y="75"/>
                        </a:lnTo>
                        <a:lnTo>
                          <a:pt x="137" y="147"/>
                        </a:lnTo>
                        <a:lnTo>
                          <a:pt x="87" y="224"/>
                        </a:lnTo>
                        <a:lnTo>
                          <a:pt x="34" y="296"/>
                        </a:lnTo>
                        <a:lnTo>
                          <a:pt x="0" y="339"/>
                        </a:lnTo>
                        <a:lnTo>
                          <a:pt x="97" y="376"/>
                        </a:lnTo>
                        <a:lnTo>
                          <a:pt x="164" y="339"/>
                        </a:lnTo>
                        <a:lnTo>
                          <a:pt x="234" y="294"/>
                        </a:lnTo>
                        <a:lnTo>
                          <a:pt x="309" y="244"/>
                        </a:lnTo>
                        <a:lnTo>
                          <a:pt x="371" y="199"/>
                        </a:lnTo>
                        <a:lnTo>
                          <a:pt x="421" y="164"/>
                        </a:lnTo>
                        <a:lnTo>
                          <a:pt x="446" y="169"/>
                        </a:lnTo>
                        <a:lnTo>
                          <a:pt x="466" y="172"/>
                        </a:lnTo>
                        <a:lnTo>
                          <a:pt x="486" y="177"/>
                        </a:lnTo>
                        <a:lnTo>
                          <a:pt x="509" y="179"/>
                        </a:lnTo>
                        <a:lnTo>
                          <a:pt x="529" y="182"/>
                        </a:lnTo>
                        <a:lnTo>
                          <a:pt x="551" y="182"/>
                        </a:lnTo>
                        <a:lnTo>
                          <a:pt x="568" y="182"/>
                        </a:lnTo>
                        <a:lnTo>
                          <a:pt x="593" y="179"/>
                        </a:lnTo>
                        <a:lnTo>
                          <a:pt x="611" y="177"/>
                        </a:lnTo>
                        <a:lnTo>
                          <a:pt x="636" y="17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8351" name="Freeform 52"/>
                <p:cNvSpPr>
                  <a:spLocks/>
                </p:cNvSpPr>
                <p:nvPr/>
              </p:nvSpPr>
              <p:spPr bwMode="auto">
                <a:xfrm>
                  <a:off x="8261" y="8395"/>
                  <a:ext cx="157" cy="72"/>
                </a:xfrm>
                <a:custGeom>
                  <a:avLst/>
                  <a:gdLst>
                    <a:gd name="T0" fmla="*/ 157 w 157"/>
                    <a:gd name="T1" fmla="*/ 72 h 72"/>
                    <a:gd name="T2" fmla="*/ 137 w 157"/>
                    <a:gd name="T3" fmla="*/ 52 h 72"/>
                    <a:gd name="T4" fmla="*/ 117 w 157"/>
                    <a:gd name="T5" fmla="*/ 35 h 72"/>
                    <a:gd name="T6" fmla="*/ 97 w 157"/>
                    <a:gd name="T7" fmla="*/ 22 h 72"/>
                    <a:gd name="T8" fmla="*/ 77 w 157"/>
                    <a:gd name="T9" fmla="*/ 12 h 72"/>
                    <a:gd name="T10" fmla="*/ 57 w 157"/>
                    <a:gd name="T11" fmla="*/ 5 h 72"/>
                    <a:gd name="T12" fmla="*/ 39 w 157"/>
                    <a:gd name="T13" fmla="*/ 2 h 72"/>
                    <a:gd name="T14" fmla="*/ 20 w 157"/>
                    <a:gd name="T15" fmla="*/ 0 h 72"/>
                    <a:gd name="T16" fmla="*/ 0 w 157"/>
                    <a:gd name="T17" fmla="*/ 2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57" h="72">
                      <a:moveTo>
                        <a:pt x="157" y="72"/>
                      </a:moveTo>
                      <a:lnTo>
                        <a:pt x="137" y="52"/>
                      </a:lnTo>
                      <a:lnTo>
                        <a:pt x="117" y="35"/>
                      </a:lnTo>
                      <a:lnTo>
                        <a:pt x="97" y="22"/>
                      </a:lnTo>
                      <a:lnTo>
                        <a:pt x="77" y="12"/>
                      </a:lnTo>
                      <a:lnTo>
                        <a:pt x="57" y="5"/>
                      </a:lnTo>
                      <a:lnTo>
                        <a:pt x="39" y="2"/>
                      </a:lnTo>
                      <a:lnTo>
                        <a:pt x="20" y="0"/>
                      </a:lnTo>
                      <a:lnTo>
                        <a:pt x="0" y="2"/>
                      </a:lnTo>
                    </a:path>
                  </a:pathLst>
                </a:custGeom>
                <a:noFill/>
                <a:ln w="4445">
                  <a:solidFill>
                    <a:srgbClr val="60606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68352" name="Group 53"/>
                <p:cNvGrpSpPr>
                  <a:grpSpLocks/>
                </p:cNvGrpSpPr>
                <p:nvPr/>
              </p:nvGrpSpPr>
              <p:grpSpPr bwMode="auto">
                <a:xfrm>
                  <a:off x="7991" y="8318"/>
                  <a:ext cx="292" cy="336"/>
                  <a:chOff x="7991" y="8318"/>
                  <a:chExt cx="292" cy="336"/>
                </a:xfrm>
              </p:grpSpPr>
              <p:sp>
                <p:nvSpPr>
                  <p:cNvPr id="268354" name="Freeform 54"/>
                  <p:cNvSpPr>
                    <a:spLocks/>
                  </p:cNvSpPr>
                  <p:nvPr/>
                </p:nvSpPr>
                <p:spPr bwMode="auto">
                  <a:xfrm>
                    <a:off x="7991" y="8318"/>
                    <a:ext cx="292" cy="336"/>
                  </a:xfrm>
                  <a:custGeom>
                    <a:avLst/>
                    <a:gdLst>
                      <a:gd name="T0" fmla="*/ 210 w 292"/>
                      <a:gd name="T1" fmla="*/ 0 h 336"/>
                      <a:gd name="T2" fmla="*/ 0 w 292"/>
                      <a:gd name="T3" fmla="*/ 318 h 336"/>
                      <a:gd name="T4" fmla="*/ 45 w 292"/>
                      <a:gd name="T5" fmla="*/ 336 h 336"/>
                      <a:gd name="T6" fmla="*/ 292 w 292"/>
                      <a:gd name="T7" fmla="*/ 17 h 336"/>
                      <a:gd name="T8" fmla="*/ 210 w 292"/>
                      <a:gd name="T9" fmla="*/ 0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92" h="336">
                        <a:moveTo>
                          <a:pt x="210" y="0"/>
                        </a:moveTo>
                        <a:lnTo>
                          <a:pt x="0" y="318"/>
                        </a:lnTo>
                        <a:lnTo>
                          <a:pt x="45" y="336"/>
                        </a:lnTo>
                        <a:lnTo>
                          <a:pt x="292" y="17"/>
                        </a:lnTo>
                        <a:lnTo>
                          <a:pt x="210" y="0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4445">
                    <a:solidFill>
                      <a:srgbClr val="A0A0A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8355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8031" y="8407"/>
                    <a:ext cx="170" cy="184"/>
                    <a:chOff x="8031" y="8407"/>
                    <a:chExt cx="170" cy="184"/>
                  </a:xfrm>
                </p:grpSpPr>
                <p:sp>
                  <p:nvSpPr>
                    <p:cNvPr id="268356" name="Line 5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8136" y="8407"/>
                      <a:ext cx="65" cy="28"/>
                    </a:xfrm>
                    <a:prstGeom prst="line">
                      <a:avLst/>
                    </a:prstGeom>
                    <a:noFill/>
                    <a:ln w="4445">
                      <a:solidFill>
                        <a:srgbClr val="40404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357" name="Line 5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8081" y="8494"/>
                      <a:ext cx="52" cy="28"/>
                    </a:xfrm>
                    <a:prstGeom prst="line">
                      <a:avLst/>
                    </a:prstGeom>
                    <a:noFill/>
                    <a:ln w="4445">
                      <a:solidFill>
                        <a:srgbClr val="40404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358" name="Line 5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8031" y="8569"/>
                      <a:ext cx="45" cy="22"/>
                    </a:xfrm>
                    <a:prstGeom prst="line">
                      <a:avLst/>
                    </a:prstGeom>
                    <a:noFill/>
                    <a:ln w="4445">
                      <a:solidFill>
                        <a:srgbClr val="40404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68353" name="Freeform 59"/>
                <p:cNvSpPr>
                  <a:spLocks/>
                </p:cNvSpPr>
                <p:nvPr/>
              </p:nvSpPr>
              <p:spPr bwMode="auto">
                <a:xfrm>
                  <a:off x="8033" y="8335"/>
                  <a:ext cx="252" cy="326"/>
                </a:xfrm>
                <a:custGeom>
                  <a:avLst/>
                  <a:gdLst>
                    <a:gd name="T0" fmla="*/ 252 w 252"/>
                    <a:gd name="T1" fmla="*/ 0 h 326"/>
                    <a:gd name="T2" fmla="*/ 0 w 252"/>
                    <a:gd name="T3" fmla="*/ 321 h 326"/>
                    <a:gd name="T4" fmla="*/ 8 w 252"/>
                    <a:gd name="T5" fmla="*/ 326 h 326"/>
                    <a:gd name="T6" fmla="*/ 252 w 252"/>
                    <a:gd name="T7" fmla="*/ 12 h 326"/>
                    <a:gd name="T8" fmla="*/ 252 w 252"/>
                    <a:gd name="T9" fmla="*/ 0 h 3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2" h="326">
                      <a:moveTo>
                        <a:pt x="252" y="0"/>
                      </a:moveTo>
                      <a:lnTo>
                        <a:pt x="0" y="321"/>
                      </a:lnTo>
                      <a:lnTo>
                        <a:pt x="8" y="326"/>
                      </a:lnTo>
                      <a:lnTo>
                        <a:pt x="252" y="12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68344" name="Group 60"/>
              <p:cNvGrpSpPr>
                <a:grpSpLocks/>
              </p:cNvGrpSpPr>
              <p:nvPr/>
            </p:nvGrpSpPr>
            <p:grpSpPr bwMode="auto">
              <a:xfrm>
                <a:off x="7941" y="8604"/>
                <a:ext cx="195" cy="119"/>
                <a:chOff x="7941" y="8604"/>
                <a:chExt cx="195" cy="119"/>
              </a:xfrm>
            </p:grpSpPr>
            <p:sp>
              <p:nvSpPr>
                <p:cNvPr id="268345" name="Freeform 61"/>
                <p:cNvSpPr>
                  <a:spLocks/>
                </p:cNvSpPr>
                <p:nvPr/>
              </p:nvSpPr>
              <p:spPr bwMode="auto">
                <a:xfrm>
                  <a:off x="8101" y="8674"/>
                  <a:ext cx="30" cy="49"/>
                </a:xfrm>
                <a:custGeom>
                  <a:avLst/>
                  <a:gdLst>
                    <a:gd name="T0" fmla="*/ 17 w 30"/>
                    <a:gd name="T1" fmla="*/ 0 h 49"/>
                    <a:gd name="T2" fmla="*/ 7 w 30"/>
                    <a:gd name="T3" fmla="*/ 22 h 49"/>
                    <a:gd name="T4" fmla="*/ 0 w 30"/>
                    <a:gd name="T5" fmla="*/ 49 h 49"/>
                    <a:gd name="T6" fmla="*/ 5 w 30"/>
                    <a:gd name="T7" fmla="*/ 47 h 49"/>
                    <a:gd name="T8" fmla="*/ 12 w 30"/>
                    <a:gd name="T9" fmla="*/ 44 h 49"/>
                    <a:gd name="T10" fmla="*/ 20 w 30"/>
                    <a:gd name="T11" fmla="*/ 42 h 49"/>
                    <a:gd name="T12" fmla="*/ 25 w 30"/>
                    <a:gd name="T13" fmla="*/ 39 h 49"/>
                    <a:gd name="T14" fmla="*/ 30 w 30"/>
                    <a:gd name="T15" fmla="*/ 27 h 49"/>
                    <a:gd name="T16" fmla="*/ 25 w 30"/>
                    <a:gd name="T17" fmla="*/ 19 h 49"/>
                    <a:gd name="T18" fmla="*/ 22 w 30"/>
                    <a:gd name="T19" fmla="*/ 12 h 49"/>
                    <a:gd name="T20" fmla="*/ 20 w 30"/>
                    <a:gd name="T21" fmla="*/ 7 h 49"/>
                    <a:gd name="T22" fmla="*/ 17 w 30"/>
                    <a:gd name="T23" fmla="*/ 0 h 4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30" h="49">
                      <a:moveTo>
                        <a:pt x="17" y="0"/>
                      </a:moveTo>
                      <a:lnTo>
                        <a:pt x="7" y="22"/>
                      </a:lnTo>
                      <a:lnTo>
                        <a:pt x="0" y="49"/>
                      </a:lnTo>
                      <a:lnTo>
                        <a:pt x="5" y="47"/>
                      </a:lnTo>
                      <a:lnTo>
                        <a:pt x="12" y="44"/>
                      </a:lnTo>
                      <a:lnTo>
                        <a:pt x="20" y="42"/>
                      </a:lnTo>
                      <a:lnTo>
                        <a:pt x="25" y="39"/>
                      </a:lnTo>
                      <a:lnTo>
                        <a:pt x="30" y="27"/>
                      </a:lnTo>
                      <a:lnTo>
                        <a:pt x="25" y="19"/>
                      </a:lnTo>
                      <a:lnTo>
                        <a:pt x="22" y="12"/>
                      </a:lnTo>
                      <a:lnTo>
                        <a:pt x="20" y="7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46" name="Freeform 62"/>
                <p:cNvSpPr>
                  <a:spLocks/>
                </p:cNvSpPr>
                <p:nvPr/>
              </p:nvSpPr>
              <p:spPr bwMode="auto">
                <a:xfrm>
                  <a:off x="7941" y="8621"/>
                  <a:ext cx="195" cy="92"/>
                </a:xfrm>
                <a:custGeom>
                  <a:avLst/>
                  <a:gdLst>
                    <a:gd name="T0" fmla="*/ 192 w 195"/>
                    <a:gd name="T1" fmla="*/ 82 h 92"/>
                    <a:gd name="T2" fmla="*/ 175 w 195"/>
                    <a:gd name="T3" fmla="*/ 72 h 92"/>
                    <a:gd name="T4" fmla="*/ 3 w 195"/>
                    <a:gd name="T5" fmla="*/ 0 h 92"/>
                    <a:gd name="T6" fmla="*/ 0 w 195"/>
                    <a:gd name="T7" fmla="*/ 3 h 92"/>
                    <a:gd name="T8" fmla="*/ 0 w 195"/>
                    <a:gd name="T9" fmla="*/ 13 h 92"/>
                    <a:gd name="T10" fmla="*/ 3 w 195"/>
                    <a:gd name="T11" fmla="*/ 15 h 92"/>
                    <a:gd name="T12" fmla="*/ 5 w 195"/>
                    <a:gd name="T13" fmla="*/ 18 h 92"/>
                    <a:gd name="T14" fmla="*/ 170 w 195"/>
                    <a:gd name="T15" fmla="*/ 87 h 92"/>
                    <a:gd name="T16" fmla="*/ 190 w 195"/>
                    <a:gd name="T17" fmla="*/ 92 h 92"/>
                    <a:gd name="T18" fmla="*/ 192 w 195"/>
                    <a:gd name="T19" fmla="*/ 90 h 92"/>
                    <a:gd name="T20" fmla="*/ 195 w 195"/>
                    <a:gd name="T21" fmla="*/ 87 h 92"/>
                    <a:gd name="T22" fmla="*/ 192 w 195"/>
                    <a:gd name="T23" fmla="*/ 82 h 9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95" h="92">
                      <a:moveTo>
                        <a:pt x="192" y="82"/>
                      </a:moveTo>
                      <a:lnTo>
                        <a:pt x="175" y="72"/>
                      </a:lnTo>
                      <a:lnTo>
                        <a:pt x="3" y="0"/>
                      </a:lnTo>
                      <a:lnTo>
                        <a:pt x="0" y="3"/>
                      </a:lnTo>
                      <a:lnTo>
                        <a:pt x="0" y="13"/>
                      </a:lnTo>
                      <a:lnTo>
                        <a:pt x="3" y="15"/>
                      </a:lnTo>
                      <a:lnTo>
                        <a:pt x="5" y="18"/>
                      </a:lnTo>
                      <a:lnTo>
                        <a:pt x="170" y="87"/>
                      </a:lnTo>
                      <a:lnTo>
                        <a:pt x="190" y="92"/>
                      </a:lnTo>
                      <a:lnTo>
                        <a:pt x="192" y="90"/>
                      </a:lnTo>
                      <a:lnTo>
                        <a:pt x="195" y="87"/>
                      </a:lnTo>
                      <a:lnTo>
                        <a:pt x="192" y="8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47" name="Freeform 63"/>
                <p:cNvSpPr>
                  <a:spLocks/>
                </p:cNvSpPr>
                <p:nvPr/>
              </p:nvSpPr>
              <p:spPr bwMode="auto">
                <a:xfrm>
                  <a:off x="7944" y="8634"/>
                  <a:ext cx="37" cy="30"/>
                </a:xfrm>
                <a:custGeom>
                  <a:avLst/>
                  <a:gdLst>
                    <a:gd name="T0" fmla="*/ 37 w 37"/>
                    <a:gd name="T1" fmla="*/ 15 h 30"/>
                    <a:gd name="T2" fmla="*/ 22 w 37"/>
                    <a:gd name="T3" fmla="*/ 30 h 30"/>
                    <a:gd name="T4" fmla="*/ 0 w 37"/>
                    <a:gd name="T5" fmla="*/ 22 h 30"/>
                    <a:gd name="T6" fmla="*/ 0 w 37"/>
                    <a:gd name="T7" fmla="*/ 0 h 30"/>
                    <a:gd name="T8" fmla="*/ 37 w 37"/>
                    <a:gd name="T9" fmla="*/ 15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7" h="30">
                      <a:moveTo>
                        <a:pt x="37" y="15"/>
                      </a:moveTo>
                      <a:lnTo>
                        <a:pt x="22" y="30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37" y="15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48" name="Freeform 64"/>
                <p:cNvSpPr>
                  <a:spLocks/>
                </p:cNvSpPr>
                <p:nvPr/>
              </p:nvSpPr>
              <p:spPr bwMode="auto">
                <a:xfrm>
                  <a:off x="7944" y="8604"/>
                  <a:ext cx="42" cy="35"/>
                </a:xfrm>
                <a:custGeom>
                  <a:avLst/>
                  <a:gdLst>
                    <a:gd name="T0" fmla="*/ 42 w 42"/>
                    <a:gd name="T1" fmla="*/ 35 h 35"/>
                    <a:gd name="T2" fmla="*/ 0 w 42"/>
                    <a:gd name="T3" fmla="*/ 17 h 35"/>
                    <a:gd name="T4" fmla="*/ 12 w 42"/>
                    <a:gd name="T5" fmla="*/ 0 h 35"/>
                    <a:gd name="T6" fmla="*/ 40 w 42"/>
                    <a:gd name="T7" fmla="*/ 12 h 35"/>
                    <a:gd name="T8" fmla="*/ 42 w 42"/>
                    <a:gd name="T9" fmla="*/ 35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" h="35">
                      <a:moveTo>
                        <a:pt x="42" y="35"/>
                      </a:moveTo>
                      <a:lnTo>
                        <a:pt x="0" y="17"/>
                      </a:lnTo>
                      <a:lnTo>
                        <a:pt x="12" y="0"/>
                      </a:lnTo>
                      <a:lnTo>
                        <a:pt x="40" y="12"/>
                      </a:lnTo>
                      <a:lnTo>
                        <a:pt x="42" y="35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68321" name="Group 65"/>
            <p:cNvGrpSpPr>
              <a:grpSpLocks/>
            </p:cNvGrpSpPr>
            <p:nvPr/>
          </p:nvGrpSpPr>
          <p:grpSpPr bwMode="auto">
            <a:xfrm>
              <a:off x="7774" y="7919"/>
              <a:ext cx="1228" cy="610"/>
              <a:chOff x="7774" y="7919"/>
              <a:chExt cx="1228" cy="610"/>
            </a:xfrm>
          </p:grpSpPr>
          <p:sp>
            <p:nvSpPr>
              <p:cNvPr id="268327" name="Freeform 66"/>
              <p:cNvSpPr>
                <a:spLocks/>
              </p:cNvSpPr>
              <p:nvPr/>
            </p:nvSpPr>
            <p:spPr bwMode="auto">
              <a:xfrm>
                <a:off x="8979" y="8442"/>
                <a:ext cx="23" cy="87"/>
              </a:xfrm>
              <a:custGeom>
                <a:avLst/>
                <a:gdLst>
                  <a:gd name="T0" fmla="*/ 23 w 23"/>
                  <a:gd name="T1" fmla="*/ 0 h 87"/>
                  <a:gd name="T2" fmla="*/ 18 w 23"/>
                  <a:gd name="T3" fmla="*/ 10 h 87"/>
                  <a:gd name="T4" fmla="*/ 13 w 23"/>
                  <a:gd name="T5" fmla="*/ 20 h 87"/>
                  <a:gd name="T6" fmla="*/ 8 w 23"/>
                  <a:gd name="T7" fmla="*/ 32 h 87"/>
                  <a:gd name="T8" fmla="*/ 5 w 23"/>
                  <a:gd name="T9" fmla="*/ 47 h 87"/>
                  <a:gd name="T10" fmla="*/ 3 w 23"/>
                  <a:gd name="T11" fmla="*/ 60 h 87"/>
                  <a:gd name="T12" fmla="*/ 0 w 23"/>
                  <a:gd name="T13" fmla="*/ 72 h 87"/>
                  <a:gd name="T14" fmla="*/ 0 w 23"/>
                  <a:gd name="T15" fmla="*/ 87 h 8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" h="87">
                    <a:moveTo>
                      <a:pt x="23" y="0"/>
                    </a:moveTo>
                    <a:lnTo>
                      <a:pt x="18" y="10"/>
                    </a:lnTo>
                    <a:lnTo>
                      <a:pt x="13" y="20"/>
                    </a:lnTo>
                    <a:lnTo>
                      <a:pt x="8" y="32"/>
                    </a:lnTo>
                    <a:lnTo>
                      <a:pt x="5" y="47"/>
                    </a:lnTo>
                    <a:lnTo>
                      <a:pt x="3" y="60"/>
                    </a:lnTo>
                    <a:lnTo>
                      <a:pt x="0" y="72"/>
                    </a:lnTo>
                    <a:lnTo>
                      <a:pt x="0" y="87"/>
                    </a:lnTo>
                  </a:path>
                </a:pathLst>
              </a:custGeom>
              <a:noFill/>
              <a:ln w="4445">
                <a:solidFill>
                  <a:srgbClr val="40404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8328" name="Group 67"/>
              <p:cNvGrpSpPr>
                <a:grpSpLocks/>
              </p:cNvGrpSpPr>
              <p:nvPr/>
            </p:nvGrpSpPr>
            <p:grpSpPr bwMode="auto">
              <a:xfrm>
                <a:off x="7774" y="7919"/>
                <a:ext cx="571" cy="533"/>
                <a:chOff x="7774" y="7919"/>
                <a:chExt cx="571" cy="533"/>
              </a:xfrm>
            </p:grpSpPr>
            <p:grpSp>
              <p:nvGrpSpPr>
                <p:cNvPr id="268329" name="Group 68"/>
                <p:cNvGrpSpPr>
                  <a:grpSpLocks/>
                </p:cNvGrpSpPr>
                <p:nvPr/>
              </p:nvGrpSpPr>
              <p:grpSpPr bwMode="auto">
                <a:xfrm>
                  <a:off x="7974" y="8198"/>
                  <a:ext cx="59" cy="85"/>
                  <a:chOff x="7974" y="8198"/>
                  <a:chExt cx="59" cy="85"/>
                </a:xfrm>
              </p:grpSpPr>
              <p:grpSp>
                <p:nvGrpSpPr>
                  <p:cNvPr id="268339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7974" y="8206"/>
                    <a:ext cx="40" cy="77"/>
                    <a:chOff x="7974" y="8206"/>
                    <a:chExt cx="40" cy="77"/>
                  </a:xfrm>
                </p:grpSpPr>
                <p:sp>
                  <p:nvSpPr>
                    <p:cNvPr id="268341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7974" y="8206"/>
                      <a:ext cx="37" cy="74"/>
                    </a:xfrm>
                    <a:custGeom>
                      <a:avLst/>
                      <a:gdLst>
                        <a:gd name="T0" fmla="*/ 37 w 37"/>
                        <a:gd name="T1" fmla="*/ 10 h 74"/>
                        <a:gd name="T2" fmla="*/ 32 w 37"/>
                        <a:gd name="T3" fmla="*/ 17 h 74"/>
                        <a:gd name="T4" fmla="*/ 30 w 37"/>
                        <a:gd name="T5" fmla="*/ 32 h 74"/>
                        <a:gd name="T6" fmla="*/ 25 w 37"/>
                        <a:gd name="T7" fmla="*/ 44 h 74"/>
                        <a:gd name="T8" fmla="*/ 22 w 37"/>
                        <a:gd name="T9" fmla="*/ 62 h 74"/>
                        <a:gd name="T10" fmla="*/ 22 w 37"/>
                        <a:gd name="T11" fmla="*/ 74 h 74"/>
                        <a:gd name="T12" fmla="*/ 2 w 37"/>
                        <a:gd name="T13" fmla="*/ 72 h 74"/>
                        <a:gd name="T14" fmla="*/ 0 w 37"/>
                        <a:gd name="T15" fmla="*/ 54 h 74"/>
                        <a:gd name="T16" fmla="*/ 2 w 37"/>
                        <a:gd name="T17" fmla="*/ 37 h 74"/>
                        <a:gd name="T18" fmla="*/ 5 w 37"/>
                        <a:gd name="T19" fmla="*/ 27 h 74"/>
                        <a:gd name="T20" fmla="*/ 10 w 37"/>
                        <a:gd name="T21" fmla="*/ 15 h 74"/>
                        <a:gd name="T22" fmla="*/ 20 w 37"/>
                        <a:gd name="T23" fmla="*/ 0 h 74"/>
                        <a:gd name="T24" fmla="*/ 37 w 37"/>
                        <a:gd name="T25" fmla="*/ 10 h 74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37" h="74">
                          <a:moveTo>
                            <a:pt x="37" y="10"/>
                          </a:moveTo>
                          <a:lnTo>
                            <a:pt x="32" y="17"/>
                          </a:lnTo>
                          <a:lnTo>
                            <a:pt x="30" y="32"/>
                          </a:lnTo>
                          <a:lnTo>
                            <a:pt x="25" y="44"/>
                          </a:lnTo>
                          <a:lnTo>
                            <a:pt x="22" y="62"/>
                          </a:lnTo>
                          <a:lnTo>
                            <a:pt x="22" y="74"/>
                          </a:lnTo>
                          <a:lnTo>
                            <a:pt x="2" y="72"/>
                          </a:lnTo>
                          <a:lnTo>
                            <a:pt x="0" y="54"/>
                          </a:lnTo>
                          <a:lnTo>
                            <a:pt x="2" y="37"/>
                          </a:lnTo>
                          <a:lnTo>
                            <a:pt x="5" y="27"/>
                          </a:lnTo>
                          <a:lnTo>
                            <a:pt x="10" y="15"/>
                          </a:lnTo>
                          <a:lnTo>
                            <a:pt x="20" y="0"/>
                          </a:lnTo>
                          <a:lnTo>
                            <a:pt x="37" y="1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342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7976" y="8208"/>
                      <a:ext cx="38" cy="75"/>
                    </a:xfrm>
                    <a:custGeom>
                      <a:avLst/>
                      <a:gdLst>
                        <a:gd name="T0" fmla="*/ 38 w 38"/>
                        <a:gd name="T1" fmla="*/ 10 h 75"/>
                        <a:gd name="T2" fmla="*/ 35 w 38"/>
                        <a:gd name="T3" fmla="*/ 18 h 75"/>
                        <a:gd name="T4" fmla="*/ 28 w 38"/>
                        <a:gd name="T5" fmla="*/ 32 h 75"/>
                        <a:gd name="T6" fmla="*/ 25 w 38"/>
                        <a:gd name="T7" fmla="*/ 45 h 75"/>
                        <a:gd name="T8" fmla="*/ 20 w 38"/>
                        <a:gd name="T9" fmla="*/ 62 h 75"/>
                        <a:gd name="T10" fmla="*/ 23 w 38"/>
                        <a:gd name="T11" fmla="*/ 75 h 75"/>
                        <a:gd name="T12" fmla="*/ 0 w 38"/>
                        <a:gd name="T13" fmla="*/ 70 h 75"/>
                        <a:gd name="T14" fmla="*/ 0 w 38"/>
                        <a:gd name="T15" fmla="*/ 55 h 75"/>
                        <a:gd name="T16" fmla="*/ 3 w 38"/>
                        <a:gd name="T17" fmla="*/ 37 h 75"/>
                        <a:gd name="T18" fmla="*/ 5 w 38"/>
                        <a:gd name="T19" fmla="*/ 22 h 75"/>
                        <a:gd name="T20" fmla="*/ 10 w 38"/>
                        <a:gd name="T21" fmla="*/ 13 h 75"/>
                        <a:gd name="T22" fmla="*/ 18 w 38"/>
                        <a:gd name="T23" fmla="*/ 0 h 75"/>
                        <a:gd name="T24" fmla="*/ 38 w 38"/>
                        <a:gd name="T25" fmla="*/ 10 h 75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38" h="75">
                          <a:moveTo>
                            <a:pt x="38" y="10"/>
                          </a:moveTo>
                          <a:lnTo>
                            <a:pt x="35" y="18"/>
                          </a:lnTo>
                          <a:lnTo>
                            <a:pt x="28" y="32"/>
                          </a:lnTo>
                          <a:lnTo>
                            <a:pt x="25" y="45"/>
                          </a:lnTo>
                          <a:lnTo>
                            <a:pt x="20" y="62"/>
                          </a:lnTo>
                          <a:lnTo>
                            <a:pt x="23" y="75"/>
                          </a:lnTo>
                          <a:lnTo>
                            <a:pt x="0" y="70"/>
                          </a:lnTo>
                          <a:lnTo>
                            <a:pt x="0" y="55"/>
                          </a:lnTo>
                          <a:lnTo>
                            <a:pt x="3" y="37"/>
                          </a:lnTo>
                          <a:lnTo>
                            <a:pt x="5" y="22"/>
                          </a:lnTo>
                          <a:lnTo>
                            <a:pt x="10" y="13"/>
                          </a:lnTo>
                          <a:lnTo>
                            <a:pt x="18" y="0"/>
                          </a:lnTo>
                          <a:lnTo>
                            <a:pt x="38" y="1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6834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7979" y="8198"/>
                    <a:ext cx="54" cy="25"/>
                  </a:xfrm>
                  <a:prstGeom prst="line">
                    <a:avLst/>
                  </a:prstGeom>
                  <a:noFill/>
                  <a:ln w="4445">
                    <a:solidFill>
                      <a:srgbClr val="C0C0C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8330" name="Group 73"/>
                <p:cNvGrpSpPr>
                  <a:grpSpLocks/>
                </p:cNvGrpSpPr>
                <p:nvPr/>
              </p:nvGrpSpPr>
              <p:grpSpPr bwMode="auto">
                <a:xfrm>
                  <a:off x="7774" y="7919"/>
                  <a:ext cx="571" cy="533"/>
                  <a:chOff x="7774" y="7919"/>
                  <a:chExt cx="571" cy="533"/>
                </a:xfrm>
              </p:grpSpPr>
              <p:sp>
                <p:nvSpPr>
                  <p:cNvPr id="268331" name="Freeform 74"/>
                  <p:cNvSpPr>
                    <a:spLocks/>
                  </p:cNvSpPr>
                  <p:nvPr/>
                </p:nvSpPr>
                <p:spPr bwMode="auto">
                  <a:xfrm>
                    <a:off x="7774" y="8278"/>
                    <a:ext cx="307" cy="174"/>
                  </a:xfrm>
                  <a:custGeom>
                    <a:avLst/>
                    <a:gdLst>
                      <a:gd name="T0" fmla="*/ 307 w 307"/>
                      <a:gd name="T1" fmla="*/ 45 h 174"/>
                      <a:gd name="T2" fmla="*/ 42 w 307"/>
                      <a:gd name="T3" fmla="*/ 172 h 174"/>
                      <a:gd name="T4" fmla="*/ 30 w 307"/>
                      <a:gd name="T5" fmla="*/ 174 h 174"/>
                      <a:gd name="T6" fmla="*/ 20 w 307"/>
                      <a:gd name="T7" fmla="*/ 172 h 174"/>
                      <a:gd name="T8" fmla="*/ 10 w 307"/>
                      <a:gd name="T9" fmla="*/ 164 h 174"/>
                      <a:gd name="T10" fmla="*/ 5 w 307"/>
                      <a:gd name="T11" fmla="*/ 157 h 174"/>
                      <a:gd name="T12" fmla="*/ 2 w 307"/>
                      <a:gd name="T13" fmla="*/ 147 h 174"/>
                      <a:gd name="T14" fmla="*/ 0 w 307"/>
                      <a:gd name="T15" fmla="*/ 132 h 174"/>
                      <a:gd name="T16" fmla="*/ 5 w 307"/>
                      <a:gd name="T17" fmla="*/ 117 h 174"/>
                      <a:gd name="T18" fmla="*/ 17 w 307"/>
                      <a:gd name="T19" fmla="*/ 107 h 174"/>
                      <a:gd name="T20" fmla="*/ 202 w 307"/>
                      <a:gd name="T21" fmla="*/ 0 h 174"/>
                      <a:gd name="T22" fmla="*/ 220 w 307"/>
                      <a:gd name="T23" fmla="*/ 2 h 174"/>
                      <a:gd name="T24" fmla="*/ 247 w 307"/>
                      <a:gd name="T25" fmla="*/ 10 h 174"/>
                      <a:gd name="T26" fmla="*/ 269 w 307"/>
                      <a:gd name="T27" fmla="*/ 22 h 174"/>
                      <a:gd name="T28" fmla="*/ 289 w 307"/>
                      <a:gd name="T29" fmla="*/ 32 h 174"/>
                      <a:gd name="T30" fmla="*/ 307 w 307"/>
                      <a:gd name="T31" fmla="*/ 45 h 174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307" h="174">
                        <a:moveTo>
                          <a:pt x="307" y="45"/>
                        </a:moveTo>
                        <a:lnTo>
                          <a:pt x="42" y="172"/>
                        </a:lnTo>
                        <a:lnTo>
                          <a:pt x="30" y="174"/>
                        </a:lnTo>
                        <a:lnTo>
                          <a:pt x="20" y="172"/>
                        </a:lnTo>
                        <a:lnTo>
                          <a:pt x="10" y="164"/>
                        </a:lnTo>
                        <a:lnTo>
                          <a:pt x="5" y="157"/>
                        </a:lnTo>
                        <a:lnTo>
                          <a:pt x="2" y="147"/>
                        </a:lnTo>
                        <a:lnTo>
                          <a:pt x="0" y="132"/>
                        </a:lnTo>
                        <a:lnTo>
                          <a:pt x="5" y="117"/>
                        </a:lnTo>
                        <a:lnTo>
                          <a:pt x="17" y="107"/>
                        </a:lnTo>
                        <a:lnTo>
                          <a:pt x="202" y="0"/>
                        </a:lnTo>
                        <a:lnTo>
                          <a:pt x="220" y="2"/>
                        </a:lnTo>
                        <a:lnTo>
                          <a:pt x="247" y="10"/>
                        </a:lnTo>
                        <a:lnTo>
                          <a:pt x="269" y="22"/>
                        </a:lnTo>
                        <a:lnTo>
                          <a:pt x="289" y="32"/>
                        </a:lnTo>
                        <a:lnTo>
                          <a:pt x="307" y="45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8332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7951" y="7919"/>
                    <a:ext cx="394" cy="399"/>
                    <a:chOff x="7951" y="7919"/>
                    <a:chExt cx="394" cy="399"/>
                  </a:xfrm>
                </p:grpSpPr>
                <p:grpSp>
                  <p:nvGrpSpPr>
                    <p:cNvPr id="268333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076" y="7919"/>
                      <a:ext cx="269" cy="282"/>
                      <a:chOff x="8076" y="7919"/>
                      <a:chExt cx="269" cy="282"/>
                    </a:xfrm>
                  </p:grpSpPr>
                  <p:grpSp>
                    <p:nvGrpSpPr>
                      <p:cNvPr id="268335" name="Group 7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21" y="7919"/>
                        <a:ext cx="224" cy="282"/>
                        <a:chOff x="8121" y="7919"/>
                        <a:chExt cx="224" cy="282"/>
                      </a:xfrm>
                    </p:grpSpPr>
                    <p:sp>
                      <p:nvSpPr>
                        <p:cNvPr id="268337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8121" y="7919"/>
                          <a:ext cx="224" cy="282"/>
                        </a:xfrm>
                        <a:custGeom>
                          <a:avLst/>
                          <a:gdLst>
                            <a:gd name="T0" fmla="*/ 224 w 224"/>
                            <a:gd name="T1" fmla="*/ 282 h 282"/>
                            <a:gd name="T2" fmla="*/ 160 w 224"/>
                            <a:gd name="T3" fmla="*/ 165 h 282"/>
                            <a:gd name="T4" fmla="*/ 87 w 224"/>
                            <a:gd name="T5" fmla="*/ 33 h 282"/>
                            <a:gd name="T6" fmla="*/ 82 w 224"/>
                            <a:gd name="T7" fmla="*/ 23 h 282"/>
                            <a:gd name="T8" fmla="*/ 0 w 224"/>
                            <a:gd name="T9" fmla="*/ 0 h 282"/>
                            <a:gd name="T10" fmla="*/ 27 w 224"/>
                            <a:gd name="T11" fmla="*/ 229 h 282"/>
                            <a:gd name="T12" fmla="*/ 45 w 224"/>
                            <a:gd name="T13" fmla="*/ 242 h 282"/>
                            <a:gd name="T14" fmla="*/ 65 w 224"/>
                            <a:gd name="T15" fmla="*/ 252 h 282"/>
                            <a:gd name="T16" fmla="*/ 85 w 224"/>
                            <a:gd name="T17" fmla="*/ 259 h 282"/>
                            <a:gd name="T18" fmla="*/ 112 w 224"/>
                            <a:gd name="T19" fmla="*/ 267 h 282"/>
                            <a:gd name="T20" fmla="*/ 137 w 224"/>
                            <a:gd name="T21" fmla="*/ 272 h 282"/>
                            <a:gd name="T22" fmla="*/ 164 w 224"/>
                            <a:gd name="T23" fmla="*/ 274 h 282"/>
                            <a:gd name="T24" fmla="*/ 194 w 224"/>
                            <a:gd name="T25" fmla="*/ 279 h 282"/>
                            <a:gd name="T26" fmla="*/ 224 w 224"/>
                            <a:gd name="T27" fmla="*/ 282 h 282"/>
                            <a:gd name="T28" fmla="*/ 0 60000 65536"/>
                            <a:gd name="T29" fmla="*/ 0 60000 65536"/>
                            <a:gd name="T30" fmla="*/ 0 60000 65536"/>
                            <a:gd name="T31" fmla="*/ 0 60000 65536"/>
                            <a:gd name="T32" fmla="*/ 0 60000 65536"/>
                            <a:gd name="T33" fmla="*/ 0 60000 65536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</a:gdLst>
                          <a:ahLst/>
                          <a:cxnLst>
                            <a:cxn ang="T28">
                              <a:pos x="T0" y="T1"/>
                            </a:cxn>
                            <a:cxn ang="T29">
                              <a:pos x="T2" y="T3"/>
                            </a:cxn>
                            <a:cxn ang="T30">
                              <a:pos x="T4" y="T5"/>
                            </a:cxn>
                            <a:cxn ang="T31">
                              <a:pos x="T6" y="T7"/>
                            </a:cxn>
                            <a:cxn ang="T32">
                              <a:pos x="T8" y="T9"/>
                            </a:cxn>
                            <a:cxn ang="T33">
                              <a:pos x="T10" y="T11"/>
                            </a:cxn>
                            <a:cxn ang="T34">
                              <a:pos x="T12" y="T13"/>
                            </a:cxn>
                            <a:cxn ang="T35">
                              <a:pos x="T14" y="T15"/>
                            </a:cxn>
                            <a:cxn ang="T36">
                              <a:pos x="T16" y="T17"/>
                            </a:cxn>
                            <a:cxn ang="T37">
                              <a:pos x="T18" y="T19"/>
                            </a:cxn>
                            <a:cxn ang="T38">
                              <a:pos x="T20" y="T21"/>
                            </a:cxn>
                            <a:cxn ang="T39">
                              <a:pos x="T22" y="T23"/>
                            </a:cxn>
                            <a:cxn ang="T40">
                              <a:pos x="T24" y="T25"/>
                            </a:cxn>
                            <a:cxn ang="T41">
                              <a:pos x="T26" y="T27"/>
                            </a:cxn>
                          </a:cxnLst>
                          <a:rect l="0" t="0" r="r" b="b"/>
                          <a:pathLst>
                            <a:path w="224" h="282">
                              <a:moveTo>
                                <a:pt x="224" y="282"/>
                              </a:moveTo>
                              <a:lnTo>
                                <a:pt x="160" y="165"/>
                              </a:lnTo>
                              <a:lnTo>
                                <a:pt x="87" y="33"/>
                              </a:lnTo>
                              <a:lnTo>
                                <a:pt x="82" y="23"/>
                              </a:lnTo>
                              <a:lnTo>
                                <a:pt x="0" y="0"/>
                              </a:lnTo>
                              <a:lnTo>
                                <a:pt x="27" y="229"/>
                              </a:lnTo>
                              <a:lnTo>
                                <a:pt x="45" y="242"/>
                              </a:lnTo>
                              <a:lnTo>
                                <a:pt x="65" y="252"/>
                              </a:lnTo>
                              <a:lnTo>
                                <a:pt x="85" y="259"/>
                              </a:lnTo>
                              <a:lnTo>
                                <a:pt x="112" y="267"/>
                              </a:lnTo>
                              <a:lnTo>
                                <a:pt x="137" y="272"/>
                              </a:lnTo>
                              <a:lnTo>
                                <a:pt x="164" y="274"/>
                              </a:lnTo>
                              <a:lnTo>
                                <a:pt x="194" y="279"/>
                              </a:lnTo>
                              <a:lnTo>
                                <a:pt x="224" y="28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0808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268338" name="Freeform 7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8141" y="7952"/>
                          <a:ext cx="177" cy="236"/>
                        </a:xfrm>
                        <a:custGeom>
                          <a:avLst/>
                          <a:gdLst>
                            <a:gd name="T0" fmla="*/ 177 w 177"/>
                            <a:gd name="T1" fmla="*/ 236 h 236"/>
                            <a:gd name="T2" fmla="*/ 50 w 177"/>
                            <a:gd name="T3" fmla="*/ 12 h 236"/>
                            <a:gd name="T4" fmla="*/ 0 w 177"/>
                            <a:gd name="T5" fmla="*/ 0 h 236"/>
                            <a:gd name="T6" fmla="*/ 27 w 177"/>
                            <a:gd name="T7" fmla="*/ 201 h 236"/>
                            <a:gd name="T8" fmla="*/ 45 w 177"/>
                            <a:gd name="T9" fmla="*/ 211 h 236"/>
                            <a:gd name="T10" fmla="*/ 65 w 177"/>
                            <a:gd name="T11" fmla="*/ 216 h 236"/>
                            <a:gd name="T12" fmla="*/ 90 w 177"/>
                            <a:gd name="T13" fmla="*/ 224 h 236"/>
                            <a:gd name="T14" fmla="*/ 112 w 177"/>
                            <a:gd name="T15" fmla="*/ 226 h 236"/>
                            <a:gd name="T16" fmla="*/ 135 w 177"/>
                            <a:gd name="T17" fmla="*/ 231 h 236"/>
                            <a:gd name="T18" fmla="*/ 157 w 177"/>
                            <a:gd name="T19" fmla="*/ 234 h 236"/>
                            <a:gd name="T20" fmla="*/ 177 w 177"/>
                            <a:gd name="T21" fmla="*/ 236 h 2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  <a:gd name="T30" fmla="*/ 0 60000 65536"/>
                            <a:gd name="T31" fmla="*/ 0 60000 65536"/>
                            <a:gd name="T32" fmla="*/ 0 60000 65536"/>
                          </a:gdLst>
                          <a:ahLst/>
                          <a:cxnLst>
                            <a:cxn ang="T22">
                              <a:pos x="T0" y="T1"/>
                            </a:cxn>
                            <a:cxn ang="T23">
                              <a:pos x="T2" y="T3"/>
                            </a:cxn>
                            <a:cxn ang="T24">
                              <a:pos x="T4" y="T5"/>
                            </a:cxn>
                            <a:cxn ang="T25">
                              <a:pos x="T6" y="T7"/>
                            </a:cxn>
                            <a:cxn ang="T26">
                              <a:pos x="T8" y="T9"/>
                            </a:cxn>
                            <a:cxn ang="T27">
                              <a:pos x="T10" y="T11"/>
                            </a:cxn>
                            <a:cxn ang="T28">
                              <a:pos x="T12" y="T13"/>
                            </a:cxn>
                            <a:cxn ang="T29">
                              <a:pos x="T14" y="T15"/>
                            </a:cxn>
                            <a:cxn ang="T30">
                              <a:pos x="T16" y="T17"/>
                            </a:cxn>
                            <a:cxn ang="T31">
                              <a:pos x="T18" y="T19"/>
                            </a:cxn>
                            <a:cxn ang="T32">
                              <a:pos x="T20" y="T21"/>
                            </a:cxn>
                          </a:cxnLst>
                          <a:rect l="0" t="0" r="r" b="b"/>
                          <a:pathLst>
                            <a:path w="177" h="236">
                              <a:moveTo>
                                <a:pt x="177" y="236"/>
                              </a:moveTo>
                              <a:lnTo>
                                <a:pt x="50" y="12"/>
                              </a:lnTo>
                              <a:lnTo>
                                <a:pt x="0" y="0"/>
                              </a:lnTo>
                              <a:lnTo>
                                <a:pt x="27" y="201"/>
                              </a:lnTo>
                              <a:lnTo>
                                <a:pt x="45" y="211"/>
                              </a:lnTo>
                              <a:lnTo>
                                <a:pt x="65" y="216"/>
                              </a:lnTo>
                              <a:lnTo>
                                <a:pt x="90" y="224"/>
                              </a:lnTo>
                              <a:lnTo>
                                <a:pt x="112" y="226"/>
                              </a:lnTo>
                              <a:lnTo>
                                <a:pt x="135" y="231"/>
                              </a:lnTo>
                              <a:lnTo>
                                <a:pt x="157" y="234"/>
                              </a:lnTo>
                              <a:lnTo>
                                <a:pt x="177" y="23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0A0A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268336" name="Freeform 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076" y="8099"/>
                        <a:ext cx="130" cy="89"/>
                      </a:xfrm>
                      <a:custGeom>
                        <a:avLst/>
                        <a:gdLst>
                          <a:gd name="T0" fmla="*/ 130 w 130"/>
                          <a:gd name="T1" fmla="*/ 89 h 89"/>
                          <a:gd name="T2" fmla="*/ 115 w 130"/>
                          <a:gd name="T3" fmla="*/ 72 h 89"/>
                          <a:gd name="T4" fmla="*/ 107 w 130"/>
                          <a:gd name="T5" fmla="*/ 59 h 89"/>
                          <a:gd name="T6" fmla="*/ 92 w 130"/>
                          <a:gd name="T7" fmla="*/ 44 h 89"/>
                          <a:gd name="T8" fmla="*/ 80 w 130"/>
                          <a:gd name="T9" fmla="*/ 29 h 89"/>
                          <a:gd name="T10" fmla="*/ 65 w 130"/>
                          <a:gd name="T11" fmla="*/ 14 h 89"/>
                          <a:gd name="T12" fmla="*/ 52 w 130"/>
                          <a:gd name="T13" fmla="*/ 7 h 89"/>
                          <a:gd name="T14" fmla="*/ 45 w 130"/>
                          <a:gd name="T15" fmla="*/ 2 h 89"/>
                          <a:gd name="T16" fmla="*/ 37 w 130"/>
                          <a:gd name="T17" fmla="*/ 0 h 89"/>
                          <a:gd name="T18" fmla="*/ 35 w 130"/>
                          <a:gd name="T19" fmla="*/ 0 h 89"/>
                          <a:gd name="T20" fmla="*/ 35 w 130"/>
                          <a:gd name="T21" fmla="*/ 7 h 89"/>
                          <a:gd name="T22" fmla="*/ 32 w 130"/>
                          <a:gd name="T23" fmla="*/ 12 h 89"/>
                          <a:gd name="T24" fmla="*/ 30 w 130"/>
                          <a:gd name="T25" fmla="*/ 17 h 89"/>
                          <a:gd name="T26" fmla="*/ 27 w 130"/>
                          <a:gd name="T27" fmla="*/ 22 h 89"/>
                          <a:gd name="T28" fmla="*/ 20 w 130"/>
                          <a:gd name="T29" fmla="*/ 29 h 89"/>
                          <a:gd name="T30" fmla="*/ 15 w 130"/>
                          <a:gd name="T31" fmla="*/ 32 h 89"/>
                          <a:gd name="T32" fmla="*/ 7 w 130"/>
                          <a:gd name="T33" fmla="*/ 37 h 89"/>
                          <a:gd name="T34" fmla="*/ 0 w 130"/>
                          <a:gd name="T35" fmla="*/ 44 h 89"/>
                          <a:gd name="T36" fmla="*/ 2 w 130"/>
                          <a:gd name="T37" fmla="*/ 52 h 89"/>
                          <a:gd name="T38" fmla="*/ 7 w 130"/>
                          <a:gd name="T39" fmla="*/ 54 h 89"/>
                          <a:gd name="T40" fmla="*/ 15 w 130"/>
                          <a:gd name="T41" fmla="*/ 59 h 89"/>
                          <a:gd name="T42" fmla="*/ 27 w 130"/>
                          <a:gd name="T43" fmla="*/ 64 h 89"/>
                          <a:gd name="T44" fmla="*/ 130 w 130"/>
                          <a:gd name="T45" fmla="*/ 89 h 89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</a:gdLst>
                        <a:ahLst/>
                        <a:cxnLst>
                          <a:cxn ang="T46">
                            <a:pos x="T0" y="T1"/>
                          </a:cxn>
                          <a:cxn ang="T47">
                            <a:pos x="T2" y="T3"/>
                          </a:cxn>
                          <a:cxn ang="T48">
                            <a:pos x="T4" y="T5"/>
                          </a:cxn>
                          <a:cxn ang="T49">
                            <a:pos x="T6" y="T7"/>
                          </a:cxn>
                          <a:cxn ang="T50">
                            <a:pos x="T8" y="T9"/>
                          </a:cxn>
                          <a:cxn ang="T51">
                            <a:pos x="T10" y="T11"/>
                          </a:cxn>
                          <a:cxn ang="T52">
                            <a:pos x="T12" y="T13"/>
                          </a:cxn>
                          <a:cxn ang="T53">
                            <a:pos x="T14" y="T15"/>
                          </a:cxn>
                          <a:cxn ang="T54">
                            <a:pos x="T16" y="T17"/>
                          </a:cxn>
                          <a:cxn ang="T55">
                            <a:pos x="T18" y="T19"/>
                          </a:cxn>
                          <a:cxn ang="T56">
                            <a:pos x="T20" y="T21"/>
                          </a:cxn>
                          <a:cxn ang="T57">
                            <a:pos x="T22" y="T23"/>
                          </a:cxn>
                          <a:cxn ang="T58">
                            <a:pos x="T24" y="T25"/>
                          </a:cxn>
                          <a:cxn ang="T59">
                            <a:pos x="T26" y="T27"/>
                          </a:cxn>
                          <a:cxn ang="T60">
                            <a:pos x="T28" y="T29"/>
                          </a:cxn>
                          <a:cxn ang="T61">
                            <a:pos x="T30" y="T31"/>
                          </a:cxn>
                          <a:cxn ang="T62">
                            <a:pos x="T32" y="T33"/>
                          </a:cxn>
                          <a:cxn ang="T63">
                            <a:pos x="T34" y="T35"/>
                          </a:cxn>
                          <a:cxn ang="T64">
                            <a:pos x="T36" y="T37"/>
                          </a:cxn>
                          <a:cxn ang="T65">
                            <a:pos x="T38" y="T39"/>
                          </a:cxn>
                          <a:cxn ang="T66">
                            <a:pos x="T40" y="T41"/>
                          </a:cxn>
                          <a:cxn ang="T67">
                            <a:pos x="T42" y="T43"/>
                          </a:cxn>
                          <a:cxn ang="T68">
                            <a:pos x="T44" y="T45"/>
                          </a:cxn>
                        </a:cxnLst>
                        <a:rect l="0" t="0" r="r" b="b"/>
                        <a:pathLst>
                          <a:path w="130" h="89">
                            <a:moveTo>
                              <a:pt x="130" y="89"/>
                            </a:moveTo>
                            <a:lnTo>
                              <a:pt x="115" y="72"/>
                            </a:lnTo>
                            <a:lnTo>
                              <a:pt x="107" y="59"/>
                            </a:lnTo>
                            <a:lnTo>
                              <a:pt x="92" y="44"/>
                            </a:lnTo>
                            <a:lnTo>
                              <a:pt x="80" y="29"/>
                            </a:lnTo>
                            <a:lnTo>
                              <a:pt x="65" y="14"/>
                            </a:lnTo>
                            <a:lnTo>
                              <a:pt x="52" y="7"/>
                            </a:lnTo>
                            <a:lnTo>
                              <a:pt x="45" y="2"/>
                            </a:lnTo>
                            <a:lnTo>
                              <a:pt x="37" y="0"/>
                            </a:lnTo>
                            <a:lnTo>
                              <a:pt x="35" y="0"/>
                            </a:lnTo>
                            <a:lnTo>
                              <a:pt x="35" y="7"/>
                            </a:lnTo>
                            <a:lnTo>
                              <a:pt x="32" y="12"/>
                            </a:lnTo>
                            <a:lnTo>
                              <a:pt x="30" y="17"/>
                            </a:lnTo>
                            <a:lnTo>
                              <a:pt x="27" y="22"/>
                            </a:lnTo>
                            <a:lnTo>
                              <a:pt x="20" y="29"/>
                            </a:lnTo>
                            <a:lnTo>
                              <a:pt x="15" y="32"/>
                            </a:lnTo>
                            <a:lnTo>
                              <a:pt x="7" y="37"/>
                            </a:lnTo>
                            <a:lnTo>
                              <a:pt x="0" y="44"/>
                            </a:lnTo>
                            <a:lnTo>
                              <a:pt x="2" y="52"/>
                            </a:lnTo>
                            <a:lnTo>
                              <a:pt x="7" y="54"/>
                            </a:lnTo>
                            <a:lnTo>
                              <a:pt x="15" y="59"/>
                            </a:lnTo>
                            <a:lnTo>
                              <a:pt x="27" y="64"/>
                            </a:lnTo>
                            <a:lnTo>
                              <a:pt x="130" y="89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68334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7951" y="8123"/>
                      <a:ext cx="307" cy="195"/>
                    </a:xfrm>
                    <a:custGeom>
                      <a:avLst/>
                      <a:gdLst>
                        <a:gd name="T0" fmla="*/ 307 w 307"/>
                        <a:gd name="T1" fmla="*/ 182 h 195"/>
                        <a:gd name="T2" fmla="*/ 270 w 307"/>
                        <a:gd name="T3" fmla="*/ 190 h 195"/>
                        <a:gd name="T4" fmla="*/ 257 w 307"/>
                        <a:gd name="T5" fmla="*/ 195 h 195"/>
                        <a:gd name="T6" fmla="*/ 235 w 307"/>
                        <a:gd name="T7" fmla="*/ 190 h 195"/>
                        <a:gd name="T8" fmla="*/ 197 w 307"/>
                        <a:gd name="T9" fmla="*/ 180 h 195"/>
                        <a:gd name="T10" fmla="*/ 147 w 307"/>
                        <a:gd name="T11" fmla="*/ 162 h 195"/>
                        <a:gd name="T12" fmla="*/ 115 w 307"/>
                        <a:gd name="T13" fmla="*/ 147 h 195"/>
                        <a:gd name="T14" fmla="*/ 65 w 307"/>
                        <a:gd name="T15" fmla="*/ 88 h 195"/>
                        <a:gd name="T16" fmla="*/ 35 w 307"/>
                        <a:gd name="T17" fmla="*/ 45 h 195"/>
                        <a:gd name="T18" fmla="*/ 0 w 307"/>
                        <a:gd name="T19" fmla="*/ 8 h 195"/>
                        <a:gd name="T20" fmla="*/ 3 w 307"/>
                        <a:gd name="T21" fmla="*/ 0 h 195"/>
                        <a:gd name="T22" fmla="*/ 55 w 307"/>
                        <a:gd name="T23" fmla="*/ 20 h 195"/>
                        <a:gd name="T24" fmla="*/ 105 w 307"/>
                        <a:gd name="T25" fmla="*/ 40 h 195"/>
                        <a:gd name="T26" fmla="*/ 140 w 307"/>
                        <a:gd name="T27" fmla="*/ 63 h 195"/>
                        <a:gd name="T28" fmla="*/ 177 w 307"/>
                        <a:gd name="T29" fmla="*/ 93 h 195"/>
                        <a:gd name="T30" fmla="*/ 240 w 307"/>
                        <a:gd name="T31" fmla="*/ 140 h 195"/>
                        <a:gd name="T32" fmla="*/ 307 w 307"/>
                        <a:gd name="T33" fmla="*/ 182 h 195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307" h="195">
                          <a:moveTo>
                            <a:pt x="307" y="182"/>
                          </a:moveTo>
                          <a:lnTo>
                            <a:pt x="270" y="190"/>
                          </a:lnTo>
                          <a:lnTo>
                            <a:pt x="257" y="195"/>
                          </a:lnTo>
                          <a:lnTo>
                            <a:pt x="235" y="190"/>
                          </a:lnTo>
                          <a:lnTo>
                            <a:pt x="197" y="180"/>
                          </a:lnTo>
                          <a:lnTo>
                            <a:pt x="147" y="162"/>
                          </a:lnTo>
                          <a:lnTo>
                            <a:pt x="115" y="147"/>
                          </a:lnTo>
                          <a:lnTo>
                            <a:pt x="65" y="88"/>
                          </a:lnTo>
                          <a:lnTo>
                            <a:pt x="35" y="45"/>
                          </a:lnTo>
                          <a:lnTo>
                            <a:pt x="0" y="8"/>
                          </a:lnTo>
                          <a:lnTo>
                            <a:pt x="3" y="0"/>
                          </a:lnTo>
                          <a:lnTo>
                            <a:pt x="55" y="20"/>
                          </a:lnTo>
                          <a:lnTo>
                            <a:pt x="105" y="40"/>
                          </a:lnTo>
                          <a:lnTo>
                            <a:pt x="140" y="63"/>
                          </a:lnTo>
                          <a:lnTo>
                            <a:pt x="177" y="93"/>
                          </a:lnTo>
                          <a:lnTo>
                            <a:pt x="240" y="140"/>
                          </a:lnTo>
                          <a:lnTo>
                            <a:pt x="307" y="182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268322" name="Group 82"/>
            <p:cNvGrpSpPr>
              <a:grpSpLocks/>
            </p:cNvGrpSpPr>
            <p:nvPr/>
          </p:nvGrpSpPr>
          <p:grpSpPr bwMode="auto">
            <a:xfrm>
              <a:off x="8592" y="8270"/>
              <a:ext cx="277" cy="140"/>
              <a:chOff x="8592" y="8270"/>
              <a:chExt cx="277" cy="140"/>
            </a:xfrm>
          </p:grpSpPr>
          <p:grpSp>
            <p:nvGrpSpPr>
              <p:cNvPr id="268323" name="Group 83"/>
              <p:cNvGrpSpPr>
                <a:grpSpLocks/>
              </p:cNvGrpSpPr>
              <p:nvPr/>
            </p:nvGrpSpPr>
            <p:grpSpPr bwMode="auto">
              <a:xfrm>
                <a:off x="8592" y="8270"/>
                <a:ext cx="277" cy="140"/>
                <a:chOff x="8592" y="8270"/>
                <a:chExt cx="277" cy="140"/>
              </a:xfrm>
            </p:grpSpPr>
            <p:sp>
              <p:nvSpPr>
                <p:cNvPr id="268325" name="Freeform 84"/>
                <p:cNvSpPr>
                  <a:spLocks/>
                </p:cNvSpPr>
                <p:nvPr/>
              </p:nvSpPr>
              <p:spPr bwMode="auto">
                <a:xfrm>
                  <a:off x="8592" y="8270"/>
                  <a:ext cx="277" cy="140"/>
                </a:xfrm>
                <a:custGeom>
                  <a:avLst/>
                  <a:gdLst>
                    <a:gd name="T0" fmla="*/ 267 w 277"/>
                    <a:gd name="T1" fmla="*/ 130 h 140"/>
                    <a:gd name="T2" fmla="*/ 255 w 277"/>
                    <a:gd name="T3" fmla="*/ 135 h 140"/>
                    <a:gd name="T4" fmla="*/ 242 w 277"/>
                    <a:gd name="T5" fmla="*/ 137 h 140"/>
                    <a:gd name="T6" fmla="*/ 225 w 277"/>
                    <a:gd name="T7" fmla="*/ 140 h 140"/>
                    <a:gd name="T8" fmla="*/ 210 w 277"/>
                    <a:gd name="T9" fmla="*/ 140 h 140"/>
                    <a:gd name="T10" fmla="*/ 190 w 277"/>
                    <a:gd name="T11" fmla="*/ 137 h 140"/>
                    <a:gd name="T12" fmla="*/ 173 w 277"/>
                    <a:gd name="T13" fmla="*/ 135 h 140"/>
                    <a:gd name="T14" fmla="*/ 155 w 277"/>
                    <a:gd name="T15" fmla="*/ 130 h 140"/>
                    <a:gd name="T16" fmla="*/ 138 w 277"/>
                    <a:gd name="T17" fmla="*/ 125 h 140"/>
                    <a:gd name="T18" fmla="*/ 120 w 277"/>
                    <a:gd name="T19" fmla="*/ 120 h 140"/>
                    <a:gd name="T20" fmla="*/ 105 w 277"/>
                    <a:gd name="T21" fmla="*/ 115 h 140"/>
                    <a:gd name="T22" fmla="*/ 93 w 277"/>
                    <a:gd name="T23" fmla="*/ 107 h 140"/>
                    <a:gd name="T24" fmla="*/ 78 w 277"/>
                    <a:gd name="T25" fmla="*/ 100 h 140"/>
                    <a:gd name="T26" fmla="*/ 65 w 277"/>
                    <a:gd name="T27" fmla="*/ 90 h 140"/>
                    <a:gd name="T28" fmla="*/ 53 w 277"/>
                    <a:gd name="T29" fmla="*/ 82 h 140"/>
                    <a:gd name="T30" fmla="*/ 43 w 277"/>
                    <a:gd name="T31" fmla="*/ 73 h 140"/>
                    <a:gd name="T32" fmla="*/ 28 w 277"/>
                    <a:gd name="T33" fmla="*/ 63 h 140"/>
                    <a:gd name="T34" fmla="*/ 18 w 277"/>
                    <a:gd name="T35" fmla="*/ 48 h 140"/>
                    <a:gd name="T36" fmla="*/ 10 w 277"/>
                    <a:gd name="T37" fmla="*/ 38 h 140"/>
                    <a:gd name="T38" fmla="*/ 3 w 277"/>
                    <a:gd name="T39" fmla="*/ 25 h 140"/>
                    <a:gd name="T40" fmla="*/ 0 w 277"/>
                    <a:gd name="T41" fmla="*/ 15 h 140"/>
                    <a:gd name="T42" fmla="*/ 13 w 277"/>
                    <a:gd name="T43" fmla="*/ 8 h 140"/>
                    <a:gd name="T44" fmla="*/ 25 w 277"/>
                    <a:gd name="T45" fmla="*/ 5 h 140"/>
                    <a:gd name="T46" fmla="*/ 40 w 277"/>
                    <a:gd name="T47" fmla="*/ 3 h 140"/>
                    <a:gd name="T48" fmla="*/ 53 w 277"/>
                    <a:gd name="T49" fmla="*/ 0 h 140"/>
                    <a:gd name="T50" fmla="*/ 93 w 277"/>
                    <a:gd name="T51" fmla="*/ 10 h 140"/>
                    <a:gd name="T52" fmla="*/ 108 w 277"/>
                    <a:gd name="T53" fmla="*/ 10 h 140"/>
                    <a:gd name="T54" fmla="*/ 120 w 277"/>
                    <a:gd name="T55" fmla="*/ 13 h 140"/>
                    <a:gd name="T56" fmla="*/ 135 w 277"/>
                    <a:gd name="T57" fmla="*/ 15 h 140"/>
                    <a:gd name="T58" fmla="*/ 150 w 277"/>
                    <a:gd name="T59" fmla="*/ 23 h 140"/>
                    <a:gd name="T60" fmla="*/ 165 w 277"/>
                    <a:gd name="T61" fmla="*/ 28 h 140"/>
                    <a:gd name="T62" fmla="*/ 180 w 277"/>
                    <a:gd name="T63" fmla="*/ 35 h 140"/>
                    <a:gd name="T64" fmla="*/ 193 w 277"/>
                    <a:gd name="T65" fmla="*/ 43 h 140"/>
                    <a:gd name="T66" fmla="*/ 203 w 277"/>
                    <a:gd name="T67" fmla="*/ 50 h 140"/>
                    <a:gd name="T68" fmla="*/ 215 w 277"/>
                    <a:gd name="T69" fmla="*/ 60 h 140"/>
                    <a:gd name="T70" fmla="*/ 245 w 277"/>
                    <a:gd name="T71" fmla="*/ 80 h 140"/>
                    <a:gd name="T72" fmla="*/ 257 w 277"/>
                    <a:gd name="T73" fmla="*/ 90 h 140"/>
                    <a:gd name="T74" fmla="*/ 265 w 277"/>
                    <a:gd name="T75" fmla="*/ 102 h 140"/>
                    <a:gd name="T76" fmla="*/ 272 w 277"/>
                    <a:gd name="T77" fmla="*/ 115 h 140"/>
                    <a:gd name="T78" fmla="*/ 277 w 277"/>
                    <a:gd name="T79" fmla="*/ 127 h 140"/>
                    <a:gd name="T80" fmla="*/ 267 w 277"/>
                    <a:gd name="T81" fmla="*/ 130 h 14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277" h="140">
                      <a:moveTo>
                        <a:pt x="267" y="130"/>
                      </a:moveTo>
                      <a:lnTo>
                        <a:pt x="255" y="135"/>
                      </a:lnTo>
                      <a:lnTo>
                        <a:pt x="242" y="137"/>
                      </a:lnTo>
                      <a:lnTo>
                        <a:pt x="225" y="140"/>
                      </a:lnTo>
                      <a:lnTo>
                        <a:pt x="210" y="140"/>
                      </a:lnTo>
                      <a:lnTo>
                        <a:pt x="190" y="137"/>
                      </a:lnTo>
                      <a:lnTo>
                        <a:pt x="173" y="135"/>
                      </a:lnTo>
                      <a:lnTo>
                        <a:pt x="155" y="130"/>
                      </a:lnTo>
                      <a:lnTo>
                        <a:pt x="138" y="125"/>
                      </a:lnTo>
                      <a:lnTo>
                        <a:pt x="120" y="120"/>
                      </a:lnTo>
                      <a:lnTo>
                        <a:pt x="105" y="115"/>
                      </a:lnTo>
                      <a:lnTo>
                        <a:pt x="93" y="107"/>
                      </a:lnTo>
                      <a:lnTo>
                        <a:pt x="78" y="100"/>
                      </a:lnTo>
                      <a:lnTo>
                        <a:pt x="65" y="90"/>
                      </a:lnTo>
                      <a:lnTo>
                        <a:pt x="53" y="82"/>
                      </a:lnTo>
                      <a:lnTo>
                        <a:pt x="43" y="73"/>
                      </a:lnTo>
                      <a:lnTo>
                        <a:pt x="28" y="63"/>
                      </a:lnTo>
                      <a:lnTo>
                        <a:pt x="18" y="48"/>
                      </a:lnTo>
                      <a:lnTo>
                        <a:pt x="10" y="38"/>
                      </a:lnTo>
                      <a:lnTo>
                        <a:pt x="3" y="25"/>
                      </a:lnTo>
                      <a:lnTo>
                        <a:pt x="0" y="15"/>
                      </a:lnTo>
                      <a:lnTo>
                        <a:pt x="13" y="8"/>
                      </a:lnTo>
                      <a:lnTo>
                        <a:pt x="25" y="5"/>
                      </a:lnTo>
                      <a:lnTo>
                        <a:pt x="40" y="3"/>
                      </a:lnTo>
                      <a:lnTo>
                        <a:pt x="53" y="0"/>
                      </a:lnTo>
                      <a:lnTo>
                        <a:pt x="93" y="10"/>
                      </a:lnTo>
                      <a:lnTo>
                        <a:pt x="108" y="10"/>
                      </a:lnTo>
                      <a:lnTo>
                        <a:pt x="120" y="13"/>
                      </a:lnTo>
                      <a:lnTo>
                        <a:pt x="135" y="15"/>
                      </a:lnTo>
                      <a:lnTo>
                        <a:pt x="150" y="23"/>
                      </a:lnTo>
                      <a:lnTo>
                        <a:pt x="165" y="28"/>
                      </a:lnTo>
                      <a:lnTo>
                        <a:pt x="180" y="35"/>
                      </a:lnTo>
                      <a:lnTo>
                        <a:pt x="193" y="43"/>
                      </a:lnTo>
                      <a:lnTo>
                        <a:pt x="203" y="50"/>
                      </a:lnTo>
                      <a:lnTo>
                        <a:pt x="215" y="60"/>
                      </a:lnTo>
                      <a:lnTo>
                        <a:pt x="245" y="80"/>
                      </a:lnTo>
                      <a:lnTo>
                        <a:pt x="257" y="90"/>
                      </a:lnTo>
                      <a:lnTo>
                        <a:pt x="265" y="102"/>
                      </a:lnTo>
                      <a:lnTo>
                        <a:pt x="272" y="115"/>
                      </a:lnTo>
                      <a:lnTo>
                        <a:pt x="277" y="127"/>
                      </a:lnTo>
                      <a:lnTo>
                        <a:pt x="267" y="13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4445">
                  <a:solidFill>
                    <a:srgbClr val="80808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8326" name="Freeform 85"/>
                <p:cNvSpPr>
                  <a:spLocks/>
                </p:cNvSpPr>
                <p:nvPr/>
              </p:nvSpPr>
              <p:spPr bwMode="auto">
                <a:xfrm>
                  <a:off x="8600" y="8270"/>
                  <a:ext cx="262" cy="132"/>
                </a:xfrm>
                <a:custGeom>
                  <a:avLst/>
                  <a:gdLst>
                    <a:gd name="T0" fmla="*/ 262 w 262"/>
                    <a:gd name="T1" fmla="*/ 125 h 132"/>
                    <a:gd name="T2" fmla="*/ 249 w 262"/>
                    <a:gd name="T3" fmla="*/ 127 h 132"/>
                    <a:gd name="T4" fmla="*/ 237 w 262"/>
                    <a:gd name="T5" fmla="*/ 130 h 132"/>
                    <a:gd name="T6" fmla="*/ 219 w 262"/>
                    <a:gd name="T7" fmla="*/ 132 h 132"/>
                    <a:gd name="T8" fmla="*/ 204 w 262"/>
                    <a:gd name="T9" fmla="*/ 132 h 132"/>
                    <a:gd name="T10" fmla="*/ 185 w 262"/>
                    <a:gd name="T11" fmla="*/ 130 h 132"/>
                    <a:gd name="T12" fmla="*/ 167 w 262"/>
                    <a:gd name="T13" fmla="*/ 127 h 132"/>
                    <a:gd name="T14" fmla="*/ 147 w 262"/>
                    <a:gd name="T15" fmla="*/ 125 h 132"/>
                    <a:gd name="T16" fmla="*/ 132 w 262"/>
                    <a:gd name="T17" fmla="*/ 120 h 132"/>
                    <a:gd name="T18" fmla="*/ 115 w 262"/>
                    <a:gd name="T19" fmla="*/ 112 h 132"/>
                    <a:gd name="T20" fmla="*/ 102 w 262"/>
                    <a:gd name="T21" fmla="*/ 107 h 132"/>
                    <a:gd name="T22" fmla="*/ 87 w 262"/>
                    <a:gd name="T23" fmla="*/ 100 h 132"/>
                    <a:gd name="T24" fmla="*/ 75 w 262"/>
                    <a:gd name="T25" fmla="*/ 92 h 132"/>
                    <a:gd name="T26" fmla="*/ 62 w 262"/>
                    <a:gd name="T27" fmla="*/ 85 h 132"/>
                    <a:gd name="T28" fmla="*/ 50 w 262"/>
                    <a:gd name="T29" fmla="*/ 75 h 132"/>
                    <a:gd name="T30" fmla="*/ 37 w 262"/>
                    <a:gd name="T31" fmla="*/ 65 h 132"/>
                    <a:gd name="T32" fmla="*/ 25 w 262"/>
                    <a:gd name="T33" fmla="*/ 53 h 132"/>
                    <a:gd name="T34" fmla="*/ 12 w 262"/>
                    <a:gd name="T35" fmla="*/ 40 h 132"/>
                    <a:gd name="T36" fmla="*/ 5 w 262"/>
                    <a:gd name="T37" fmla="*/ 30 h 132"/>
                    <a:gd name="T38" fmla="*/ 0 w 262"/>
                    <a:gd name="T39" fmla="*/ 18 h 132"/>
                    <a:gd name="T40" fmla="*/ 12 w 262"/>
                    <a:gd name="T41" fmla="*/ 13 h 132"/>
                    <a:gd name="T42" fmla="*/ 27 w 262"/>
                    <a:gd name="T43" fmla="*/ 5 h 132"/>
                    <a:gd name="T44" fmla="*/ 42 w 262"/>
                    <a:gd name="T45" fmla="*/ 3 h 132"/>
                    <a:gd name="T46" fmla="*/ 60 w 262"/>
                    <a:gd name="T47" fmla="*/ 3 h 132"/>
                    <a:gd name="T48" fmla="*/ 72 w 262"/>
                    <a:gd name="T49" fmla="*/ 0 h 132"/>
                    <a:gd name="T50" fmla="*/ 87 w 262"/>
                    <a:gd name="T51" fmla="*/ 0 h 132"/>
                    <a:gd name="T52" fmla="*/ 102 w 262"/>
                    <a:gd name="T53" fmla="*/ 3 h 132"/>
                    <a:gd name="T54" fmla="*/ 115 w 262"/>
                    <a:gd name="T55" fmla="*/ 3 h 132"/>
                    <a:gd name="T56" fmla="*/ 130 w 262"/>
                    <a:gd name="T57" fmla="*/ 8 h 132"/>
                    <a:gd name="T58" fmla="*/ 147 w 262"/>
                    <a:gd name="T59" fmla="*/ 13 h 132"/>
                    <a:gd name="T60" fmla="*/ 160 w 262"/>
                    <a:gd name="T61" fmla="*/ 18 h 132"/>
                    <a:gd name="T62" fmla="*/ 175 w 262"/>
                    <a:gd name="T63" fmla="*/ 28 h 132"/>
                    <a:gd name="T64" fmla="*/ 187 w 262"/>
                    <a:gd name="T65" fmla="*/ 35 h 132"/>
                    <a:gd name="T66" fmla="*/ 199 w 262"/>
                    <a:gd name="T67" fmla="*/ 43 h 132"/>
                    <a:gd name="T68" fmla="*/ 209 w 262"/>
                    <a:gd name="T69" fmla="*/ 50 h 132"/>
                    <a:gd name="T70" fmla="*/ 222 w 262"/>
                    <a:gd name="T71" fmla="*/ 63 h 132"/>
                    <a:gd name="T72" fmla="*/ 232 w 262"/>
                    <a:gd name="T73" fmla="*/ 75 h 132"/>
                    <a:gd name="T74" fmla="*/ 242 w 262"/>
                    <a:gd name="T75" fmla="*/ 85 h 132"/>
                    <a:gd name="T76" fmla="*/ 249 w 262"/>
                    <a:gd name="T77" fmla="*/ 100 h 132"/>
                    <a:gd name="T78" fmla="*/ 254 w 262"/>
                    <a:gd name="T79" fmla="*/ 112 h 132"/>
                    <a:gd name="T80" fmla="*/ 262 w 262"/>
                    <a:gd name="T81" fmla="*/ 125 h 13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262" h="132">
                      <a:moveTo>
                        <a:pt x="262" y="125"/>
                      </a:moveTo>
                      <a:lnTo>
                        <a:pt x="249" y="127"/>
                      </a:lnTo>
                      <a:lnTo>
                        <a:pt x="237" y="130"/>
                      </a:lnTo>
                      <a:lnTo>
                        <a:pt x="219" y="132"/>
                      </a:lnTo>
                      <a:lnTo>
                        <a:pt x="204" y="132"/>
                      </a:lnTo>
                      <a:lnTo>
                        <a:pt x="185" y="130"/>
                      </a:lnTo>
                      <a:lnTo>
                        <a:pt x="167" y="127"/>
                      </a:lnTo>
                      <a:lnTo>
                        <a:pt x="147" y="125"/>
                      </a:lnTo>
                      <a:lnTo>
                        <a:pt x="132" y="120"/>
                      </a:lnTo>
                      <a:lnTo>
                        <a:pt x="115" y="112"/>
                      </a:lnTo>
                      <a:lnTo>
                        <a:pt x="102" y="107"/>
                      </a:lnTo>
                      <a:lnTo>
                        <a:pt x="87" y="100"/>
                      </a:lnTo>
                      <a:lnTo>
                        <a:pt x="75" y="92"/>
                      </a:lnTo>
                      <a:lnTo>
                        <a:pt x="62" y="85"/>
                      </a:lnTo>
                      <a:lnTo>
                        <a:pt x="50" y="75"/>
                      </a:lnTo>
                      <a:lnTo>
                        <a:pt x="37" y="65"/>
                      </a:lnTo>
                      <a:lnTo>
                        <a:pt x="25" y="53"/>
                      </a:lnTo>
                      <a:lnTo>
                        <a:pt x="12" y="40"/>
                      </a:lnTo>
                      <a:lnTo>
                        <a:pt x="5" y="30"/>
                      </a:lnTo>
                      <a:lnTo>
                        <a:pt x="0" y="18"/>
                      </a:lnTo>
                      <a:lnTo>
                        <a:pt x="12" y="13"/>
                      </a:lnTo>
                      <a:lnTo>
                        <a:pt x="27" y="5"/>
                      </a:lnTo>
                      <a:lnTo>
                        <a:pt x="42" y="3"/>
                      </a:lnTo>
                      <a:lnTo>
                        <a:pt x="60" y="3"/>
                      </a:lnTo>
                      <a:lnTo>
                        <a:pt x="72" y="0"/>
                      </a:lnTo>
                      <a:lnTo>
                        <a:pt x="87" y="0"/>
                      </a:lnTo>
                      <a:lnTo>
                        <a:pt x="102" y="3"/>
                      </a:lnTo>
                      <a:lnTo>
                        <a:pt x="115" y="3"/>
                      </a:lnTo>
                      <a:lnTo>
                        <a:pt x="130" y="8"/>
                      </a:lnTo>
                      <a:lnTo>
                        <a:pt x="147" y="13"/>
                      </a:lnTo>
                      <a:lnTo>
                        <a:pt x="160" y="18"/>
                      </a:lnTo>
                      <a:lnTo>
                        <a:pt x="175" y="28"/>
                      </a:lnTo>
                      <a:lnTo>
                        <a:pt x="187" y="35"/>
                      </a:lnTo>
                      <a:lnTo>
                        <a:pt x="199" y="43"/>
                      </a:lnTo>
                      <a:lnTo>
                        <a:pt x="209" y="50"/>
                      </a:lnTo>
                      <a:lnTo>
                        <a:pt x="222" y="63"/>
                      </a:lnTo>
                      <a:lnTo>
                        <a:pt x="232" y="75"/>
                      </a:lnTo>
                      <a:lnTo>
                        <a:pt x="242" y="85"/>
                      </a:lnTo>
                      <a:lnTo>
                        <a:pt x="249" y="100"/>
                      </a:lnTo>
                      <a:lnTo>
                        <a:pt x="254" y="112"/>
                      </a:lnTo>
                      <a:lnTo>
                        <a:pt x="262" y="125"/>
                      </a:lnTo>
                      <a:close/>
                    </a:path>
                  </a:pathLst>
                </a:custGeom>
                <a:solidFill>
                  <a:srgbClr val="E0E0FF"/>
                </a:solidFill>
                <a:ln w="4445">
                  <a:solidFill>
                    <a:srgbClr val="E0E0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8324" name="Freeform 86"/>
              <p:cNvSpPr>
                <a:spLocks/>
              </p:cNvSpPr>
              <p:nvPr/>
            </p:nvSpPr>
            <p:spPr bwMode="auto">
              <a:xfrm>
                <a:off x="8812" y="8350"/>
                <a:ext cx="37" cy="37"/>
              </a:xfrm>
              <a:custGeom>
                <a:avLst/>
                <a:gdLst>
                  <a:gd name="T0" fmla="*/ 37 w 37"/>
                  <a:gd name="T1" fmla="*/ 32 h 37"/>
                  <a:gd name="T2" fmla="*/ 30 w 37"/>
                  <a:gd name="T3" fmla="*/ 37 h 37"/>
                  <a:gd name="T4" fmla="*/ 27 w 37"/>
                  <a:gd name="T5" fmla="*/ 32 h 37"/>
                  <a:gd name="T6" fmla="*/ 22 w 37"/>
                  <a:gd name="T7" fmla="*/ 25 h 37"/>
                  <a:gd name="T8" fmla="*/ 17 w 37"/>
                  <a:gd name="T9" fmla="*/ 17 h 37"/>
                  <a:gd name="T10" fmla="*/ 12 w 37"/>
                  <a:gd name="T11" fmla="*/ 10 h 37"/>
                  <a:gd name="T12" fmla="*/ 5 w 37"/>
                  <a:gd name="T13" fmla="*/ 5 h 37"/>
                  <a:gd name="T14" fmla="*/ 0 w 37"/>
                  <a:gd name="T15" fmla="*/ 0 h 37"/>
                  <a:gd name="T16" fmla="*/ 5 w 37"/>
                  <a:gd name="T17" fmla="*/ 2 h 37"/>
                  <a:gd name="T18" fmla="*/ 12 w 37"/>
                  <a:gd name="T19" fmla="*/ 5 h 37"/>
                  <a:gd name="T20" fmla="*/ 17 w 37"/>
                  <a:gd name="T21" fmla="*/ 7 h 37"/>
                  <a:gd name="T22" fmla="*/ 25 w 37"/>
                  <a:gd name="T23" fmla="*/ 12 h 37"/>
                  <a:gd name="T24" fmla="*/ 30 w 37"/>
                  <a:gd name="T25" fmla="*/ 20 h 37"/>
                  <a:gd name="T26" fmla="*/ 35 w 37"/>
                  <a:gd name="T27" fmla="*/ 27 h 37"/>
                  <a:gd name="T28" fmla="*/ 37 w 37"/>
                  <a:gd name="T29" fmla="*/ 32 h 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lnTo>
                      <a:pt x="30" y="37"/>
                    </a:lnTo>
                    <a:lnTo>
                      <a:pt x="27" y="32"/>
                    </a:lnTo>
                    <a:lnTo>
                      <a:pt x="22" y="25"/>
                    </a:lnTo>
                    <a:lnTo>
                      <a:pt x="17" y="17"/>
                    </a:lnTo>
                    <a:lnTo>
                      <a:pt x="12" y="10"/>
                    </a:lnTo>
                    <a:lnTo>
                      <a:pt x="5" y="5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5" y="12"/>
                    </a:lnTo>
                    <a:lnTo>
                      <a:pt x="30" y="20"/>
                    </a:lnTo>
                    <a:lnTo>
                      <a:pt x="35" y="27"/>
                    </a:ln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6695" name="Line 87"/>
          <p:cNvSpPr>
            <a:spLocks noChangeShapeType="1"/>
          </p:cNvSpPr>
          <p:nvPr/>
        </p:nvSpPr>
        <p:spPr bwMode="auto">
          <a:xfrm>
            <a:off x="2438400" y="3048000"/>
            <a:ext cx="2209800" cy="838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96" name="Line 88"/>
          <p:cNvSpPr>
            <a:spLocks noChangeShapeType="1"/>
          </p:cNvSpPr>
          <p:nvPr/>
        </p:nvSpPr>
        <p:spPr bwMode="auto">
          <a:xfrm flipV="1">
            <a:off x="4648200" y="3200400"/>
            <a:ext cx="17526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97" name="Line 89"/>
          <p:cNvSpPr>
            <a:spLocks noChangeShapeType="1"/>
          </p:cNvSpPr>
          <p:nvPr/>
        </p:nvSpPr>
        <p:spPr bwMode="auto">
          <a:xfrm flipH="1" flipV="1">
            <a:off x="5791200" y="26670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98" name="Line 90"/>
          <p:cNvSpPr>
            <a:spLocks noChangeShapeType="1"/>
          </p:cNvSpPr>
          <p:nvPr/>
        </p:nvSpPr>
        <p:spPr bwMode="auto">
          <a:xfrm flipH="1">
            <a:off x="5715000" y="3276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699" name="Text Box 91"/>
          <p:cNvSpPr txBox="1">
            <a:spLocks noChangeArrowheads="1"/>
          </p:cNvSpPr>
          <p:nvPr/>
        </p:nvSpPr>
        <p:spPr bwMode="auto">
          <a:xfrm>
            <a:off x="4038600" y="4572000"/>
            <a:ext cx="3930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Dry lake bed = smooth reflecting surface</a:t>
            </a:r>
          </a:p>
        </p:txBody>
      </p:sp>
      <p:sp>
        <p:nvSpPr>
          <p:cNvPr id="196700" name="Line 92"/>
          <p:cNvSpPr>
            <a:spLocks noChangeShapeType="1"/>
          </p:cNvSpPr>
          <p:nvPr/>
        </p:nvSpPr>
        <p:spPr bwMode="auto">
          <a:xfrm flipH="1" flipV="1">
            <a:off x="4724400" y="4038600"/>
            <a:ext cx="1371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01" name="Text Box 93"/>
          <p:cNvSpPr txBox="1">
            <a:spLocks noChangeArrowheads="1"/>
          </p:cNvSpPr>
          <p:nvPr/>
        </p:nvSpPr>
        <p:spPr bwMode="auto">
          <a:xfrm>
            <a:off x="5943600" y="1905000"/>
            <a:ext cx="2919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Narrow beam receive antenna</a:t>
            </a:r>
          </a:p>
        </p:txBody>
      </p:sp>
      <p:sp>
        <p:nvSpPr>
          <p:cNvPr id="196702" name="Line 94"/>
          <p:cNvSpPr>
            <a:spLocks noChangeShapeType="1"/>
          </p:cNvSpPr>
          <p:nvPr/>
        </p:nvSpPr>
        <p:spPr bwMode="auto">
          <a:xfrm flipH="1">
            <a:off x="6019800" y="2286000"/>
            <a:ext cx="1371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03" name="Text Box 95"/>
          <p:cNvSpPr txBox="1">
            <a:spLocks noChangeArrowheads="1"/>
          </p:cNvSpPr>
          <p:nvPr/>
        </p:nvSpPr>
        <p:spPr bwMode="auto">
          <a:xfrm>
            <a:off x="457200" y="1828800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Airborne transmitter</a:t>
            </a:r>
          </a:p>
        </p:txBody>
      </p:sp>
      <p:sp>
        <p:nvSpPr>
          <p:cNvPr id="196704" name="Line 96"/>
          <p:cNvSpPr>
            <a:spLocks noChangeShapeType="1"/>
          </p:cNvSpPr>
          <p:nvPr/>
        </p:nvSpPr>
        <p:spPr bwMode="auto">
          <a:xfrm>
            <a:off x="1219200" y="2209800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05" name="Text Box 97"/>
          <p:cNvSpPr txBox="1">
            <a:spLocks noChangeArrowheads="1"/>
          </p:cNvSpPr>
          <p:nvPr/>
        </p:nvSpPr>
        <p:spPr bwMode="auto">
          <a:xfrm>
            <a:off x="2971800" y="1752600"/>
            <a:ext cx="2454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Line-of-sight communications link</a:t>
            </a:r>
          </a:p>
        </p:txBody>
      </p:sp>
      <p:sp>
        <p:nvSpPr>
          <p:cNvPr id="196706" name="Line 98"/>
          <p:cNvSpPr>
            <a:spLocks noChangeShapeType="1"/>
          </p:cNvSpPr>
          <p:nvPr/>
        </p:nvSpPr>
        <p:spPr bwMode="auto">
          <a:xfrm>
            <a:off x="3886200" y="2362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07" name="Text Box 99"/>
          <p:cNvSpPr txBox="1">
            <a:spLocks noChangeArrowheads="1"/>
          </p:cNvSpPr>
          <p:nvPr/>
        </p:nvSpPr>
        <p:spPr bwMode="auto">
          <a:xfrm>
            <a:off x="228600" y="4648200"/>
            <a:ext cx="1636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Irregular terrain</a:t>
            </a:r>
          </a:p>
        </p:txBody>
      </p:sp>
      <p:sp>
        <p:nvSpPr>
          <p:cNvPr id="196708" name="Line 100"/>
          <p:cNvSpPr>
            <a:spLocks noChangeShapeType="1"/>
          </p:cNvSpPr>
          <p:nvPr/>
        </p:nvSpPr>
        <p:spPr bwMode="auto">
          <a:xfrm flipV="1">
            <a:off x="990600" y="3733800"/>
            <a:ext cx="762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09" name="Text Box 101"/>
          <p:cNvSpPr txBox="1">
            <a:spLocks noChangeArrowheads="1"/>
          </p:cNvSpPr>
          <p:nvPr/>
        </p:nvSpPr>
        <p:spPr bwMode="auto">
          <a:xfrm>
            <a:off x="7696200" y="2743200"/>
            <a:ext cx="123507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Low elevation angle</a:t>
            </a:r>
          </a:p>
        </p:txBody>
      </p:sp>
      <p:sp>
        <p:nvSpPr>
          <p:cNvPr id="196710" name="Line 102"/>
          <p:cNvSpPr>
            <a:spLocks noChangeShapeType="1"/>
          </p:cNvSpPr>
          <p:nvPr/>
        </p:nvSpPr>
        <p:spPr bwMode="auto">
          <a:xfrm flipH="1">
            <a:off x="6477000" y="3124200"/>
            <a:ext cx="1143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11" name="Line 103"/>
          <p:cNvSpPr>
            <a:spLocks noChangeShapeType="1"/>
          </p:cNvSpPr>
          <p:nvPr/>
        </p:nvSpPr>
        <p:spPr bwMode="auto">
          <a:xfrm flipH="1">
            <a:off x="2209800" y="30480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12" name="Line 104"/>
          <p:cNvSpPr>
            <a:spLocks noChangeShapeType="1"/>
          </p:cNvSpPr>
          <p:nvPr/>
        </p:nvSpPr>
        <p:spPr bwMode="auto">
          <a:xfrm flipV="1">
            <a:off x="2209800" y="3200400"/>
            <a:ext cx="41910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713" name="Text Box 105"/>
          <p:cNvSpPr txBox="1">
            <a:spLocks noChangeArrowheads="1"/>
          </p:cNvSpPr>
          <p:nvPr/>
        </p:nvSpPr>
        <p:spPr bwMode="auto">
          <a:xfrm>
            <a:off x="1447800" y="5849938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Freeform 2"/>
          <p:cNvSpPr>
            <a:spLocks/>
          </p:cNvSpPr>
          <p:nvPr/>
        </p:nvSpPr>
        <p:spPr bwMode="auto">
          <a:xfrm>
            <a:off x="3441700" y="2387600"/>
            <a:ext cx="381000" cy="152400"/>
          </a:xfrm>
          <a:custGeom>
            <a:avLst/>
            <a:gdLst>
              <a:gd name="T0" fmla="*/ 96 w 240"/>
              <a:gd name="T1" fmla="*/ 0 h 96"/>
              <a:gd name="T2" fmla="*/ 0 w 240"/>
              <a:gd name="T3" fmla="*/ 96 h 96"/>
              <a:gd name="T4" fmla="*/ 96 w 240"/>
              <a:gd name="T5" fmla="*/ 96 h 96"/>
              <a:gd name="T6" fmla="*/ 240 w 240"/>
              <a:gd name="T7" fmla="*/ 0 h 96"/>
              <a:gd name="T8" fmla="*/ 96 w 240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96">
                <a:moveTo>
                  <a:pt x="96" y="0"/>
                </a:moveTo>
                <a:lnTo>
                  <a:pt x="0" y="96"/>
                </a:lnTo>
                <a:lnTo>
                  <a:pt x="96" y="96"/>
                </a:lnTo>
                <a:lnTo>
                  <a:pt x="240" y="0"/>
                </a:lnTo>
                <a:lnTo>
                  <a:pt x="96" y="0"/>
                </a:ln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421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Multipath Experiments</a:t>
            </a:r>
          </a:p>
        </p:txBody>
      </p:sp>
      <p:sp>
        <p:nvSpPr>
          <p:cNvPr id="272387" name="Freeform 4"/>
          <p:cNvSpPr>
            <a:spLocks/>
          </p:cNvSpPr>
          <p:nvPr/>
        </p:nvSpPr>
        <p:spPr bwMode="auto">
          <a:xfrm>
            <a:off x="1906588" y="2225675"/>
            <a:ext cx="2784475" cy="177800"/>
          </a:xfrm>
          <a:custGeom>
            <a:avLst/>
            <a:gdLst>
              <a:gd name="T0" fmla="*/ 2147483647 w 3507"/>
              <a:gd name="T1" fmla="*/ 2147483647 h 225"/>
              <a:gd name="T2" fmla="*/ 2147483647 w 3507"/>
              <a:gd name="T3" fmla="*/ 2147483647 h 225"/>
              <a:gd name="T4" fmla="*/ 2147483647 w 3507"/>
              <a:gd name="T5" fmla="*/ 2147483647 h 225"/>
              <a:gd name="T6" fmla="*/ 2147483647 w 3507"/>
              <a:gd name="T7" fmla="*/ 2147483647 h 225"/>
              <a:gd name="T8" fmla="*/ 2147483647 w 3507"/>
              <a:gd name="T9" fmla="*/ 2147483647 h 225"/>
              <a:gd name="T10" fmla="*/ 2147483647 w 3507"/>
              <a:gd name="T11" fmla="*/ 2147483647 h 225"/>
              <a:gd name="T12" fmla="*/ 2147483647 w 3507"/>
              <a:gd name="T13" fmla="*/ 2147483647 h 225"/>
              <a:gd name="T14" fmla="*/ 2147483647 w 3507"/>
              <a:gd name="T15" fmla="*/ 2147483647 h 225"/>
              <a:gd name="T16" fmla="*/ 2147483647 w 3507"/>
              <a:gd name="T17" fmla="*/ 2147483647 h 225"/>
              <a:gd name="T18" fmla="*/ 2147483647 w 3507"/>
              <a:gd name="T19" fmla="*/ 2147483647 h 225"/>
              <a:gd name="T20" fmla="*/ 2147483647 w 3507"/>
              <a:gd name="T21" fmla="*/ 2147483647 h 225"/>
              <a:gd name="T22" fmla="*/ 2147483647 w 3507"/>
              <a:gd name="T23" fmla="*/ 2147483647 h 225"/>
              <a:gd name="T24" fmla="*/ 2147483647 w 3507"/>
              <a:gd name="T25" fmla="*/ 2147483647 h 225"/>
              <a:gd name="T26" fmla="*/ 2147483647 w 3507"/>
              <a:gd name="T27" fmla="*/ 2147483647 h 225"/>
              <a:gd name="T28" fmla="*/ 2147483647 w 3507"/>
              <a:gd name="T29" fmla="*/ 2147483647 h 225"/>
              <a:gd name="T30" fmla="*/ 2147483647 w 3507"/>
              <a:gd name="T31" fmla="*/ 2147483647 h 225"/>
              <a:gd name="T32" fmla="*/ 2147483647 w 3507"/>
              <a:gd name="T33" fmla="*/ 2147483647 h 225"/>
              <a:gd name="T34" fmla="*/ 2147483647 w 3507"/>
              <a:gd name="T35" fmla="*/ 0 h 225"/>
              <a:gd name="T36" fmla="*/ 2147483647 w 3507"/>
              <a:gd name="T37" fmla="*/ 2147483647 h 225"/>
              <a:gd name="T38" fmla="*/ 2147483647 w 3507"/>
              <a:gd name="T39" fmla="*/ 2147483647 h 225"/>
              <a:gd name="T40" fmla="*/ 2147483647 w 3507"/>
              <a:gd name="T41" fmla="*/ 2147483647 h 225"/>
              <a:gd name="T42" fmla="*/ 2147483647 w 3507"/>
              <a:gd name="T43" fmla="*/ 2147483647 h 225"/>
              <a:gd name="T44" fmla="*/ 2147483647 w 3507"/>
              <a:gd name="T45" fmla="*/ 2147483647 h 225"/>
              <a:gd name="T46" fmla="*/ 2147483647 w 3507"/>
              <a:gd name="T47" fmla="*/ 2147483647 h 225"/>
              <a:gd name="T48" fmla="*/ 2147483647 w 3507"/>
              <a:gd name="T49" fmla="*/ 2147483647 h 225"/>
              <a:gd name="T50" fmla="*/ 2147483647 w 3507"/>
              <a:gd name="T51" fmla="*/ 2147483647 h 225"/>
              <a:gd name="T52" fmla="*/ 2147483647 w 3507"/>
              <a:gd name="T53" fmla="*/ 2147483647 h 225"/>
              <a:gd name="T54" fmla="*/ 2147483647 w 3507"/>
              <a:gd name="T55" fmla="*/ 2147483647 h 225"/>
              <a:gd name="T56" fmla="*/ 2147483647 w 3507"/>
              <a:gd name="T57" fmla="*/ 2147483647 h 225"/>
              <a:gd name="T58" fmla="*/ 2147483647 w 3507"/>
              <a:gd name="T59" fmla="*/ 2147483647 h 225"/>
              <a:gd name="T60" fmla="*/ 2147483647 w 3507"/>
              <a:gd name="T61" fmla="*/ 2147483647 h 225"/>
              <a:gd name="T62" fmla="*/ 2147483647 w 3507"/>
              <a:gd name="T63" fmla="*/ 2147483647 h 225"/>
              <a:gd name="T64" fmla="*/ 2147483647 w 3507"/>
              <a:gd name="T65" fmla="*/ 2147483647 h 225"/>
              <a:gd name="T66" fmla="*/ 2147483647 w 3507"/>
              <a:gd name="T67" fmla="*/ 2147483647 h 225"/>
              <a:gd name="T68" fmla="*/ 2147483647 w 3507"/>
              <a:gd name="T69" fmla="*/ 2147483647 h 22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07" h="225">
                <a:moveTo>
                  <a:pt x="3507" y="186"/>
                </a:moveTo>
                <a:lnTo>
                  <a:pt x="3505" y="165"/>
                </a:lnTo>
                <a:lnTo>
                  <a:pt x="3367" y="174"/>
                </a:lnTo>
                <a:lnTo>
                  <a:pt x="3227" y="181"/>
                </a:lnTo>
                <a:lnTo>
                  <a:pt x="3083" y="188"/>
                </a:lnTo>
                <a:lnTo>
                  <a:pt x="2936" y="193"/>
                </a:lnTo>
                <a:lnTo>
                  <a:pt x="2789" y="198"/>
                </a:lnTo>
                <a:lnTo>
                  <a:pt x="2638" y="202"/>
                </a:lnTo>
                <a:lnTo>
                  <a:pt x="2333" y="204"/>
                </a:lnTo>
                <a:lnTo>
                  <a:pt x="2144" y="202"/>
                </a:lnTo>
                <a:lnTo>
                  <a:pt x="1957" y="200"/>
                </a:lnTo>
                <a:lnTo>
                  <a:pt x="1774" y="195"/>
                </a:lnTo>
                <a:lnTo>
                  <a:pt x="1596" y="190"/>
                </a:lnTo>
                <a:lnTo>
                  <a:pt x="1422" y="181"/>
                </a:lnTo>
                <a:lnTo>
                  <a:pt x="1252" y="172"/>
                </a:lnTo>
                <a:lnTo>
                  <a:pt x="1091" y="160"/>
                </a:lnTo>
                <a:lnTo>
                  <a:pt x="1012" y="155"/>
                </a:lnTo>
                <a:lnTo>
                  <a:pt x="935" y="148"/>
                </a:lnTo>
                <a:lnTo>
                  <a:pt x="860" y="141"/>
                </a:lnTo>
                <a:lnTo>
                  <a:pt x="786" y="134"/>
                </a:lnTo>
                <a:lnTo>
                  <a:pt x="714" y="127"/>
                </a:lnTo>
                <a:lnTo>
                  <a:pt x="646" y="118"/>
                </a:lnTo>
                <a:lnTo>
                  <a:pt x="580" y="111"/>
                </a:lnTo>
                <a:lnTo>
                  <a:pt x="515" y="102"/>
                </a:lnTo>
                <a:lnTo>
                  <a:pt x="452" y="93"/>
                </a:lnTo>
                <a:lnTo>
                  <a:pt x="390" y="83"/>
                </a:lnTo>
                <a:lnTo>
                  <a:pt x="333" y="74"/>
                </a:lnTo>
                <a:lnTo>
                  <a:pt x="278" y="64"/>
                </a:lnTo>
                <a:lnTo>
                  <a:pt x="226" y="53"/>
                </a:lnTo>
                <a:lnTo>
                  <a:pt x="175" y="42"/>
                </a:lnTo>
                <a:lnTo>
                  <a:pt x="175" y="53"/>
                </a:lnTo>
                <a:lnTo>
                  <a:pt x="180" y="44"/>
                </a:lnTo>
                <a:lnTo>
                  <a:pt x="133" y="34"/>
                </a:lnTo>
                <a:lnTo>
                  <a:pt x="87" y="23"/>
                </a:lnTo>
                <a:lnTo>
                  <a:pt x="47" y="11"/>
                </a:lnTo>
                <a:lnTo>
                  <a:pt x="7" y="0"/>
                </a:lnTo>
                <a:lnTo>
                  <a:pt x="0" y="20"/>
                </a:lnTo>
                <a:lnTo>
                  <a:pt x="38" y="30"/>
                </a:lnTo>
                <a:lnTo>
                  <a:pt x="78" y="42"/>
                </a:lnTo>
                <a:lnTo>
                  <a:pt x="124" y="53"/>
                </a:lnTo>
                <a:lnTo>
                  <a:pt x="171" y="64"/>
                </a:lnTo>
                <a:lnTo>
                  <a:pt x="175" y="64"/>
                </a:lnTo>
                <a:lnTo>
                  <a:pt x="226" y="74"/>
                </a:lnTo>
                <a:lnTo>
                  <a:pt x="278" y="85"/>
                </a:lnTo>
                <a:lnTo>
                  <a:pt x="333" y="95"/>
                </a:lnTo>
                <a:lnTo>
                  <a:pt x="390" y="104"/>
                </a:lnTo>
                <a:lnTo>
                  <a:pt x="452" y="114"/>
                </a:lnTo>
                <a:lnTo>
                  <a:pt x="515" y="123"/>
                </a:lnTo>
                <a:lnTo>
                  <a:pt x="580" y="132"/>
                </a:lnTo>
                <a:lnTo>
                  <a:pt x="646" y="139"/>
                </a:lnTo>
                <a:lnTo>
                  <a:pt x="714" y="148"/>
                </a:lnTo>
                <a:lnTo>
                  <a:pt x="786" y="155"/>
                </a:lnTo>
                <a:lnTo>
                  <a:pt x="860" y="162"/>
                </a:lnTo>
                <a:lnTo>
                  <a:pt x="935" y="169"/>
                </a:lnTo>
                <a:lnTo>
                  <a:pt x="1012" y="176"/>
                </a:lnTo>
                <a:lnTo>
                  <a:pt x="1091" y="181"/>
                </a:lnTo>
                <a:lnTo>
                  <a:pt x="1252" y="193"/>
                </a:lnTo>
                <a:lnTo>
                  <a:pt x="1422" y="202"/>
                </a:lnTo>
                <a:lnTo>
                  <a:pt x="1596" y="211"/>
                </a:lnTo>
                <a:lnTo>
                  <a:pt x="1774" y="216"/>
                </a:lnTo>
                <a:lnTo>
                  <a:pt x="1957" y="221"/>
                </a:lnTo>
                <a:lnTo>
                  <a:pt x="2144" y="223"/>
                </a:lnTo>
                <a:lnTo>
                  <a:pt x="2333" y="225"/>
                </a:lnTo>
                <a:lnTo>
                  <a:pt x="2638" y="223"/>
                </a:lnTo>
                <a:lnTo>
                  <a:pt x="2789" y="219"/>
                </a:lnTo>
                <a:lnTo>
                  <a:pt x="2936" y="214"/>
                </a:lnTo>
                <a:lnTo>
                  <a:pt x="3083" y="209"/>
                </a:lnTo>
                <a:lnTo>
                  <a:pt x="3227" y="202"/>
                </a:lnTo>
                <a:lnTo>
                  <a:pt x="3367" y="195"/>
                </a:lnTo>
                <a:lnTo>
                  <a:pt x="3507" y="1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8" name="Rectangle 5"/>
          <p:cNvSpPr>
            <a:spLocks noChangeArrowheads="1"/>
          </p:cNvSpPr>
          <p:nvPr/>
        </p:nvSpPr>
        <p:spPr bwMode="auto">
          <a:xfrm>
            <a:off x="908050" y="1327150"/>
            <a:ext cx="534988" cy="53657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89" name="Rectangle 6"/>
          <p:cNvSpPr>
            <a:spLocks noChangeArrowheads="1"/>
          </p:cNvSpPr>
          <p:nvPr/>
        </p:nvSpPr>
        <p:spPr bwMode="auto">
          <a:xfrm>
            <a:off x="993775" y="1443038"/>
            <a:ext cx="4349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127-PN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390" name="Rectangle 7"/>
          <p:cNvSpPr>
            <a:spLocks noChangeArrowheads="1"/>
          </p:cNvSpPr>
          <p:nvPr/>
        </p:nvSpPr>
        <p:spPr bwMode="auto">
          <a:xfrm>
            <a:off x="1027113" y="1603375"/>
            <a:ext cx="3651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source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391" name="Rectangle 8"/>
          <p:cNvSpPr>
            <a:spLocks noChangeArrowheads="1"/>
          </p:cNvSpPr>
          <p:nvPr/>
        </p:nvSpPr>
        <p:spPr bwMode="auto">
          <a:xfrm>
            <a:off x="1641475" y="1327150"/>
            <a:ext cx="536575" cy="53657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2" name="Rectangle 9"/>
          <p:cNvSpPr>
            <a:spLocks noChangeArrowheads="1"/>
          </p:cNvSpPr>
          <p:nvPr/>
        </p:nvSpPr>
        <p:spPr bwMode="auto">
          <a:xfrm>
            <a:off x="1819275" y="1522413"/>
            <a:ext cx="2413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LPF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393" name="Rectangle 10"/>
          <p:cNvSpPr>
            <a:spLocks noChangeArrowheads="1"/>
          </p:cNvSpPr>
          <p:nvPr/>
        </p:nvSpPr>
        <p:spPr bwMode="auto">
          <a:xfrm>
            <a:off x="2376488" y="1327150"/>
            <a:ext cx="534987" cy="53657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4" name="Rectangle 11"/>
          <p:cNvSpPr>
            <a:spLocks noChangeArrowheads="1"/>
          </p:cNvSpPr>
          <p:nvPr/>
        </p:nvSpPr>
        <p:spPr bwMode="auto">
          <a:xfrm>
            <a:off x="2501900" y="1443038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BPSK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395" name="Rectangle 12"/>
          <p:cNvSpPr>
            <a:spLocks noChangeArrowheads="1"/>
          </p:cNvSpPr>
          <p:nvPr/>
        </p:nvSpPr>
        <p:spPr bwMode="auto">
          <a:xfrm>
            <a:off x="2551113" y="1603375"/>
            <a:ext cx="247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mod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396" name="Group 13"/>
          <p:cNvGrpSpPr>
            <a:grpSpLocks/>
          </p:cNvGrpSpPr>
          <p:nvPr/>
        </p:nvGrpSpPr>
        <p:grpSpPr bwMode="auto">
          <a:xfrm>
            <a:off x="1441450" y="1550988"/>
            <a:ext cx="200025" cy="88900"/>
            <a:chOff x="2004" y="769"/>
            <a:chExt cx="126" cy="56"/>
          </a:xfrm>
        </p:grpSpPr>
        <p:sp>
          <p:nvSpPr>
            <p:cNvPr id="272523" name="Line 14"/>
            <p:cNvSpPr>
              <a:spLocks noChangeShapeType="1"/>
            </p:cNvSpPr>
            <p:nvPr/>
          </p:nvSpPr>
          <p:spPr bwMode="auto">
            <a:xfrm>
              <a:off x="2004" y="797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24" name="Freeform 15"/>
            <p:cNvSpPr>
              <a:spLocks/>
            </p:cNvSpPr>
            <p:nvPr/>
          </p:nvSpPr>
          <p:spPr bwMode="auto">
            <a:xfrm>
              <a:off x="2076" y="769"/>
              <a:ext cx="54" cy="56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397" name="Rectangle 16"/>
          <p:cNvSpPr>
            <a:spLocks noChangeArrowheads="1"/>
          </p:cNvSpPr>
          <p:nvPr/>
        </p:nvSpPr>
        <p:spPr bwMode="auto">
          <a:xfrm>
            <a:off x="3109913" y="1327150"/>
            <a:ext cx="536575" cy="53657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398" name="Rectangle 17"/>
          <p:cNvSpPr>
            <a:spLocks noChangeArrowheads="1"/>
          </p:cNvSpPr>
          <p:nvPr/>
        </p:nvSpPr>
        <p:spPr bwMode="auto">
          <a:xfrm>
            <a:off x="3251200" y="1443038"/>
            <a:ext cx="3175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linear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399" name="Rectangle 18"/>
          <p:cNvSpPr>
            <a:spLocks noChangeArrowheads="1"/>
          </p:cNvSpPr>
          <p:nvPr/>
        </p:nvSpPr>
        <p:spPr bwMode="auto">
          <a:xfrm>
            <a:off x="3319463" y="1603375"/>
            <a:ext cx="1778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PA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00" name="Group 19"/>
          <p:cNvGrpSpPr>
            <a:grpSpLocks/>
          </p:cNvGrpSpPr>
          <p:nvPr/>
        </p:nvGrpSpPr>
        <p:grpSpPr bwMode="auto">
          <a:xfrm>
            <a:off x="2176463" y="1550988"/>
            <a:ext cx="200025" cy="88900"/>
            <a:chOff x="2467" y="769"/>
            <a:chExt cx="126" cy="56"/>
          </a:xfrm>
        </p:grpSpPr>
        <p:sp>
          <p:nvSpPr>
            <p:cNvPr id="272521" name="Line 20"/>
            <p:cNvSpPr>
              <a:spLocks noChangeShapeType="1"/>
            </p:cNvSpPr>
            <p:nvPr/>
          </p:nvSpPr>
          <p:spPr bwMode="auto">
            <a:xfrm>
              <a:off x="2467" y="797"/>
              <a:ext cx="7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22" name="Freeform 21"/>
            <p:cNvSpPr>
              <a:spLocks/>
            </p:cNvSpPr>
            <p:nvPr/>
          </p:nvSpPr>
          <p:spPr bwMode="auto">
            <a:xfrm>
              <a:off x="2539" y="769"/>
              <a:ext cx="54" cy="56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01" name="Group 22"/>
          <p:cNvGrpSpPr>
            <a:grpSpLocks/>
          </p:cNvGrpSpPr>
          <p:nvPr/>
        </p:nvGrpSpPr>
        <p:grpSpPr bwMode="auto">
          <a:xfrm>
            <a:off x="2909888" y="1550988"/>
            <a:ext cx="200025" cy="88900"/>
            <a:chOff x="2929" y="769"/>
            <a:chExt cx="126" cy="56"/>
          </a:xfrm>
        </p:grpSpPr>
        <p:sp>
          <p:nvSpPr>
            <p:cNvPr id="272519" name="Line 23"/>
            <p:cNvSpPr>
              <a:spLocks noChangeShapeType="1"/>
            </p:cNvSpPr>
            <p:nvPr/>
          </p:nvSpPr>
          <p:spPr bwMode="auto">
            <a:xfrm>
              <a:off x="2929" y="797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20" name="Freeform 24"/>
            <p:cNvSpPr>
              <a:spLocks/>
            </p:cNvSpPr>
            <p:nvPr/>
          </p:nvSpPr>
          <p:spPr bwMode="auto">
            <a:xfrm>
              <a:off x="3001" y="769"/>
              <a:ext cx="54" cy="56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02" name="Line 25"/>
          <p:cNvSpPr>
            <a:spLocks noChangeShapeType="1"/>
          </p:cNvSpPr>
          <p:nvPr/>
        </p:nvSpPr>
        <p:spPr bwMode="auto">
          <a:xfrm>
            <a:off x="3644900" y="1595438"/>
            <a:ext cx="200025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2403" name="Group 26"/>
          <p:cNvGrpSpPr>
            <a:grpSpLocks/>
          </p:cNvGrpSpPr>
          <p:nvPr/>
        </p:nvGrpSpPr>
        <p:grpSpPr bwMode="auto">
          <a:xfrm>
            <a:off x="3622675" y="1595438"/>
            <a:ext cx="222250" cy="800100"/>
            <a:chOff x="3378" y="797"/>
            <a:chExt cx="140" cy="504"/>
          </a:xfrm>
        </p:grpSpPr>
        <p:sp>
          <p:nvSpPr>
            <p:cNvPr id="272517" name="Line 27"/>
            <p:cNvSpPr>
              <a:spLocks noChangeShapeType="1"/>
            </p:cNvSpPr>
            <p:nvPr/>
          </p:nvSpPr>
          <p:spPr bwMode="auto">
            <a:xfrm flipH="1">
              <a:off x="3405" y="797"/>
              <a:ext cx="113" cy="45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18" name="Freeform 28"/>
            <p:cNvSpPr>
              <a:spLocks/>
            </p:cNvSpPr>
            <p:nvPr/>
          </p:nvSpPr>
          <p:spPr bwMode="auto">
            <a:xfrm>
              <a:off x="3378" y="1242"/>
              <a:ext cx="53" cy="59"/>
            </a:xfrm>
            <a:custGeom>
              <a:avLst/>
              <a:gdLst>
                <a:gd name="T0" fmla="*/ 0 w 106"/>
                <a:gd name="T1" fmla="*/ 0 h 119"/>
                <a:gd name="T2" fmla="*/ 1 w 106"/>
                <a:gd name="T3" fmla="*/ 3 h 119"/>
                <a:gd name="T4" fmla="*/ 4 w 106"/>
                <a:gd name="T5" fmla="*/ 0 h 119"/>
                <a:gd name="T6" fmla="*/ 0 w 106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6" h="119">
                  <a:moveTo>
                    <a:pt x="0" y="0"/>
                  </a:moveTo>
                  <a:lnTo>
                    <a:pt x="28" y="119"/>
                  </a:lnTo>
                  <a:lnTo>
                    <a:pt x="10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04" name="Rectangle 29"/>
          <p:cNvSpPr>
            <a:spLocks noChangeArrowheads="1"/>
          </p:cNvSpPr>
          <p:nvPr/>
        </p:nvSpPr>
        <p:spPr bwMode="auto">
          <a:xfrm>
            <a:off x="774700" y="1928813"/>
            <a:ext cx="84931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05" name="Rectangle 30"/>
          <p:cNvSpPr>
            <a:spLocks noChangeArrowheads="1"/>
          </p:cNvSpPr>
          <p:nvPr/>
        </p:nvSpPr>
        <p:spPr bwMode="auto">
          <a:xfrm>
            <a:off x="882650" y="1978025"/>
            <a:ext cx="4302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bipolar 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06" name="Rectangle 31"/>
          <p:cNvSpPr>
            <a:spLocks noChangeArrowheads="1"/>
          </p:cNvSpPr>
          <p:nvPr/>
        </p:nvSpPr>
        <p:spPr bwMode="auto">
          <a:xfrm>
            <a:off x="881063" y="2136775"/>
            <a:ext cx="4429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NRZ @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07" name="Rectangle 32"/>
          <p:cNvSpPr>
            <a:spLocks noChangeArrowheads="1"/>
          </p:cNvSpPr>
          <p:nvPr/>
        </p:nvSpPr>
        <p:spPr bwMode="auto">
          <a:xfrm>
            <a:off x="882650" y="2297113"/>
            <a:ext cx="1746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10 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08" name="Rectangle 33"/>
          <p:cNvSpPr>
            <a:spLocks noChangeArrowheads="1"/>
          </p:cNvSpPr>
          <p:nvPr/>
        </p:nvSpPr>
        <p:spPr bwMode="auto">
          <a:xfrm>
            <a:off x="1050925" y="2297113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Mbits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09" name="Rectangle 34"/>
          <p:cNvSpPr>
            <a:spLocks noChangeArrowheads="1"/>
          </p:cNvSpPr>
          <p:nvPr/>
        </p:nvSpPr>
        <p:spPr bwMode="auto">
          <a:xfrm>
            <a:off x="1360488" y="2297113"/>
            <a:ext cx="217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/sec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10" name="Group 35"/>
          <p:cNvGrpSpPr>
            <a:grpSpLocks/>
          </p:cNvGrpSpPr>
          <p:nvPr/>
        </p:nvGrpSpPr>
        <p:grpSpPr bwMode="auto">
          <a:xfrm>
            <a:off x="1308100" y="1662113"/>
            <a:ext cx="282575" cy="422275"/>
            <a:chOff x="1920" y="839"/>
            <a:chExt cx="178" cy="266"/>
          </a:xfrm>
        </p:grpSpPr>
        <p:sp>
          <p:nvSpPr>
            <p:cNvPr id="272515" name="Freeform 36"/>
            <p:cNvSpPr>
              <a:spLocks/>
            </p:cNvSpPr>
            <p:nvPr/>
          </p:nvSpPr>
          <p:spPr bwMode="auto">
            <a:xfrm>
              <a:off x="1920" y="892"/>
              <a:ext cx="150" cy="213"/>
            </a:xfrm>
            <a:custGeom>
              <a:avLst/>
              <a:gdLst>
                <a:gd name="T0" fmla="*/ 10 w 300"/>
                <a:gd name="T1" fmla="*/ 0 h 426"/>
                <a:gd name="T2" fmla="*/ 10 w 300"/>
                <a:gd name="T3" fmla="*/ 0 h 426"/>
                <a:gd name="T4" fmla="*/ 10 w 300"/>
                <a:gd name="T5" fmla="*/ 1 h 426"/>
                <a:gd name="T6" fmla="*/ 10 w 300"/>
                <a:gd name="T7" fmla="*/ 2 h 426"/>
                <a:gd name="T8" fmla="*/ 9 w 300"/>
                <a:gd name="T9" fmla="*/ 3 h 426"/>
                <a:gd name="T10" fmla="*/ 9 w 300"/>
                <a:gd name="T11" fmla="*/ 5 h 426"/>
                <a:gd name="T12" fmla="*/ 9 w 300"/>
                <a:gd name="T13" fmla="*/ 6 h 426"/>
                <a:gd name="T14" fmla="*/ 8 w 300"/>
                <a:gd name="T15" fmla="*/ 7 h 426"/>
                <a:gd name="T16" fmla="*/ 8 w 300"/>
                <a:gd name="T17" fmla="*/ 8 h 426"/>
                <a:gd name="T18" fmla="*/ 7 w 300"/>
                <a:gd name="T19" fmla="*/ 9 h 426"/>
                <a:gd name="T20" fmla="*/ 7 w 300"/>
                <a:gd name="T21" fmla="*/ 10 h 426"/>
                <a:gd name="T22" fmla="*/ 6 w 300"/>
                <a:gd name="T23" fmla="*/ 11 h 426"/>
                <a:gd name="T24" fmla="*/ 6 w 300"/>
                <a:gd name="T25" fmla="*/ 12 h 426"/>
                <a:gd name="T26" fmla="*/ 5 w 300"/>
                <a:gd name="T27" fmla="*/ 12 h 426"/>
                <a:gd name="T28" fmla="*/ 4 w 300"/>
                <a:gd name="T29" fmla="*/ 13 h 426"/>
                <a:gd name="T30" fmla="*/ 3 w 300"/>
                <a:gd name="T31" fmla="*/ 13 h 426"/>
                <a:gd name="T32" fmla="*/ 3 w 300"/>
                <a:gd name="T33" fmla="*/ 14 h 426"/>
                <a:gd name="T34" fmla="*/ 2 w 300"/>
                <a:gd name="T35" fmla="*/ 14 h 426"/>
                <a:gd name="T36" fmla="*/ 1 w 300"/>
                <a:gd name="T37" fmla="*/ 14 h 426"/>
                <a:gd name="T38" fmla="*/ 1 w 300"/>
                <a:gd name="T39" fmla="*/ 14 h 426"/>
                <a:gd name="T40" fmla="*/ 0 w 300"/>
                <a:gd name="T41" fmla="*/ 14 h 4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00" h="426">
                  <a:moveTo>
                    <a:pt x="300" y="0"/>
                  </a:moveTo>
                  <a:lnTo>
                    <a:pt x="300" y="0"/>
                  </a:lnTo>
                  <a:lnTo>
                    <a:pt x="298" y="4"/>
                  </a:lnTo>
                  <a:lnTo>
                    <a:pt x="293" y="47"/>
                  </a:lnTo>
                  <a:lnTo>
                    <a:pt x="286" y="89"/>
                  </a:lnTo>
                  <a:lnTo>
                    <a:pt x="275" y="131"/>
                  </a:lnTo>
                  <a:lnTo>
                    <a:pt x="265" y="170"/>
                  </a:lnTo>
                  <a:lnTo>
                    <a:pt x="251" y="207"/>
                  </a:lnTo>
                  <a:lnTo>
                    <a:pt x="237" y="242"/>
                  </a:lnTo>
                  <a:lnTo>
                    <a:pt x="219" y="275"/>
                  </a:lnTo>
                  <a:lnTo>
                    <a:pt x="202" y="305"/>
                  </a:lnTo>
                  <a:lnTo>
                    <a:pt x="182" y="331"/>
                  </a:lnTo>
                  <a:lnTo>
                    <a:pt x="161" y="356"/>
                  </a:lnTo>
                  <a:lnTo>
                    <a:pt x="140" y="377"/>
                  </a:lnTo>
                  <a:lnTo>
                    <a:pt x="118" y="394"/>
                  </a:lnTo>
                  <a:lnTo>
                    <a:pt x="93" y="406"/>
                  </a:lnTo>
                  <a:lnTo>
                    <a:pt x="69" y="417"/>
                  </a:lnTo>
                  <a:lnTo>
                    <a:pt x="44" y="424"/>
                  </a:lnTo>
                  <a:lnTo>
                    <a:pt x="18" y="426"/>
                  </a:lnTo>
                  <a:lnTo>
                    <a:pt x="9" y="426"/>
                  </a:lnTo>
                  <a:lnTo>
                    <a:pt x="0" y="424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16" name="Freeform 37"/>
            <p:cNvSpPr>
              <a:spLocks/>
            </p:cNvSpPr>
            <p:nvPr/>
          </p:nvSpPr>
          <p:spPr bwMode="auto">
            <a:xfrm>
              <a:off x="2043" y="839"/>
              <a:ext cx="55" cy="55"/>
            </a:xfrm>
            <a:custGeom>
              <a:avLst/>
              <a:gdLst>
                <a:gd name="T0" fmla="*/ 4 w 110"/>
                <a:gd name="T1" fmla="*/ 3 h 111"/>
                <a:gd name="T2" fmla="*/ 2 w 110"/>
                <a:gd name="T3" fmla="*/ 0 h 111"/>
                <a:gd name="T4" fmla="*/ 0 w 110"/>
                <a:gd name="T5" fmla="*/ 3 h 111"/>
                <a:gd name="T6" fmla="*/ 4 w 110"/>
                <a:gd name="T7" fmla="*/ 3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" h="111">
                  <a:moveTo>
                    <a:pt x="110" y="111"/>
                  </a:moveTo>
                  <a:lnTo>
                    <a:pt x="57" y="0"/>
                  </a:lnTo>
                  <a:lnTo>
                    <a:pt x="0" y="107"/>
                  </a:lnTo>
                  <a:lnTo>
                    <a:pt x="110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11" name="Rectangle 38"/>
          <p:cNvSpPr>
            <a:spLocks noChangeArrowheads="1"/>
          </p:cNvSpPr>
          <p:nvPr/>
        </p:nvSpPr>
        <p:spPr bwMode="auto">
          <a:xfrm>
            <a:off x="2214563" y="1928813"/>
            <a:ext cx="103028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12" name="Rectangle 39"/>
          <p:cNvSpPr>
            <a:spLocks noChangeArrowheads="1"/>
          </p:cNvSpPr>
          <p:nvPr/>
        </p:nvSpPr>
        <p:spPr bwMode="auto">
          <a:xfrm>
            <a:off x="2319338" y="1978025"/>
            <a:ext cx="9032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aircraft fuselage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13" name="Group 40"/>
          <p:cNvGrpSpPr>
            <a:grpSpLocks/>
          </p:cNvGrpSpPr>
          <p:nvPr/>
        </p:nvGrpSpPr>
        <p:grpSpPr bwMode="auto">
          <a:xfrm>
            <a:off x="3176588" y="2062163"/>
            <a:ext cx="173037" cy="288925"/>
            <a:chOff x="3097" y="1091"/>
            <a:chExt cx="109" cy="182"/>
          </a:xfrm>
        </p:grpSpPr>
        <p:sp>
          <p:nvSpPr>
            <p:cNvPr id="272513" name="Freeform 41"/>
            <p:cNvSpPr>
              <a:spLocks/>
            </p:cNvSpPr>
            <p:nvPr/>
          </p:nvSpPr>
          <p:spPr bwMode="auto">
            <a:xfrm>
              <a:off x="3097" y="1091"/>
              <a:ext cx="82" cy="129"/>
            </a:xfrm>
            <a:custGeom>
              <a:avLst/>
              <a:gdLst>
                <a:gd name="T0" fmla="*/ 6 w 163"/>
                <a:gd name="T1" fmla="*/ 9 h 257"/>
                <a:gd name="T2" fmla="*/ 6 w 163"/>
                <a:gd name="T3" fmla="*/ 9 h 257"/>
                <a:gd name="T4" fmla="*/ 6 w 163"/>
                <a:gd name="T5" fmla="*/ 8 h 257"/>
                <a:gd name="T6" fmla="*/ 5 w 163"/>
                <a:gd name="T7" fmla="*/ 7 h 257"/>
                <a:gd name="T8" fmla="*/ 5 w 163"/>
                <a:gd name="T9" fmla="*/ 5 h 257"/>
                <a:gd name="T10" fmla="*/ 4 w 163"/>
                <a:gd name="T11" fmla="*/ 4 h 257"/>
                <a:gd name="T12" fmla="*/ 4 w 163"/>
                <a:gd name="T13" fmla="*/ 3 h 257"/>
                <a:gd name="T14" fmla="*/ 3 w 163"/>
                <a:gd name="T15" fmla="*/ 2 h 257"/>
                <a:gd name="T16" fmla="*/ 3 w 163"/>
                <a:gd name="T17" fmla="*/ 2 h 257"/>
                <a:gd name="T18" fmla="*/ 3 w 163"/>
                <a:gd name="T19" fmla="*/ 1 h 257"/>
                <a:gd name="T20" fmla="*/ 2 w 163"/>
                <a:gd name="T21" fmla="*/ 1 h 257"/>
                <a:gd name="T22" fmla="*/ 2 w 163"/>
                <a:gd name="T23" fmla="*/ 1 h 257"/>
                <a:gd name="T24" fmla="*/ 2 w 163"/>
                <a:gd name="T25" fmla="*/ 1 h 257"/>
                <a:gd name="T26" fmla="*/ 1 w 163"/>
                <a:gd name="T27" fmla="*/ 1 h 257"/>
                <a:gd name="T28" fmla="*/ 1 w 163"/>
                <a:gd name="T29" fmla="*/ 0 h 257"/>
                <a:gd name="T30" fmla="*/ 0 w 163"/>
                <a:gd name="T31" fmla="*/ 0 h 2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3" h="257">
                  <a:moveTo>
                    <a:pt x="163" y="257"/>
                  </a:moveTo>
                  <a:lnTo>
                    <a:pt x="163" y="257"/>
                  </a:lnTo>
                  <a:lnTo>
                    <a:pt x="161" y="254"/>
                  </a:lnTo>
                  <a:lnTo>
                    <a:pt x="152" y="201"/>
                  </a:lnTo>
                  <a:lnTo>
                    <a:pt x="140" y="152"/>
                  </a:lnTo>
                  <a:lnTo>
                    <a:pt x="124" y="108"/>
                  </a:lnTo>
                  <a:lnTo>
                    <a:pt x="107" y="72"/>
                  </a:lnTo>
                  <a:lnTo>
                    <a:pt x="96" y="56"/>
                  </a:lnTo>
                  <a:lnTo>
                    <a:pt x="86" y="42"/>
                  </a:lnTo>
                  <a:lnTo>
                    <a:pt x="74" y="30"/>
                  </a:lnTo>
                  <a:lnTo>
                    <a:pt x="61" y="19"/>
                  </a:lnTo>
                  <a:lnTo>
                    <a:pt x="49" y="10"/>
                  </a:lnTo>
                  <a:lnTo>
                    <a:pt x="37" y="5"/>
                  </a:lnTo>
                  <a:lnTo>
                    <a:pt x="24" y="1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14" name="Freeform 42"/>
            <p:cNvSpPr>
              <a:spLocks/>
            </p:cNvSpPr>
            <p:nvPr/>
          </p:nvSpPr>
          <p:spPr bwMode="auto">
            <a:xfrm>
              <a:off x="3151" y="1218"/>
              <a:ext cx="55" cy="55"/>
            </a:xfrm>
            <a:custGeom>
              <a:avLst/>
              <a:gdLst>
                <a:gd name="T0" fmla="*/ 0 w 110"/>
                <a:gd name="T1" fmla="*/ 1 h 110"/>
                <a:gd name="T2" fmla="*/ 2 w 110"/>
                <a:gd name="T3" fmla="*/ 4 h 110"/>
                <a:gd name="T4" fmla="*/ 4 w 110"/>
                <a:gd name="T5" fmla="*/ 0 h 110"/>
                <a:gd name="T6" fmla="*/ 0 w 110"/>
                <a:gd name="T7" fmla="*/ 1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" h="110">
                  <a:moveTo>
                    <a:pt x="0" y="5"/>
                  </a:moveTo>
                  <a:lnTo>
                    <a:pt x="61" y="110"/>
                  </a:lnTo>
                  <a:lnTo>
                    <a:pt x="11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14" name="Group 43"/>
          <p:cNvGrpSpPr>
            <a:grpSpLocks/>
          </p:cNvGrpSpPr>
          <p:nvPr/>
        </p:nvGrpSpPr>
        <p:grpSpPr bwMode="auto">
          <a:xfrm>
            <a:off x="3467100" y="2595563"/>
            <a:ext cx="87313" cy="601662"/>
            <a:chOff x="3280" y="1427"/>
            <a:chExt cx="55" cy="379"/>
          </a:xfrm>
        </p:grpSpPr>
        <p:sp>
          <p:nvSpPr>
            <p:cNvPr id="272511" name="Line 44"/>
            <p:cNvSpPr>
              <a:spLocks noChangeShapeType="1"/>
            </p:cNvSpPr>
            <p:nvPr/>
          </p:nvSpPr>
          <p:spPr bwMode="auto">
            <a:xfrm>
              <a:off x="3308" y="1427"/>
              <a:ext cx="1" cy="326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12" name="Freeform 45"/>
            <p:cNvSpPr>
              <a:spLocks/>
            </p:cNvSpPr>
            <p:nvPr/>
          </p:nvSpPr>
          <p:spPr bwMode="auto">
            <a:xfrm>
              <a:off x="3280" y="1751"/>
              <a:ext cx="55" cy="55"/>
            </a:xfrm>
            <a:custGeom>
              <a:avLst/>
              <a:gdLst>
                <a:gd name="T0" fmla="*/ 0 w 111"/>
                <a:gd name="T1" fmla="*/ 0 h 108"/>
                <a:gd name="T2" fmla="*/ 1 w 111"/>
                <a:gd name="T3" fmla="*/ 4 h 108"/>
                <a:gd name="T4" fmla="*/ 3 w 111"/>
                <a:gd name="T5" fmla="*/ 0 h 108"/>
                <a:gd name="T6" fmla="*/ 0 w 111"/>
                <a:gd name="T7" fmla="*/ 0 h 1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108">
                  <a:moveTo>
                    <a:pt x="0" y="0"/>
                  </a:moveTo>
                  <a:lnTo>
                    <a:pt x="56" y="108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15" name="Group 46"/>
          <p:cNvGrpSpPr>
            <a:grpSpLocks/>
          </p:cNvGrpSpPr>
          <p:nvPr/>
        </p:nvGrpSpPr>
        <p:grpSpPr bwMode="auto">
          <a:xfrm>
            <a:off x="3043238" y="2595563"/>
            <a:ext cx="401637" cy="468312"/>
            <a:chOff x="3013" y="1427"/>
            <a:chExt cx="253" cy="295"/>
          </a:xfrm>
        </p:grpSpPr>
        <p:sp>
          <p:nvSpPr>
            <p:cNvPr id="272509" name="Line 47"/>
            <p:cNvSpPr>
              <a:spLocks noChangeShapeType="1"/>
            </p:cNvSpPr>
            <p:nvPr/>
          </p:nvSpPr>
          <p:spPr bwMode="auto">
            <a:xfrm flipH="1">
              <a:off x="3047" y="1427"/>
              <a:ext cx="219" cy="25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10" name="Freeform 48"/>
            <p:cNvSpPr>
              <a:spLocks/>
            </p:cNvSpPr>
            <p:nvPr/>
          </p:nvSpPr>
          <p:spPr bwMode="auto">
            <a:xfrm>
              <a:off x="3013" y="1662"/>
              <a:ext cx="56" cy="60"/>
            </a:xfrm>
            <a:custGeom>
              <a:avLst/>
              <a:gdLst>
                <a:gd name="T0" fmla="*/ 1 w 112"/>
                <a:gd name="T1" fmla="*/ 0 h 119"/>
                <a:gd name="T2" fmla="*/ 0 w 112"/>
                <a:gd name="T3" fmla="*/ 4 h 119"/>
                <a:gd name="T4" fmla="*/ 4 w 112"/>
                <a:gd name="T5" fmla="*/ 3 h 119"/>
                <a:gd name="T6" fmla="*/ 1 w 112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2" h="119">
                  <a:moveTo>
                    <a:pt x="28" y="0"/>
                  </a:moveTo>
                  <a:lnTo>
                    <a:pt x="0" y="119"/>
                  </a:lnTo>
                  <a:lnTo>
                    <a:pt x="112" y="7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16" name="Group 49"/>
          <p:cNvGrpSpPr>
            <a:grpSpLocks/>
          </p:cNvGrpSpPr>
          <p:nvPr/>
        </p:nvGrpSpPr>
        <p:grpSpPr bwMode="auto">
          <a:xfrm>
            <a:off x="3578225" y="2595563"/>
            <a:ext cx="400050" cy="468312"/>
            <a:chOff x="3350" y="1427"/>
            <a:chExt cx="252" cy="295"/>
          </a:xfrm>
        </p:grpSpPr>
        <p:sp>
          <p:nvSpPr>
            <p:cNvPr id="272507" name="Line 50"/>
            <p:cNvSpPr>
              <a:spLocks noChangeShapeType="1"/>
            </p:cNvSpPr>
            <p:nvPr/>
          </p:nvSpPr>
          <p:spPr bwMode="auto">
            <a:xfrm>
              <a:off x="3350" y="1427"/>
              <a:ext cx="219" cy="25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08" name="Freeform 51"/>
            <p:cNvSpPr>
              <a:spLocks/>
            </p:cNvSpPr>
            <p:nvPr/>
          </p:nvSpPr>
          <p:spPr bwMode="auto">
            <a:xfrm>
              <a:off x="3545" y="1663"/>
              <a:ext cx="57" cy="59"/>
            </a:xfrm>
            <a:custGeom>
              <a:avLst/>
              <a:gdLst>
                <a:gd name="T0" fmla="*/ 0 w 114"/>
                <a:gd name="T1" fmla="*/ 3 h 117"/>
                <a:gd name="T2" fmla="*/ 4 w 114"/>
                <a:gd name="T3" fmla="*/ 4 h 117"/>
                <a:gd name="T4" fmla="*/ 3 w 114"/>
                <a:gd name="T5" fmla="*/ 0 h 117"/>
                <a:gd name="T6" fmla="*/ 0 w 114"/>
                <a:gd name="T7" fmla="*/ 3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17">
                  <a:moveTo>
                    <a:pt x="0" y="71"/>
                  </a:moveTo>
                  <a:lnTo>
                    <a:pt x="114" y="117"/>
                  </a:lnTo>
                  <a:lnTo>
                    <a:pt x="84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17" name="Freeform 52"/>
          <p:cNvSpPr>
            <a:spLocks/>
          </p:cNvSpPr>
          <p:nvPr/>
        </p:nvSpPr>
        <p:spPr bwMode="auto">
          <a:xfrm>
            <a:off x="3032125" y="2838450"/>
            <a:ext cx="931863" cy="158750"/>
          </a:xfrm>
          <a:custGeom>
            <a:avLst/>
            <a:gdLst>
              <a:gd name="T0" fmla="*/ 2147483647 w 1174"/>
              <a:gd name="T1" fmla="*/ 0 h 200"/>
              <a:gd name="T2" fmla="*/ 2147483647 w 1174"/>
              <a:gd name="T3" fmla="*/ 2147483647 h 200"/>
              <a:gd name="T4" fmla="*/ 2147483647 w 1174"/>
              <a:gd name="T5" fmla="*/ 2147483647 h 200"/>
              <a:gd name="T6" fmla="*/ 2147483647 w 1174"/>
              <a:gd name="T7" fmla="*/ 2147483647 h 200"/>
              <a:gd name="T8" fmla="*/ 2147483647 w 1174"/>
              <a:gd name="T9" fmla="*/ 2147483647 h 200"/>
              <a:gd name="T10" fmla="*/ 2147483647 w 1174"/>
              <a:gd name="T11" fmla="*/ 2147483647 h 200"/>
              <a:gd name="T12" fmla="*/ 2147483647 w 1174"/>
              <a:gd name="T13" fmla="*/ 2147483647 h 200"/>
              <a:gd name="T14" fmla="*/ 2147483647 w 1174"/>
              <a:gd name="T15" fmla="*/ 2147483647 h 200"/>
              <a:gd name="T16" fmla="*/ 2147483647 w 1174"/>
              <a:gd name="T17" fmla="*/ 2147483647 h 200"/>
              <a:gd name="T18" fmla="*/ 2147483647 w 1174"/>
              <a:gd name="T19" fmla="*/ 2147483647 h 200"/>
              <a:gd name="T20" fmla="*/ 2147483647 w 1174"/>
              <a:gd name="T21" fmla="*/ 2147483647 h 200"/>
              <a:gd name="T22" fmla="*/ 2147483647 w 1174"/>
              <a:gd name="T23" fmla="*/ 2147483647 h 200"/>
              <a:gd name="T24" fmla="*/ 2147483647 w 1174"/>
              <a:gd name="T25" fmla="*/ 2147483647 h 200"/>
              <a:gd name="T26" fmla="*/ 2147483647 w 1174"/>
              <a:gd name="T27" fmla="*/ 2147483647 h 200"/>
              <a:gd name="T28" fmla="*/ 2147483647 w 1174"/>
              <a:gd name="T29" fmla="*/ 2147483647 h 200"/>
              <a:gd name="T30" fmla="*/ 2147483647 w 1174"/>
              <a:gd name="T31" fmla="*/ 2147483647 h 200"/>
              <a:gd name="T32" fmla="*/ 0 w 1174"/>
              <a:gd name="T33" fmla="*/ 2147483647 h 2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74" h="200">
                <a:moveTo>
                  <a:pt x="1174" y="0"/>
                </a:moveTo>
                <a:lnTo>
                  <a:pt x="1107" y="46"/>
                </a:lnTo>
                <a:lnTo>
                  <a:pt x="1037" y="86"/>
                </a:lnTo>
                <a:lnTo>
                  <a:pt x="963" y="121"/>
                </a:lnTo>
                <a:lnTo>
                  <a:pt x="890" y="149"/>
                </a:lnTo>
                <a:lnTo>
                  <a:pt x="813" y="170"/>
                </a:lnTo>
                <a:lnTo>
                  <a:pt x="734" y="187"/>
                </a:lnTo>
                <a:lnTo>
                  <a:pt x="653" y="196"/>
                </a:lnTo>
                <a:lnTo>
                  <a:pt x="573" y="200"/>
                </a:lnTo>
                <a:lnTo>
                  <a:pt x="496" y="196"/>
                </a:lnTo>
                <a:lnTo>
                  <a:pt x="420" y="189"/>
                </a:lnTo>
                <a:lnTo>
                  <a:pt x="345" y="173"/>
                </a:lnTo>
                <a:lnTo>
                  <a:pt x="273" y="154"/>
                </a:lnTo>
                <a:lnTo>
                  <a:pt x="201" y="130"/>
                </a:lnTo>
                <a:lnTo>
                  <a:pt x="131" y="98"/>
                </a:lnTo>
                <a:lnTo>
                  <a:pt x="65" y="63"/>
                </a:lnTo>
                <a:lnTo>
                  <a:pt x="0" y="21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18" name="Freeform 53"/>
          <p:cNvSpPr>
            <a:spLocks/>
          </p:cNvSpPr>
          <p:nvPr/>
        </p:nvSpPr>
        <p:spPr bwMode="auto">
          <a:xfrm>
            <a:off x="3176588" y="2760663"/>
            <a:ext cx="668337" cy="107950"/>
          </a:xfrm>
          <a:custGeom>
            <a:avLst/>
            <a:gdLst>
              <a:gd name="T0" fmla="*/ 2147483647 w 841"/>
              <a:gd name="T1" fmla="*/ 0 h 135"/>
              <a:gd name="T2" fmla="*/ 2147483647 w 841"/>
              <a:gd name="T3" fmla="*/ 2147483647 h 135"/>
              <a:gd name="T4" fmla="*/ 2147483647 w 841"/>
              <a:gd name="T5" fmla="*/ 2147483647 h 135"/>
              <a:gd name="T6" fmla="*/ 2147483647 w 841"/>
              <a:gd name="T7" fmla="*/ 2147483647 h 135"/>
              <a:gd name="T8" fmla="*/ 2147483647 w 841"/>
              <a:gd name="T9" fmla="*/ 2147483647 h 135"/>
              <a:gd name="T10" fmla="*/ 2147483647 w 841"/>
              <a:gd name="T11" fmla="*/ 2147483647 h 135"/>
              <a:gd name="T12" fmla="*/ 2147483647 w 841"/>
              <a:gd name="T13" fmla="*/ 2147483647 h 135"/>
              <a:gd name="T14" fmla="*/ 2147483647 w 841"/>
              <a:gd name="T15" fmla="*/ 2147483647 h 135"/>
              <a:gd name="T16" fmla="*/ 2147483647 w 841"/>
              <a:gd name="T17" fmla="*/ 2147483647 h 135"/>
              <a:gd name="T18" fmla="*/ 2147483647 w 841"/>
              <a:gd name="T19" fmla="*/ 2147483647 h 135"/>
              <a:gd name="T20" fmla="*/ 2147483647 w 841"/>
              <a:gd name="T21" fmla="*/ 2147483647 h 135"/>
              <a:gd name="T22" fmla="*/ 2147483647 w 841"/>
              <a:gd name="T23" fmla="*/ 2147483647 h 135"/>
              <a:gd name="T24" fmla="*/ 2147483647 w 841"/>
              <a:gd name="T25" fmla="*/ 2147483647 h 135"/>
              <a:gd name="T26" fmla="*/ 2147483647 w 841"/>
              <a:gd name="T27" fmla="*/ 2147483647 h 135"/>
              <a:gd name="T28" fmla="*/ 2147483647 w 841"/>
              <a:gd name="T29" fmla="*/ 2147483647 h 135"/>
              <a:gd name="T30" fmla="*/ 2147483647 w 841"/>
              <a:gd name="T31" fmla="*/ 2147483647 h 135"/>
              <a:gd name="T32" fmla="*/ 0 w 841"/>
              <a:gd name="T33" fmla="*/ 2147483647 h 13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1" h="135">
                <a:moveTo>
                  <a:pt x="841" y="0"/>
                </a:moveTo>
                <a:lnTo>
                  <a:pt x="790" y="31"/>
                </a:lnTo>
                <a:lnTo>
                  <a:pt x="738" y="58"/>
                </a:lnTo>
                <a:lnTo>
                  <a:pt x="685" y="80"/>
                </a:lnTo>
                <a:lnTo>
                  <a:pt x="631" y="100"/>
                </a:lnTo>
                <a:lnTo>
                  <a:pt x="575" y="116"/>
                </a:lnTo>
                <a:lnTo>
                  <a:pt x="519" y="126"/>
                </a:lnTo>
                <a:lnTo>
                  <a:pt x="462" y="133"/>
                </a:lnTo>
                <a:lnTo>
                  <a:pt x="405" y="135"/>
                </a:lnTo>
                <a:lnTo>
                  <a:pt x="352" y="133"/>
                </a:lnTo>
                <a:lnTo>
                  <a:pt x="300" y="128"/>
                </a:lnTo>
                <a:lnTo>
                  <a:pt x="249" y="117"/>
                </a:lnTo>
                <a:lnTo>
                  <a:pt x="196" y="105"/>
                </a:lnTo>
                <a:lnTo>
                  <a:pt x="145" y="89"/>
                </a:lnTo>
                <a:lnTo>
                  <a:pt x="96" y="68"/>
                </a:lnTo>
                <a:lnTo>
                  <a:pt x="47" y="45"/>
                </a:lnTo>
                <a:lnTo>
                  <a:pt x="0" y="19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19" name="Freeform 54"/>
          <p:cNvSpPr>
            <a:spLocks/>
          </p:cNvSpPr>
          <p:nvPr/>
        </p:nvSpPr>
        <p:spPr bwMode="auto">
          <a:xfrm>
            <a:off x="3244850" y="2622550"/>
            <a:ext cx="533400" cy="106363"/>
          </a:xfrm>
          <a:custGeom>
            <a:avLst/>
            <a:gdLst>
              <a:gd name="T0" fmla="*/ 2147483647 w 673"/>
              <a:gd name="T1" fmla="*/ 0 h 135"/>
              <a:gd name="T2" fmla="*/ 2147483647 w 673"/>
              <a:gd name="T3" fmla="*/ 2147483647 h 135"/>
              <a:gd name="T4" fmla="*/ 2147483647 w 673"/>
              <a:gd name="T5" fmla="*/ 2147483647 h 135"/>
              <a:gd name="T6" fmla="*/ 2147483647 w 673"/>
              <a:gd name="T7" fmla="*/ 2147483647 h 135"/>
              <a:gd name="T8" fmla="*/ 2147483647 w 673"/>
              <a:gd name="T9" fmla="*/ 2147483647 h 135"/>
              <a:gd name="T10" fmla="*/ 2147483647 w 673"/>
              <a:gd name="T11" fmla="*/ 2147483647 h 135"/>
              <a:gd name="T12" fmla="*/ 2147483647 w 673"/>
              <a:gd name="T13" fmla="*/ 2147483647 h 135"/>
              <a:gd name="T14" fmla="*/ 2147483647 w 673"/>
              <a:gd name="T15" fmla="*/ 2147483647 h 135"/>
              <a:gd name="T16" fmla="*/ 2147483647 w 673"/>
              <a:gd name="T17" fmla="*/ 2147483647 h 135"/>
              <a:gd name="T18" fmla="*/ 2147483647 w 673"/>
              <a:gd name="T19" fmla="*/ 2147483647 h 135"/>
              <a:gd name="T20" fmla="*/ 2147483647 w 673"/>
              <a:gd name="T21" fmla="*/ 2147483647 h 135"/>
              <a:gd name="T22" fmla="*/ 2147483647 w 673"/>
              <a:gd name="T23" fmla="*/ 2147483647 h 135"/>
              <a:gd name="T24" fmla="*/ 2147483647 w 673"/>
              <a:gd name="T25" fmla="*/ 2147483647 h 135"/>
              <a:gd name="T26" fmla="*/ 2147483647 w 673"/>
              <a:gd name="T27" fmla="*/ 2147483647 h 135"/>
              <a:gd name="T28" fmla="*/ 2147483647 w 673"/>
              <a:gd name="T29" fmla="*/ 2147483647 h 135"/>
              <a:gd name="T30" fmla="*/ 2147483647 w 673"/>
              <a:gd name="T31" fmla="*/ 2147483647 h 135"/>
              <a:gd name="T32" fmla="*/ 0 w 673"/>
              <a:gd name="T33" fmla="*/ 2147483647 h 13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73" h="135">
                <a:moveTo>
                  <a:pt x="673" y="0"/>
                </a:moveTo>
                <a:lnTo>
                  <a:pt x="633" y="31"/>
                </a:lnTo>
                <a:lnTo>
                  <a:pt x="590" y="58"/>
                </a:lnTo>
                <a:lnTo>
                  <a:pt x="548" y="80"/>
                </a:lnTo>
                <a:lnTo>
                  <a:pt x="505" y="100"/>
                </a:lnTo>
                <a:lnTo>
                  <a:pt x="461" y="115"/>
                </a:lnTo>
                <a:lnTo>
                  <a:pt x="415" y="126"/>
                </a:lnTo>
                <a:lnTo>
                  <a:pt x="370" y="133"/>
                </a:lnTo>
                <a:lnTo>
                  <a:pt x="324" y="135"/>
                </a:lnTo>
                <a:lnTo>
                  <a:pt x="282" y="133"/>
                </a:lnTo>
                <a:lnTo>
                  <a:pt x="240" y="128"/>
                </a:lnTo>
                <a:lnTo>
                  <a:pt x="198" y="117"/>
                </a:lnTo>
                <a:lnTo>
                  <a:pt x="158" y="105"/>
                </a:lnTo>
                <a:lnTo>
                  <a:pt x="117" y="89"/>
                </a:lnTo>
                <a:lnTo>
                  <a:pt x="77" y="68"/>
                </a:lnTo>
                <a:lnTo>
                  <a:pt x="39" y="45"/>
                </a:lnTo>
                <a:lnTo>
                  <a:pt x="0" y="19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20" name="Rectangle 55"/>
          <p:cNvSpPr>
            <a:spLocks noChangeArrowheads="1"/>
          </p:cNvSpPr>
          <p:nvPr/>
        </p:nvSpPr>
        <p:spPr bwMode="auto">
          <a:xfrm>
            <a:off x="1774825" y="2395538"/>
            <a:ext cx="10572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21" name="Rectangle 56"/>
          <p:cNvSpPr>
            <a:spLocks noChangeArrowheads="1"/>
          </p:cNvSpPr>
          <p:nvPr/>
        </p:nvSpPr>
        <p:spPr bwMode="auto">
          <a:xfrm>
            <a:off x="1879600" y="2444750"/>
            <a:ext cx="8921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hemispherically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22" name="Rectangle 57"/>
          <p:cNvSpPr>
            <a:spLocks noChangeArrowheads="1"/>
          </p:cNvSpPr>
          <p:nvPr/>
        </p:nvSpPr>
        <p:spPr bwMode="auto">
          <a:xfrm>
            <a:off x="1882775" y="2605088"/>
            <a:ext cx="287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omni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23" name="Rectangle 58"/>
          <p:cNvSpPr>
            <a:spLocks noChangeArrowheads="1"/>
          </p:cNvSpPr>
          <p:nvPr/>
        </p:nvSpPr>
        <p:spPr bwMode="auto">
          <a:xfrm>
            <a:off x="2157413" y="2605088"/>
            <a:ext cx="6445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-directional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24" name="Rectangle 59"/>
          <p:cNvSpPr>
            <a:spLocks noChangeArrowheads="1"/>
          </p:cNvSpPr>
          <p:nvPr/>
        </p:nvSpPr>
        <p:spPr bwMode="auto">
          <a:xfrm>
            <a:off x="1882775" y="2765425"/>
            <a:ext cx="4349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antenna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25" name="Group 60"/>
          <p:cNvGrpSpPr>
            <a:grpSpLocks/>
          </p:cNvGrpSpPr>
          <p:nvPr/>
        </p:nvGrpSpPr>
        <p:grpSpPr bwMode="auto">
          <a:xfrm>
            <a:off x="2843213" y="2420938"/>
            <a:ext cx="558800" cy="179387"/>
            <a:chOff x="2887" y="1317"/>
            <a:chExt cx="352" cy="113"/>
          </a:xfrm>
        </p:grpSpPr>
        <p:sp>
          <p:nvSpPr>
            <p:cNvPr id="272505" name="Freeform 61"/>
            <p:cNvSpPr>
              <a:spLocks/>
            </p:cNvSpPr>
            <p:nvPr/>
          </p:nvSpPr>
          <p:spPr bwMode="auto">
            <a:xfrm>
              <a:off x="2887" y="1343"/>
              <a:ext cx="299" cy="87"/>
            </a:xfrm>
            <a:custGeom>
              <a:avLst/>
              <a:gdLst>
                <a:gd name="T0" fmla="*/ 19 w 598"/>
                <a:gd name="T1" fmla="*/ 1 h 174"/>
                <a:gd name="T2" fmla="*/ 19 w 598"/>
                <a:gd name="T3" fmla="*/ 1 h 174"/>
                <a:gd name="T4" fmla="*/ 19 w 598"/>
                <a:gd name="T5" fmla="*/ 1 h 174"/>
                <a:gd name="T6" fmla="*/ 19 w 598"/>
                <a:gd name="T7" fmla="*/ 0 h 174"/>
                <a:gd name="T8" fmla="*/ 16 w 598"/>
                <a:gd name="T9" fmla="*/ 1 h 174"/>
                <a:gd name="T10" fmla="*/ 13 w 598"/>
                <a:gd name="T11" fmla="*/ 1 h 174"/>
                <a:gd name="T12" fmla="*/ 10 w 598"/>
                <a:gd name="T13" fmla="*/ 2 h 174"/>
                <a:gd name="T14" fmla="*/ 9 w 598"/>
                <a:gd name="T15" fmla="*/ 2 h 174"/>
                <a:gd name="T16" fmla="*/ 8 w 598"/>
                <a:gd name="T17" fmla="*/ 2 h 174"/>
                <a:gd name="T18" fmla="*/ 7 w 598"/>
                <a:gd name="T19" fmla="*/ 3 h 174"/>
                <a:gd name="T20" fmla="*/ 6 w 598"/>
                <a:gd name="T21" fmla="*/ 3 h 174"/>
                <a:gd name="T22" fmla="*/ 5 w 598"/>
                <a:gd name="T23" fmla="*/ 3 h 174"/>
                <a:gd name="T24" fmla="*/ 4 w 598"/>
                <a:gd name="T25" fmla="*/ 4 h 174"/>
                <a:gd name="T26" fmla="*/ 3 w 598"/>
                <a:gd name="T27" fmla="*/ 4 h 174"/>
                <a:gd name="T28" fmla="*/ 2 w 598"/>
                <a:gd name="T29" fmla="*/ 5 h 174"/>
                <a:gd name="T30" fmla="*/ 1 w 598"/>
                <a:gd name="T31" fmla="*/ 5 h 174"/>
                <a:gd name="T32" fmla="*/ 0 w 598"/>
                <a:gd name="T33" fmla="*/ 6 h 1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98" h="174">
                  <a:moveTo>
                    <a:pt x="598" y="2"/>
                  </a:moveTo>
                  <a:lnTo>
                    <a:pt x="598" y="2"/>
                  </a:lnTo>
                  <a:lnTo>
                    <a:pt x="596" y="2"/>
                  </a:lnTo>
                  <a:lnTo>
                    <a:pt x="593" y="0"/>
                  </a:lnTo>
                  <a:lnTo>
                    <a:pt x="496" y="7"/>
                  </a:lnTo>
                  <a:lnTo>
                    <a:pt x="405" y="18"/>
                  </a:lnTo>
                  <a:lnTo>
                    <a:pt x="319" y="34"/>
                  </a:lnTo>
                  <a:lnTo>
                    <a:pt x="277" y="44"/>
                  </a:lnTo>
                  <a:lnTo>
                    <a:pt x="239" y="55"/>
                  </a:lnTo>
                  <a:lnTo>
                    <a:pt x="200" y="65"/>
                  </a:lnTo>
                  <a:lnTo>
                    <a:pt x="165" y="79"/>
                  </a:lnTo>
                  <a:lnTo>
                    <a:pt x="132" y="91"/>
                  </a:lnTo>
                  <a:lnTo>
                    <a:pt x="100" y="107"/>
                  </a:lnTo>
                  <a:lnTo>
                    <a:pt x="71" y="123"/>
                  </a:lnTo>
                  <a:lnTo>
                    <a:pt x="44" y="139"/>
                  </a:lnTo>
                  <a:lnTo>
                    <a:pt x="21" y="156"/>
                  </a:lnTo>
                  <a:lnTo>
                    <a:pt x="0" y="174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506" name="Freeform 62"/>
            <p:cNvSpPr>
              <a:spLocks/>
            </p:cNvSpPr>
            <p:nvPr/>
          </p:nvSpPr>
          <p:spPr bwMode="auto">
            <a:xfrm>
              <a:off x="3184" y="1317"/>
              <a:ext cx="55" cy="55"/>
            </a:xfrm>
            <a:custGeom>
              <a:avLst/>
              <a:gdLst>
                <a:gd name="T0" fmla="*/ 1 w 109"/>
                <a:gd name="T1" fmla="*/ 4 h 110"/>
                <a:gd name="T2" fmla="*/ 4 w 109"/>
                <a:gd name="T3" fmla="*/ 2 h 110"/>
                <a:gd name="T4" fmla="*/ 0 w 109"/>
                <a:gd name="T5" fmla="*/ 0 h 110"/>
                <a:gd name="T6" fmla="*/ 1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2" y="110"/>
                  </a:moveTo>
                  <a:lnTo>
                    <a:pt x="109" y="52"/>
                  </a:lnTo>
                  <a:lnTo>
                    <a:pt x="0" y="0"/>
                  </a:lnTo>
                  <a:lnTo>
                    <a:pt x="2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26" name="Group 63"/>
          <p:cNvGrpSpPr>
            <a:grpSpLocks/>
          </p:cNvGrpSpPr>
          <p:nvPr/>
        </p:nvGrpSpPr>
        <p:grpSpPr bwMode="auto">
          <a:xfrm flipH="1">
            <a:off x="4935538" y="3017838"/>
            <a:ext cx="547687" cy="1287462"/>
            <a:chOff x="1741" y="1833"/>
            <a:chExt cx="345" cy="811"/>
          </a:xfrm>
        </p:grpSpPr>
        <p:sp>
          <p:nvSpPr>
            <p:cNvPr id="272495" name="Freeform 64"/>
            <p:cNvSpPr>
              <a:spLocks/>
            </p:cNvSpPr>
            <p:nvPr/>
          </p:nvSpPr>
          <p:spPr bwMode="auto">
            <a:xfrm>
              <a:off x="1741" y="2217"/>
              <a:ext cx="190" cy="427"/>
            </a:xfrm>
            <a:custGeom>
              <a:avLst/>
              <a:gdLst>
                <a:gd name="T0" fmla="*/ 6 w 378"/>
                <a:gd name="T1" fmla="*/ 0 h 853"/>
                <a:gd name="T2" fmla="*/ 12 w 378"/>
                <a:gd name="T3" fmla="*/ 27 h 853"/>
                <a:gd name="T4" fmla="*/ 0 w 378"/>
                <a:gd name="T5" fmla="*/ 27 h 853"/>
                <a:gd name="T6" fmla="*/ 6 w 378"/>
                <a:gd name="T7" fmla="*/ 0 h 8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8" h="853">
                  <a:moveTo>
                    <a:pt x="189" y="0"/>
                  </a:moveTo>
                  <a:lnTo>
                    <a:pt x="378" y="853"/>
                  </a:lnTo>
                  <a:lnTo>
                    <a:pt x="0" y="853"/>
                  </a:lnTo>
                  <a:lnTo>
                    <a:pt x="189" y="0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2496" name="Group 65"/>
            <p:cNvGrpSpPr>
              <a:grpSpLocks/>
            </p:cNvGrpSpPr>
            <p:nvPr/>
          </p:nvGrpSpPr>
          <p:grpSpPr bwMode="auto">
            <a:xfrm>
              <a:off x="1857" y="1833"/>
              <a:ext cx="229" cy="631"/>
              <a:chOff x="1857" y="1833"/>
              <a:chExt cx="229" cy="631"/>
            </a:xfrm>
          </p:grpSpPr>
          <p:sp>
            <p:nvSpPr>
              <p:cNvPr id="272498" name="Freeform 66"/>
              <p:cNvSpPr>
                <a:spLocks/>
              </p:cNvSpPr>
              <p:nvPr/>
            </p:nvSpPr>
            <p:spPr bwMode="auto">
              <a:xfrm>
                <a:off x="1857" y="1835"/>
                <a:ext cx="153" cy="629"/>
              </a:xfrm>
              <a:custGeom>
                <a:avLst/>
                <a:gdLst>
                  <a:gd name="T0" fmla="*/ 2 w 307"/>
                  <a:gd name="T1" fmla="*/ 0 h 1258"/>
                  <a:gd name="T2" fmla="*/ 1 w 307"/>
                  <a:gd name="T3" fmla="*/ 3 h 1258"/>
                  <a:gd name="T4" fmla="*/ 0 w 307"/>
                  <a:gd name="T5" fmla="*/ 5 h 1258"/>
                  <a:gd name="T6" fmla="*/ 0 w 307"/>
                  <a:gd name="T7" fmla="*/ 8 h 1258"/>
                  <a:gd name="T8" fmla="*/ 0 w 307"/>
                  <a:gd name="T9" fmla="*/ 10 h 1258"/>
                  <a:gd name="T10" fmla="*/ 0 w 307"/>
                  <a:gd name="T11" fmla="*/ 13 h 1258"/>
                  <a:gd name="T12" fmla="*/ 0 w 307"/>
                  <a:gd name="T13" fmla="*/ 16 h 1258"/>
                  <a:gd name="T14" fmla="*/ 0 w 307"/>
                  <a:gd name="T15" fmla="*/ 18 h 1258"/>
                  <a:gd name="T16" fmla="*/ 0 w 307"/>
                  <a:gd name="T17" fmla="*/ 21 h 1258"/>
                  <a:gd name="T18" fmla="*/ 1 w 307"/>
                  <a:gd name="T19" fmla="*/ 24 h 1258"/>
                  <a:gd name="T20" fmla="*/ 2 w 307"/>
                  <a:gd name="T21" fmla="*/ 27 h 1258"/>
                  <a:gd name="T22" fmla="*/ 3 w 307"/>
                  <a:gd name="T23" fmla="*/ 29 h 1258"/>
                  <a:gd name="T24" fmla="*/ 4 w 307"/>
                  <a:gd name="T25" fmla="*/ 32 h 1258"/>
                  <a:gd name="T26" fmla="*/ 5 w 307"/>
                  <a:gd name="T27" fmla="*/ 34 h 1258"/>
                  <a:gd name="T28" fmla="*/ 6 w 307"/>
                  <a:gd name="T29" fmla="*/ 36 h 1258"/>
                  <a:gd name="T30" fmla="*/ 8 w 307"/>
                  <a:gd name="T31" fmla="*/ 38 h 1258"/>
                  <a:gd name="T32" fmla="*/ 9 w 307"/>
                  <a:gd name="T33" fmla="*/ 40 h 1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7" h="1258">
                    <a:moveTo>
                      <a:pt x="70" y="0"/>
                    </a:moveTo>
                    <a:lnTo>
                      <a:pt x="46" y="70"/>
                    </a:lnTo>
                    <a:lnTo>
                      <a:pt x="25" y="145"/>
                    </a:lnTo>
                    <a:lnTo>
                      <a:pt x="11" y="226"/>
                    </a:lnTo>
                    <a:lnTo>
                      <a:pt x="4" y="308"/>
                    </a:lnTo>
                    <a:lnTo>
                      <a:pt x="0" y="396"/>
                    </a:lnTo>
                    <a:lnTo>
                      <a:pt x="4" y="483"/>
                    </a:lnTo>
                    <a:lnTo>
                      <a:pt x="12" y="573"/>
                    </a:lnTo>
                    <a:lnTo>
                      <a:pt x="26" y="664"/>
                    </a:lnTo>
                    <a:lnTo>
                      <a:pt x="46" y="751"/>
                    </a:lnTo>
                    <a:lnTo>
                      <a:pt x="70" y="837"/>
                    </a:lnTo>
                    <a:lnTo>
                      <a:pt x="100" y="918"/>
                    </a:lnTo>
                    <a:lnTo>
                      <a:pt x="133" y="997"/>
                    </a:lnTo>
                    <a:lnTo>
                      <a:pt x="172" y="1070"/>
                    </a:lnTo>
                    <a:lnTo>
                      <a:pt x="214" y="1138"/>
                    </a:lnTo>
                    <a:lnTo>
                      <a:pt x="258" y="1202"/>
                    </a:lnTo>
                    <a:lnTo>
                      <a:pt x="307" y="125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hlink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72499" name="Group 67"/>
              <p:cNvGrpSpPr>
                <a:grpSpLocks/>
              </p:cNvGrpSpPr>
              <p:nvPr/>
            </p:nvGrpSpPr>
            <p:grpSpPr bwMode="auto">
              <a:xfrm>
                <a:off x="1895" y="1833"/>
                <a:ext cx="135" cy="628"/>
                <a:chOff x="1895" y="1833"/>
                <a:chExt cx="135" cy="628"/>
              </a:xfrm>
            </p:grpSpPr>
            <p:sp>
              <p:nvSpPr>
                <p:cNvPr id="272503" name="Freeform 68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1 w 270"/>
                    <a:gd name="T1" fmla="*/ 1 h 1256"/>
                    <a:gd name="T2" fmla="*/ 2 w 270"/>
                    <a:gd name="T3" fmla="*/ 1 h 1256"/>
                    <a:gd name="T4" fmla="*/ 2 w 270"/>
                    <a:gd name="T5" fmla="*/ 3 h 1256"/>
                    <a:gd name="T6" fmla="*/ 3 w 270"/>
                    <a:gd name="T7" fmla="*/ 5 h 1256"/>
                    <a:gd name="T8" fmla="*/ 4 w 270"/>
                    <a:gd name="T9" fmla="*/ 7 h 1256"/>
                    <a:gd name="T10" fmla="*/ 5 w 270"/>
                    <a:gd name="T11" fmla="*/ 10 h 1256"/>
                    <a:gd name="T12" fmla="*/ 5 w 270"/>
                    <a:gd name="T13" fmla="*/ 14 h 1256"/>
                    <a:gd name="T14" fmla="*/ 6 w 270"/>
                    <a:gd name="T15" fmla="*/ 18 h 1256"/>
                    <a:gd name="T16" fmla="*/ 7 w 270"/>
                    <a:gd name="T17" fmla="*/ 22 h 1256"/>
                    <a:gd name="T18" fmla="*/ 8 w 270"/>
                    <a:gd name="T19" fmla="*/ 26 h 1256"/>
                    <a:gd name="T20" fmla="*/ 8 w 270"/>
                    <a:gd name="T21" fmla="*/ 29 h 1256"/>
                    <a:gd name="T22" fmla="*/ 9 w 270"/>
                    <a:gd name="T23" fmla="*/ 32 h 1256"/>
                    <a:gd name="T24" fmla="*/ 9 w 270"/>
                    <a:gd name="T25" fmla="*/ 35 h 1256"/>
                    <a:gd name="T26" fmla="*/ 9 w 270"/>
                    <a:gd name="T27" fmla="*/ 37 h 1256"/>
                    <a:gd name="T28" fmla="*/ 9 w 270"/>
                    <a:gd name="T29" fmla="*/ 39 h 1256"/>
                    <a:gd name="T30" fmla="*/ 9 w 270"/>
                    <a:gd name="T31" fmla="*/ 40 h 1256"/>
                    <a:gd name="T32" fmla="*/ 8 w 270"/>
                    <a:gd name="T33" fmla="*/ 40 h 1256"/>
                    <a:gd name="T34" fmla="*/ 8 w 270"/>
                    <a:gd name="T35" fmla="*/ 39 h 1256"/>
                    <a:gd name="T36" fmla="*/ 7 w 270"/>
                    <a:gd name="T37" fmla="*/ 38 h 1256"/>
                    <a:gd name="T38" fmla="*/ 6 w 270"/>
                    <a:gd name="T39" fmla="*/ 36 h 1256"/>
                    <a:gd name="T40" fmla="*/ 6 w 270"/>
                    <a:gd name="T41" fmla="*/ 33 h 1256"/>
                    <a:gd name="T42" fmla="*/ 5 w 270"/>
                    <a:gd name="T43" fmla="*/ 30 h 1256"/>
                    <a:gd name="T44" fmla="*/ 4 w 270"/>
                    <a:gd name="T45" fmla="*/ 26 h 1256"/>
                    <a:gd name="T46" fmla="*/ 3 w 270"/>
                    <a:gd name="T47" fmla="*/ 22 h 1256"/>
                    <a:gd name="T48" fmla="*/ 2 w 270"/>
                    <a:gd name="T49" fmla="*/ 18 h 1256"/>
                    <a:gd name="T50" fmla="*/ 2 w 270"/>
                    <a:gd name="T51" fmla="*/ 15 h 1256"/>
                    <a:gd name="T52" fmla="*/ 1 w 270"/>
                    <a:gd name="T53" fmla="*/ 11 h 1256"/>
                    <a:gd name="T54" fmla="*/ 1 w 270"/>
                    <a:gd name="T55" fmla="*/ 8 h 1256"/>
                    <a:gd name="T56" fmla="*/ 1 w 270"/>
                    <a:gd name="T57" fmla="*/ 5 h 1256"/>
                    <a:gd name="T58" fmla="*/ 0 w 270"/>
                    <a:gd name="T59" fmla="*/ 3 h 1256"/>
                    <a:gd name="T60" fmla="*/ 1 w 270"/>
                    <a:gd name="T61" fmla="*/ 1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hlink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2504" name="Freeform 69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1 w 270"/>
                    <a:gd name="T1" fmla="*/ 1 h 1256"/>
                    <a:gd name="T2" fmla="*/ 2 w 270"/>
                    <a:gd name="T3" fmla="*/ 1 h 1256"/>
                    <a:gd name="T4" fmla="*/ 2 w 270"/>
                    <a:gd name="T5" fmla="*/ 3 h 1256"/>
                    <a:gd name="T6" fmla="*/ 3 w 270"/>
                    <a:gd name="T7" fmla="*/ 5 h 1256"/>
                    <a:gd name="T8" fmla="*/ 4 w 270"/>
                    <a:gd name="T9" fmla="*/ 7 h 1256"/>
                    <a:gd name="T10" fmla="*/ 5 w 270"/>
                    <a:gd name="T11" fmla="*/ 10 h 1256"/>
                    <a:gd name="T12" fmla="*/ 5 w 270"/>
                    <a:gd name="T13" fmla="*/ 14 h 1256"/>
                    <a:gd name="T14" fmla="*/ 6 w 270"/>
                    <a:gd name="T15" fmla="*/ 18 h 1256"/>
                    <a:gd name="T16" fmla="*/ 7 w 270"/>
                    <a:gd name="T17" fmla="*/ 22 h 1256"/>
                    <a:gd name="T18" fmla="*/ 8 w 270"/>
                    <a:gd name="T19" fmla="*/ 26 h 1256"/>
                    <a:gd name="T20" fmla="*/ 8 w 270"/>
                    <a:gd name="T21" fmla="*/ 29 h 1256"/>
                    <a:gd name="T22" fmla="*/ 9 w 270"/>
                    <a:gd name="T23" fmla="*/ 32 h 1256"/>
                    <a:gd name="T24" fmla="*/ 9 w 270"/>
                    <a:gd name="T25" fmla="*/ 35 h 1256"/>
                    <a:gd name="T26" fmla="*/ 9 w 270"/>
                    <a:gd name="T27" fmla="*/ 37 h 1256"/>
                    <a:gd name="T28" fmla="*/ 9 w 270"/>
                    <a:gd name="T29" fmla="*/ 39 h 1256"/>
                    <a:gd name="T30" fmla="*/ 9 w 270"/>
                    <a:gd name="T31" fmla="*/ 40 h 1256"/>
                    <a:gd name="T32" fmla="*/ 8 w 270"/>
                    <a:gd name="T33" fmla="*/ 40 h 1256"/>
                    <a:gd name="T34" fmla="*/ 8 w 270"/>
                    <a:gd name="T35" fmla="*/ 39 h 1256"/>
                    <a:gd name="T36" fmla="*/ 7 w 270"/>
                    <a:gd name="T37" fmla="*/ 38 h 1256"/>
                    <a:gd name="T38" fmla="*/ 6 w 270"/>
                    <a:gd name="T39" fmla="*/ 36 h 1256"/>
                    <a:gd name="T40" fmla="*/ 6 w 270"/>
                    <a:gd name="T41" fmla="*/ 33 h 1256"/>
                    <a:gd name="T42" fmla="*/ 5 w 270"/>
                    <a:gd name="T43" fmla="*/ 30 h 1256"/>
                    <a:gd name="T44" fmla="*/ 4 w 270"/>
                    <a:gd name="T45" fmla="*/ 26 h 1256"/>
                    <a:gd name="T46" fmla="*/ 3 w 270"/>
                    <a:gd name="T47" fmla="*/ 22 h 1256"/>
                    <a:gd name="T48" fmla="*/ 2 w 270"/>
                    <a:gd name="T49" fmla="*/ 18 h 1256"/>
                    <a:gd name="T50" fmla="*/ 2 w 270"/>
                    <a:gd name="T51" fmla="*/ 15 h 1256"/>
                    <a:gd name="T52" fmla="*/ 1 w 270"/>
                    <a:gd name="T53" fmla="*/ 11 h 1256"/>
                    <a:gd name="T54" fmla="*/ 1 w 270"/>
                    <a:gd name="T55" fmla="*/ 8 h 1256"/>
                    <a:gd name="T56" fmla="*/ 1 w 270"/>
                    <a:gd name="T57" fmla="*/ 5 h 1256"/>
                    <a:gd name="T58" fmla="*/ 0 w 270"/>
                    <a:gd name="T59" fmla="*/ 3 h 1256"/>
                    <a:gd name="T60" fmla="*/ 1 w 270"/>
                    <a:gd name="T61" fmla="*/ 1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hlink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72500" name="Line 70"/>
              <p:cNvSpPr>
                <a:spLocks noChangeShapeType="1"/>
              </p:cNvSpPr>
              <p:nvPr/>
            </p:nvSpPr>
            <p:spPr bwMode="auto">
              <a:xfrm flipH="1" flipV="1">
                <a:off x="1896" y="1905"/>
                <a:ext cx="190" cy="213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501" name="Line 71"/>
              <p:cNvSpPr>
                <a:spLocks noChangeShapeType="1"/>
              </p:cNvSpPr>
              <p:nvPr/>
            </p:nvSpPr>
            <p:spPr bwMode="auto">
              <a:xfrm flipH="1">
                <a:off x="1984" y="2119"/>
                <a:ext cx="97" cy="268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502" name="Line 72"/>
              <p:cNvSpPr>
                <a:spLocks noChangeShapeType="1"/>
              </p:cNvSpPr>
              <p:nvPr/>
            </p:nvSpPr>
            <p:spPr bwMode="auto">
              <a:xfrm flipH="1">
                <a:off x="2016" y="2125"/>
                <a:ext cx="63" cy="90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2497" name="Oval 73"/>
            <p:cNvSpPr>
              <a:spLocks noChangeArrowheads="1"/>
            </p:cNvSpPr>
            <p:nvPr/>
          </p:nvSpPr>
          <p:spPr bwMode="auto">
            <a:xfrm>
              <a:off x="1806" y="2146"/>
              <a:ext cx="62" cy="70"/>
            </a:xfrm>
            <a:prstGeom prst="ellips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27" name="Rectangle 74"/>
          <p:cNvSpPr>
            <a:spLocks noChangeArrowheads="1"/>
          </p:cNvSpPr>
          <p:nvPr/>
        </p:nvSpPr>
        <p:spPr bwMode="auto">
          <a:xfrm>
            <a:off x="5719763" y="3708400"/>
            <a:ext cx="10525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28" name="Rectangle 75"/>
          <p:cNvSpPr>
            <a:spLocks noChangeArrowheads="1"/>
          </p:cNvSpPr>
          <p:nvPr/>
        </p:nvSpPr>
        <p:spPr bwMode="auto">
          <a:xfrm>
            <a:off x="5824538" y="3757613"/>
            <a:ext cx="927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tracking antenna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29" name="Rectangle 76"/>
          <p:cNvSpPr>
            <a:spLocks noChangeArrowheads="1"/>
          </p:cNvSpPr>
          <p:nvPr/>
        </p:nvSpPr>
        <p:spPr bwMode="auto">
          <a:xfrm>
            <a:off x="5727700" y="4041775"/>
            <a:ext cx="736600" cy="106997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30" name="Rectangle 77"/>
          <p:cNvSpPr>
            <a:spLocks noChangeArrowheads="1"/>
          </p:cNvSpPr>
          <p:nvPr/>
        </p:nvSpPr>
        <p:spPr bwMode="auto">
          <a:xfrm>
            <a:off x="5861050" y="4344988"/>
            <a:ext cx="542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wideband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31" name="Rectangle 78"/>
          <p:cNvSpPr>
            <a:spLocks noChangeArrowheads="1"/>
          </p:cNvSpPr>
          <p:nvPr/>
        </p:nvSpPr>
        <p:spPr bwMode="auto">
          <a:xfrm>
            <a:off x="5864225" y="4503738"/>
            <a:ext cx="527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telemetry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32" name="Rectangle 79"/>
          <p:cNvSpPr>
            <a:spLocks noChangeArrowheads="1"/>
          </p:cNvSpPr>
          <p:nvPr/>
        </p:nvSpPr>
        <p:spPr bwMode="auto">
          <a:xfrm>
            <a:off x="5903913" y="4664075"/>
            <a:ext cx="4492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receiver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33" name="Group 80"/>
          <p:cNvGrpSpPr>
            <a:grpSpLocks/>
          </p:cNvGrpSpPr>
          <p:nvPr/>
        </p:nvGrpSpPr>
        <p:grpSpPr bwMode="auto">
          <a:xfrm>
            <a:off x="5327650" y="4533900"/>
            <a:ext cx="400050" cy="87313"/>
            <a:chOff x="1836" y="2788"/>
            <a:chExt cx="252" cy="55"/>
          </a:xfrm>
        </p:grpSpPr>
        <p:sp>
          <p:nvSpPr>
            <p:cNvPr id="272493" name="Line 81"/>
            <p:cNvSpPr>
              <a:spLocks noChangeShapeType="1"/>
            </p:cNvSpPr>
            <p:nvPr/>
          </p:nvSpPr>
          <p:spPr bwMode="auto">
            <a:xfrm>
              <a:off x="1836" y="2815"/>
              <a:ext cx="200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94" name="Freeform 82"/>
            <p:cNvSpPr>
              <a:spLocks/>
            </p:cNvSpPr>
            <p:nvPr/>
          </p:nvSpPr>
          <p:spPr bwMode="auto">
            <a:xfrm>
              <a:off x="2034" y="2788"/>
              <a:ext cx="54" cy="55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34" name="Group 83"/>
          <p:cNvGrpSpPr>
            <a:grpSpLocks/>
          </p:cNvGrpSpPr>
          <p:nvPr/>
        </p:nvGrpSpPr>
        <p:grpSpPr bwMode="auto">
          <a:xfrm>
            <a:off x="6462713" y="4933950"/>
            <a:ext cx="866775" cy="87313"/>
            <a:chOff x="2551" y="3040"/>
            <a:chExt cx="546" cy="55"/>
          </a:xfrm>
        </p:grpSpPr>
        <p:sp>
          <p:nvSpPr>
            <p:cNvPr id="272491" name="Line 84"/>
            <p:cNvSpPr>
              <a:spLocks noChangeShapeType="1"/>
            </p:cNvSpPr>
            <p:nvPr/>
          </p:nvSpPr>
          <p:spPr bwMode="auto">
            <a:xfrm>
              <a:off x="2551" y="3067"/>
              <a:ext cx="49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92" name="Freeform 85"/>
            <p:cNvSpPr>
              <a:spLocks/>
            </p:cNvSpPr>
            <p:nvPr/>
          </p:nvSpPr>
          <p:spPr bwMode="auto">
            <a:xfrm>
              <a:off x="3043" y="3040"/>
              <a:ext cx="54" cy="55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35" name="Rectangle 86"/>
          <p:cNvSpPr>
            <a:spLocks noChangeArrowheads="1"/>
          </p:cNvSpPr>
          <p:nvPr/>
        </p:nvSpPr>
        <p:spPr bwMode="auto">
          <a:xfrm>
            <a:off x="6462713" y="4776788"/>
            <a:ext cx="75565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36" name="Rectangle 87"/>
          <p:cNvSpPr>
            <a:spLocks noChangeArrowheads="1"/>
          </p:cNvSpPr>
          <p:nvPr/>
        </p:nvSpPr>
        <p:spPr bwMode="auto">
          <a:xfrm>
            <a:off x="6567488" y="4826000"/>
            <a:ext cx="6207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70 MHz IF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37" name="Rectangle 88"/>
          <p:cNvSpPr>
            <a:spLocks noChangeArrowheads="1"/>
          </p:cNvSpPr>
          <p:nvPr/>
        </p:nvSpPr>
        <p:spPr bwMode="auto">
          <a:xfrm>
            <a:off x="7329488" y="4643438"/>
            <a:ext cx="803275" cy="668337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38" name="Rectangle 89"/>
          <p:cNvSpPr>
            <a:spLocks noChangeArrowheads="1"/>
          </p:cNvSpPr>
          <p:nvPr/>
        </p:nvSpPr>
        <p:spPr bwMode="auto">
          <a:xfrm>
            <a:off x="7467600" y="4745038"/>
            <a:ext cx="6016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high speed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39" name="Rectangle 90"/>
          <p:cNvSpPr>
            <a:spLocks noChangeArrowheads="1"/>
          </p:cNvSpPr>
          <p:nvPr/>
        </p:nvSpPr>
        <p:spPr bwMode="auto">
          <a:xfrm>
            <a:off x="7567613" y="4905375"/>
            <a:ext cx="3921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digital 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40" name="Rectangle 91"/>
          <p:cNvSpPr>
            <a:spLocks noChangeArrowheads="1"/>
          </p:cNvSpPr>
          <p:nvPr/>
        </p:nvSpPr>
        <p:spPr bwMode="auto">
          <a:xfrm>
            <a:off x="7424738" y="5064125"/>
            <a:ext cx="6905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oscilloscope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41" name="Rectangle 92"/>
          <p:cNvSpPr>
            <a:spLocks noChangeArrowheads="1"/>
          </p:cNvSpPr>
          <p:nvPr/>
        </p:nvSpPr>
        <p:spPr bwMode="auto">
          <a:xfrm>
            <a:off x="5594350" y="5643563"/>
            <a:ext cx="534988" cy="401637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42" name="Rectangle 93"/>
          <p:cNvSpPr>
            <a:spLocks noChangeArrowheads="1"/>
          </p:cNvSpPr>
          <p:nvPr/>
        </p:nvSpPr>
        <p:spPr bwMode="auto">
          <a:xfrm>
            <a:off x="5719763" y="5692775"/>
            <a:ext cx="3492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BPSK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43" name="Rectangle 94"/>
          <p:cNvSpPr>
            <a:spLocks noChangeArrowheads="1"/>
          </p:cNvSpPr>
          <p:nvPr/>
        </p:nvSpPr>
        <p:spPr bwMode="auto">
          <a:xfrm>
            <a:off x="5707063" y="5853113"/>
            <a:ext cx="381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demod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44" name="Group 95"/>
          <p:cNvGrpSpPr>
            <a:grpSpLocks/>
          </p:cNvGrpSpPr>
          <p:nvPr/>
        </p:nvGrpSpPr>
        <p:grpSpPr bwMode="auto">
          <a:xfrm>
            <a:off x="5394325" y="5800725"/>
            <a:ext cx="200025" cy="88900"/>
            <a:chOff x="1878" y="3586"/>
            <a:chExt cx="126" cy="56"/>
          </a:xfrm>
        </p:grpSpPr>
        <p:sp>
          <p:nvSpPr>
            <p:cNvPr id="272489" name="Line 96"/>
            <p:cNvSpPr>
              <a:spLocks noChangeShapeType="1"/>
            </p:cNvSpPr>
            <p:nvPr/>
          </p:nvSpPr>
          <p:spPr bwMode="auto">
            <a:xfrm>
              <a:off x="1878" y="3613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90" name="Freeform 97"/>
            <p:cNvSpPr>
              <a:spLocks/>
            </p:cNvSpPr>
            <p:nvPr/>
          </p:nvSpPr>
          <p:spPr bwMode="auto">
            <a:xfrm>
              <a:off x="1950" y="3586"/>
              <a:ext cx="54" cy="56"/>
            </a:xfrm>
            <a:custGeom>
              <a:avLst/>
              <a:gdLst>
                <a:gd name="T0" fmla="*/ 0 w 108"/>
                <a:gd name="T1" fmla="*/ 4 h 110"/>
                <a:gd name="T2" fmla="*/ 4 w 108"/>
                <a:gd name="T3" fmla="*/ 2 h 110"/>
                <a:gd name="T4" fmla="*/ 0 w 108"/>
                <a:gd name="T5" fmla="*/ 0 h 110"/>
                <a:gd name="T6" fmla="*/ 0 w 108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0">
                  <a:moveTo>
                    <a:pt x="0" y="110"/>
                  </a:moveTo>
                  <a:lnTo>
                    <a:pt x="108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45" name="Rectangle 98"/>
          <p:cNvSpPr>
            <a:spLocks noChangeArrowheads="1"/>
          </p:cNvSpPr>
          <p:nvPr/>
        </p:nvSpPr>
        <p:spPr bwMode="auto">
          <a:xfrm>
            <a:off x="6329363" y="5643563"/>
            <a:ext cx="534987" cy="401637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46" name="Rectangle 99"/>
          <p:cNvSpPr>
            <a:spLocks noChangeArrowheads="1"/>
          </p:cNvSpPr>
          <p:nvPr/>
        </p:nvSpPr>
        <p:spPr bwMode="auto">
          <a:xfrm>
            <a:off x="6491288" y="5692775"/>
            <a:ext cx="2714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BER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47" name="Rectangle 100"/>
          <p:cNvSpPr>
            <a:spLocks noChangeArrowheads="1"/>
          </p:cNvSpPr>
          <p:nvPr/>
        </p:nvSpPr>
        <p:spPr bwMode="auto">
          <a:xfrm>
            <a:off x="6392863" y="5853113"/>
            <a:ext cx="4730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analyzer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48" name="Rectangle 101"/>
          <p:cNvSpPr>
            <a:spLocks noChangeArrowheads="1"/>
          </p:cNvSpPr>
          <p:nvPr/>
        </p:nvSpPr>
        <p:spPr bwMode="auto">
          <a:xfrm>
            <a:off x="7062788" y="5643563"/>
            <a:ext cx="536575" cy="401637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49" name="Rectangle 102"/>
          <p:cNvSpPr>
            <a:spLocks noChangeArrowheads="1"/>
          </p:cNvSpPr>
          <p:nvPr/>
        </p:nvSpPr>
        <p:spPr bwMode="auto">
          <a:xfrm>
            <a:off x="7173913" y="5692775"/>
            <a:ext cx="373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trigger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50" name="Rectangle 103"/>
          <p:cNvSpPr>
            <a:spLocks noChangeArrowheads="1"/>
          </p:cNvSpPr>
          <p:nvPr/>
        </p:nvSpPr>
        <p:spPr bwMode="auto">
          <a:xfrm>
            <a:off x="7183438" y="5853113"/>
            <a:ext cx="3571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circuit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51" name="Group 104"/>
          <p:cNvGrpSpPr>
            <a:grpSpLocks/>
          </p:cNvGrpSpPr>
          <p:nvPr/>
        </p:nvGrpSpPr>
        <p:grpSpPr bwMode="auto">
          <a:xfrm>
            <a:off x="6129338" y="5800725"/>
            <a:ext cx="200025" cy="88900"/>
            <a:chOff x="2341" y="3586"/>
            <a:chExt cx="126" cy="56"/>
          </a:xfrm>
        </p:grpSpPr>
        <p:sp>
          <p:nvSpPr>
            <p:cNvPr id="272487" name="Line 105"/>
            <p:cNvSpPr>
              <a:spLocks noChangeShapeType="1"/>
            </p:cNvSpPr>
            <p:nvPr/>
          </p:nvSpPr>
          <p:spPr bwMode="auto">
            <a:xfrm>
              <a:off x="2341" y="3613"/>
              <a:ext cx="73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88" name="Freeform 106"/>
            <p:cNvSpPr>
              <a:spLocks/>
            </p:cNvSpPr>
            <p:nvPr/>
          </p:nvSpPr>
          <p:spPr bwMode="auto">
            <a:xfrm>
              <a:off x="2412" y="3586"/>
              <a:ext cx="55" cy="56"/>
            </a:xfrm>
            <a:custGeom>
              <a:avLst/>
              <a:gdLst>
                <a:gd name="T0" fmla="*/ 0 w 109"/>
                <a:gd name="T1" fmla="*/ 4 h 110"/>
                <a:gd name="T2" fmla="*/ 4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52" name="Group 107"/>
          <p:cNvGrpSpPr>
            <a:grpSpLocks/>
          </p:cNvGrpSpPr>
          <p:nvPr/>
        </p:nvGrpSpPr>
        <p:grpSpPr bwMode="auto">
          <a:xfrm>
            <a:off x="6862763" y="5800725"/>
            <a:ext cx="200025" cy="88900"/>
            <a:chOff x="2803" y="3586"/>
            <a:chExt cx="126" cy="56"/>
          </a:xfrm>
        </p:grpSpPr>
        <p:sp>
          <p:nvSpPr>
            <p:cNvPr id="272485" name="Line 108"/>
            <p:cNvSpPr>
              <a:spLocks noChangeShapeType="1"/>
            </p:cNvSpPr>
            <p:nvPr/>
          </p:nvSpPr>
          <p:spPr bwMode="auto">
            <a:xfrm>
              <a:off x="2803" y="3613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86" name="Freeform 109"/>
            <p:cNvSpPr>
              <a:spLocks/>
            </p:cNvSpPr>
            <p:nvPr/>
          </p:nvSpPr>
          <p:spPr bwMode="auto">
            <a:xfrm>
              <a:off x="2875" y="3586"/>
              <a:ext cx="54" cy="56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53" name="Line 110"/>
          <p:cNvSpPr>
            <a:spLocks noChangeShapeType="1"/>
          </p:cNvSpPr>
          <p:nvPr/>
        </p:nvSpPr>
        <p:spPr bwMode="auto">
          <a:xfrm>
            <a:off x="7597775" y="5843588"/>
            <a:ext cx="133350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2454" name="Group 111"/>
          <p:cNvGrpSpPr>
            <a:grpSpLocks/>
          </p:cNvGrpSpPr>
          <p:nvPr/>
        </p:nvGrpSpPr>
        <p:grpSpPr bwMode="auto">
          <a:xfrm>
            <a:off x="7688263" y="5310188"/>
            <a:ext cx="87312" cy="533400"/>
            <a:chOff x="3323" y="3277"/>
            <a:chExt cx="55" cy="336"/>
          </a:xfrm>
        </p:grpSpPr>
        <p:sp>
          <p:nvSpPr>
            <p:cNvPr id="272483" name="Line 112"/>
            <p:cNvSpPr>
              <a:spLocks noChangeShapeType="1"/>
            </p:cNvSpPr>
            <p:nvPr/>
          </p:nvSpPr>
          <p:spPr bwMode="auto">
            <a:xfrm flipV="1">
              <a:off x="3350" y="3330"/>
              <a:ext cx="1" cy="28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84" name="Freeform 113"/>
            <p:cNvSpPr>
              <a:spLocks/>
            </p:cNvSpPr>
            <p:nvPr/>
          </p:nvSpPr>
          <p:spPr bwMode="auto">
            <a:xfrm>
              <a:off x="3323" y="3277"/>
              <a:ext cx="55" cy="54"/>
            </a:xfrm>
            <a:custGeom>
              <a:avLst/>
              <a:gdLst>
                <a:gd name="T0" fmla="*/ 3 w 111"/>
                <a:gd name="T1" fmla="*/ 3 h 109"/>
                <a:gd name="T2" fmla="*/ 1 w 111"/>
                <a:gd name="T3" fmla="*/ 0 h 109"/>
                <a:gd name="T4" fmla="*/ 0 w 111"/>
                <a:gd name="T5" fmla="*/ 3 h 109"/>
                <a:gd name="T6" fmla="*/ 3 w 111"/>
                <a:gd name="T7" fmla="*/ 3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109">
                  <a:moveTo>
                    <a:pt x="111" y="109"/>
                  </a:moveTo>
                  <a:lnTo>
                    <a:pt x="55" y="0"/>
                  </a:lnTo>
                  <a:lnTo>
                    <a:pt x="0" y="109"/>
                  </a:lnTo>
                  <a:lnTo>
                    <a:pt x="111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55" name="Group 114"/>
          <p:cNvGrpSpPr>
            <a:grpSpLocks/>
          </p:cNvGrpSpPr>
          <p:nvPr/>
        </p:nvGrpSpPr>
        <p:grpSpPr bwMode="auto">
          <a:xfrm>
            <a:off x="6462713" y="4198938"/>
            <a:ext cx="600075" cy="87312"/>
            <a:chOff x="2551" y="2577"/>
            <a:chExt cx="378" cy="55"/>
          </a:xfrm>
        </p:grpSpPr>
        <p:sp>
          <p:nvSpPr>
            <p:cNvPr id="272481" name="Line 115"/>
            <p:cNvSpPr>
              <a:spLocks noChangeShapeType="1"/>
            </p:cNvSpPr>
            <p:nvPr/>
          </p:nvSpPr>
          <p:spPr bwMode="auto">
            <a:xfrm>
              <a:off x="2551" y="2604"/>
              <a:ext cx="32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82" name="Freeform 116"/>
            <p:cNvSpPr>
              <a:spLocks/>
            </p:cNvSpPr>
            <p:nvPr/>
          </p:nvSpPr>
          <p:spPr bwMode="auto">
            <a:xfrm>
              <a:off x="2875" y="2577"/>
              <a:ext cx="54" cy="55"/>
            </a:xfrm>
            <a:custGeom>
              <a:avLst/>
              <a:gdLst>
                <a:gd name="T0" fmla="*/ 0 w 109"/>
                <a:gd name="T1" fmla="*/ 4 h 110"/>
                <a:gd name="T2" fmla="*/ 3 w 109"/>
                <a:gd name="T3" fmla="*/ 2 h 110"/>
                <a:gd name="T4" fmla="*/ 0 w 109"/>
                <a:gd name="T5" fmla="*/ 0 h 110"/>
                <a:gd name="T6" fmla="*/ 0 w 109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9" h="110">
                  <a:moveTo>
                    <a:pt x="0" y="110"/>
                  </a:moveTo>
                  <a:lnTo>
                    <a:pt x="109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56" name="Rectangle 117"/>
          <p:cNvSpPr>
            <a:spLocks noChangeArrowheads="1"/>
          </p:cNvSpPr>
          <p:nvPr/>
        </p:nvSpPr>
        <p:spPr bwMode="auto">
          <a:xfrm>
            <a:off x="6529388" y="4041775"/>
            <a:ext cx="442912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57" name="Rectangle 118"/>
          <p:cNvSpPr>
            <a:spLocks noChangeArrowheads="1"/>
          </p:cNvSpPr>
          <p:nvPr/>
        </p:nvSpPr>
        <p:spPr bwMode="auto">
          <a:xfrm>
            <a:off x="6635750" y="4090988"/>
            <a:ext cx="2952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AGC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58" name="Line 119"/>
          <p:cNvSpPr>
            <a:spLocks noChangeShapeType="1"/>
          </p:cNvSpPr>
          <p:nvPr/>
        </p:nvSpPr>
        <p:spPr bwMode="auto">
          <a:xfrm>
            <a:off x="7129463" y="4976813"/>
            <a:ext cx="1587" cy="3333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59" name="Line 120"/>
          <p:cNvSpPr>
            <a:spLocks noChangeShapeType="1"/>
          </p:cNvSpPr>
          <p:nvPr/>
        </p:nvSpPr>
        <p:spPr bwMode="auto">
          <a:xfrm flipH="1">
            <a:off x="5394325" y="5310188"/>
            <a:ext cx="1735138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60" name="Line 121"/>
          <p:cNvSpPr>
            <a:spLocks noChangeShapeType="1"/>
          </p:cNvSpPr>
          <p:nvPr/>
        </p:nvSpPr>
        <p:spPr bwMode="auto">
          <a:xfrm>
            <a:off x="5394325" y="5310188"/>
            <a:ext cx="1588" cy="5334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61" name="Rectangle 122"/>
          <p:cNvSpPr>
            <a:spLocks noChangeArrowheads="1"/>
          </p:cNvSpPr>
          <p:nvPr/>
        </p:nvSpPr>
        <p:spPr bwMode="auto">
          <a:xfrm>
            <a:off x="7062788" y="4041775"/>
            <a:ext cx="401637" cy="401638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62" name="Rectangle 123"/>
          <p:cNvSpPr>
            <a:spLocks noChangeArrowheads="1"/>
          </p:cNvSpPr>
          <p:nvPr/>
        </p:nvSpPr>
        <p:spPr bwMode="auto">
          <a:xfrm>
            <a:off x="7175500" y="4170363"/>
            <a:ext cx="2413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A/D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63" name="Group 124"/>
          <p:cNvGrpSpPr>
            <a:grpSpLocks/>
          </p:cNvGrpSpPr>
          <p:nvPr/>
        </p:nvGrpSpPr>
        <p:grpSpPr bwMode="auto">
          <a:xfrm>
            <a:off x="7464425" y="4198938"/>
            <a:ext cx="866775" cy="87312"/>
            <a:chOff x="3182" y="2577"/>
            <a:chExt cx="546" cy="55"/>
          </a:xfrm>
        </p:grpSpPr>
        <p:sp>
          <p:nvSpPr>
            <p:cNvPr id="272479" name="Line 125"/>
            <p:cNvSpPr>
              <a:spLocks noChangeShapeType="1"/>
            </p:cNvSpPr>
            <p:nvPr/>
          </p:nvSpPr>
          <p:spPr bwMode="auto">
            <a:xfrm>
              <a:off x="3182" y="2604"/>
              <a:ext cx="49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80" name="Freeform 126"/>
            <p:cNvSpPr>
              <a:spLocks/>
            </p:cNvSpPr>
            <p:nvPr/>
          </p:nvSpPr>
          <p:spPr bwMode="auto">
            <a:xfrm>
              <a:off x="3674" y="2577"/>
              <a:ext cx="54" cy="55"/>
            </a:xfrm>
            <a:custGeom>
              <a:avLst/>
              <a:gdLst>
                <a:gd name="T0" fmla="*/ 0 w 108"/>
                <a:gd name="T1" fmla="*/ 4 h 110"/>
                <a:gd name="T2" fmla="*/ 4 w 108"/>
                <a:gd name="T3" fmla="*/ 2 h 110"/>
                <a:gd name="T4" fmla="*/ 0 w 108"/>
                <a:gd name="T5" fmla="*/ 0 h 110"/>
                <a:gd name="T6" fmla="*/ 0 w 108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0">
                  <a:moveTo>
                    <a:pt x="0" y="110"/>
                  </a:moveTo>
                  <a:lnTo>
                    <a:pt x="108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2464" name="Group 127"/>
          <p:cNvGrpSpPr>
            <a:grpSpLocks/>
          </p:cNvGrpSpPr>
          <p:nvPr/>
        </p:nvGrpSpPr>
        <p:grpSpPr bwMode="auto">
          <a:xfrm>
            <a:off x="8131175" y="4933950"/>
            <a:ext cx="200025" cy="87313"/>
            <a:chOff x="3602" y="3040"/>
            <a:chExt cx="126" cy="55"/>
          </a:xfrm>
        </p:grpSpPr>
        <p:sp>
          <p:nvSpPr>
            <p:cNvPr id="272477" name="Line 128"/>
            <p:cNvSpPr>
              <a:spLocks noChangeShapeType="1"/>
            </p:cNvSpPr>
            <p:nvPr/>
          </p:nvSpPr>
          <p:spPr bwMode="auto">
            <a:xfrm>
              <a:off x="3602" y="3067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78" name="Freeform 129"/>
            <p:cNvSpPr>
              <a:spLocks/>
            </p:cNvSpPr>
            <p:nvPr/>
          </p:nvSpPr>
          <p:spPr bwMode="auto">
            <a:xfrm>
              <a:off x="3674" y="3040"/>
              <a:ext cx="54" cy="55"/>
            </a:xfrm>
            <a:custGeom>
              <a:avLst/>
              <a:gdLst>
                <a:gd name="T0" fmla="*/ 0 w 108"/>
                <a:gd name="T1" fmla="*/ 4 h 110"/>
                <a:gd name="T2" fmla="*/ 4 w 108"/>
                <a:gd name="T3" fmla="*/ 2 h 110"/>
                <a:gd name="T4" fmla="*/ 0 w 108"/>
                <a:gd name="T5" fmla="*/ 0 h 110"/>
                <a:gd name="T6" fmla="*/ 0 w 108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0">
                  <a:moveTo>
                    <a:pt x="0" y="110"/>
                  </a:moveTo>
                  <a:lnTo>
                    <a:pt x="108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65" name="Rectangle 130"/>
          <p:cNvSpPr>
            <a:spLocks noChangeArrowheads="1"/>
          </p:cNvSpPr>
          <p:nvPr/>
        </p:nvSpPr>
        <p:spPr bwMode="auto">
          <a:xfrm>
            <a:off x="8331200" y="4041775"/>
            <a:ext cx="601663" cy="2003425"/>
          </a:xfrm>
          <a:prstGeom prst="rect">
            <a:avLst/>
          </a:prstGeom>
          <a:noFill/>
          <a:ln w="793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66" name="Rectangle 131"/>
          <p:cNvSpPr>
            <a:spLocks noChangeArrowheads="1"/>
          </p:cNvSpPr>
          <p:nvPr/>
        </p:nvSpPr>
        <p:spPr bwMode="auto">
          <a:xfrm>
            <a:off x="8577263" y="4972050"/>
            <a:ext cx="171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PC</a:t>
            </a:r>
            <a:endParaRPr lang="en-US" sz="1800">
              <a:solidFill>
                <a:schemeClr val="tx1"/>
              </a:solidFill>
            </a:endParaRPr>
          </a:p>
        </p:txBody>
      </p:sp>
      <p:grpSp>
        <p:nvGrpSpPr>
          <p:cNvPr id="272467" name="Group 132"/>
          <p:cNvGrpSpPr>
            <a:grpSpLocks/>
          </p:cNvGrpSpPr>
          <p:nvPr/>
        </p:nvGrpSpPr>
        <p:grpSpPr bwMode="auto">
          <a:xfrm>
            <a:off x="8131175" y="5867400"/>
            <a:ext cx="200025" cy="88900"/>
            <a:chOff x="3602" y="3628"/>
            <a:chExt cx="126" cy="56"/>
          </a:xfrm>
        </p:grpSpPr>
        <p:sp>
          <p:nvSpPr>
            <p:cNvPr id="272475" name="Line 133"/>
            <p:cNvSpPr>
              <a:spLocks noChangeShapeType="1"/>
            </p:cNvSpPr>
            <p:nvPr/>
          </p:nvSpPr>
          <p:spPr bwMode="auto">
            <a:xfrm>
              <a:off x="3602" y="3656"/>
              <a:ext cx="7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76" name="Freeform 134"/>
            <p:cNvSpPr>
              <a:spLocks/>
            </p:cNvSpPr>
            <p:nvPr/>
          </p:nvSpPr>
          <p:spPr bwMode="auto">
            <a:xfrm>
              <a:off x="3674" y="3628"/>
              <a:ext cx="54" cy="56"/>
            </a:xfrm>
            <a:custGeom>
              <a:avLst/>
              <a:gdLst>
                <a:gd name="T0" fmla="*/ 0 w 108"/>
                <a:gd name="T1" fmla="*/ 4 h 110"/>
                <a:gd name="T2" fmla="*/ 4 w 108"/>
                <a:gd name="T3" fmla="*/ 2 h 110"/>
                <a:gd name="T4" fmla="*/ 0 w 108"/>
                <a:gd name="T5" fmla="*/ 0 h 110"/>
                <a:gd name="T6" fmla="*/ 0 w 108"/>
                <a:gd name="T7" fmla="*/ 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110">
                  <a:moveTo>
                    <a:pt x="0" y="110"/>
                  </a:moveTo>
                  <a:lnTo>
                    <a:pt x="108" y="54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468" name="Rectangle 135"/>
          <p:cNvSpPr>
            <a:spLocks noChangeArrowheads="1"/>
          </p:cNvSpPr>
          <p:nvPr/>
        </p:nvSpPr>
        <p:spPr bwMode="auto">
          <a:xfrm>
            <a:off x="7793038" y="5776913"/>
            <a:ext cx="4064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69" name="Rectangle 136"/>
          <p:cNvSpPr>
            <a:spLocks noChangeArrowheads="1"/>
          </p:cNvSpPr>
          <p:nvPr/>
        </p:nvSpPr>
        <p:spPr bwMode="auto">
          <a:xfrm>
            <a:off x="7900988" y="5826125"/>
            <a:ext cx="2555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GPS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70" name="Rectangle 137"/>
          <p:cNvSpPr>
            <a:spLocks noChangeArrowheads="1"/>
          </p:cNvSpPr>
          <p:nvPr/>
        </p:nvSpPr>
        <p:spPr bwMode="auto">
          <a:xfrm>
            <a:off x="6729413" y="5310188"/>
            <a:ext cx="104457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471" name="Rectangle 138"/>
          <p:cNvSpPr>
            <a:spLocks noChangeArrowheads="1"/>
          </p:cNvSpPr>
          <p:nvPr/>
        </p:nvSpPr>
        <p:spPr bwMode="auto">
          <a:xfrm>
            <a:off x="6834188" y="5359400"/>
            <a:ext cx="9191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</a:rPr>
              <a:t>sampling trigger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72472" name="Line 139"/>
          <p:cNvSpPr>
            <a:spLocks noChangeShapeType="1"/>
          </p:cNvSpPr>
          <p:nvPr/>
        </p:nvSpPr>
        <p:spPr bwMode="auto">
          <a:xfrm>
            <a:off x="5327650" y="4308475"/>
            <a:ext cx="1588" cy="2682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8796" name="Text Box 140"/>
          <p:cNvSpPr txBox="1">
            <a:spLocks noChangeArrowheads="1"/>
          </p:cNvSpPr>
          <p:nvPr/>
        </p:nvSpPr>
        <p:spPr bwMode="auto">
          <a:xfrm>
            <a:off x="5410200" y="2133600"/>
            <a:ext cx="17303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>
                <a:solidFill>
                  <a:schemeClr val="tx1"/>
                </a:solidFill>
                <a:cs typeface="+mn-cs"/>
              </a:rPr>
              <a:t>L-Band 1500 MHz</a:t>
            </a:r>
          </a:p>
          <a:p>
            <a:pPr eaLnBrk="0" hangingPunct="0">
              <a:defRPr/>
            </a:pPr>
            <a:r>
              <a:rPr lang="en-US" sz="1600">
                <a:solidFill>
                  <a:schemeClr val="tx1"/>
                </a:solidFill>
                <a:cs typeface="+mn-cs"/>
              </a:rPr>
              <a:t>S-Band 2200 MHz</a:t>
            </a:r>
          </a:p>
        </p:txBody>
      </p:sp>
      <p:sp>
        <p:nvSpPr>
          <p:cNvPr id="198797" name="Text Box 141"/>
          <p:cNvSpPr txBox="1">
            <a:spLocks noChangeArrowheads="1"/>
          </p:cNvSpPr>
          <p:nvPr/>
        </p:nvSpPr>
        <p:spPr bwMode="auto">
          <a:xfrm>
            <a:off x="317500" y="5621338"/>
            <a:ext cx="33655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Times New Roman" charset="0"/>
              </a:rPr>
              <a:t>Today’s Modulation Tour</a:t>
            </a:r>
            <a:endParaRPr lang="en-US" dirty="0">
              <a:cs typeface="+mj-cs"/>
            </a:endParaRPr>
          </a:p>
        </p:txBody>
      </p:sp>
      <p:pic>
        <p:nvPicPr>
          <p:cNvPr id="2" name="Picture 1" descr="BW-Eff plane six codes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38" y="1363662"/>
            <a:ext cx="7976544" cy="48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1120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Edwards AFB Flight Paths</a:t>
            </a:r>
          </a:p>
        </p:txBody>
      </p:sp>
      <p:sp>
        <p:nvSpPr>
          <p:cNvPr id="199689" name="Text Box 9"/>
          <p:cNvSpPr txBox="1">
            <a:spLocks noChangeArrowheads="1"/>
          </p:cNvSpPr>
          <p:nvPr/>
        </p:nvSpPr>
        <p:spPr bwMode="auto">
          <a:xfrm>
            <a:off x="1447800" y="5951538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  <p:pic>
        <p:nvPicPr>
          <p:cNvPr id="27443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301750"/>
            <a:ext cx="8458200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Signal Processing</a:t>
            </a:r>
          </a:p>
        </p:txBody>
      </p:sp>
      <p:grpSp>
        <p:nvGrpSpPr>
          <p:cNvPr id="276482" name="Group 3"/>
          <p:cNvGrpSpPr>
            <a:grpSpLocks/>
          </p:cNvGrpSpPr>
          <p:nvPr/>
        </p:nvGrpSpPr>
        <p:grpSpPr bwMode="auto">
          <a:xfrm>
            <a:off x="379413" y="1616075"/>
            <a:ext cx="2640012" cy="2041525"/>
            <a:chOff x="863" y="1152"/>
            <a:chExt cx="1663" cy="1286"/>
          </a:xfrm>
        </p:grpSpPr>
        <p:grpSp>
          <p:nvGrpSpPr>
            <p:cNvPr id="276659" name="Group 4"/>
            <p:cNvGrpSpPr>
              <a:grpSpLocks/>
            </p:cNvGrpSpPr>
            <p:nvPr/>
          </p:nvGrpSpPr>
          <p:grpSpPr bwMode="auto">
            <a:xfrm>
              <a:off x="1008" y="1152"/>
              <a:ext cx="1518" cy="1174"/>
              <a:chOff x="792" y="848"/>
              <a:chExt cx="2615" cy="2024"/>
            </a:xfrm>
          </p:grpSpPr>
          <p:sp>
            <p:nvSpPr>
              <p:cNvPr id="276668" name="Rectangle 5"/>
              <p:cNvSpPr>
                <a:spLocks noChangeArrowheads="1"/>
              </p:cNvSpPr>
              <p:nvPr/>
            </p:nvSpPr>
            <p:spPr bwMode="auto">
              <a:xfrm>
                <a:off x="894" y="890"/>
                <a:ext cx="2461" cy="18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69" name="Rectangle 6"/>
              <p:cNvSpPr>
                <a:spLocks noChangeArrowheads="1"/>
              </p:cNvSpPr>
              <p:nvPr/>
            </p:nvSpPr>
            <p:spPr bwMode="auto">
              <a:xfrm>
                <a:off x="894" y="890"/>
                <a:ext cx="2461" cy="1818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0" name="Freeform 7"/>
              <p:cNvSpPr>
                <a:spLocks/>
              </p:cNvSpPr>
              <p:nvPr/>
            </p:nvSpPr>
            <p:spPr bwMode="auto">
              <a:xfrm>
                <a:off x="894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1" name="Freeform 8"/>
              <p:cNvSpPr>
                <a:spLocks/>
              </p:cNvSpPr>
              <p:nvPr/>
            </p:nvSpPr>
            <p:spPr bwMode="auto">
              <a:xfrm>
                <a:off x="1200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2" name="Freeform 9"/>
              <p:cNvSpPr>
                <a:spLocks/>
              </p:cNvSpPr>
              <p:nvPr/>
            </p:nvSpPr>
            <p:spPr bwMode="auto">
              <a:xfrm>
                <a:off x="1506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3" name="Freeform 10"/>
              <p:cNvSpPr>
                <a:spLocks/>
              </p:cNvSpPr>
              <p:nvPr/>
            </p:nvSpPr>
            <p:spPr bwMode="auto">
              <a:xfrm>
                <a:off x="1812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4" name="Freeform 11"/>
              <p:cNvSpPr>
                <a:spLocks/>
              </p:cNvSpPr>
              <p:nvPr/>
            </p:nvSpPr>
            <p:spPr bwMode="auto">
              <a:xfrm>
                <a:off x="2124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5" name="Freeform 12"/>
              <p:cNvSpPr>
                <a:spLocks/>
              </p:cNvSpPr>
              <p:nvPr/>
            </p:nvSpPr>
            <p:spPr bwMode="auto">
              <a:xfrm>
                <a:off x="2430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6" name="Freeform 13"/>
              <p:cNvSpPr>
                <a:spLocks/>
              </p:cNvSpPr>
              <p:nvPr/>
            </p:nvSpPr>
            <p:spPr bwMode="auto">
              <a:xfrm>
                <a:off x="2737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7" name="Freeform 14"/>
              <p:cNvSpPr>
                <a:spLocks/>
              </p:cNvSpPr>
              <p:nvPr/>
            </p:nvSpPr>
            <p:spPr bwMode="auto">
              <a:xfrm>
                <a:off x="3043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8" name="Freeform 15"/>
              <p:cNvSpPr>
                <a:spLocks/>
              </p:cNvSpPr>
              <p:nvPr/>
            </p:nvSpPr>
            <p:spPr bwMode="auto">
              <a:xfrm>
                <a:off x="3355" y="890"/>
                <a:ext cx="1" cy="1818"/>
              </a:xfrm>
              <a:custGeom>
                <a:avLst/>
                <a:gdLst>
                  <a:gd name="T0" fmla="*/ 0 w 1"/>
                  <a:gd name="T1" fmla="*/ 1451652 h 342"/>
                  <a:gd name="T2" fmla="*/ 0 w 1"/>
                  <a:gd name="T3" fmla="*/ 0 h 342"/>
                  <a:gd name="T4" fmla="*/ 0 w 1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42">
                    <a:moveTo>
                      <a:pt x="0" y="342"/>
                    </a:move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79" name="Freeform 16"/>
              <p:cNvSpPr>
                <a:spLocks/>
              </p:cNvSpPr>
              <p:nvPr/>
            </p:nvSpPr>
            <p:spPr bwMode="auto">
              <a:xfrm>
                <a:off x="894" y="2708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0" name="Freeform 17"/>
              <p:cNvSpPr>
                <a:spLocks/>
              </p:cNvSpPr>
              <p:nvPr/>
            </p:nvSpPr>
            <p:spPr bwMode="auto">
              <a:xfrm>
                <a:off x="894" y="2506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1" name="Freeform 18"/>
              <p:cNvSpPr>
                <a:spLocks/>
              </p:cNvSpPr>
              <p:nvPr/>
            </p:nvSpPr>
            <p:spPr bwMode="auto">
              <a:xfrm>
                <a:off x="894" y="2304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2" name="Freeform 19"/>
              <p:cNvSpPr>
                <a:spLocks/>
              </p:cNvSpPr>
              <p:nvPr/>
            </p:nvSpPr>
            <p:spPr bwMode="auto">
              <a:xfrm>
                <a:off x="894" y="2102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3" name="Freeform 20"/>
              <p:cNvSpPr>
                <a:spLocks/>
              </p:cNvSpPr>
              <p:nvPr/>
            </p:nvSpPr>
            <p:spPr bwMode="auto">
              <a:xfrm>
                <a:off x="894" y="1900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4" name="Freeform 21"/>
              <p:cNvSpPr>
                <a:spLocks/>
              </p:cNvSpPr>
              <p:nvPr/>
            </p:nvSpPr>
            <p:spPr bwMode="auto">
              <a:xfrm>
                <a:off x="894" y="1698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5" name="Freeform 22"/>
              <p:cNvSpPr>
                <a:spLocks/>
              </p:cNvSpPr>
              <p:nvPr/>
            </p:nvSpPr>
            <p:spPr bwMode="auto">
              <a:xfrm>
                <a:off x="894" y="1496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6" name="Freeform 23"/>
              <p:cNvSpPr>
                <a:spLocks/>
              </p:cNvSpPr>
              <p:nvPr/>
            </p:nvSpPr>
            <p:spPr bwMode="auto">
              <a:xfrm>
                <a:off x="894" y="1294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7" name="Freeform 24"/>
              <p:cNvSpPr>
                <a:spLocks/>
              </p:cNvSpPr>
              <p:nvPr/>
            </p:nvSpPr>
            <p:spPr bwMode="auto">
              <a:xfrm>
                <a:off x="894" y="1092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8" name="Freeform 25"/>
              <p:cNvSpPr>
                <a:spLocks/>
              </p:cNvSpPr>
              <p:nvPr/>
            </p:nvSpPr>
            <p:spPr bwMode="auto">
              <a:xfrm>
                <a:off x="894" y="890"/>
                <a:ext cx="2461" cy="1"/>
              </a:xfrm>
              <a:custGeom>
                <a:avLst/>
                <a:gdLst>
                  <a:gd name="T0" fmla="*/ 0 w 434"/>
                  <a:gd name="T1" fmla="*/ 0 h 1"/>
                  <a:gd name="T2" fmla="*/ 2544464 w 434"/>
                  <a:gd name="T3" fmla="*/ 0 h 1"/>
                  <a:gd name="T4" fmla="*/ 2544464 w 434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1">
                    <a:moveTo>
                      <a:pt x="0" y="0"/>
                    </a:move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89" name="Line 26"/>
              <p:cNvSpPr>
                <a:spLocks noChangeShapeType="1"/>
              </p:cNvSpPr>
              <p:nvPr/>
            </p:nvSpPr>
            <p:spPr bwMode="auto">
              <a:xfrm>
                <a:off x="894" y="890"/>
                <a:ext cx="24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0" name="Freeform 27"/>
              <p:cNvSpPr>
                <a:spLocks/>
              </p:cNvSpPr>
              <p:nvPr/>
            </p:nvSpPr>
            <p:spPr bwMode="auto">
              <a:xfrm>
                <a:off x="894" y="890"/>
                <a:ext cx="2461" cy="1818"/>
              </a:xfrm>
              <a:custGeom>
                <a:avLst/>
                <a:gdLst>
                  <a:gd name="T0" fmla="*/ 0 w 434"/>
                  <a:gd name="T1" fmla="*/ 1451652 h 342"/>
                  <a:gd name="T2" fmla="*/ 2544464 w 434"/>
                  <a:gd name="T3" fmla="*/ 1451652 h 342"/>
                  <a:gd name="T4" fmla="*/ 2544464 w 434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342">
                    <a:moveTo>
                      <a:pt x="0" y="342"/>
                    </a:moveTo>
                    <a:lnTo>
                      <a:pt x="434" y="342"/>
                    </a:ln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1" name="Line 28"/>
              <p:cNvSpPr>
                <a:spLocks noChangeShapeType="1"/>
              </p:cNvSpPr>
              <p:nvPr/>
            </p:nvSpPr>
            <p:spPr bwMode="auto">
              <a:xfrm flipV="1">
                <a:off x="894" y="890"/>
                <a:ext cx="1" cy="18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2" name="Line 29"/>
              <p:cNvSpPr>
                <a:spLocks noChangeShapeType="1"/>
              </p:cNvSpPr>
              <p:nvPr/>
            </p:nvSpPr>
            <p:spPr bwMode="auto">
              <a:xfrm>
                <a:off x="894" y="2708"/>
                <a:ext cx="24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3" name="Line 30"/>
              <p:cNvSpPr>
                <a:spLocks noChangeShapeType="1"/>
              </p:cNvSpPr>
              <p:nvPr/>
            </p:nvSpPr>
            <p:spPr bwMode="auto">
              <a:xfrm flipV="1">
                <a:off x="894" y="890"/>
                <a:ext cx="1" cy="18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4" name="Line 31"/>
              <p:cNvSpPr>
                <a:spLocks noChangeShapeType="1"/>
              </p:cNvSpPr>
              <p:nvPr/>
            </p:nvSpPr>
            <p:spPr bwMode="auto">
              <a:xfrm flipV="1">
                <a:off x="894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5" name="Line 32"/>
              <p:cNvSpPr>
                <a:spLocks noChangeShapeType="1"/>
              </p:cNvSpPr>
              <p:nvPr/>
            </p:nvSpPr>
            <p:spPr bwMode="auto">
              <a:xfrm>
                <a:off x="894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6" name="Rectangle 33"/>
              <p:cNvSpPr>
                <a:spLocks noChangeArrowheads="1"/>
              </p:cNvSpPr>
              <p:nvPr/>
            </p:nvSpPr>
            <p:spPr bwMode="auto">
              <a:xfrm>
                <a:off x="854" y="2724"/>
                <a:ext cx="110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-8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97" name="Line 34"/>
              <p:cNvSpPr>
                <a:spLocks noChangeShapeType="1"/>
              </p:cNvSpPr>
              <p:nvPr/>
            </p:nvSpPr>
            <p:spPr bwMode="auto">
              <a:xfrm flipV="1">
                <a:off x="1200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8" name="Line 35"/>
              <p:cNvSpPr>
                <a:spLocks noChangeShapeType="1"/>
              </p:cNvSpPr>
              <p:nvPr/>
            </p:nvSpPr>
            <p:spPr bwMode="auto">
              <a:xfrm>
                <a:off x="1200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9" name="Rectangle 36"/>
              <p:cNvSpPr>
                <a:spLocks noChangeArrowheads="1"/>
              </p:cNvSpPr>
              <p:nvPr/>
            </p:nvSpPr>
            <p:spPr bwMode="auto">
              <a:xfrm>
                <a:off x="1159" y="2724"/>
                <a:ext cx="110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-6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00" name="Line 37"/>
              <p:cNvSpPr>
                <a:spLocks noChangeShapeType="1"/>
              </p:cNvSpPr>
              <p:nvPr/>
            </p:nvSpPr>
            <p:spPr bwMode="auto">
              <a:xfrm flipV="1">
                <a:off x="1506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1" name="Line 38"/>
              <p:cNvSpPr>
                <a:spLocks noChangeShapeType="1"/>
              </p:cNvSpPr>
              <p:nvPr/>
            </p:nvSpPr>
            <p:spPr bwMode="auto">
              <a:xfrm>
                <a:off x="1506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2" name="Rectangle 39"/>
              <p:cNvSpPr>
                <a:spLocks noChangeArrowheads="1"/>
              </p:cNvSpPr>
              <p:nvPr/>
            </p:nvSpPr>
            <p:spPr bwMode="auto">
              <a:xfrm>
                <a:off x="1467" y="2724"/>
                <a:ext cx="111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-4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03" name="Line 40"/>
              <p:cNvSpPr>
                <a:spLocks noChangeShapeType="1"/>
              </p:cNvSpPr>
              <p:nvPr/>
            </p:nvSpPr>
            <p:spPr bwMode="auto">
              <a:xfrm flipV="1">
                <a:off x="1812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4" name="Line 41"/>
              <p:cNvSpPr>
                <a:spLocks noChangeShapeType="1"/>
              </p:cNvSpPr>
              <p:nvPr/>
            </p:nvSpPr>
            <p:spPr bwMode="auto">
              <a:xfrm>
                <a:off x="1812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5" name="Rectangle 42"/>
              <p:cNvSpPr>
                <a:spLocks noChangeArrowheads="1"/>
              </p:cNvSpPr>
              <p:nvPr/>
            </p:nvSpPr>
            <p:spPr bwMode="auto">
              <a:xfrm>
                <a:off x="1772" y="2724"/>
                <a:ext cx="110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-2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06" name="Line 43"/>
              <p:cNvSpPr>
                <a:spLocks noChangeShapeType="1"/>
              </p:cNvSpPr>
              <p:nvPr/>
            </p:nvSpPr>
            <p:spPr bwMode="auto">
              <a:xfrm flipV="1">
                <a:off x="2124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7" name="Line 44"/>
              <p:cNvSpPr>
                <a:spLocks noChangeShapeType="1"/>
              </p:cNvSpPr>
              <p:nvPr/>
            </p:nvSpPr>
            <p:spPr bwMode="auto">
              <a:xfrm>
                <a:off x="2124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8" name="Rectangle 45"/>
              <p:cNvSpPr>
                <a:spLocks noChangeArrowheads="1"/>
              </p:cNvSpPr>
              <p:nvPr/>
            </p:nvSpPr>
            <p:spPr bwMode="auto">
              <a:xfrm>
                <a:off x="2108" y="2724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09" name="Line 46"/>
              <p:cNvSpPr>
                <a:spLocks noChangeShapeType="1"/>
              </p:cNvSpPr>
              <p:nvPr/>
            </p:nvSpPr>
            <p:spPr bwMode="auto">
              <a:xfrm flipV="1">
                <a:off x="2430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0" name="Line 47"/>
              <p:cNvSpPr>
                <a:spLocks noChangeShapeType="1"/>
              </p:cNvSpPr>
              <p:nvPr/>
            </p:nvSpPr>
            <p:spPr bwMode="auto">
              <a:xfrm>
                <a:off x="2430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1" name="Rectangle 48"/>
              <p:cNvSpPr>
                <a:spLocks noChangeArrowheads="1"/>
              </p:cNvSpPr>
              <p:nvPr/>
            </p:nvSpPr>
            <p:spPr bwMode="auto">
              <a:xfrm>
                <a:off x="2413" y="2724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2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12" name="Line 49"/>
              <p:cNvSpPr>
                <a:spLocks noChangeShapeType="1"/>
              </p:cNvSpPr>
              <p:nvPr/>
            </p:nvSpPr>
            <p:spPr bwMode="auto">
              <a:xfrm flipV="1">
                <a:off x="2737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3" name="Line 50"/>
              <p:cNvSpPr>
                <a:spLocks noChangeShapeType="1"/>
              </p:cNvSpPr>
              <p:nvPr/>
            </p:nvSpPr>
            <p:spPr bwMode="auto">
              <a:xfrm>
                <a:off x="2737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4" name="Rectangle 51"/>
              <p:cNvSpPr>
                <a:spLocks noChangeArrowheads="1"/>
              </p:cNvSpPr>
              <p:nvPr/>
            </p:nvSpPr>
            <p:spPr bwMode="auto">
              <a:xfrm>
                <a:off x="2720" y="2724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4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15" name="Line 52"/>
              <p:cNvSpPr>
                <a:spLocks noChangeShapeType="1"/>
              </p:cNvSpPr>
              <p:nvPr/>
            </p:nvSpPr>
            <p:spPr bwMode="auto">
              <a:xfrm flipV="1">
                <a:off x="3043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6" name="Line 53"/>
              <p:cNvSpPr>
                <a:spLocks noChangeShapeType="1"/>
              </p:cNvSpPr>
              <p:nvPr/>
            </p:nvSpPr>
            <p:spPr bwMode="auto">
              <a:xfrm>
                <a:off x="3043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7" name="Rectangle 54"/>
              <p:cNvSpPr>
                <a:spLocks noChangeArrowheads="1"/>
              </p:cNvSpPr>
              <p:nvPr/>
            </p:nvSpPr>
            <p:spPr bwMode="auto">
              <a:xfrm>
                <a:off x="3026" y="2724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6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18" name="Line 55"/>
              <p:cNvSpPr>
                <a:spLocks noChangeShapeType="1"/>
              </p:cNvSpPr>
              <p:nvPr/>
            </p:nvSpPr>
            <p:spPr bwMode="auto">
              <a:xfrm flipV="1">
                <a:off x="3355" y="2681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9" name="Line 56"/>
              <p:cNvSpPr>
                <a:spLocks noChangeShapeType="1"/>
              </p:cNvSpPr>
              <p:nvPr/>
            </p:nvSpPr>
            <p:spPr bwMode="auto">
              <a:xfrm>
                <a:off x="3355" y="890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0" name="Rectangle 57"/>
              <p:cNvSpPr>
                <a:spLocks noChangeArrowheads="1"/>
              </p:cNvSpPr>
              <p:nvPr/>
            </p:nvSpPr>
            <p:spPr bwMode="auto">
              <a:xfrm>
                <a:off x="3338" y="2724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8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21" name="Line 58"/>
              <p:cNvSpPr>
                <a:spLocks noChangeShapeType="1"/>
              </p:cNvSpPr>
              <p:nvPr/>
            </p:nvSpPr>
            <p:spPr bwMode="auto">
              <a:xfrm>
                <a:off x="894" y="2708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2" name="Line 59"/>
              <p:cNvSpPr>
                <a:spLocks noChangeShapeType="1"/>
              </p:cNvSpPr>
              <p:nvPr/>
            </p:nvSpPr>
            <p:spPr bwMode="auto">
              <a:xfrm flipH="1">
                <a:off x="3326" y="2708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3" name="Rectangle 60"/>
              <p:cNvSpPr>
                <a:spLocks noChangeArrowheads="1"/>
              </p:cNvSpPr>
              <p:nvPr/>
            </p:nvSpPr>
            <p:spPr bwMode="auto">
              <a:xfrm>
                <a:off x="833" y="2667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1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24" name="Line 61"/>
              <p:cNvSpPr>
                <a:spLocks noChangeShapeType="1"/>
              </p:cNvSpPr>
              <p:nvPr/>
            </p:nvSpPr>
            <p:spPr bwMode="auto">
              <a:xfrm>
                <a:off x="894" y="2506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5" name="Line 62"/>
              <p:cNvSpPr>
                <a:spLocks noChangeShapeType="1"/>
              </p:cNvSpPr>
              <p:nvPr/>
            </p:nvSpPr>
            <p:spPr bwMode="auto">
              <a:xfrm flipH="1">
                <a:off x="3326" y="2506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6" name="Rectangle 63"/>
              <p:cNvSpPr>
                <a:spLocks noChangeArrowheads="1"/>
              </p:cNvSpPr>
              <p:nvPr/>
            </p:nvSpPr>
            <p:spPr bwMode="auto">
              <a:xfrm>
                <a:off x="833" y="2463"/>
                <a:ext cx="69" cy="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2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27" name="Line 64"/>
              <p:cNvSpPr>
                <a:spLocks noChangeShapeType="1"/>
              </p:cNvSpPr>
              <p:nvPr/>
            </p:nvSpPr>
            <p:spPr bwMode="auto">
              <a:xfrm>
                <a:off x="894" y="2304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8" name="Line 65"/>
              <p:cNvSpPr>
                <a:spLocks noChangeShapeType="1"/>
              </p:cNvSpPr>
              <p:nvPr/>
            </p:nvSpPr>
            <p:spPr bwMode="auto">
              <a:xfrm flipH="1">
                <a:off x="3326" y="2304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9" name="Rectangle 66"/>
              <p:cNvSpPr>
                <a:spLocks noChangeArrowheads="1"/>
              </p:cNvSpPr>
              <p:nvPr/>
            </p:nvSpPr>
            <p:spPr bwMode="auto">
              <a:xfrm>
                <a:off x="833" y="2262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3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30" name="Line 67"/>
              <p:cNvSpPr>
                <a:spLocks noChangeShapeType="1"/>
              </p:cNvSpPr>
              <p:nvPr/>
            </p:nvSpPr>
            <p:spPr bwMode="auto">
              <a:xfrm>
                <a:off x="894" y="2102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1" name="Line 68"/>
              <p:cNvSpPr>
                <a:spLocks noChangeShapeType="1"/>
              </p:cNvSpPr>
              <p:nvPr/>
            </p:nvSpPr>
            <p:spPr bwMode="auto">
              <a:xfrm flipH="1">
                <a:off x="3326" y="2102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2" name="Rectangle 69"/>
              <p:cNvSpPr>
                <a:spLocks noChangeArrowheads="1"/>
              </p:cNvSpPr>
              <p:nvPr/>
            </p:nvSpPr>
            <p:spPr bwMode="auto">
              <a:xfrm>
                <a:off x="833" y="2060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4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33" name="Line 70"/>
              <p:cNvSpPr>
                <a:spLocks noChangeShapeType="1"/>
              </p:cNvSpPr>
              <p:nvPr/>
            </p:nvSpPr>
            <p:spPr bwMode="auto">
              <a:xfrm>
                <a:off x="894" y="1900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4" name="Line 71"/>
              <p:cNvSpPr>
                <a:spLocks noChangeShapeType="1"/>
              </p:cNvSpPr>
              <p:nvPr/>
            </p:nvSpPr>
            <p:spPr bwMode="auto">
              <a:xfrm flipH="1">
                <a:off x="3326" y="1900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5" name="Rectangle 72"/>
              <p:cNvSpPr>
                <a:spLocks noChangeArrowheads="1"/>
              </p:cNvSpPr>
              <p:nvPr/>
            </p:nvSpPr>
            <p:spPr bwMode="auto">
              <a:xfrm>
                <a:off x="833" y="1857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36" name="Line 73"/>
              <p:cNvSpPr>
                <a:spLocks noChangeShapeType="1"/>
              </p:cNvSpPr>
              <p:nvPr/>
            </p:nvSpPr>
            <p:spPr bwMode="auto">
              <a:xfrm>
                <a:off x="894" y="1698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7" name="Line 74"/>
              <p:cNvSpPr>
                <a:spLocks noChangeShapeType="1"/>
              </p:cNvSpPr>
              <p:nvPr/>
            </p:nvSpPr>
            <p:spPr bwMode="auto">
              <a:xfrm flipH="1">
                <a:off x="3326" y="1698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8" name="Rectangle 75"/>
              <p:cNvSpPr>
                <a:spLocks noChangeArrowheads="1"/>
              </p:cNvSpPr>
              <p:nvPr/>
            </p:nvSpPr>
            <p:spPr bwMode="auto">
              <a:xfrm>
                <a:off x="833" y="1655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6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39" name="Line 76"/>
              <p:cNvSpPr>
                <a:spLocks noChangeShapeType="1"/>
              </p:cNvSpPr>
              <p:nvPr/>
            </p:nvSpPr>
            <p:spPr bwMode="auto">
              <a:xfrm>
                <a:off x="894" y="1496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0" name="Line 77"/>
              <p:cNvSpPr>
                <a:spLocks noChangeShapeType="1"/>
              </p:cNvSpPr>
              <p:nvPr/>
            </p:nvSpPr>
            <p:spPr bwMode="auto">
              <a:xfrm flipH="1">
                <a:off x="3326" y="1496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1" name="Rectangle 78"/>
              <p:cNvSpPr>
                <a:spLocks noChangeArrowheads="1"/>
              </p:cNvSpPr>
              <p:nvPr/>
            </p:nvSpPr>
            <p:spPr bwMode="auto">
              <a:xfrm>
                <a:off x="833" y="1451"/>
                <a:ext cx="69" cy="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7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42" name="Line 79"/>
              <p:cNvSpPr>
                <a:spLocks noChangeShapeType="1"/>
              </p:cNvSpPr>
              <p:nvPr/>
            </p:nvSpPr>
            <p:spPr bwMode="auto">
              <a:xfrm>
                <a:off x="894" y="1294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3" name="Line 80"/>
              <p:cNvSpPr>
                <a:spLocks noChangeShapeType="1"/>
              </p:cNvSpPr>
              <p:nvPr/>
            </p:nvSpPr>
            <p:spPr bwMode="auto">
              <a:xfrm flipH="1">
                <a:off x="3326" y="1294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4" name="Rectangle 81"/>
              <p:cNvSpPr>
                <a:spLocks noChangeArrowheads="1"/>
              </p:cNvSpPr>
              <p:nvPr/>
            </p:nvSpPr>
            <p:spPr bwMode="auto">
              <a:xfrm>
                <a:off x="833" y="1251"/>
                <a:ext cx="69" cy="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8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45" name="Line 82"/>
              <p:cNvSpPr>
                <a:spLocks noChangeShapeType="1"/>
              </p:cNvSpPr>
              <p:nvPr/>
            </p:nvSpPr>
            <p:spPr bwMode="auto">
              <a:xfrm>
                <a:off x="894" y="1092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6" name="Line 83"/>
              <p:cNvSpPr>
                <a:spLocks noChangeShapeType="1"/>
              </p:cNvSpPr>
              <p:nvPr/>
            </p:nvSpPr>
            <p:spPr bwMode="auto">
              <a:xfrm flipH="1">
                <a:off x="3326" y="1092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7" name="Rectangle 84"/>
              <p:cNvSpPr>
                <a:spLocks noChangeArrowheads="1"/>
              </p:cNvSpPr>
              <p:nvPr/>
            </p:nvSpPr>
            <p:spPr bwMode="auto">
              <a:xfrm>
                <a:off x="833" y="1050"/>
                <a:ext cx="6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9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48" name="Line 85"/>
              <p:cNvSpPr>
                <a:spLocks noChangeShapeType="1"/>
              </p:cNvSpPr>
              <p:nvPr/>
            </p:nvSpPr>
            <p:spPr bwMode="auto">
              <a:xfrm>
                <a:off x="894" y="890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9" name="Line 86"/>
              <p:cNvSpPr>
                <a:spLocks noChangeShapeType="1"/>
              </p:cNvSpPr>
              <p:nvPr/>
            </p:nvSpPr>
            <p:spPr bwMode="auto">
              <a:xfrm flipH="1">
                <a:off x="3326" y="890"/>
                <a:ext cx="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0" name="Rectangle 87"/>
              <p:cNvSpPr>
                <a:spLocks noChangeArrowheads="1"/>
              </p:cNvSpPr>
              <p:nvPr/>
            </p:nvSpPr>
            <p:spPr bwMode="auto">
              <a:xfrm>
                <a:off x="792" y="848"/>
                <a:ext cx="138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10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751" name="Line 88"/>
              <p:cNvSpPr>
                <a:spLocks noChangeShapeType="1"/>
              </p:cNvSpPr>
              <p:nvPr/>
            </p:nvSpPr>
            <p:spPr bwMode="auto">
              <a:xfrm>
                <a:off x="894" y="890"/>
                <a:ext cx="24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2" name="Freeform 89"/>
              <p:cNvSpPr>
                <a:spLocks/>
              </p:cNvSpPr>
              <p:nvPr/>
            </p:nvSpPr>
            <p:spPr bwMode="auto">
              <a:xfrm>
                <a:off x="894" y="890"/>
                <a:ext cx="2461" cy="1818"/>
              </a:xfrm>
              <a:custGeom>
                <a:avLst/>
                <a:gdLst>
                  <a:gd name="T0" fmla="*/ 0 w 434"/>
                  <a:gd name="T1" fmla="*/ 1451652 h 342"/>
                  <a:gd name="T2" fmla="*/ 2544464 w 434"/>
                  <a:gd name="T3" fmla="*/ 1451652 h 342"/>
                  <a:gd name="T4" fmla="*/ 2544464 w 434"/>
                  <a:gd name="T5" fmla="*/ 0 h 3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4" h="342">
                    <a:moveTo>
                      <a:pt x="0" y="342"/>
                    </a:moveTo>
                    <a:lnTo>
                      <a:pt x="434" y="342"/>
                    </a:lnTo>
                    <a:lnTo>
                      <a:pt x="4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3" name="Line 90"/>
              <p:cNvSpPr>
                <a:spLocks noChangeShapeType="1"/>
              </p:cNvSpPr>
              <p:nvPr/>
            </p:nvSpPr>
            <p:spPr bwMode="auto">
              <a:xfrm flipV="1">
                <a:off x="894" y="890"/>
                <a:ext cx="1" cy="18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4" name="Freeform 91"/>
              <p:cNvSpPr>
                <a:spLocks/>
              </p:cNvSpPr>
              <p:nvPr/>
            </p:nvSpPr>
            <p:spPr bwMode="auto">
              <a:xfrm>
                <a:off x="900" y="1071"/>
                <a:ext cx="1536" cy="1599"/>
              </a:xfrm>
              <a:custGeom>
                <a:avLst/>
                <a:gdLst>
                  <a:gd name="T0" fmla="*/ 22 w 1536"/>
                  <a:gd name="T1" fmla="*/ 1520 h 1599"/>
                  <a:gd name="T2" fmla="*/ 56 w 1536"/>
                  <a:gd name="T3" fmla="*/ 1520 h 1599"/>
                  <a:gd name="T4" fmla="*/ 96 w 1536"/>
                  <a:gd name="T5" fmla="*/ 1472 h 1599"/>
                  <a:gd name="T6" fmla="*/ 130 w 1536"/>
                  <a:gd name="T7" fmla="*/ 1424 h 1599"/>
                  <a:gd name="T8" fmla="*/ 170 w 1536"/>
                  <a:gd name="T9" fmla="*/ 1355 h 1599"/>
                  <a:gd name="T10" fmla="*/ 204 w 1536"/>
                  <a:gd name="T11" fmla="*/ 1371 h 1599"/>
                  <a:gd name="T12" fmla="*/ 238 w 1536"/>
                  <a:gd name="T13" fmla="*/ 1344 h 1599"/>
                  <a:gd name="T14" fmla="*/ 277 w 1536"/>
                  <a:gd name="T15" fmla="*/ 1185 h 1599"/>
                  <a:gd name="T16" fmla="*/ 311 w 1536"/>
                  <a:gd name="T17" fmla="*/ 1180 h 1599"/>
                  <a:gd name="T18" fmla="*/ 351 w 1536"/>
                  <a:gd name="T19" fmla="*/ 1132 h 1599"/>
                  <a:gd name="T20" fmla="*/ 385 w 1536"/>
                  <a:gd name="T21" fmla="*/ 1068 h 1599"/>
                  <a:gd name="T22" fmla="*/ 425 w 1536"/>
                  <a:gd name="T23" fmla="*/ 951 h 1599"/>
                  <a:gd name="T24" fmla="*/ 459 w 1536"/>
                  <a:gd name="T25" fmla="*/ 951 h 1599"/>
                  <a:gd name="T26" fmla="*/ 493 w 1536"/>
                  <a:gd name="T27" fmla="*/ 1025 h 1599"/>
                  <a:gd name="T28" fmla="*/ 533 w 1536"/>
                  <a:gd name="T29" fmla="*/ 850 h 1599"/>
                  <a:gd name="T30" fmla="*/ 567 w 1536"/>
                  <a:gd name="T31" fmla="*/ 861 h 1599"/>
                  <a:gd name="T32" fmla="*/ 606 w 1536"/>
                  <a:gd name="T33" fmla="*/ 818 h 1599"/>
                  <a:gd name="T34" fmla="*/ 640 w 1536"/>
                  <a:gd name="T35" fmla="*/ 813 h 1599"/>
                  <a:gd name="T36" fmla="*/ 674 w 1536"/>
                  <a:gd name="T37" fmla="*/ 792 h 1599"/>
                  <a:gd name="T38" fmla="*/ 714 w 1536"/>
                  <a:gd name="T39" fmla="*/ 792 h 1599"/>
                  <a:gd name="T40" fmla="*/ 748 w 1536"/>
                  <a:gd name="T41" fmla="*/ 696 h 1599"/>
                  <a:gd name="T42" fmla="*/ 788 w 1536"/>
                  <a:gd name="T43" fmla="*/ 627 h 1599"/>
                  <a:gd name="T44" fmla="*/ 822 w 1536"/>
                  <a:gd name="T45" fmla="*/ 526 h 1599"/>
                  <a:gd name="T46" fmla="*/ 856 w 1536"/>
                  <a:gd name="T47" fmla="*/ 430 h 1599"/>
                  <a:gd name="T48" fmla="*/ 895 w 1536"/>
                  <a:gd name="T49" fmla="*/ 505 h 1599"/>
                  <a:gd name="T50" fmla="*/ 929 w 1536"/>
                  <a:gd name="T51" fmla="*/ 345 h 1599"/>
                  <a:gd name="T52" fmla="*/ 969 w 1536"/>
                  <a:gd name="T53" fmla="*/ 372 h 1599"/>
                  <a:gd name="T54" fmla="*/ 1003 w 1536"/>
                  <a:gd name="T55" fmla="*/ 436 h 1599"/>
                  <a:gd name="T56" fmla="*/ 1037 w 1536"/>
                  <a:gd name="T57" fmla="*/ 308 h 1599"/>
                  <a:gd name="T58" fmla="*/ 1077 w 1536"/>
                  <a:gd name="T59" fmla="*/ 175 h 1599"/>
                  <a:gd name="T60" fmla="*/ 1111 w 1536"/>
                  <a:gd name="T61" fmla="*/ 239 h 1599"/>
                  <a:gd name="T62" fmla="*/ 1150 w 1536"/>
                  <a:gd name="T63" fmla="*/ 164 h 1599"/>
                  <a:gd name="T64" fmla="*/ 1185 w 1536"/>
                  <a:gd name="T65" fmla="*/ 37 h 1599"/>
                  <a:gd name="T66" fmla="*/ 1224 w 1536"/>
                  <a:gd name="T67" fmla="*/ 1344 h 1599"/>
                  <a:gd name="T68" fmla="*/ 1258 w 1536"/>
                  <a:gd name="T69" fmla="*/ 111 h 1599"/>
                  <a:gd name="T70" fmla="*/ 1292 w 1536"/>
                  <a:gd name="T71" fmla="*/ 207 h 1599"/>
                  <a:gd name="T72" fmla="*/ 1332 w 1536"/>
                  <a:gd name="T73" fmla="*/ 186 h 1599"/>
                  <a:gd name="T74" fmla="*/ 1366 w 1536"/>
                  <a:gd name="T75" fmla="*/ 303 h 1599"/>
                  <a:gd name="T76" fmla="*/ 1406 w 1536"/>
                  <a:gd name="T77" fmla="*/ 202 h 1599"/>
                  <a:gd name="T78" fmla="*/ 1440 w 1536"/>
                  <a:gd name="T79" fmla="*/ 122 h 1599"/>
                  <a:gd name="T80" fmla="*/ 1474 w 1536"/>
                  <a:gd name="T81" fmla="*/ 303 h 1599"/>
                  <a:gd name="T82" fmla="*/ 1513 w 1536"/>
                  <a:gd name="T83" fmla="*/ 345 h 159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536" h="1599">
                    <a:moveTo>
                      <a:pt x="0" y="1599"/>
                    </a:moveTo>
                    <a:lnTo>
                      <a:pt x="11" y="1546"/>
                    </a:lnTo>
                    <a:lnTo>
                      <a:pt x="22" y="1520"/>
                    </a:lnTo>
                    <a:lnTo>
                      <a:pt x="34" y="1552"/>
                    </a:lnTo>
                    <a:lnTo>
                      <a:pt x="45" y="1573"/>
                    </a:lnTo>
                    <a:lnTo>
                      <a:pt x="56" y="1520"/>
                    </a:lnTo>
                    <a:lnTo>
                      <a:pt x="73" y="1456"/>
                    </a:lnTo>
                    <a:lnTo>
                      <a:pt x="85" y="1530"/>
                    </a:lnTo>
                    <a:lnTo>
                      <a:pt x="96" y="1472"/>
                    </a:lnTo>
                    <a:lnTo>
                      <a:pt x="107" y="1456"/>
                    </a:lnTo>
                    <a:lnTo>
                      <a:pt x="119" y="1472"/>
                    </a:lnTo>
                    <a:lnTo>
                      <a:pt x="130" y="1424"/>
                    </a:lnTo>
                    <a:lnTo>
                      <a:pt x="141" y="1387"/>
                    </a:lnTo>
                    <a:lnTo>
                      <a:pt x="158" y="1387"/>
                    </a:lnTo>
                    <a:lnTo>
                      <a:pt x="170" y="1355"/>
                    </a:lnTo>
                    <a:lnTo>
                      <a:pt x="181" y="1440"/>
                    </a:lnTo>
                    <a:lnTo>
                      <a:pt x="192" y="1291"/>
                    </a:lnTo>
                    <a:lnTo>
                      <a:pt x="204" y="1371"/>
                    </a:lnTo>
                    <a:lnTo>
                      <a:pt x="215" y="1302"/>
                    </a:lnTo>
                    <a:lnTo>
                      <a:pt x="226" y="1312"/>
                    </a:lnTo>
                    <a:lnTo>
                      <a:pt x="238" y="1344"/>
                    </a:lnTo>
                    <a:lnTo>
                      <a:pt x="255" y="1328"/>
                    </a:lnTo>
                    <a:lnTo>
                      <a:pt x="266" y="1211"/>
                    </a:lnTo>
                    <a:lnTo>
                      <a:pt x="277" y="1185"/>
                    </a:lnTo>
                    <a:lnTo>
                      <a:pt x="289" y="1238"/>
                    </a:lnTo>
                    <a:lnTo>
                      <a:pt x="300" y="1201"/>
                    </a:lnTo>
                    <a:lnTo>
                      <a:pt x="311" y="1180"/>
                    </a:lnTo>
                    <a:lnTo>
                      <a:pt x="323" y="1110"/>
                    </a:lnTo>
                    <a:lnTo>
                      <a:pt x="340" y="1174"/>
                    </a:lnTo>
                    <a:lnTo>
                      <a:pt x="351" y="1132"/>
                    </a:lnTo>
                    <a:lnTo>
                      <a:pt x="362" y="1217"/>
                    </a:lnTo>
                    <a:lnTo>
                      <a:pt x="374" y="1185"/>
                    </a:lnTo>
                    <a:lnTo>
                      <a:pt x="385" y="1068"/>
                    </a:lnTo>
                    <a:lnTo>
                      <a:pt x="396" y="1089"/>
                    </a:lnTo>
                    <a:lnTo>
                      <a:pt x="408" y="1015"/>
                    </a:lnTo>
                    <a:lnTo>
                      <a:pt x="425" y="951"/>
                    </a:lnTo>
                    <a:lnTo>
                      <a:pt x="436" y="1009"/>
                    </a:lnTo>
                    <a:lnTo>
                      <a:pt x="447" y="1036"/>
                    </a:lnTo>
                    <a:lnTo>
                      <a:pt x="459" y="951"/>
                    </a:lnTo>
                    <a:lnTo>
                      <a:pt x="470" y="1015"/>
                    </a:lnTo>
                    <a:lnTo>
                      <a:pt x="481" y="1084"/>
                    </a:lnTo>
                    <a:lnTo>
                      <a:pt x="493" y="1025"/>
                    </a:lnTo>
                    <a:lnTo>
                      <a:pt x="504" y="956"/>
                    </a:lnTo>
                    <a:lnTo>
                      <a:pt x="521" y="962"/>
                    </a:lnTo>
                    <a:lnTo>
                      <a:pt x="533" y="850"/>
                    </a:lnTo>
                    <a:lnTo>
                      <a:pt x="544" y="845"/>
                    </a:lnTo>
                    <a:lnTo>
                      <a:pt x="555" y="893"/>
                    </a:lnTo>
                    <a:lnTo>
                      <a:pt x="567" y="861"/>
                    </a:lnTo>
                    <a:lnTo>
                      <a:pt x="578" y="882"/>
                    </a:lnTo>
                    <a:lnTo>
                      <a:pt x="589" y="834"/>
                    </a:lnTo>
                    <a:lnTo>
                      <a:pt x="606" y="818"/>
                    </a:lnTo>
                    <a:lnTo>
                      <a:pt x="618" y="786"/>
                    </a:lnTo>
                    <a:lnTo>
                      <a:pt x="629" y="818"/>
                    </a:lnTo>
                    <a:lnTo>
                      <a:pt x="640" y="813"/>
                    </a:lnTo>
                    <a:lnTo>
                      <a:pt x="652" y="701"/>
                    </a:lnTo>
                    <a:lnTo>
                      <a:pt x="663" y="648"/>
                    </a:lnTo>
                    <a:lnTo>
                      <a:pt x="674" y="792"/>
                    </a:lnTo>
                    <a:lnTo>
                      <a:pt x="691" y="728"/>
                    </a:lnTo>
                    <a:lnTo>
                      <a:pt x="703" y="675"/>
                    </a:lnTo>
                    <a:lnTo>
                      <a:pt x="714" y="792"/>
                    </a:lnTo>
                    <a:lnTo>
                      <a:pt x="725" y="595"/>
                    </a:lnTo>
                    <a:lnTo>
                      <a:pt x="737" y="749"/>
                    </a:lnTo>
                    <a:lnTo>
                      <a:pt x="748" y="696"/>
                    </a:lnTo>
                    <a:lnTo>
                      <a:pt x="759" y="749"/>
                    </a:lnTo>
                    <a:lnTo>
                      <a:pt x="771" y="563"/>
                    </a:lnTo>
                    <a:lnTo>
                      <a:pt x="788" y="627"/>
                    </a:lnTo>
                    <a:lnTo>
                      <a:pt x="799" y="622"/>
                    </a:lnTo>
                    <a:lnTo>
                      <a:pt x="810" y="579"/>
                    </a:lnTo>
                    <a:lnTo>
                      <a:pt x="822" y="526"/>
                    </a:lnTo>
                    <a:lnTo>
                      <a:pt x="833" y="574"/>
                    </a:lnTo>
                    <a:lnTo>
                      <a:pt x="844" y="531"/>
                    </a:lnTo>
                    <a:lnTo>
                      <a:pt x="856" y="430"/>
                    </a:lnTo>
                    <a:lnTo>
                      <a:pt x="873" y="574"/>
                    </a:lnTo>
                    <a:lnTo>
                      <a:pt x="884" y="632"/>
                    </a:lnTo>
                    <a:lnTo>
                      <a:pt x="895" y="505"/>
                    </a:lnTo>
                    <a:lnTo>
                      <a:pt x="907" y="446"/>
                    </a:lnTo>
                    <a:lnTo>
                      <a:pt x="918" y="446"/>
                    </a:lnTo>
                    <a:lnTo>
                      <a:pt x="929" y="345"/>
                    </a:lnTo>
                    <a:lnTo>
                      <a:pt x="941" y="515"/>
                    </a:lnTo>
                    <a:lnTo>
                      <a:pt x="958" y="372"/>
                    </a:lnTo>
                    <a:lnTo>
                      <a:pt x="969" y="372"/>
                    </a:lnTo>
                    <a:lnTo>
                      <a:pt x="980" y="372"/>
                    </a:lnTo>
                    <a:lnTo>
                      <a:pt x="992" y="324"/>
                    </a:lnTo>
                    <a:lnTo>
                      <a:pt x="1003" y="436"/>
                    </a:lnTo>
                    <a:lnTo>
                      <a:pt x="1014" y="393"/>
                    </a:lnTo>
                    <a:lnTo>
                      <a:pt x="1026" y="255"/>
                    </a:lnTo>
                    <a:lnTo>
                      <a:pt x="1037" y="308"/>
                    </a:lnTo>
                    <a:lnTo>
                      <a:pt x="1054" y="297"/>
                    </a:lnTo>
                    <a:lnTo>
                      <a:pt x="1065" y="239"/>
                    </a:lnTo>
                    <a:lnTo>
                      <a:pt x="1077" y="175"/>
                    </a:lnTo>
                    <a:lnTo>
                      <a:pt x="1088" y="308"/>
                    </a:lnTo>
                    <a:lnTo>
                      <a:pt x="1099" y="154"/>
                    </a:lnTo>
                    <a:lnTo>
                      <a:pt x="1111" y="239"/>
                    </a:lnTo>
                    <a:lnTo>
                      <a:pt x="1122" y="250"/>
                    </a:lnTo>
                    <a:lnTo>
                      <a:pt x="1139" y="234"/>
                    </a:lnTo>
                    <a:lnTo>
                      <a:pt x="1150" y="164"/>
                    </a:lnTo>
                    <a:lnTo>
                      <a:pt x="1162" y="0"/>
                    </a:lnTo>
                    <a:lnTo>
                      <a:pt x="1173" y="276"/>
                    </a:lnTo>
                    <a:lnTo>
                      <a:pt x="1185" y="37"/>
                    </a:lnTo>
                    <a:lnTo>
                      <a:pt x="1196" y="250"/>
                    </a:lnTo>
                    <a:lnTo>
                      <a:pt x="1207" y="106"/>
                    </a:lnTo>
                    <a:lnTo>
                      <a:pt x="1224" y="1344"/>
                    </a:lnTo>
                    <a:lnTo>
                      <a:pt x="1236" y="122"/>
                    </a:lnTo>
                    <a:lnTo>
                      <a:pt x="1247" y="26"/>
                    </a:lnTo>
                    <a:lnTo>
                      <a:pt x="1258" y="111"/>
                    </a:lnTo>
                    <a:lnTo>
                      <a:pt x="1270" y="32"/>
                    </a:lnTo>
                    <a:lnTo>
                      <a:pt x="1281" y="260"/>
                    </a:lnTo>
                    <a:lnTo>
                      <a:pt x="1292" y="207"/>
                    </a:lnTo>
                    <a:lnTo>
                      <a:pt x="1304" y="143"/>
                    </a:lnTo>
                    <a:lnTo>
                      <a:pt x="1321" y="21"/>
                    </a:lnTo>
                    <a:lnTo>
                      <a:pt x="1332" y="186"/>
                    </a:lnTo>
                    <a:lnTo>
                      <a:pt x="1343" y="228"/>
                    </a:lnTo>
                    <a:lnTo>
                      <a:pt x="1355" y="133"/>
                    </a:lnTo>
                    <a:lnTo>
                      <a:pt x="1366" y="303"/>
                    </a:lnTo>
                    <a:lnTo>
                      <a:pt x="1377" y="175"/>
                    </a:lnTo>
                    <a:lnTo>
                      <a:pt x="1389" y="196"/>
                    </a:lnTo>
                    <a:lnTo>
                      <a:pt x="1406" y="202"/>
                    </a:lnTo>
                    <a:lnTo>
                      <a:pt x="1417" y="281"/>
                    </a:lnTo>
                    <a:lnTo>
                      <a:pt x="1428" y="297"/>
                    </a:lnTo>
                    <a:lnTo>
                      <a:pt x="1440" y="122"/>
                    </a:lnTo>
                    <a:lnTo>
                      <a:pt x="1451" y="329"/>
                    </a:lnTo>
                    <a:lnTo>
                      <a:pt x="1462" y="122"/>
                    </a:lnTo>
                    <a:lnTo>
                      <a:pt x="1474" y="303"/>
                    </a:lnTo>
                    <a:lnTo>
                      <a:pt x="1485" y="345"/>
                    </a:lnTo>
                    <a:lnTo>
                      <a:pt x="1502" y="250"/>
                    </a:lnTo>
                    <a:lnTo>
                      <a:pt x="1513" y="345"/>
                    </a:lnTo>
                    <a:lnTo>
                      <a:pt x="1525" y="292"/>
                    </a:lnTo>
                    <a:lnTo>
                      <a:pt x="1536" y="38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5" name="Freeform 92"/>
              <p:cNvSpPr>
                <a:spLocks/>
              </p:cNvSpPr>
              <p:nvPr/>
            </p:nvSpPr>
            <p:spPr bwMode="auto">
              <a:xfrm>
                <a:off x="2436" y="1352"/>
                <a:ext cx="907" cy="1201"/>
              </a:xfrm>
              <a:custGeom>
                <a:avLst/>
                <a:gdLst>
                  <a:gd name="T0" fmla="*/ 11 w 907"/>
                  <a:gd name="T1" fmla="*/ 91 h 1201"/>
                  <a:gd name="T2" fmla="*/ 34 w 907"/>
                  <a:gd name="T3" fmla="*/ 0 h 1201"/>
                  <a:gd name="T4" fmla="*/ 62 w 907"/>
                  <a:gd name="T5" fmla="*/ 38 h 1201"/>
                  <a:gd name="T6" fmla="*/ 85 w 907"/>
                  <a:gd name="T7" fmla="*/ 139 h 1201"/>
                  <a:gd name="T8" fmla="*/ 108 w 907"/>
                  <a:gd name="T9" fmla="*/ 64 h 1201"/>
                  <a:gd name="T10" fmla="*/ 136 w 907"/>
                  <a:gd name="T11" fmla="*/ 287 h 1201"/>
                  <a:gd name="T12" fmla="*/ 159 w 907"/>
                  <a:gd name="T13" fmla="*/ 229 h 1201"/>
                  <a:gd name="T14" fmla="*/ 181 w 907"/>
                  <a:gd name="T15" fmla="*/ 128 h 1201"/>
                  <a:gd name="T16" fmla="*/ 204 w 907"/>
                  <a:gd name="T17" fmla="*/ 181 h 1201"/>
                  <a:gd name="T18" fmla="*/ 232 w 907"/>
                  <a:gd name="T19" fmla="*/ 144 h 1201"/>
                  <a:gd name="T20" fmla="*/ 255 w 907"/>
                  <a:gd name="T21" fmla="*/ 229 h 1201"/>
                  <a:gd name="T22" fmla="*/ 278 w 907"/>
                  <a:gd name="T23" fmla="*/ 325 h 1201"/>
                  <a:gd name="T24" fmla="*/ 301 w 907"/>
                  <a:gd name="T25" fmla="*/ 277 h 1201"/>
                  <a:gd name="T26" fmla="*/ 329 w 907"/>
                  <a:gd name="T27" fmla="*/ 303 h 1201"/>
                  <a:gd name="T28" fmla="*/ 352 w 907"/>
                  <a:gd name="T29" fmla="*/ 293 h 1201"/>
                  <a:gd name="T30" fmla="*/ 374 w 907"/>
                  <a:gd name="T31" fmla="*/ 303 h 1201"/>
                  <a:gd name="T32" fmla="*/ 403 w 907"/>
                  <a:gd name="T33" fmla="*/ 372 h 1201"/>
                  <a:gd name="T34" fmla="*/ 425 w 907"/>
                  <a:gd name="T35" fmla="*/ 404 h 1201"/>
                  <a:gd name="T36" fmla="*/ 448 w 907"/>
                  <a:gd name="T37" fmla="*/ 585 h 1201"/>
                  <a:gd name="T38" fmla="*/ 471 w 907"/>
                  <a:gd name="T39" fmla="*/ 521 h 1201"/>
                  <a:gd name="T40" fmla="*/ 499 w 907"/>
                  <a:gd name="T41" fmla="*/ 500 h 1201"/>
                  <a:gd name="T42" fmla="*/ 522 w 907"/>
                  <a:gd name="T43" fmla="*/ 489 h 1201"/>
                  <a:gd name="T44" fmla="*/ 544 w 907"/>
                  <a:gd name="T45" fmla="*/ 627 h 1201"/>
                  <a:gd name="T46" fmla="*/ 567 w 907"/>
                  <a:gd name="T47" fmla="*/ 622 h 1201"/>
                  <a:gd name="T48" fmla="*/ 595 w 907"/>
                  <a:gd name="T49" fmla="*/ 813 h 1201"/>
                  <a:gd name="T50" fmla="*/ 618 w 907"/>
                  <a:gd name="T51" fmla="*/ 723 h 1201"/>
                  <a:gd name="T52" fmla="*/ 641 w 907"/>
                  <a:gd name="T53" fmla="*/ 851 h 1201"/>
                  <a:gd name="T54" fmla="*/ 669 w 907"/>
                  <a:gd name="T55" fmla="*/ 989 h 1201"/>
                  <a:gd name="T56" fmla="*/ 692 w 907"/>
                  <a:gd name="T57" fmla="*/ 877 h 1201"/>
                  <a:gd name="T58" fmla="*/ 714 w 907"/>
                  <a:gd name="T59" fmla="*/ 877 h 1201"/>
                  <a:gd name="T60" fmla="*/ 737 w 907"/>
                  <a:gd name="T61" fmla="*/ 914 h 1201"/>
                  <a:gd name="T62" fmla="*/ 765 w 907"/>
                  <a:gd name="T63" fmla="*/ 994 h 1201"/>
                  <a:gd name="T64" fmla="*/ 788 w 907"/>
                  <a:gd name="T65" fmla="*/ 1122 h 1201"/>
                  <a:gd name="T66" fmla="*/ 811 w 907"/>
                  <a:gd name="T67" fmla="*/ 1085 h 1201"/>
                  <a:gd name="T68" fmla="*/ 833 w 907"/>
                  <a:gd name="T69" fmla="*/ 1090 h 1201"/>
                  <a:gd name="T70" fmla="*/ 862 w 907"/>
                  <a:gd name="T71" fmla="*/ 1175 h 1201"/>
                  <a:gd name="T72" fmla="*/ 884 w 907"/>
                  <a:gd name="T73" fmla="*/ 1132 h 1201"/>
                  <a:gd name="T74" fmla="*/ 907 w 907"/>
                  <a:gd name="T75" fmla="*/ 1201 h 120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907" h="1201">
                    <a:moveTo>
                      <a:pt x="0" y="101"/>
                    </a:moveTo>
                    <a:lnTo>
                      <a:pt x="11" y="91"/>
                    </a:lnTo>
                    <a:lnTo>
                      <a:pt x="23" y="54"/>
                    </a:lnTo>
                    <a:lnTo>
                      <a:pt x="34" y="0"/>
                    </a:lnTo>
                    <a:lnTo>
                      <a:pt x="51" y="101"/>
                    </a:lnTo>
                    <a:lnTo>
                      <a:pt x="62" y="38"/>
                    </a:lnTo>
                    <a:lnTo>
                      <a:pt x="74" y="139"/>
                    </a:lnTo>
                    <a:lnTo>
                      <a:pt x="85" y="139"/>
                    </a:lnTo>
                    <a:lnTo>
                      <a:pt x="96" y="101"/>
                    </a:lnTo>
                    <a:lnTo>
                      <a:pt x="108" y="64"/>
                    </a:lnTo>
                    <a:lnTo>
                      <a:pt x="119" y="0"/>
                    </a:lnTo>
                    <a:lnTo>
                      <a:pt x="136" y="287"/>
                    </a:lnTo>
                    <a:lnTo>
                      <a:pt x="147" y="139"/>
                    </a:lnTo>
                    <a:lnTo>
                      <a:pt x="159" y="229"/>
                    </a:lnTo>
                    <a:lnTo>
                      <a:pt x="170" y="229"/>
                    </a:lnTo>
                    <a:lnTo>
                      <a:pt x="181" y="128"/>
                    </a:lnTo>
                    <a:lnTo>
                      <a:pt x="193" y="155"/>
                    </a:lnTo>
                    <a:lnTo>
                      <a:pt x="204" y="181"/>
                    </a:lnTo>
                    <a:lnTo>
                      <a:pt x="215" y="208"/>
                    </a:lnTo>
                    <a:lnTo>
                      <a:pt x="232" y="144"/>
                    </a:lnTo>
                    <a:lnTo>
                      <a:pt x="244" y="85"/>
                    </a:lnTo>
                    <a:lnTo>
                      <a:pt x="255" y="229"/>
                    </a:lnTo>
                    <a:lnTo>
                      <a:pt x="267" y="192"/>
                    </a:lnTo>
                    <a:lnTo>
                      <a:pt x="278" y="325"/>
                    </a:lnTo>
                    <a:lnTo>
                      <a:pt x="289" y="346"/>
                    </a:lnTo>
                    <a:lnTo>
                      <a:pt x="301" y="277"/>
                    </a:lnTo>
                    <a:lnTo>
                      <a:pt x="318" y="234"/>
                    </a:lnTo>
                    <a:lnTo>
                      <a:pt x="329" y="303"/>
                    </a:lnTo>
                    <a:lnTo>
                      <a:pt x="340" y="330"/>
                    </a:lnTo>
                    <a:lnTo>
                      <a:pt x="352" y="293"/>
                    </a:lnTo>
                    <a:lnTo>
                      <a:pt x="363" y="346"/>
                    </a:lnTo>
                    <a:lnTo>
                      <a:pt x="374" y="303"/>
                    </a:lnTo>
                    <a:lnTo>
                      <a:pt x="386" y="495"/>
                    </a:lnTo>
                    <a:lnTo>
                      <a:pt x="403" y="372"/>
                    </a:lnTo>
                    <a:lnTo>
                      <a:pt x="414" y="436"/>
                    </a:lnTo>
                    <a:lnTo>
                      <a:pt x="425" y="404"/>
                    </a:lnTo>
                    <a:lnTo>
                      <a:pt x="437" y="388"/>
                    </a:lnTo>
                    <a:lnTo>
                      <a:pt x="448" y="585"/>
                    </a:lnTo>
                    <a:lnTo>
                      <a:pt x="459" y="420"/>
                    </a:lnTo>
                    <a:lnTo>
                      <a:pt x="471" y="521"/>
                    </a:lnTo>
                    <a:lnTo>
                      <a:pt x="482" y="532"/>
                    </a:lnTo>
                    <a:lnTo>
                      <a:pt x="499" y="500"/>
                    </a:lnTo>
                    <a:lnTo>
                      <a:pt x="510" y="590"/>
                    </a:lnTo>
                    <a:lnTo>
                      <a:pt x="522" y="489"/>
                    </a:lnTo>
                    <a:lnTo>
                      <a:pt x="533" y="659"/>
                    </a:lnTo>
                    <a:lnTo>
                      <a:pt x="544" y="627"/>
                    </a:lnTo>
                    <a:lnTo>
                      <a:pt x="556" y="654"/>
                    </a:lnTo>
                    <a:lnTo>
                      <a:pt x="567" y="622"/>
                    </a:lnTo>
                    <a:lnTo>
                      <a:pt x="584" y="718"/>
                    </a:lnTo>
                    <a:lnTo>
                      <a:pt x="595" y="813"/>
                    </a:lnTo>
                    <a:lnTo>
                      <a:pt x="607" y="803"/>
                    </a:lnTo>
                    <a:lnTo>
                      <a:pt x="618" y="723"/>
                    </a:lnTo>
                    <a:lnTo>
                      <a:pt x="629" y="713"/>
                    </a:lnTo>
                    <a:lnTo>
                      <a:pt x="641" y="851"/>
                    </a:lnTo>
                    <a:lnTo>
                      <a:pt x="652" y="851"/>
                    </a:lnTo>
                    <a:lnTo>
                      <a:pt x="669" y="989"/>
                    </a:lnTo>
                    <a:lnTo>
                      <a:pt x="680" y="845"/>
                    </a:lnTo>
                    <a:lnTo>
                      <a:pt x="692" y="877"/>
                    </a:lnTo>
                    <a:lnTo>
                      <a:pt x="703" y="930"/>
                    </a:lnTo>
                    <a:lnTo>
                      <a:pt x="714" y="877"/>
                    </a:lnTo>
                    <a:lnTo>
                      <a:pt x="726" y="989"/>
                    </a:lnTo>
                    <a:lnTo>
                      <a:pt x="737" y="914"/>
                    </a:lnTo>
                    <a:lnTo>
                      <a:pt x="748" y="930"/>
                    </a:lnTo>
                    <a:lnTo>
                      <a:pt x="765" y="994"/>
                    </a:lnTo>
                    <a:lnTo>
                      <a:pt x="777" y="984"/>
                    </a:lnTo>
                    <a:lnTo>
                      <a:pt x="788" y="1122"/>
                    </a:lnTo>
                    <a:lnTo>
                      <a:pt x="799" y="1095"/>
                    </a:lnTo>
                    <a:lnTo>
                      <a:pt x="811" y="1085"/>
                    </a:lnTo>
                    <a:lnTo>
                      <a:pt x="822" y="1095"/>
                    </a:lnTo>
                    <a:lnTo>
                      <a:pt x="833" y="1090"/>
                    </a:lnTo>
                    <a:lnTo>
                      <a:pt x="850" y="1175"/>
                    </a:lnTo>
                    <a:lnTo>
                      <a:pt x="862" y="1175"/>
                    </a:lnTo>
                    <a:lnTo>
                      <a:pt x="873" y="1196"/>
                    </a:lnTo>
                    <a:lnTo>
                      <a:pt x="884" y="1132"/>
                    </a:lnTo>
                    <a:lnTo>
                      <a:pt x="896" y="1180"/>
                    </a:lnTo>
                    <a:lnTo>
                      <a:pt x="907" y="1201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6660" name="Rectangle 93"/>
            <p:cNvSpPr>
              <a:spLocks noChangeArrowheads="1"/>
            </p:cNvSpPr>
            <p:nvPr/>
          </p:nvSpPr>
          <p:spPr bwMode="auto">
            <a:xfrm>
              <a:off x="1200" y="2352"/>
              <a:ext cx="113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Frequency (MHz), relative to carrier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276661" name="Group 94"/>
            <p:cNvGrpSpPr>
              <a:grpSpLocks/>
            </p:cNvGrpSpPr>
            <p:nvPr/>
          </p:nvGrpSpPr>
          <p:grpSpPr bwMode="auto">
            <a:xfrm>
              <a:off x="863" y="1426"/>
              <a:ext cx="149" cy="367"/>
              <a:chOff x="653" y="1499"/>
              <a:chExt cx="126" cy="384"/>
            </a:xfrm>
          </p:grpSpPr>
          <p:sp>
            <p:nvSpPr>
              <p:cNvPr id="276662" name="Rectangle 95"/>
              <p:cNvSpPr>
                <a:spLocks noChangeArrowheads="1"/>
              </p:cNvSpPr>
              <p:nvPr/>
            </p:nvSpPr>
            <p:spPr bwMode="auto">
              <a:xfrm rot="-5400000">
                <a:off x="688" y="1821"/>
                <a:ext cx="50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S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63" name="Rectangle 96"/>
              <p:cNvSpPr>
                <a:spLocks noChangeArrowheads="1"/>
              </p:cNvSpPr>
              <p:nvPr/>
            </p:nvSpPr>
            <p:spPr bwMode="auto">
              <a:xfrm rot="-5400000">
                <a:off x="736" y="1809"/>
                <a:ext cx="30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700">
                    <a:solidFill>
                      <a:srgbClr val="000000"/>
                    </a:solidFill>
                    <a:latin typeface="Helvetica" charset="0"/>
                  </a:rPr>
                  <a:t>x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64" name="Rectangle 97"/>
              <p:cNvSpPr>
                <a:spLocks noChangeArrowheads="1"/>
              </p:cNvSpPr>
              <p:nvPr/>
            </p:nvSpPr>
            <p:spPr bwMode="auto">
              <a:xfrm rot="-5400000">
                <a:off x="679" y="1733"/>
                <a:ext cx="67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(e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65" name="Rectangle 98"/>
              <p:cNvSpPr>
                <a:spLocks noChangeArrowheads="1"/>
              </p:cNvSpPr>
              <p:nvPr/>
            </p:nvSpPr>
            <p:spPr bwMode="auto">
              <a:xfrm rot="-5400000">
                <a:off x="675" y="1714"/>
                <a:ext cx="13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700">
                    <a:solidFill>
                      <a:srgbClr val="000000"/>
                    </a:solidFill>
                    <a:latin typeface="Helvetica" charset="0"/>
                  </a:rPr>
                  <a:t>j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66" name="Rectangle 99"/>
              <p:cNvSpPr>
                <a:spLocks noChangeArrowheads="1"/>
              </p:cNvSpPr>
              <p:nvPr/>
            </p:nvSpPr>
            <p:spPr bwMode="auto">
              <a:xfrm rot="-5400000">
                <a:off x="659" y="1787"/>
                <a:ext cx="45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700">
                    <a:solidFill>
                      <a:srgbClr val="000000"/>
                    </a:solidFill>
                    <a:latin typeface="Symbol" charset="0"/>
                  </a:rPr>
                  <a:t>W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667" name="Rectangle 100"/>
              <p:cNvSpPr>
                <a:spLocks noChangeArrowheads="1"/>
              </p:cNvSpPr>
              <p:nvPr/>
            </p:nvSpPr>
            <p:spPr bwMode="auto">
              <a:xfrm rot="-5400000">
                <a:off x="619" y="1556"/>
                <a:ext cx="188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) (dB)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76483" name="Group 101"/>
          <p:cNvGrpSpPr>
            <a:grpSpLocks/>
          </p:cNvGrpSpPr>
          <p:nvPr/>
        </p:nvGrpSpPr>
        <p:grpSpPr bwMode="auto">
          <a:xfrm>
            <a:off x="3352800" y="1612900"/>
            <a:ext cx="2444750" cy="1887538"/>
            <a:chOff x="2890" y="1254"/>
            <a:chExt cx="2083" cy="1594"/>
          </a:xfrm>
        </p:grpSpPr>
        <p:sp>
          <p:nvSpPr>
            <p:cNvPr id="276579" name="Rectangle 102"/>
            <p:cNvSpPr>
              <a:spLocks noChangeArrowheads="1"/>
            </p:cNvSpPr>
            <p:nvPr/>
          </p:nvSpPr>
          <p:spPr bwMode="auto">
            <a:xfrm>
              <a:off x="2972" y="1288"/>
              <a:ext cx="1971" cy="14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0" name="Rectangle 103"/>
            <p:cNvSpPr>
              <a:spLocks noChangeArrowheads="1"/>
            </p:cNvSpPr>
            <p:nvPr/>
          </p:nvSpPr>
          <p:spPr bwMode="auto">
            <a:xfrm>
              <a:off x="2972" y="1288"/>
              <a:ext cx="1971" cy="145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1" name="Freeform 104"/>
            <p:cNvSpPr>
              <a:spLocks/>
            </p:cNvSpPr>
            <p:nvPr/>
          </p:nvSpPr>
          <p:spPr bwMode="auto">
            <a:xfrm>
              <a:off x="2972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2" name="Freeform 105"/>
            <p:cNvSpPr>
              <a:spLocks/>
            </p:cNvSpPr>
            <p:nvPr/>
          </p:nvSpPr>
          <p:spPr bwMode="auto">
            <a:xfrm>
              <a:off x="3217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3" name="Freeform 106"/>
            <p:cNvSpPr>
              <a:spLocks/>
            </p:cNvSpPr>
            <p:nvPr/>
          </p:nvSpPr>
          <p:spPr bwMode="auto">
            <a:xfrm>
              <a:off x="3462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4" name="Freeform 107"/>
            <p:cNvSpPr>
              <a:spLocks/>
            </p:cNvSpPr>
            <p:nvPr/>
          </p:nvSpPr>
          <p:spPr bwMode="auto">
            <a:xfrm>
              <a:off x="3708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5" name="Freeform 108"/>
            <p:cNvSpPr>
              <a:spLocks/>
            </p:cNvSpPr>
            <p:nvPr/>
          </p:nvSpPr>
          <p:spPr bwMode="auto">
            <a:xfrm>
              <a:off x="3957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6" name="Freeform 109"/>
            <p:cNvSpPr>
              <a:spLocks/>
            </p:cNvSpPr>
            <p:nvPr/>
          </p:nvSpPr>
          <p:spPr bwMode="auto">
            <a:xfrm>
              <a:off x="4203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7" name="Freeform 110"/>
            <p:cNvSpPr>
              <a:spLocks/>
            </p:cNvSpPr>
            <p:nvPr/>
          </p:nvSpPr>
          <p:spPr bwMode="auto">
            <a:xfrm>
              <a:off x="4448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8" name="Freeform 111"/>
            <p:cNvSpPr>
              <a:spLocks/>
            </p:cNvSpPr>
            <p:nvPr/>
          </p:nvSpPr>
          <p:spPr bwMode="auto">
            <a:xfrm>
              <a:off x="4693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89" name="Freeform 112"/>
            <p:cNvSpPr>
              <a:spLocks/>
            </p:cNvSpPr>
            <p:nvPr/>
          </p:nvSpPr>
          <p:spPr bwMode="auto">
            <a:xfrm>
              <a:off x="4943" y="1288"/>
              <a:ext cx="1" cy="1457"/>
            </a:xfrm>
            <a:custGeom>
              <a:avLst/>
              <a:gdLst>
                <a:gd name="T0" fmla="*/ 0 w 1"/>
                <a:gd name="T1" fmla="*/ 47992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0" name="Freeform 113"/>
            <p:cNvSpPr>
              <a:spLocks/>
            </p:cNvSpPr>
            <p:nvPr/>
          </p:nvSpPr>
          <p:spPr bwMode="auto">
            <a:xfrm>
              <a:off x="2972" y="2745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1" name="Freeform 114"/>
            <p:cNvSpPr>
              <a:spLocks/>
            </p:cNvSpPr>
            <p:nvPr/>
          </p:nvSpPr>
          <p:spPr bwMode="auto">
            <a:xfrm>
              <a:off x="2972" y="2536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2" name="Freeform 115"/>
            <p:cNvSpPr>
              <a:spLocks/>
            </p:cNvSpPr>
            <p:nvPr/>
          </p:nvSpPr>
          <p:spPr bwMode="auto">
            <a:xfrm>
              <a:off x="2972" y="2328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3" name="Freeform 116"/>
            <p:cNvSpPr>
              <a:spLocks/>
            </p:cNvSpPr>
            <p:nvPr/>
          </p:nvSpPr>
          <p:spPr bwMode="auto">
            <a:xfrm>
              <a:off x="2972" y="2119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4" name="Freeform 117"/>
            <p:cNvSpPr>
              <a:spLocks/>
            </p:cNvSpPr>
            <p:nvPr/>
          </p:nvSpPr>
          <p:spPr bwMode="auto">
            <a:xfrm>
              <a:off x="2972" y="1910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5" name="Freeform 118"/>
            <p:cNvSpPr>
              <a:spLocks/>
            </p:cNvSpPr>
            <p:nvPr/>
          </p:nvSpPr>
          <p:spPr bwMode="auto">
            <a:xfrm>
              <a:off x="2972" y="1701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6" name="Freeform 119"/>
            <p:cNvSpPr>
              <a:spLocks/>
            </p:cNvSpPr>
            <p:nvPr/>
          </p:nvSpPr>
          <p:spPr bwMode="auto">
            <a:xfrm>
              <a:off x="2972" y="1493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7" name="Freeform 120"/>
            <p:cNvSpPr>
              <a:spLocks/>
            </p:cNvSpPr>
            <p:nvPr/>
          </p:nvSpPr>
          <p:spPr bwMode="auto">
            <a:xfrm>
              <a:off x="2972" y="1288"/>
              <a:ext cx="1971" cy="1"/>
            </a:xfrm>
            <a:custGeom>
              <a:avLst/>
              <a:gdLst>
                <a:gd name="T0" fmla="*/ 0 w 434"/>
                <a:gd name="T1" fmla="*/ 0 h 1"/>
                <a:gd name="T2" fmla="*/ 838424 w 434"/>
                <a:gd name="T3" fmla="*/ 0 h 1"/>
                <a:gd name="T4" fmla="*/ 838424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8" name="Line 121"/>
            <p:cNvSpPr>
              <a:spLocks noChangeShapeType="1"/>
            </p:cNvSpPr>
            <p:nvPr/>
          </p:nvSpPr>
          <p:spPr bwMode="auto">
            <a:xfrm>
              <a:off x="2972" y="1288"/>
              <a:ext cx="197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99" name="Freeform 122"/>
            <p:cNvSpPr>
              <a:spLocks/>
            </p:cNvSpPr>
            <p:nvPr/>
          </p:nvSpPr>
          <p:spPr bwMode="auto">
            <a:xfrm>
              <a:off x="2972" y="1288"/>
              <a:ext cx="1971" cy="1457"/>
            </a:xfrm>
            <a:custGeom>
              <a:avLst/>
              <a:gdLst>
                <a:gd name="T0" fmla="*/ 0 w 434"/>
                <a:gd name="T1" fmla="*/ 479928 h 342"/>
                <a:gd name="T2" fmla="*/ 838424 w 434"/>
                <a:gd name="T3" fmla="*/ 479928 h 342"/>
                <a:gd name="T4" fmla="*/ 838424 w 434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342">
                  <a:moveTo>
                    <a:pt x="0" y="342"/>
                  </a:moveTo>
                  <a:lnTo>
                    <a:pt x="434" y="342"/>
                  </a:ln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0" name="Line 123"/>
            <p:cNvSpPr>
              <a:spLocks noChangeShapeType="1"/>
            </p:cNvSpPr>
            <p:nvPr/>
          </p:nvSpPr>
          <p:spPr bwMode="auto">
            <a:xfrm flipV="1">
              <a:off x="2972" y="1288"/>
              <a:ext cx="1" cy="14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1" name="Line 124"/>
            <p:cNvSpPr>
              <a:spLocks noChangeShapeType="1"/>
            </p:cNvSpPr>
            <p:nvPr/>
          </p:nvSpPr>
          <p:spPr bwMode="auto">
            <a:xfrm>
              <a:off x="2972" y="2745"/>
              <a:ext cx="197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2" name="Line 125"/>
            <p:cNvSpPr>
              <a:spLocks noChangeShapeType="1"/>
            </p:cNvSpPr>
            <p:nvPr/>
          </p:nvSpPr>
          <p:spPr bwMode="auto">
            <a:xfrm flipV="1">
              <a:off x="2972" y="1288"/>
              <a:ext cx="1" cy="14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3" name="Line 126"/>
            <p:cNvSpPr>
              <a:spLocks noChangeShapeType="1"/>
            </p:cNvSpPr>
            <p:nvPr/>
          </p:nvSpPr>
          <p:spPr bwMode="auto">
            <a:xfrm flipV="1">
              <a:off x="2972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4" name="Line 127"/>
            <p:cNvSpPr>
              <a:spLocks noChangeShapeType="1"/>
            </p:cNvSpPr>
            <p:nvPr/>
          </p:nvSpPr>
          <p:spPr bwMode="auto">
            <a:xfrm>
              <a:off x="2972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5" name="Rectangle 128"/>
            <p:cNvSpPr>
              <a:spLocks noChangeArrowheads="1"/>
            </p:cNvSpPr>
            <p:nvPr/>
          </p:nvSpPr>
          <p:spPr bwMode="auto">
            <a:xfrm>
              <a:off x="2940" y="2758"/>
              <a:ext cx="6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-8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06" name="Line 129"/>
            <p:cNvSpPr>
              <a:spLocks noChangeShapeType="1"/>
            </p:cNvSpPr>
            <p:nvPr/>
          </p:nvSpPr>
          <p:spPr bwMode="auto">
            <a:xfrm flipV="1">
              <a:off x="3217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7" name="Line 130"/>
            <p:cNvSpPr>
              <a:spLocks noChangeShapeType="1"/>
            </p:cNvSpPr>
            <p:nvPr/>
          </p:nvSpPr>
          <p:spPr bwMode="auto">
            <a:xfrm>
              <a:off x="3217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08" name="Rectangle 131"/>
            <p:cNvSpPr>
              <a:spLocks noChangeArrowheads="1"/>
            </p:cNvSpPr>
            <p:nvPr/>
          </p:nvSpPr>
          <p:spPr bwMode="auto">
            <a:xfrm>
              <a:off x="3185" y="2758"/>
              <a:ext cx="6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-6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09" name="Line 132"/>
            <p:cNvSpPr>
              <a:spLocks noChangeShapeType="1"/>
            </p:cNvSpPr>
            <p:nvPr/>
          </p:nvSpPr>
          <p:spPr bwMode="auto">
            <a:xfrm flipV="1">
              <a:off x="3462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0" name="Line 133"/>
            <p:cNvSpPr>
              <a:spLocks noChangeShapeType="1"/>
            </p:cNvSpPr>
            <p:nvPr/>
          </p:nvSpPr>
          <p:spPr bwMode="auto">
            <a:xfrm>
              <a:off x="3462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1" name="Rectangle 134"/>
            <p:cNvSpPr>
              <a:spLocks noChangeArrowheads="1"/>
            </p:cNvSpPr>
            <p:nvPr/>
          </p:nvSpPr>
          <p:spPr bwMode="auto">
            <a:xfrm>
              <a:off x="3430" y="2758"/>
              <a:ext cx="6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-4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12" name="Line 135"/>
            <p:cNvSpPr>
              <a:spLocks noChangeShapeType="1"/>
            </p:cNvSpPr>
            <p:nvPr/>
          </p:nvSpPr>
          <p:spPr bwMode="auto">
            <a:xfrm flipV="1">
              <a:off x="3708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3" name="Line 136"/>
            <p:cNvSpPr>
              <a:spLocks noChangeShapeType="1"/>
            </p:cNvSpPr>
            <p:nvPr/>
          </p:nvSpPr>
          <p:spPr bwMode="auto">
            <a:xfrm>
              <a:off x="3708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4" name="Rectangle 137"/>
            <p:cNvSpPr>
              <a:spLocks noChangeArrowheads="1"/>
            </p:cNvSpPr>
            <p:nvPr/>
          </p:nvSpPr>
          <p:spPr bwMode="auto">
            <a:xfrm>
              <a:off x="3676" y="2758"/>
              <a:ext cx="6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-2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15" name="Line 138"/>
            <p:cNvSpPr>
              <a:spLocks noChangeShapeType="1"/>
            </p:cNvSpPr>
            <p:nvPr/>
          </p:nvSpPr>
          <p:spPr bwMode="auto">
            <a:xfrm flipV="1">
              <a:off x="3957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6" name="Line 139"/>
            <p:cNvSpPr>
              <a:spLocks noChangeShapeType="1"/>
            </p:cNvSpPr>
            <p:nvPr/>
          </p:nvSpPr>
          <p:spPr bwMode="auto">
            <a:xfrm>
              <a:off x="3957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7" name="Rectangle 140"/>
            <p:cNvSpPr>
              <a:spLocks noChangeArrowheads="1"/>
            </p:cNvSpPr>
            <p:nvPr/>
          </p:nvSpPr>
          <p:spPr bwMode="auto">
            <a:xfrm>
              <a:off x="3944" y="2758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18" name="Line 141"/>
            <p:cNvSpPr>
              <a:spLocks noChangeShapeType="1"/>
            </p:cNvSpPr>
            <p:nvPr/>
          </p:nvSpPr>
          <p:spPr bwMode="auto">
            <a:xfrm flipV="1">
              <a:off x="4203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19" name="Line 142"/>
            <p:cNvSpPr>
              <a:spLocks noChangeShapeType="1"/>
            </p:cNvSpPr>
            <p:nvPr/>
          </p:nvSpPr>
          <p:spPr bwMode="auto">
            <a:xfrm>
              <a:off x="4203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0" name="Rectangle 143"/>
            <p:cNvSpPr>
              <a:spLocks noChangeArrowheads="1"/>
            </p:cNvSpPr>
            <p:nvPr/>
          </p:nvSpPr>
          <p:spPr bwMode="auto">
            <a:xfrm>
              <a:off x="4190" y="2758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21" name="Line 144"/>
            <p:cNvSpPr>
              <a:spLocks noChangeShapeType="1"/>
            </p:cNvSpPr>
            <p:nvPr/>
          </p:nvSpPr>
          <p:spPr bwMode="auto">
            <a:xfrm flipV="1">
              <a:off x="4448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2" name="Line 145"/>
            <p:cNvSpPr>
              <a:spLocks noChangeShapeType="1"/>
            </p:cNvSpPr>
            <p:nvPr/>
          </p:nvSpPr>
          <p:spPr bwMode="auto">
            <a:xfrm>
              <a:off x="4448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3" name="Rectangle 146"/>
            <p:cNvSpPr>
              <a:spLocks noChangeArrowheads="1"/>
            </p:cNvSpPr>
            <p:nvPr/>
          </p:nvSpPr>
          <p:spPr bwMode="auto">
            <a:xfrm>
              <a:off x="4435" y="2758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24" name="Line 147"/>
            <p:cNvSpPr>
              <a:spLocks noChangeShapeType="1"/>
            </p:cNvSpPr>
            <p:nvPr/>
          </p:nvSpPr>
          <p:spPr bwMode="auto">
            <a:xfrm flipV="1">
              <a:off x="4693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5" name="Line 148"/>
            <p:cNvSpPr>
              <a:spLocks noChangeShapeType="1"/>
            </p:cNvSpPr>
            <p:nvPr/>
          </p:nvSpPr>
          <p:spPr bwMode="auto">
            <a:xfrm>
              <a:off x="4693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6" name="Rectangle 149"/>
            <p:cNvSpPr>
              <a:spLocks noChangeArrowheads="1"/>
            </p:cNvSpPr>
            <p:nvPr/>
          </p:nvSpPr>
          <p:spPr bwMode="auto">
            <a:xfrm>
              <a:off x="4679" y="2758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6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27" name="Line 150"/>
            <p:cNvSpPr>
              <a:spLocks noChangeShapeType="1"/>
            </p:cNvSpPr>
            <p:nvPr/>
          </p:nvSpPr>
          <p:spPr bwMode="auto">
            <a:xfrm flipV="1">
              <a:off x="4943" y="2724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8" name="Line 151"/>
            <p:cNvSpPr>
              <a:spLocks noChangeShapeType="1"/>
            </p:cNvSpPr>
            <p:nvPr/>
          </p:nvSpPr>
          <p:spPr bwMode="auto">
            <a:xfrm>
              <a:off x="4943" y="1288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9" name="Rectangle 152"/>
            <p:cNvSpPr>
              <a:spLocks noChangeArrowheads="1"/>
            </p:cNvSpPr>
            <p:nvPr/>
          </p:nvSpPr>
          <p:spPr bwMode="auto">
            <a:xfrm>
              <a:off x="4931" y="2758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8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30" name="Line 153"/>
            <p:cNvSpPr>
              <a:spLocks noChangeShapeType="1"/>
            </p:cNvSpPr>
            <p:nvPr/>
          </p:nvSpPr>
          <p:spPr bwMode="auto">
            <a:xfrm>
              <a:off x="2972" y="2745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1" name="Line 154"/>
            <p:cNvSpPr>
              <a:spLocks noChangeShapeType="1"/>
            </p:cNvSpPr>
            <p:nvPr/>
          </p:nvSpPr>
          <p:spPr bwMode="auto">
            <a:xfrm flipH="1">
              <a:off x="4921" y="2745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2" name="Rectangle 155"/>
            <p:cNvSpPr>
              <a:spLocks noChangeArrowheads="1"/>
            </p:cNvSpPr>
            <p:nvPr/>
          </p:nvSpPr>
          <p:spPr bwMode="auto">
            <a:xfrm>
              <a:off x="2924" y="2711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33" name="Line 156"/>
            <p:cNvSpPr>
              <a:spLocks noChangeShapeType="1"/>
            </p:cNvSpPr>
            <p:nvPr/>
          </p:nvSpPr>
          <p:spPr bwMode="auto">
            <a:xfrm>
              <a:off x="2972" y="2536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4" name="Line 157"/>
            <p:cNvSpPr>
              <a:spLocks noChangeShapeType="1"/>
            </p:cNvSpPr>
            <p:nvPr/>
          </p:nvSpPr>
          <p:spPr bwMode="auto">
            <a:xfrm flipH="1">
              <a:off x="4921" y="2536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5" name="Rectangle 158"/>
            <p:cNvSpPr>
              <a:spLocks noChangeArrowheads="1"/>
            </p:cNvSpPr>
            <p:nvPr/>
          </p:nvSpPr>
          <p:spPr bwMode="auto">
            <a:xfrm>
              <a:off x="2924" y="2501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36" name="Line 159"/>
            <p:cNvSpPr>
              <a:spLocks noChangeShapeType="1"/>
            </p:cNvSpPr>
            <p:nvPr/>
          </p:nvSpPr>
          <p:spPr bwMode="auto">
            <a:xfrm>
              <a:off x="2972" y="2328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7" name="Line 160"/>
            <p:cNvSpPr>
              <a:spLocks noChangeShapeType="1"/>
            </p:cNvSpPr>
            <p:nvPr/>
          </p:nvSpPr>
          <p:spPr bwMode="auto">
            <a:xfrm flipH="1">
              <a:off x="4921" y="232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8" name="Rectangle 161"/>
            <p:cNvSpPr>
              <a:spLocks noChangeArrowheads="1"/>
            </p:cNvSpPr>
            <p:nvPr/>
          </p:nvSpPr>
          <p:spPr bwMode="auto">
            <a:xfrm>
              <a:off x="2924" y="2293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39" name="Line 162"/>
            <p:cNvSpPr>
              <a:spLocks noChangeShapeType="1"/>
            </p:cNvSpPr>
            <p:nvPr/>
          </p:nvSpPr>
          <p:spPr bwMode="auto">
            <a:xfrm>
              <a:off x="2972" y="2119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0" name="Line 163"/>
            <p:cNvSpPr>
              <a:spLocks noChangeShapeType="1"/>
            </p:cNvSpPr>
            <p:nvPr/>
          </p:nvSpPr>
          <p:spPr bwMode="auto">
            <a:xfrm flipH="1">
              <a:off x="4921" y="211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1" name="Rectangle 164"/>
            <p:cNvSpPr>
              <a:spLocks noChangeArrowheads="1"/>
            </p:cNvSpPr>
            <p:nvPr/>
          </p:nvSpPr>
          <p:spPr bwMode="auto">
            <a:xfrm>
              <a:off x="2924" y="2085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6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42" name="Line 165"/>
            <p:cNvSpPr>
              <a:spLocks noChangeShapeType="1"/>
            </p:cNvSpPr>
            <p:nvPr/>
          </p:nvSpPr>
          <p:spPr bwMode="auto">
            <a:xfrm>
              <a:off x="2972" y="1910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3" name="Line 166"/>
            <p:cNvSpPr>
              <a:spLocks noChangeShapeType="1"/>
            </p:cNvSpPr>
            <p:nvPr/>
          </p:nvSpPr>
          <p:spPr bwMode="auto">
            <a:xfrm flipH="1">
              <a:off x="4921" y="1910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4" name="Rectangle 167"/>
            <p:cNvSpPr>
              <a:spLocks noChangeArrowheads="1"/>
            </p:cNvSpPr>
            <p:nvPr/>
          </p:nvSpPr>
          <p:spPr bwMode="auto">
            <a:xfrm>
              <a:off x="2924" y="1876"/>
              <a:ext cx="4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8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45" name="Line 168"/>
            <p:cNvSpPr>
              <a:spLocks noChangeShapeType="1"/>
            </p:cNvSpPr>
            <p:nvPr/>
          </p:nvSpPr>
          <p:spPr bwMode="auto">
            <a:xfrm>
              <a:off x="2972" y="1701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6" name="Line 169"/>
            <p:cNvSpPr>
              <a:spLocks noChangeShapeType="1"/>
            </p:cNvSpPr>
            <p:nvPr/>
          </p:nvSpPr>
          <p:spPr bwMode="auto">
            <a:xfrm flipH="1">
              <a:off x="4921" y="170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7" name="Rectangle 170"/>
            <p:cNvSpPr>
              <a:spLocks noChangeArrowheads="1"/>
            </p:cNvSpPr>
            <p:nvPr/>
          </p:nvSpPr>
          <p:spPr bwMode="auto">
            <a:xfrm>
              <a:off x="2890" y="1667"/>
              <a:ext cx="84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10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48" name="Line 171"/>
            <p:cNvSpPr>
              <a:spLocks noChangeShapeType="1"/>
            </p:cNvSpPr>
            <p:nvPr/>
          </p:nvSpPr>
          <p:spPr bwMode="auto">
            <a:xfrm>
              <a:off x="2972" y="149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9" name="Line 172"/>
            <p:cNvSpPr>
              <a:spLocks noChangeShapeType="1"/>
            </p:cNvSpPr>
            <p:nvPr/>
          </p:nvSpPr>
          <p:spPr bwMode="auto">
            <a:xfrm flipH="1">
              <a:off x="4921" y="1493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0" name="Rectangle 173"/>
            <p:cNvSpPr>
              <a:spLocks noChangeArrowheads="1"/>
            </p:cNvSpPr>
            <p:nvPr/>
          </p:nvSpPr>
          <p:spPr bwMode="auto">
            <a:xfrm>
              <a:off x="2890" y="1459"/>
              <a:ext cx="84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12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51" name="Line 174"/>
            <p:cNvSpPr>
              <a:spLocks noChangeShapeType="1"/>
            </p:cNvSpPr>
            <p:nvPr/>
          </p:nvSpPr>
          <p:spPr bwMode="auto">
            <a:xfrm>
              <a:off x="2972" y="1288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2" name="Line 175"/>
            <p:cNvSpPr>
              <a:spLocks noChangeShapeType="1"/>
            </p:cNvSpPr>
            <p:nvPr/>
          </p:nvSpPr>
          <p:spPr bwMode="auto">
            <a:xfrm flipH="1">
              <a:off x="4921" y="128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3" name="Rectangle 176"/>
            <p:cNvSpPr>
              <a:spLocks noChangeArrowheads="1"/>
            </p:cNvSpPr>
            <p:nvPr/>
          </p:nvSpPr>
          <p:spPr bwMode="auto">
            <a:xfrm>
              <a:off x="2890" y="1254"/>
              <a:ext cx="84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14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654" name="Line 177"/>
            <p:cNvSpPr>
              <a:spLocks noChangeShapeType="1"/>
            </p:cNvSpPr>
            <p:nvPr/>
          </p:nvSpPr>
          <p:spPr bwMode="auto">
            <a:xfrm>
              <a:off x="2972" y="1288"/>
              <a:ext cx="197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5" name="Freeform 178"/>
            <p:cNvSpPr>
              <a:spLocks/>
            </p:cNvSpPr>
            <p:nvPr/>
          </p:nvSpPr>
          <p:spPr bwMode="auto">
            <a:xfrm>
              <a:off x="2972" y="1288"/>
              <a:ext cx="1971" cy="1457"/>
            </a:xfrm>
            <a:custGeom>
              <a:avLst/>
              <a:gdLst>
                <a:gd name="T0" fmla="*/ 0 w 434"/>
                <a:gd name="T1" fmla="*/ 479928 h 342"/>
                <a:gd name="T2" fmla="*/ 838424 w 434"/>
                <a:gd name="T3" fmla="*/ 479928 h 342"/>
                <a:gd name="T4" fmla="*/ 838424 w 434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342">
                  <a:moveTo>
                    <a:pt x="0" y="342"/>
                  </a:moveTo>
                  <a:lnTo>
                    <a:pt x="434" y="342"/>
                  </a:ln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6" name="Line 179"/>
            <p:cNvSpPr>
              <a:spLocks noChangeShapeType="1"/>
            </p:cNvSpPr>
            <p:nvPr/>
          </p:nvSpPr>
          <p:spPr bwMode="auto">
            <a:xfrm flipV="1">
              <a:off x="2972" y="1288"/>
              <a:ext cx="1" cy="14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7" name="Freeform 180"/>
            <p:cNvSpPr>
              <a:spLocks/>
            </p:cNvSpPr>
            <p:nvPr/>
          </p:nvSpPr>
          <p:spPr bwMode="auto">
            <a:xfrm>
              <a:off x="2976" y="1454"/>
              <a:ext cx="1231" cy="950"/>
            </a:xfrm>
            <a:custGeom>
              <a:avLst/>
              <a:gdLst>
                <a:gd name="T0" fmla="*/ 18 w 1231"/>
                <a:gd name="T1" fmla="*/ 950 h 950"/>
                <a:gd name="T2" fmla="*/ 46 w 1231"/>
                <a:gd name="T3" fmla="*/ 763 h 950"/>
                <a:gd name="T4" fmla="*/ 77 w 1231"/>
                <a:gd name="T5" fmla="*/ 716 h 950"/>
                <a:gd name="T6" fmla="*/ 105 w 1231"/>
                <a:gd name="T7" fmla="*/ 801 h 950"/>
                <a:gd name="T8" fmla="*/ 136 w 1231"/>
                <a:gd name="T9" fmla="*/ 780 h 950"/>
                <a:gd name="T10" fmla="*/ 164 w 1231"/>
                <a:gd name="T11" fmla="*/ 537 h 950"/>
                <a:gd name="T12" fmla="*/ 191 w 1231"/>
                <a:gd name="T13" fmla="*/ 546 h 950"/>
                <a:gd name="T14" fmla="*/ 223 w 1231"/>
                <a:gd name="T15" fmla="*/ 575 h 950"/>
                <a:gd name="T16" fmla="*/ 250 w 1231"/>
                <a:gd name="T17" fmla="*/ 588 h 950"/>
                <a:gd name="T18" fmla="*/ 282 w 1231"/>
                <a:gd name="T19" fmla="*/ 597 h 950"/>
                <a:gd name="T20" fmla="*/ 309 w 1231"/>
                <a:gd name="T21" fmla="*/ 294 h 950"/>
                <a:gd name="T22" fmla="*/ 341 w 1231"/>
                <a:gd name="T23" fmla="*/ 597 h 950"/>
                <a:gd name="T24" fmla="*/ 368 w 1231"/>
                <a:gd name="T25" fmla="*/ 448 h 950"/>
                <a:gd name="T26" fmla="*/ 395 w 1231"/>
                <a:gd name="T27" fmla="*/ 414 h 950"/>
                <a:gd name="T28" fmla="*/ 427 w 1231"/>
                <a:gd name="T29" fmla="*/ 265 h 950"/>
                <a:gd name="T30" fmla="*/ 454 w 1231"/>
                <a:gd name="T31" fmla="*/ 111 h 950"/>
                <a:gd name="T32" fmla="*/ 486 w 1231"/>
                <a:gd name="T33" fmla="*/ 320 h 950"/>
                <a:gd name="T34" fmla="*/ 514 w 1231"/>
                <a:gd name="T35" fmla="*/ 320 h 950"/>
                <a:gd name="T36" fmla="*/ 541 w 1231"/>
                <a:gd name="T37" fmla="*/ 516 h 950"/>
                <a:gd name="T38" fmla="*/ 573 w 1231"/>
                <a:gd name="T39" fmla="*/ 469 h 950"/>
                <a:gd name="T40" fmla="*/ 600 w 1231"/>
                <a:gd name="T41" fmla="*/ 311 h 950"/>
                <a:gd name="T42" fmla="*/ 632 w 1231"/>
                <a:gd name="T43" fmla="*/ 196 h 950"/>
                <a:gd name="T44" fmla="*/ 659 w 1231"/>
                <a:gd name="T45" fmla="*/ 303 h 950"/>
                <a:gd name="T46" fmla="*/ 686 w 1231"/>
                <a:gd name="T47" fmla="*/ 192 h 950"/>
                <a:gd name="T48" fmla="*/ 718 w 1231"/>
                <a:gd name="T49" fmla="*/ 341 h 950"/>
                <a:gd name="T50" fmla="*/ 745 w 1231"/>
                <a:gd name="T51" fmla="*/ 286 h 950"/>
                <a:gd name="T52" fmla="*/ 777 w 1231"/>
                <a:gd name="T53" fmla="*/ 188 h 950"/>
                <a:gd name="T54" fmla="*/ 804 w 1231"/>
                <a:gd name="T55" fmla="*/ 273 h 950"/>
                <a:gd name="T56" fmla="*/ 832 w 1231"/>
                <a:gd name="T57" fmla="*/ 184 h 950"/>
                <a:gd name="T58" fmla="*/ 863 w 1231"/>
                <a:gd name="T59" fmla="*/ 448 h 950"/>
                <a:gd name="T60" fmla="*/ 891 w 1231"/>
                <a:gd name="T61" fmla="*/ 213 h 950"/>
                <a:gd name="T62" fmla="*/ 922 w 1231"/>
                <a:gd name="T63" fmla="*/ 120 h 950"/>
                <a:gd name="T64" fmla="*/ 950 w 1231"/>
                <a:gd name="T65" fmla="*/ 550 h 950"/>
                <a:gd name="T66" fmla="*/ 981 w 1231"/>
                <a:gd name="T67" fmla="*/ 780 h 950"/>
                <a:gd name="T68" fmla="*/ 1009 w 1231"/>
                <a:gd name="T69" fmla="*/ 311 h 950"/>
                <a:gd name="T70" fmla="*/ 1036 w 1231"/>
                <a:gd name="T71" fmla="*/ 690 h 950"/>
                <a:gd name="T72" fmla="*/ 1068 w 1231"/>
                <a:gd name="T73" fmla="*/ 367 h 950"/>
                <a:gd name="T74" fmla="*/ 1095 w 1231"/>
                <a:gd name="T75" fmla="*/ 239 h 950"/>
                <a:gd name="T76" fmla="*/ 1127 w 1231"/>
                <a:gd name="T77" fmla="*/ 507 h 950"/>
                <a:gd name="T78" fmla="*/ 1154 w 1231"/>
                <a:gd name="T79" fmla="*/ 392 h 950"/>
                <a:gd name="T80" fmla="*/ 1181 w 1231"/>
                <a:gd name="T81" fmla="*/ 563 h 950"/>
                <a:gd name="T82" fmla="*/ 1213 w 1231"/>
                <a:gd name="T83" fmla="*/ 767 h 9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231" h="950">
                  <a:moveTo>
                    <a:pt x="0" y="912"/>
                  </a:moveTo>
                  <a:lnTo>
                    <a:pt x="9" y="903"/>
                  </a:lnTo>
                  <a:lnTo>
                    <a:pt x="18" y="950"/>
                  </a:lnTo>
                  <a:lnTo>
                    <a:pt x="27" y="861"/>
                  </a:lnTo>
                  <a:lnTo>
                    <a:pt x="37" y="814"/>
                  </a:lnTo>
                  <a:lnTo>
                    <a:pt x="46" y="763"/>
                  </a:lnTo>
                  <a:lnTo>
                    <a:pt x="59" y="938"/>
                  </a:lnTo>
                  <a:lnTo>
                    <a:pt x="68" y="750"/>
                  </a:lnTo>
                  <a:lnTo>
                    <a:pt x="77" y="716"/>
                  </a:lnTo>
                  <a:lnTo>
                    <a:pt x="86" y="831"/>
                  </a:lnTo>
                  <a:lnTo>
                    <a:pt x="96" y="878"/>
                  </a:lnTo>
                  <a:lnTo>
                    <a:pt x="105" y="801"/>
                  </a:lnTo>
                  <a:lnTo>
                    <a:pt x="114" y="699"/>
                  </a:lnTo>
                  <a:lnTo>
                    <a:pt x="127" y="805"/>
                  </a:lnTo>
                  <a:lnTo>
                    <a:pt x="136" y="780"/>
                  </a:lnTo>
                  <a:lnTo>
                    <a:pt x="146" y="678"/>
                  </a:lnTo>
                  <a:lnTo>
                    <a:pt x="155" y="840"/>
                  </a:lnTo>
                  <a:lnTo>
                    <a:pt x="164" y="537"/>
                  </a:lnTo>
                  <a:lnTo>
                    <a:pt x="173" y="725"/>
                  </a:lnTo>
                  <a:lnTo>
                    <a:pt x="182" y="678"/>
                  </a:lnTo>
                  <a:lnTo>
                    <a:pt x="191" y="546"/>
                  </a:lnTo>
                  <a:lnTo>
                    <a:pt x="205" y="456"/>
                  </a:lnTo>
                  <a:lnTo>
                    <a:pt x="214" y="529"/>
                  </a:lnTo>
                  <a:lnTo>
                    <a:pt x="223" y="575"/>
                  </a:lnTo>
                  <a:lnTo>
                    <a:pt x="232" y="375"/>
                  </a:lnTo>
                  <a:lnTo>
                    <a:pt x="241" y="541"/>
                  </a:lnTo>
                  <a:lnTo>
                    <a:pt x="250" y="588"/>
                  </a:lnTo>
                  <a:lnTo>
                    <a:pt x="259" y="537"/>
                  </a:lnTo>
                  <a:lnTo>
                    <a:pt x="273" y="320"/>
                  </a:lnTo>
                  <a:lnTo>
                    <a:pt x="282" y="597"/>
                  </a:lnTo>
                  <a:lnTo>
                    <a:pt x="291" y="316"/>
                  </a:lnTo>
                  <a:lnTo>
                    <a:pt x="300" y="520"/>
                  </a:lnTo>
                  <a:lnTo>
                    <a:pt x="309" y="294"/>
                  </a:lnTo>
                  <a:lnTo>
                    <a:pt x="318" y="584"/>
                  </a:lnTo>
                  <a:lnTo>
                    <a:pt x="327" y="656"/>
                  </a:lnTo>
                  <a:lnTo>
                    <a:pt x="341" y="597"/>
                  </a:lnTo>
                  <a:lnTo>
                    <a:pt x="350" y="345"/>
                  </a:lnTo>
                  <a:lnTo>
                    <a:pt x="359" y="401"/>
                  </a:lnTo>
                  <a:lnTo>
                    <a:pt x="368" y="448"/>
                  </a:lnTo>
                  <a:lnTo>
                    <a:pt x="377" y="137"/>
                  </a:lnTo>
                  <a:lnTo>
                    <a:pt x="386" y="64"/>
                  </a:lnTo>
                  <a:lnTo>
                    <a:pt x="395" y="414"/>
                  </a:lnTo>
                  <a:lnTo>
                    <a:pt x="404" y="418"/>
                  </a:lnTo>
                  <a:lnTo>
                    <a:pt x="418" y="431"/>
                  </a:lnTo>
                  <a:lnTo>
                    <a:pt x="427" y="265"/>
                  </a:lnTo>
                  <a:lnTo>
                    <a:pt x="436" y="277"/>
                  </a:lnTo>
                  <a:lnTo>
                    <a:pt x="445" y="409"/>
                  </a:lnTo>
                  <a:lnTo>
                    <a:pt x="454" y="111"/>
                  </a:lnTo>
                  <a:lnTo>
                    <a:pt x="464" y="162"/>
                  </a:lnTo>
                  <a:lnTo>
                    <a:pt x="473" y="418"/>
                  </a:lnTo>
                  <a:lnTo>
                    <a:pt x="486" y="320"/>
                  </a:lnTo>
                  <a:lnTo>
                    <a:pt x="495" y="201"/>
                  </a:lnTo>
                  <a:lnTo>
                    <a:pt x="504" y="222"/>
                  </a:lnTo>
                  <a:lnTo>
                    <a:pt x="514" y="320"/>
                  </a:lnTo>
                  <a:lnTo>
                    <a:pt x="523" y="56"/>
                  </a:lnTo>
                  <a:lnTo>
                    <a:pt x="532" y="137"/>
                  </a:lnTo>
                  <a:lnTo>
                    <a:pt x="541" y="516"/>
                  </a:lnTo>
                  <a:lnTo>
                    <a:pt x="554" y="320"/>
                  </a:lnTo>
                  <a:lnTo>
                    <a:pt x="563" y="371"/>
                  </a:lnTo>
                  <a:lnTo>
                    <a:pt x="573" y="469"/>
                  </a:lnTo>
                  <a:lnTo>
                    <a:pt x="582" y="303"/>
                  </a:lnTo>
                  <a:lnTo>
                    <a:pt x="591" y="333"/>
                  </a:lnTo>
                  <a:lnTo>
                    <a:pt x="600" y="311"/>
                  </a:lnTo>
                  <a:lnTo>
                    <a:pt x="609" y="60"/>
                  </a:lnTo>
                  <a:lnTo>
                    <a:pt x="618" y="431"/>
                  </a:lnTo>
                  <a:lnTo>
                    <a:pt x="632" y="196"/>
                  </a:lnTo>
                  <a:lnTo>
                    <a:pt x="641" y="230"/>
                  </a:lnTo>
                  <a:lnTo>
                    <a:pt x="650" y="341"/>
                  </a:lnTo>
                  <a:lnTo>
                    <a:pt x="659" y="303"/>
                  </a:lnTo>
                  <a:lnTo>
                    <a:pt x="668" y="426"/>
                  </a:lnTo>
                  <a:lnTo>
                    <a:pt x="677" y="324"/>
                  </a:lnTo>
                  <a:lnTo>
                    <a:pt x="686" y="192"/>
                  </a:lnTo>
                  <a:lnTo>
                    <a:pt x="700" y="320"/>
                  </a:lnTo>
                  <a:lnTo>
                    <a:pt x="709" y="277"/>
                  </a:lnTo>
                  <a:lnTo>
                    <a:pt x="718" y="341"/>
                  </a:lnTo>
                  <a:lnTo>
                    <a:pt x="727" y="499"/>
                  </a:lnTo>
                  <a:lnTo>
                    <a:pt x="736" y="362"/>
                  </a:lnTo>
                  <a:lnTo>
                    <a:pt x="745" y="286"/>
                  </a:lnTo>
                  <a:lnTo>
                    <a:pt x="754" y="239"/>
                  </a:lnTo>
                  <a:lnTo>
                    <a:pt x="768" y="294"/>
                  </a:lnTo>
                  <a:lnTo>
                    <a:pt x="777" y="188"/>
                  </a:lnTo>
                  <a:lnTo>
                    <a:pt x="786" y="107"/>
                  </a:lnTo>
                  <a:lnTo>
                    <a:pt x="795" y="247"/>
                  </a:lnTo>
                  <a:lnTo>
                    <a:pt x="804" y="273"/>
                  </a:lnTo>
                  <a:lnTo>
                    <a:pt x="813" y="299"/>
                  </a:lnTo>
                  <a:lnTo>
                    <a:pt x="822" y="260"/>
                  </a:lnTo>
                  <a:lnTo>
                    <a:pt x="832" y="184"/>
                  </a:lnTo>
                  <a:lnTo>
                    <a:pt x="845" y="294"/>
                  </a:lnTo>
                  <a:lnTo>
                    <a:pt x="854" y="0"/>
                  </a:lnTo>
                  <a:lnTo>
                    <a:pt x="863" y="448"/>
                  </a:lnTo>
                  <a:lnTo>
                    <a:pt x="872" y="384"/>
                  </a:lnTo>
                  <a:lnTo>
                    <a:pt x="881" y="397"/>
                  </a:lnTo>
                  <a:lnTo>
                    <a:pt x="891" y="213"/>
                  </a:lnTo>
                  <a:lnTo>
                    <a:pt x="900" y="252"/>
                  </a:lnTo>
                  <a:lnTo>
                    <a:pt x="913" y="375"/>
                  </a:lnTo>
                  <a:lnTo>
                    <a:pt x="922" y="120"/>
                  </a:lnTo>
                  <a:lnTo>
                    <a:pt x="931" y="465"/>
                  </a:lnTo>
                  <a:lnTo>
                    <a:pt x="941" y="94"/>
                  </a:lnTo>
                  <a:lnTo>
                    <a:pt x="950" y="550"/>
                  </a:lnTo>
                  <a:lnTo>
                    <a:pt x="959" y="409"/>
                  </a:lnTo>
                  <a:lnTo>
                    <a:pt x="968" y="299"/>
                  </a:lnTo>
                  <a:lnTo>
                    <a:pt x="981" y="780"/>
                  </a:lnTo>
                  <a:lnTo>
                    <a:pt x="991" y="380"/>
                  </a:lnTo>
                  <a:lnTo>
                    <a:pt x="1000" y="567"/>
                  </a:lnTo>
                  <a:lnTo>
                    <a:pt x="1009" y="311"/>
                  </a:lnTo>
                  <a:lnTo>
                    <a:pt x="1018" y="601"/>
                  </a:lnTo>
                  <a:lnTo>
                    <a:pt x="1027" y="299"/>
                  </a:lnTo>
                  <a:lnTo>
                    <a:pt x="1036" y="690"/>
                  </a:lnTo>
                  <a:lnTo>
                    <a:pt x="1045" y="477"/>
                  </a:lnTo>
                  <a:lnTo>
                    <a:pt x="1059" y="311"/>
                  </a:lnTo>
                  <a:lnTo>
                    <a:pt x="1068" y="367"/>
                  </a:lnTo>
                  <a:lnTo>
                    <a:pt x="1077" y="367"/>
                  </a:lnTo>
                  <a:lnTo>
                    <a:pt x="1086" y="290"/>
                  </a:lnTo>
                  <a:lnTo>
                    <a:pt x="1095" y="239"/>
                  </a:lnTo>
                  <a:lnTo>
                    <a:pt x="1104" y="716"/>
                  </a:lnTo>
                  <a:lnTo>
                    <a:pt x="1113" y="469"/>
                  </a:lnTo>
                  <a:lnTo>
                    <a:pt x="1127" y="507"/>
                  </a:lnTo>
                  <a:lnTo>
                    <a:pt x="1136" y="614"/>
                  </a:lnTo>
                  <a:lnTo>
                    <a:pt x="1145" y="460"/>
                  </a:lnTo>
                  <a:lnTo>
                    <a:pt x="1154" y="392"/>
                  </a:lnTo>
                  <a:lnTo>
                    <a:pt x="1163" y="226"/>
                  </a:lnTo>
                  <a:lnTo>
                    <a:pt x="1172" y="656"/>
                  </a:lnTo>
                  <a:lnTo>
                    <a:pt x="1181" y="563"/>
                  </a:lnTo>
                  <a:lnTo>
                    <a:pt x="1190" y="524"/>
                  </a:lnTo>
                  <a:lnTo>
                    <a:pt x="1204" y="439"/>
                  </a:lnTo>
                  <a:lnTo>
                    <a:pt x="1213" y="767"/>
                  </a:lnTo>
                  <a:lnTo>
                    <a:pt x="1222" y="652"/>
                  </a:lnTo>
                  <a:lnTo>
                    <a:pt x="1231" y="84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58" name="Freeform 181"/>
            <p:cNvSpPr>
              <a:spLocks/>
            </p:cNvSpPr>
            <p:nvPr/>
          </p:nvSpPr>
          <p:spPr bwMode="auto">
            <a:xfrm>
              <a:off x="4207" y="2136"/>
              <a:ext cx="727" cy="558"/>
            </a:xfrm>
            <a:custGeom>
              <a:avLst/>
              <a:gdLst>
                <a:gd name="T0" fmla="*/ 9 w 727"/>
                <a:gd name="T1" fmla="*/ 0 h 558"/>
                <a:gd name="T2" fmla="*/ 28 w 727"/>
                <a:gd name="T3" fmla="*/ 85 h 558"/>
                <a:gd name="T4" fmla="*/ 50 w 727"/>
                <a:gd name="T5" fmla="*/ 47 h 558"/>
                <a:gd name="T6" fmla="*/ 68 w 727"/>
                <a:gd name="T7" fmla="*/ 294 h 558"/>
                <a:gd name="T8" fmla="*/ 87 w 727"/>
                <a:gd name="T9" fmla="*/ 307 h 558"/>
                <a:gd name="T10" fmla="*/ 109 w 727"/>
                <a:gd name="T11" fmla="*/ 230 h 558"/>
                <a:gd name="T12" fmla="*/ 127 w 727"/>
                <a:gd name="T13" fmla="*/ 422 h 558"/>
                <a:gd name="T14" fmla="*/ 146 w 727"/>
                <a:gd name="T15" fmla="*/ 426 h 558"/>
                <a:gd name="T16" fmla="*/ 164 w 727"/>
                <a:gd name="T17" fmla="*/ 332 h 558"/>
                <a:gd name="T18" fmla="*/ 187 w 727"/>
                <a:gd name="T19" fmla="*/ 451 h 558"/>
                <a:gd name="T20" fmla="*/ 205 w 727"/>
                <a:gd name="T21" fmla="*/ 464 h 558"/>
                <a:gd name="T22" fmla="*/ 223 w 727"/>
                <a:gd name="T23" fmla="*/ 392 h 558"/>
                <a:gd name="T24" fmla="*/ 241 w 727"/>
                <a:gd name="T25" fmla="*/ 349 h 558"/>
                <a:gd name="T26" fmla="*/ 264 w 727"/>
                <a:gd name="T27" fmla="*/ 426 h 558"/>
                <a:gd name="T28" fmla="*/ 282 w 727"/>
                <a:gd name="T29" fmla="*/ 468 h 558"/>
                <a:gd name="T30" fmla="*/ 300 w 727"/>
                <a:gd name="T31" fmla="*/ 430 h 558"/>
                <a:gd name="T32" fmla="*/ 323 w 727"/>
                <a:gd name="T33" fmla="*/ 362 h 558"/>
                <a:gd name="T34" fmla="*/ 341 w 727"/>
                <a:gd name="T35" fmla="*/ 362 h 558"/>
                <a:gd name="T36" fmla="*/ 359 w 727"/>
                <a:gd name="T37" fmla="*/ 439 h 558"/>
                <a:gd name="T38" fmla="*/ 377 w 727"/>
                <a:gd name="T39" fmla="*/ 430 h 558"/>
                <a:gd name="T40" fmla="*/ 400 w 727"/>
                <a:gd name="T41" fmla="*/ 434 h 558"/>
                <a:gd name="T42" fmla="*/ 418 w 727"/>
                <a:gd name="T43" fmla="*/ 443 h 558"/>
                <a:gd name="T44" fmla="*/ 436 w 727"/>
                <a:gd name="T45" fmla="*/ 375 h 558"/>
                <a:gd name="T46" fmla="*/ 455 w 727"/>
                <a:gd name="T47" fmla="*/ 451 h 558"/>
                <a:gd name="T48" fmla="*/ 477 w 727"/>
                <a:gd name="T49" fmla="*/ 477 h 558"/>
                <a:gd name="T50" fmla="*/ 495 w 727"/>
                <a:gd name="T51" fmla="*/ 498 h 558"/>
                <a:gd name="T52" fmla="*/ 514 w 727"/>
                <a:gd name="T53" fmla="*/ 490 h 558"/>
                <a:gd name="T54" fmla="*/ 536 w 727"/>
                <a:gd name="T55" fmla="*/ 477 h 558"/>
                <a:gd name="T56" fmla="*/ 555 w 727"/>
                <a:gd name="T57" fmla="*/ 460 h 558"/>
                <a:gd name="T58" fmla="*/ 573 w 727"/>
                <a:gd name="T59" fmla="*/ 400 h 558"/>
                <a:gd name="T60" fmla="*/ 591 w 727"/>
                <a:gd name="T61" fmla="*/ 353 h 558"/>
                <a:gd name="T62" fmla="*/ 614 w 727"/>
                <a:gd name="T63" fmla="*/ 417 h 558"/>
                <a:gd name="T64" fmla="*/ 632 w 727"/>
                <a:gd name="T65" fmla="*/ 379 h 558"/>
                <a:gd name="T66" fmla="*/ 650 w 727"/>
                <a:gd name="T67" fmla="*/ 388 h 558"/>
                <a:gd name="T68" fmla="*/ 668 w 727"/>
                <a:gd name="T69" fmla="*/ 422 h 558"/>
                <a:gd name="T70" fmla="*/ 691 w 727"/>
                <a:gd name="T71" fmla="*/ 353 h 558"/>
                <a:gd name="T72" fmla="*/ 709 w 727"/>
                <a:gd name="T73" fmla="*/ 409 h 558"/>
                <a:gd name="T74" fmla="*/ 727 w 727"/>
                <a:gd name="T75" fmla="*/ 558 h 5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27" h="558">
                  <a:moveTo>
                    <a:pt x="0" y="166"/>
                  </a:moveTo>
                  <a:lnTo>
                    <a:pt x="9" y="0"/>
                  </a:lnTo>
                  <a:lnTo>
                    <a:pt x="18" y="64"/>
                  </a:lnTo>
                  <a:lnTo>
                    <a:pt x="28" y="85"/>
                  </a:lnTo>
                  <a:lnTo>
                    <a:pt x="41" y="226"/>
                  </a:lnTo>
                  <a:lnTo>
                    <a:pt x="50" y="47"/>
                  </a:lnTo>
                  <a:lnTo>
                    <a:pt x="59" y="341"/>
                  </a:lnTo>
                  <a:lnTo>
                    <a:pt x="68" y="294"/>
                  </a:lnTo>
                  <a:lnTo>
                    <a:pt x="78" y="141"/>
                  </a:lnTo>
                  <a:lnTo>
                    <a:pt x="87" y="307"/>
                  </a:lnTo>
                  <a:lnTo>
                    <a:pt x="96" y="451"/>
                  </a:lnTo>
                  <a:lnTo>
                    <a:pt x="109" y="230"/>
                  </a:lnTo>
                  <a:lnTo>
                    <a:pt x="118" y="273"/>
                  </a:lnTo>
                  <a:lnTo>
                    <a:pt x="127" y="422"/>
                  </a:lnTo>
                  <a:lnTo>
                    <a:pt x="137" y="362"/>
                  </a:lnTo>
                  <a:lnTo>
                    <a:pt x="146" y="426"/>
                  </a:lnTo>
                  <a:lnTo>
                    <a:pt x="155" y="400"/>
                  </a:lnTo>
                  <a:lnTo>
                    <a:pt x="164" y="332"/>
                  </a:lnTo>
                  <a:lnTo>
                    <a:pt x="173" y="426"/>
                  </a:lnTo>
                  <a:lnTo>
                    <a:pt x="187" y="451"/>
                  </a:lnTo>
                  <a:lnTo>
                    <a:pt x="196" y="388"/>
                  </a:lnTo>
                  <a:lnTo>
                    <a:pt x="205" y="464"/>
                  </a:lnTo>
                  <a:lnTo>
                    <a:pt x="214" y="498"/>
                  </a:lnTo>
                  <a:lnTo>
                    <a:pt x="223" y="392"/>
                  </a:lnTo>
                  <a:lnTo>
                    <a:pt x="232" y="315"/>
                  </a:lnTo>
                  <a:lnTo>
                    <a:pt x="241" y="349"/>
                  </a:lnTo>
                  <a:lnTo>
                    <a:pt x="255" y="405"/>
                  </a:lnTo>
                  <a:lnTo>
                    <a:pt x="264" y="426"/>
                  </a:lnTo>
                  <a:lnTo>
                    <a:pt x="273" y="383"/>
                  </a:lnTo>
                  <a:lnTo>
                    <a:pt x="282" y="468"/>
                  </a:lnTo>
                  <a:lnTo>
                    <a:pt x="291" y="426"/>
                  </a:lnTo>
                  <a:lnTo>
                    <a:pt x="300" y="430"/>
                  </a:lnTo>
                  <a:lnTo>
                    <a:pt x="309" y="405"/>
                  </a:lnTo>
                  <a:lnTo>
                    <a:pt x="323" y="362"/>
                  </a:lnTo>
                  <a:lnTo>
                    <a:pt x="332" y="464"/>
                  </a:lnTo>
                  <a:lnTo>
                    <a:pt x="341" y="362"/>
                  </a:lnTo>
                  <a:lnTo>
                    <a:pt x="350" y="417"/>
                  </a:lnTo>
                  <a:lnTo>
                    <a:pt x="359" y="439"/>
                  </a:lnTo>
                  <a:lnTo>
                    <a:pt x="368" y="464"/>
                  </a:lnTo>
                  <a:lnTo>
                    <a:pt x="377" y="430"/>
                  </a:lnTo>
                  <a:lnTo>
                    <a:pt x="386" y="294"/>
                  </a:lnTo>
                  <a:lnTo>
                    <a:pt x="400" y="434"/>
                  </a:lnTo>
                  <a:lnTo>
                    <a:pt x="409" y="396"/>
                  </a:lnTo>
                  <a:lnTo>
                    <a:pt x="418" y="443"/>
                  </a:lnTo>
                  <a:lnTo>
                    <a:pt x="427" y="477"/>
                  </a:lnTo>
                  <a:lnTo>
                    <a:pt x="436" y="375"/>
                  </a:lnTo>
                  <a:lnTo>
                    <a:pt x="445" y="426"/>
                  </a:lnTo>
                  <a:lnTo>
                    <a:pt x="455" y="451"/>
                  </a:lnTo>
                  <a:lnTo>
                    <a:pt x="468" y="528"/>
                  </a:lnTo>
                  <a:lnTo>
                    <a:pt x="477" y="477"/>
                  </a:lnTo>
                  <a:lnTo>
                    <a:pt x="486" y="541"/>
                  </a:lnTo>
                  <a:lnTo>
                    <a:pt x="495" y="498"/>
                  </a:lnTo>
                  <a:lnTo>
                    <a:pt x="505" y="520"/>
                  </a:lnTo>
                  <a:lnTo>
                    <a:pt x="514" y="490"/>
                  </a:lnTo>
                  <a:lnTo>
                    <a:pt x="523" y="473"/>
                  </a:lnTo>
                  <a:lnTo>
                    <a:pt x="536" y="477"/>
                  </a:lnTo>
                  <a:lnTo>
                    <a:pt x="545" y="486"/>
                  </a:lnTo>
                  <a:lnTo>
                    <a:pt x="555" y="460"/>
                  </a:lnTo>
                  <a:lnTo>
                    <a:pt x="564" y="464"/>
                  </a:lnTo>
                  <a:lnTo>
                    <a:pt x="573" y="400"/>
                  </a:lnTo>
                  <a:lnTo>
                    <a:pt x="582" y="451"/>
                  </a:lnTo>
                  <a:lnTo>
                    <a:pt x="591" y="353"/>
                  </a:lnTo>
                  <a:lnTo>
                    <a:pt x="600" y="388"/>
                  </a:lnTo>
                  <a:lnTo>
                    <a:pt x="614" y="417"/>
                  </a:lnTo>
                  <a:lnTo>
                    <a:pt x="623" y="371"/>
                  </a:lnTo>
                  <a:lnTo>
                    <a:pt x="632" y="379"/>
                  </a:lnTo>
                  <a:lnTo>
                    <a:pt x="641" y="311"/>
                  </a:lnTo>
                  <a:lnTo>
                    <a:pt x="650" y="388"/>
                  </a:lnTo>
                  <a:lnTo>
                    <a:pt x="659" y="430"/>
                  </a:lnTo>
                  <a:lnTo>
                    <a:pt x="668" y="422"/>
                  </a:lnTo>
                  <a:lnTo>
                    <a:pt x="682" y="430"/>
                  </a:lnTo>
                  <a:lnTo>
                    <a:pt x="691" y="353"/>
                  </a:lnTo>
                  <a:lnTo>
                    <a:pt x="700" y="379"/>
                  </a:lnTo>
                  <a:lnTo>
                    <a:pt x="709" y="409"/>
                  </a:lnTo>
                  <a:lnTo>
                    <a:pt x="718" y="434"/>
                  </a:lnTo>
                  <a:lnTo>
                    <a:pt x="727" y="558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6484" name="Group 182"/>
          <p:cNvGrpSpPr>
            <a:grpSpLocks/>
          </p:cNvGrpSpPr>
          <p:nvPr/>
        </p:nvGrpSpPr>
        <p:grpSpPr bwMode="auto">
          <a:xfrm>
            <a:off x="3168650" y="2314575"/>
            <a:ext cx="179388" cy="476250"/>
            <a:chOff x="1996" y="1458"/>
            <a:chExt cx="113" cy="300"/>
          </a:xfrm>
        </p:grpSpPr>
        <p:sp>
          <p:nvSpPr>
            <p:cNvPr id="276573" name="Rectangle 183"/>
            <p:cNvSpPr>
              <a:spLocks noChangeArrowheads="1"/>
            </p:cNvSpPr>
            <p:nvPr/>
          </p:nvSpPr>
          <p:spPr bwMode="auto">
            <a:xfrm rot="-5400000">
              <a:off x="2031" y="1706"/>
              <a:ext cx="37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S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74" name="Rectangle 184"/>
            <p:cNvSpPr>
              <a:spLocks noChangeArrowheads="1"/>
            </p:cNvSpPr>
            <p:nvPr/>
          </p:nvSpPr>
          <p:spPr bwMode="auto">
            <a:xfrm rot="-5400000">
              <a:off x="2068" y="1680"/>
              <a:ext cx="2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600">
                  <a:solidFill>
                    <a:srgbClr val="000000"/>
                  </a:solidFill>
                  <a:latin typeface="Helvetica" charset="0"/>
                </a:rPr>
                <a:t>y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75" name="Rectangle 185"/>
            <p:cNvSpPr>
              <a:spLocks noChangeArrowheads="1"/>
            </p:cNvSpPr>
            <p:nvPr/>
          </p:nvSpPr>
          <p:spPr bwMode="auto">
            <a:xfrm rot="-5400000">
              <a:off x="2025" y="1634"/>
              <a:ext cx="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(e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76" name="Rectangle 186"/>
            <p:cNvSpPr>
              <a:spLocks noChangeArrowheads="1"/>
            </p:cNvSpPr>
            <p:nvPr/>
          </p:nvSpPr>
          <p:spPr bwMode="auto">
            <a:xfrm rot="-5400000">
              <a:off x="2019" y="1613"/>
              <a:ext cx="1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600">
                  <a:solidFill>
                    <a:srgbClr val="000000"/>
                  </a:solidFill>
                  <a:latin typeface="Helvetica" charset="0"/>
                </a:rPr>
                <a:t>j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77" name="Rectangle 187"/>
            <p:cNvSpPr>
              <a:spLocks noChangeArrowheads="1"/>
            </p:cNvSpPr>
            <p:nvPr/>
          </p:nvSpPr>
          <p:spPr bwMode="auto">
            <a:xfrm rot="-5400000">
              <a:off x="2007" y="1592"/>
              <a:ext cx="37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600">
                  <a:solidFill>
                    <a:srgbClr val="000000"/>
                  </a:solidFill>
                  <a:latin typeface="Symbol" charset="0"/>
                </a:rPr>
                <a:t>W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78" name="Rectangle 188"/>
            <p:cNvSpPr>
              <a:spLocks noChangeArrowheads="1"/>
            </p:cNvSpPr>
            <p:nvPr/>
          </p:nvSpPr>
          <p:spPr bwMode="auto">
            <a:xfrm rot="-5400000">
              <a:off x="1980" y="1494"/>
              <a:ext cx="14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) (dB)</a:t>
              </a: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00893" name="Rectangle 189"/>
          <p:cNvSpPr>
            <a:spLocks noChangeArrowheads="1"/>
          </p:cNvSpPr>
          <p:nvPr/>
        </p:nvSpPr>
        <p:spPr bwMode="auto">
          <a:xfrm>
            <a:off x="3646488" y="3505200"/>
            <a:ext cx="1981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900">
                <a:solidFill>
                  <a:srgbClr val="000000"/>
                </a:solidFill>
                <a:latin typeface="Helvetica" charset="0"/>
                <a:cs typeface="+mn-cs"/>
              </a:rPr>
              <a:t>Frequency (MHz), relative to carrier</a:t>
            </a:r>
          </a:p>
        </p:txBody>
      </p:sp>
      <p:grpSp>
        <p:nvGrpSpPr>
          <p:cNvPr id="276486" name="Group 190"/>
          <p:cNvGrpSpPr>
            <a:grpSpLocks/>
          </p:cNvGrpSpPr>
          <p:nvPr/>
        </p:nvGrpSpPr>
        <p:grpSpPr bwMode="auto">
          <a:xfrm>
            <a:off x="5905500" y="1600200"/>
            <a:ext cx="2865438" cy="2117725"/>
            <a:chOff x="3720" y="1008"/>
            <a:chExt cx="1805" cy="1334"/>
          </a:xfrm>
        </p:grpSpPr>
        <p:grpSp>
          <p:nvGrpSpPr>
            <p:cNvPr id="276491" name="Group 191"/>
            <p:cNvGrpSpPr>
              <a:grpSpLocks/>
            </p:cNvGrpSpPr>
            <p:nvPr/>
          </p:nvGrpSpPr>
          <p:grpSpPr bwMode="auto">
            <a:xfrm>
              <a:off x="3880" y="1008"/>
              <a:ext cx="104" cy="1182"/>
              <a:chOff x="3744" y="1104"/>
              <a:chExt cx="104" cy="1182"/>
            </a:xfrm>
          </p:grpSpPr>
          <p:sp>
            <p:nvSpPr>
              <p:cNvPr id="276562" name="Line 192"/>
              <p:cNvSpPr>
                <a:spLocks noChangeShapeType="1"/>
              </p:cNvSpPr>
              <p:nvPr/>
            </p:nvSpPr>
            <p:spPr bwMode="auto">
              <a:xfrm>
                <a:off x="3819" y="1129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563" name="Rectangle 193"/>
              <p:cNvSpPr>
                <a:spLocks noChangeArrowheads="1"/>
              </p:cNvSpPr>
              <p:nvPr/>
            </p:nvSpPr>
            <p:spPr bwMode="auto">
              <a:xfrm>
                <a:off x="3744" y="2200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-35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4" name="Rectangle 194"/>
              <p:cNvSpPr>
                <a:spLocks noChangeArrowheads="1"/>
              </p:cNvSpPr>
              <p:nvPr/>
            </p:nvSpPr>
            <p:spPr bwMode="auto">
              <a:xfrm>
                <a:off x="3744" y="2077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-30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5" name="Rectangle 195"/>
              <p:cNvSpPr>
                <a:spLocks noChangeArrowheads="1"/>
              </p:cNvSpPr>
              <p:nvPr/>
            </p:nvSpPr>
            <p:spPr bwMode="auto">
              <a:xfrm>
                <a:off x="3744" y="1955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-25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6" name="Rectangle 196"/>
              <p:cNvSpPr>
                <a:spLocks noChangeArrowheads="1"/>
              </p:cNvSpPr>
              <p:nvPr/>
            </p:nvSpPr>
            <p:spPr bwMode="auto">
              <a:xfrm>
                <a:off x="3744" y="1833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-20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7" name="Rectangle 197"/>
              <p:cNvSpPr>
                <a:spLocks noChangeArrowheads="1"/>
              </p:cNvSpPr>
              <p:nvPr/>
            </p:nvSpPr>
            <p:spPr bwMode="auto">
              <a:xfrm>
                <a:off x="3744" y="1709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-15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8" name="Rectangle 198"/>
              <p:cNvSpPr>
                <a:spLocks noChangeArrowheads="1"/>
              </p:cNvSpPr>
              <p:nvPr/>
            </p:nvSpPr>
            <p:spPr bwMode="auto">
              <a:xfrm>
                <a:off x="3744" y="1591"/>
                <a:ext cx="1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-10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69" name="Rectangle 199"/>
              <p:cNvSpPr>
                <a:spLocks noChangeArrowheads="1"/>
              </p:cNvSpPr>
              <p:nvPr/>
            </p:nvSpPr>
            <p:spPr bwMode="auto">
              <a:xfrm>
                <a:off x="3771" y="1468"/>
                <a:ext cx="6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-5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70" name="Rectangle 200"/>
              <p:cNvSpPr>
                <a:spLocks noChangeArrowheads="1"/>
              </p:cNvSpPr>
              <p:nvPr/>
            </p:nvSpPr>
            <p:spPr bwMode="auto">
              <a:xfrm>
                <a:off x="3782" y="1347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71" name="Rectangle 201"/>
              <p:cNvSpPr>
                <a:spLocks noChangeArrowheads="1"/>
              </p:cNvSpPr>
              <p:nvPr/>
            </p:nvSpPr>
            <p:spPr bwMode="auto">
              <a:xfrm>
                <a:off x="3782" y="122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5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76572" name="Rectangle 202"/>
              <p:cNvSpPr>
                <a:spLocks noChangeArrowheads="1"/>
              </p:cNvSpPr>
              <p:nvPr/>
            </p:nvSpPr>
            <p:spPr bwMode="auto">
              <a:xfrm>
                <a:off x="3758" y="1104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>
                    <a:solidFill>
                      <a:srgbClr val="000000"/>
                    </a:solidFill>
                    <a:latin typeface="Helvetica" charset="0"/>
                  </a:rPr>
                  <a:t>10</a:t>
                </a:r>
                <a:endParaRPr lang="en-US" sz="1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6492" name="Rectangle 203"/>
            <p:cNvSpPr>
              <a:spLocks noChangeArrowheads="1"/>
            </p:cNvSpPr>
            <p:nvPr/>
          </p:nvSpPr>
          <p:spPr bwMode="auto">
            <a:xfrm>
              <a:off x="3987" y="2139"/>
              <a:ext cx="6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-8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493" name="Rectangle 204"/>
            <p:cNvSpPr>
              <a:spLocks noChangeArrowheads="1"/>
            </p:cNvSpPr>
            <p:nvPr/>
          </p:nvSpPr>
          <p:spPr bwMode="auto">
            <a:xfrm>
              <a:off x="4011" y="1016"/>
              <a:ext cx="1484" cy="10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4" name="Rectangle 205"/>
            <p:cNvSpPr>
              <a:spLocks noChangeArrowheads="1"/>
            </p:cNvSpPr>
            <p:nvPr/>
          </p:nvSpPr>
          <p:spPr bwMode="auto">
            <a:xfrm>
              <a:off x="4011" y="1034"/>
              <a:ext cx="1484" cy="109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5" name="Freeform 206"/>
            <p:cNvSpPr>
              <a:spLocks/>
            </p:cNvSpPr>
            <p:nvPr/>
          </p:nvSpPr>
          <p:spPr bwMode="auto">
            <a:xfrm>
              <a:off x="4196" y="1034"/>
              <a:ext cx="0" cy="1097"/>
            </a:xfrm>
            <a:custGeom>
              <a:avLst/>
              <a:gdLst>
                <a:gd name="T0" fmla="*/ 116138 h 342"/>
                <a:gd name="T1" fmla="*/ 0 h 342"/>
                <a:gd name="T2" fmla="*/ 0 h 34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6" name="Freeform 207"/>
            <p:cNvSpPr>
              <a:spLocks/>
            </p:cNvSpPr>
            <p:nvPr/>
          </p:nvSpPr>
          <p:spPr bwMode="auto">
            <a:xfrm>
              <a:off x="4380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7" name="Freeform 208"/>
            <p:cNvSpPr>
              <a:spLocks/>
            </p:cNvSpPr>
            <p:nvPr/>
          </p:nvSpPr>
          <p:spPr bwMode="auto">
            <a:xfrm>
              <a:off x="4565" y="1034"/>
              <a:ext cx="0" cy="1097"/>
            </a:xfrm>
            <a:custGeom>
              <a:avLst/>
              <a:gdLst>
                <a:gd name="T0" fmla="*/ 116138 h 342"/>
                <a:gd name="T1" fmla="*/ 0 h 342"/>
                <a:gd name="T2" fmla="*/ 0 h 34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8" name="Freeform 209"/>
            <p:cNvSpPr>
              <a:spLocks/>
            </p:cNvSpPr>
            <p:nvPr/>
          </p:nvSpPr>
          <p:spPr bwMode="auto">
            <a:xfrm>
              <a:off x="4753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499" name="Freeform 210"/>
            <p:cNvSpPr>
              <a:spLocks/>
            </p:cNvSpPr>
            <p:nvPr/>
          </p:nvSpPr>
          <p:spPr bwMode="auto">
            <a:xfrm>
              <a:off x="4937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0" name="Freeform 211"/>
            <p:cNvSpPr>
              <a:spLocks/>
            </p:cNvSpPr>
            <p:nvPr/>
          </p:nvSpPr>
          <p:spPr bwMode="auto">
            <a:xfrm>
              <a:off x="5122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1" name="Freeform 212"/>
            <p:cNvSpPr>
              <a:spLocks/>
            </p:cNvSpPr>
            <p:nvPr/>
          </p:nvSpPr>
          <p:spPr bwMode="auto">
            <a:xfrm>
              <a:off x="5307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2" name="Freeform 213"/>
            <p:cNvSpPr>
              <a:spLocks/>
            </p:cNvSpPr>
            <p:nvPr/>
          </p:nvSpPr>
          <p:spPr bwMode="auto">
            <a:xfrm>
              <a:off x="5495" y="1034"/>
              <a:ext cx="1" cy="1097"/>
            </a:xfrm>
            <a:custGeom>
              <a:avLst/>
              <a:gdLst>
                <a:gd name="T0" fmla="*/ 0 w 1"/>
                <a:gd name="T1" fmla="*/ 116138 h 342"/>
                <a:gd name="T2" fmla="*/ 0 w 1"/>
                <a:gd name="T3" fmla="*/ 0 h 342"/>
                <a:gd name="T4" fmla="*/ 0 w 1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42">
                  <a:moveTo>
                    <a:pt x="0" y="342"/>
                  </a:move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3" name="Freeform 214"/>
            <p:cNvSpPr>
              <a:spLocks/>
            </p:cNvSpPr>
            <p:nvPr/>
          </p:nvSpPr>
          <p:spPr bwMode="auto">
            <a:xfrm>
              <a:off x="4011" y="2131"/>
              <a:ext cx="1484" cy="0"/>
            </a:xfrm>
            <a:custGeom>
              <a:avLst/>
              <a:gdLst>
                <a:gd name="T0" fmla="*/ 0 w 434"/>
                <a:gd name="T1" fmla="*/ 202857 w 434"/>
                <a:gd name="T2" fmla="*/ 202857 w 43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4" name="Freeform 215"/>
            <p:cNvSpPr>
              <a:spLocks/>
            </p:cNvSpPr>
            <p:nvPr/>
          </p:nvSpPr>
          <p:spPr bwMode="auto">
            <a:xfrm>
              <a:off x="4011" y="2009"/>
              <a:ext cx="1484" cy="0"/>
            </a:xfrm>
            <a:custGeom>
              <a:avLst/>
              <a:gdLst>
                <a:gd name="T0" fmla="*/ 0 w 434"/>
                <a:gd name="T1" fmla="*/ 202857 w 434"/>
                <a:gd name="T2" fmla="*/ 202857 w 43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5" name="Freeform 216"/>
            <p:cNvSpPr>
              <a:spLocks/>
            </p:cNvSpPr>
            <p:nvPr/>
          </p:nvSpPr>
          <p:spPr bwMode="auto">
            <a:xfrm>
              <a:off x="4011" y="1887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6" name="Freeform 217"/>
            <p:cNvSpPr>
              <a:spLocks/>
            </p:cNvSpPr>
            <p:nvPr/>
          </p:nvSpPr>
          <p:spPr bwMode="auto">
            <a:xfrm>
              <a:off x="4011" y="1765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7" name="Freeform 218"/>
            <p:cNvSpPr>
              <a:spLocks/>
            </p:cNvSpPr>
            <p:nvPr/>
          </p:nvSpPr>
          <p:spPr bwMode="auto">
            <a:xfrm>
              <a:off x="4011" y="1643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8" name="Freeform 219"/>
            <p:cNvSpPr>
              <a:spLocks/>
            </p:cNvSpPr>
            <p:nvPr/>
          </p:nvSpPr>
          <p:spPr bwMode="auto">
            <a:xfrm>
              <a:off x="4011" y="1522"/>
              <a:ext cx="1484" cy="0"/>
            </a:xfrm>
            <a:custGeom>
              <a:avLst/>
              <a:gdLst>
                <a:gd name="T0" fmla="*/ 0 w 434"/>
                <a:gd name="T1" fmla="*/ 202857 w 434"/>
                <a:gd name="T2" fmla="*/ 202857 w 43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09" name="Freeform 220"/>
            <p:cNvSpPr>
              <a:spLocks/>
            </p:cNvSpPr>
            <p:nvPr/>
          </p:nvSpPr>
          <p:spPr bwMode="auto">
            <a:xfrm>
              <a:off x="4011" y="1400"/>
              <a:ext cx="1484" cy="0"/>
            </a:xfrm>
            <a:custGeom>
              <a:avLst/>
              <a:gdLst>
                <a:gd name="T0" fmla="*/ 0 w 434"/>
                <a:gd name="T1" fmla="*/ 202857 w 434"/>
                <a:gd name="T2" fmla="*/ 202857 w 43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4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0" name="Freeform 221"/>
            <p:cNvSpPr>
              <a:spLocks/>
            </p:cNvSpPr>
            <p:nvPr/>
          </p:nvSpPr>
          <p:spPr bwMode="auto">
            <a:xfrm>
              <a:off x="4011" y="1278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1" name="Freeform 222"/>
            <p:cNvSpPr>
              <a:spLocks/>
            </p:cNvSpPr>
            <p:nvPr/>
          </p:nvSpPr>
          <p:spPr bwMode="auto">
            <a:xfrm>
              <a:off x="4011" y="1156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2" name="Freeform 223"/>
            <p:cNvSpPr>
              <a:spLocks/>
            </p:cNvSpPr>
            <p:nvPr/>
          </p:nvSpPr>
          <p:spPr bwMode="auto">
            <a:xfrm>
              <a:off x="4011" y="1034"/>
              <a:ext cx="1484" cy="1"/>
            </a:xfrm>
            <a:custGeom>
              <a:avLst/>
              <a:gdLst>
                <a:gd name="T0" fmla="*/ 0 w 434"/>
                <a:gd name="T1" fmla="*/ 0 h 1"/>
                <a:gd name="T2" fmla="*/ 202857 w 434"/>
                <a:gd name="T3" fmla="*/ 0 h 1"/>
                <a:gd name="T4" fmla="*/ 202857 w 43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1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3" name="Line 224"/>
            <p:cNvSpPr>
              <a:spLocks noChangeShapeType="1"/>
            </p:cNvSpPr>
            <p:nvPr/>
          </p:nvSpPr>
          <p:spPr bwMode="auto">
            <a:xfrm>
              <a:off x="4011" y="1034"/>
              <a:ext cx="14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4" name="Freeform 225"/>
            <p:cNvSpPr>
              <a:spLocks/>
            </p:cNvSpPr>
            <p:nvPr/>
          </p:nvSpPr>
          <p:spPr bwMode="auto">
            <a:xfrm>
              <a:off x="4011" y="1034"/>
              <a:ext cx="1484" cy="1097"/>
            </a:xfrm>
            <a:custGeom>
              <a:avLst/>
              <a:gdLst>
                <a:gd name="T0" fmla="*/ 0 w 434"/>
                <a:gd name="T1" fmla="*/ 116138 h 342"/>
                <a:gd name="T2" fmla="*/ 202857 w 434"/>
                <a:gd name="T3" fmla="*/ 116138 h 342"/>
                <a:gd name="T4" fmla="*/ 202857 w 434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342">
                  <a:moveTo>
                    <a:pt x="0" y="342"/>
                  </a:moveTo>
                  <a:lnTo>
                    <a:pt x="434" y="342"/>
                  </a:ln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5" name="Line 226"/>
            <p:cNvSpPr>
              <a:spLocks noChangeShapeType="1"/>
            </p:cNvSpPr>
            <p:nvPr/>
          </p:nvSpPr>
          <p:spPr bwMode="auto">
            <a:xfrm>
              <a:off x="4011" y="2131"/>
              <a:ext cx="14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6" name="Line 227"/>
            <p:cNvSpPr>
              <a:spLocks noChangeShapeType="1"/>
            </p:cNvSpPr>
            <p:nvPr/>
          </p:nvSpPr>
          <p:spPr bwMode="auto">
            <a:xfrm flipV="1">
              <a:off x="4196" y="2114"/>
              <a:ext cx="0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7" name="Line 228"/>
            <p:cNvSpPr>
              <a:spLocks noChangeShapeType="1"/>
            </p:cNvSpPr>
            <p:nvPr/>
          </p:nvSpPr>
          <p:spPr bwMode="auto">
            <a:xfrm>
              <a:off x="4196" y="1034"/>
              <a:ext cx="0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18" name="Rectangle 229"/>
            <p:cNvSpPr>
              <a:spLocks noChangeArrowheads="1"/>
            </p:cNvSpPr>
            <p:nvPr/>
          </p:nvSpPr>
          <p:spPr bwMode="auto">
            <a:xfrm>
              <a:off x="4172" y="2140"/>
              <a:ext cx="6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-6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19" name="Line 230"/>
            <p:cNvSpPr>
              <a:spLocks noChangeShapeType="1"/>
            </p:cNvSpPr>
            <p:nvPr/>
          </p:nvSpPr>
          <p:spPr bwMode="auto">
            <a:xfrm flipV="1">
              <a:off x="4380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0" name="Line 231"/>
            <p:cNvSpPr>
              <a:spLocks noChangeShapeType="1"/>
            </p:cNvSpPr>
            <p:nvPr/>
          </p:nvSpPr>
          <p:spPr bwMode="auto">
            <a:xfrm>
              <a:off x="4380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1" name="Rectangle 232"/>
            <p:cNvSpPr>
              <a:spLocks noChangeArrowheads="1"/>
            </p:cNvSpPr>
            <p:nvPr/>
          </p:nvSpPr>
          <p:spPr bwMode="auto">
            <a:xfrm>
              <a:off x="4357" y="2140"/>
              <a:ext cx="6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-4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22" name="Line 233"/>
            <p:cNvSpPr>
              <a:spLocks noChangeShapeType="1"/>
            </p:cNvSpPr>
            <p:nvPr/>
          </p:nvSpPr>
          <p:spPr bwMode="auto">
            <a:xfrm flipV="1">
              <a:off x="4565" y="2114"/>
              <a:ext cx="0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3" name="Line 234"/>
            <p:cNvSpPr>
              <a:spLocks noChangeShapeType="1"/>
            </p:cNvSpPr>
            <p:nvPr/>
          </p:nvSpPr>
          <p:spPr bwMode="auto">
            <a:xfrm>
              <a:off x="4565" y="1034"/>
              <a:ext cx="0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4" name="Rectangle 235"/>
            <p:cNvSpPr>
              <a:spLocks noChangeArrowheads="1"/>
            </p:cNvSpPr>
            <p:nvPr/>
          </p:nvSpPr>
          <p:spPr bwMode="auto">
            <a:xfrm>
              <a:off x="4541" y="2140"/>
              <a:ext cx="6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-2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25" name="Line 236"/>
            <p:cNvSpPr>
              <a:spLocks noChangeShapeType="1"/>
            </p:cNvSpPr>
            <p:nvPr/>
          </p:nvSpPr>
          <p:spPr bwMode="auto">
            <a:xfrm flipV="1">
              <a:off x="4753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6" name="Line 237"/>
            <p:cNvSpPr>
              <a:spLocks noChangeShapeType="1"/>
            </p:cNvSpPr>
            <p:nvPr/>
          </p:nvSpPr>
          <p:spPr bwMode="auto">
            <a:xfrm>
              <a:off x="4753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7" name="Rectangle 238"/>
            <p:cNvSpPr>
              <a:spLocks noChangeArrowheads="1"/>
            </p:cNvSpPr>
            <p:nvPr/>
          </p:nvSpPr>
          <p:spPr bwMode="auto">
            <a:xfrm>
              <a:off x="4743" y="2140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28" name="Line 239"/>
            <p:cNvSpPr>
              <a:spLocks noChangeShapeType="1"/>
            </p:cNvSpPr>
            <p:nvPr/>
          </p:nvSpPr>
          <p:spPr bwMode="auto">
            <a:xfrm flipV="1">
              <a:off x="4937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29" name="Line 240"/>
            <p:cNvSpPr>
              <a:spLocks noChangeShapeType="1"/>
            </p:cNvSpPr>
            <p:nvPr/>
          </p:nvSpPr>
          <p:spPr bwMode="auto">
            <a:xfrm>
              <a:off x="4937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0" name="Rectangle 241"/>
            <p:cNvSpPr>
              <a:spLocks noChangeArrowheads="1"/>
            </p:cNvSpPr>
            <p:nvPr/>
          </p:nvSpPr>
          <p:spPr bwMode="auto">
            <a:xfrm>
              <a:off x="4926" y="2140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31" name="Line 242"/>
            <p:cNvSpPr>
              <a:spLocks noChangeShapeType="1"/>
            </p:cNvSpPr>
            <p:nvPr/>
          </p:nvSpPr>
          <p:spPr bwMode="auto">
            <a:xfrm flipV="1">
              <a:off x="5122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2" name="Line 243"/>
            <p:cNvSpPr>
              <a:spLocks noChangeShapeType="1"/>
            </p:cNvSpPr>
            <p:nvPr/>
          </p:nvSpPr>
          <p:spPr bwMode="auto">
            <a:xfrm>
              <a:off x="5122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3" name="Rectangle 244"/>
            <p:cNvSpPr>
              <a:spLocks noChangeArrowheads="1"/>
            </p:cNvSpPr>
            <p:nvPr/>
          </p:nvSpPr>
          <p:spPr bwMode="auto">
            <a:xfrm>
              <a:off x="5113" y="2140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4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34" name="Line 245"/>
            <p:cNvSpPr>
              <a:spLocks noChangeShapeType="1"/>
            </p:cNvSpPr>
            <p:nvPr/>
          </p:nvSpPr>
          <p:spPr bwMode="auto">
            <a:xfrm flipV="1">
              <a:off x="5307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5" name="Line 246"/>
            <p:cNvSpPr>
              <a:spLocks noChangeShapeType="1"/>
            </p:cNvSpPr>
            <p:nvPr/>
          </p:nvSpPr>
          <p:spPr bwMode="auto">
            <a:xfrm>
              <a:off x="5307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6" name="Rectangle 247"/>
            <p:cNvSpPr>
              <a:spLocks noChangeArrowheads="1"/>
            </p:cNvSpPr>
            <p:nvPr/>
          </p:nvSpPr>
          <p:spPr bwMode="auto">
            <a:xfrm>
              <a:off x="5296" y="2140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6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37" name="Line 248"/>
            <p:cNvSpPr>
              <a:spLocks noChangeShapeType="1"/>
            </p:cNvSpPr>
            <p:nvPr/>
          </p:nvSpPr>
          <p:spPr bwMode="auto">
            <a:xfrm flipV="1">
              <a:off x="5495" y="2114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8" name="Line 249"/>
            <p:cNvSpPr>
              <a:spLocks noChangeShapeType="1"/>
            </p:cNvSpPr>
            <p:nvPr/>
          </p:nvSpPr>
          <p:spPr bwMode="auto">
            <a:xfrm>
              <a:off x="5495" y="1034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9" name="Rectangle 250"/>
            <p:cNvSpPr>
              <a:spLocks noChangeArrowheads="1"/>
            </p:cNvSpPr>
            <p:nvPr/>
          </p:nvSpPr>
          <p:spPr bwMode="auto">
            <a:xfrm>
              <a:off x="5485" y="2140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8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40" name="Line 251"/>
            <p:cNvSpPr>
              <a:spLocks noChangeShapeType="1"/>
            </p:cNvSpPr>
            <p:nvPr/>
          </p:nvSpPr>
          <p:spPr bwMode="auto">
            <a:xfrm flipH="1">
              <a:off x="5478" y="2131"/>
              <a:ext cx="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1" name="Line 252"/>
            <p:cNvSpPr>
              <a:spLocks noChangeShapeType="1"/>
            </p:cNvSpPr>
            <p:nvPr/>
          </p:nvSpPr>
          <p:spPr bwMode="auto">
            <a:xfrm flipH="1">
              <a:off x="5478" y="2009"/>
              <a:ext cx="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2" name="Line 253"/>
            <p:cNvSpPr>
              <a:spLocks noChangeShapeType="1"/>
            </p:cNvSpPr>
            <p:nvPr/>
          </p:nvSpPr>
          <p:spPr bwMode="auto">
            <a:xfrm flipH="1">
              <a:off x="5478" y="1887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3" name="Line 254"/>
            <p:cNvSpPr>
              <a:spLocks noChangeShapeType="1"/>
            </p:cNvSpPr>
            <p:nvPr/>
          </p:nvSpPr>
          <p:spPr bwMode="auto">
            <a:xfrm flipH="1">
              <a:off x="5478" y="1765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4" name="Line 255"/>
            <p:cNvSpPr>
              <a:spLocks noChangeShapeType="1"/>
            </p:cNvSpPr>
            <p:nvPr/>
          </p:nvSpPr>
          <p:spPr bwMode="auto">
            <a:xfrm flipH="1">
              <a:off x="5478" y="1643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5" name="Line 256"/>
            <p:cNvSpPr>
              <a:spLocks noChangeShapeType="1"/>
            </p:cNvSpPr>
            <p:nvPr/>
          </p:nvSpPr>
          <p:spPr bwMode="auto">
            <a:xfrm flipH="1">
              <a:off x="5478" y="1522"/>
              <a:ext cx="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6" name="Line 257"/>
            <p:cNvSpPr>
              <a:spLocks noChangeShapeType="1"/>
            </p:cNvSpPr>
            <p:nvPr/>
          </p:nvSpPr>
          <p:spPr bwMode="auto">
            <a:xfrm flipH="1">
              <a:off x="5478" y="1400"/>
              <a:ext cx="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7" name="Line 258"/>
            <p:cNvSpPr>
              <a:spLocks noChangeShapeType="1"/>
            </p:cNvSpPr>
            <p:nvPr/>
          </p:nvSpPr>
          <p:spPr bwMode="auto">
            <a:xfrm flipH="1">
              <a:off x="5478" y="1278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8" name="Line 259"/>
            <p:cNvSpPr>
              <a:spLocks noChangeShapeType="1"/>
            </p:cNvSpPr>
            <p:nvPr/>
          </p:nvSpPr>
          <p:spPr bwMode="auto">
            <a:xfrm flipH="1">
              <a:off x="5478" y="1156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49" name="Line 260"/>
            <p:cNvSpPr>
              <a:spLocks noChangeShapeType="1"/>
            </p:cNvSpPr>
            <p:nvPr/>
          </p:nvSpPr>
          <p:spPr bwMode="auto">
            <a:xfrm flipH="1">
              <a:off x="5478" y="1034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0" name="Line 261"/>
            <p:cNvSpPr>
              <a:spLocks noChangeShapeType="1"/>
            </p:cNvSpPr>
            <p:nvPr/>
          </p:nvSpPr>
          <p:spPr bwMode="auto">
            <a:xfrm>
              <a:off x="4011" y="1034"/>
              <a:ext cx="14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1" name="Freeform 262"/>
            <p:cNvSpPr>
              <a:spLocks/>
            </p:cNvSpPr>
            <p:nvPr/>
          </p:nvSpPr>
          <p:spPr bwMode="auto">
            <a:xfrm>
              <a:off x="4011" y="1034"/>
              <a:ext cx="1484" cy="1097"/>
            </a:xfrm>
            <a:custGeom>
              <a:avLst/>
              <a:gdLst>
                <a:gd name="T0" fmla="*/ 0 w 434"/>
                <a:gd name="T1" fmla="*/ 116138 h 342"/>
                <a:gd name="T2" fmla="*/ 202857 w 434"/>
                <a:gd name="T3" fmla="*/ 116138 h 342"/>
                <a:gd name="T4" fmla="*/ 202857 w 434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4" h="342">
                  <a:moveTo>
                    <a:pt x="0" y="342"/>
                  </a:moveTo>
                  <a:lnTo>
                    <a:pt x="434" y="342"/>
                  </a:lnTo>
                  <a:lnTo>
                    <a:pt x="4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2" name="Line 263"/>
            <p:cNvSpPr>
              <a:spLocks noChangeShapeType="1"/>
            </p:cNvSpPr>
            <p:nvPr/>
          </p:nvSpPr>
          <p:spPr bwMode="auto">
            <a:xfrm flipV="1">
              <a:off x="4011" y="1034"/>
              <a:ext cx="1" cy="109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3" name="Freeform 264"/>
            <p:cNvSpPr>
              <a:spLocks/>
            </p:cNvSpPr>
            <p:nvPr/>
          </p:nvSpPr>
          <p:spPr bwMode="auto">
            <a:xfrm>
              <a:off x="4015" y="1054"/>
              <a:ext cx="926" cy="375"/>
            </a:xfrm>
            <a:custGeom>
              <a:avLst/>
              <a:gdLst>
                <a:gd name="T0" fmla="*/ 2 w 1536"/>
                <a:gd name="T1" fmla="*/ 14 h 622"/>
                <a:gd name="T2" fmla="*/ 4 w 1536"/>
                <a:gd name="T3" fmla="*/ 2 h 622"/>
                <a:gd name="T4" fmla="*/ 8 w 1536"/>
                <a:gd name="T5" fmla="*/ 4 h 622"/>
                <a:gd name="T6" fmla="*/ 10 w 1536"/>
                <a:gd name="T7" fmla="*/ 11 h 622"/>
                <a:gd name="T8" fmla="*/ 13 w 1536"/>
                <a:gd name="T9" fmla="*/ 15 h 622"/>
                <a:gd name="T10" fmla="*/ 16 w 1536"/>
                <a:gd name="T11" fmla="*/ 3 h 622"/>
                <a:gd name="T12" fmla="*/ 19 w 1536"/>
                <a:gd name="T13" fmla="*/ 5 h 622"/>
                <a:gd name="T14" fmla="*/ 22 w 1536"/>
                <a:gd name="T15" fmla="*/ 14 h 622"/>
                <a:gd name="T16" fmla="*/ 25 w 1536"/>
                <a:gd name="T17" fmla="*/ 14 h 622"/>
                <a:gd name="T18" fmla="*/ 28 w 1536"/>
                <a:gd name="T19" fmla="*/ 17 h 622"/>
                <a:gd name="T20" fmla="*/ 31 w 1536"/>
                <a:gd name="T21" fmla="*/ 10 h 622"/>
                <a:gd name="T22" fmla="*/ 34 w 1536"/>
                <a:gd name="T23" fmla="*/ 24 h 622"/>
                <a:gd name="T24" fmla="*/ 37 w 1536"/>
                <a:gd name="T25" fmla="*/ 18 h 622"/>
                <a:gd name="T26" fmla="*/ 39 w 1536"/>
                <a:gd name="T27" fmla="*/ 14 h 622"/>
                <a:gd name="T28" fmla="*/ 43 w 1536"/>
                <a:gd name="T29" fmla="*/ 15 h 622"/>
                <a:gd name="T30" fmla="*/ 45 w 1536"/>
                <a:gd name="T31" fmla="*/ 11 h 622"/>
                <a:gd name="T32" fmla="*/ 48 w 1536"/>
                <a:gd name="T33" fmla="*/ 18 h 622"/>
                <a:gd name="T34" fmla="*/ 51 w 1536"/>
                <a:gd name="T35" fmla="*/ 18 h 622"/>
                <a:gd name="T36" fmla="*/ 54 w 1536"/>
                <a:gd name="T37" fmla="*/ 25 h 622"/>
                <a:gd name="T38" fmla="*/ 57 w 1536"/>
                <a:gd name="T39" fmla="*/ 24 h 622"/>
                <a:gd name="T40" fmla="*/ 60 w 1536"/>
                <a:gd name="T41" fmla="*/ 20 h 622"/>
                <a:gd name="T42" fmla="*/ 63 w 1536"/>
                <a:gd name="T43" fmla="*/ 19 h 622"/>
                <a:gd name="T44" fmla="*/ 66 w 1536"/>
                <a:gd name="T45" fmla="*/ 24 h 622"/>
                <a:gd name="T46" fmla="*/ 68 w 1536"/>
                <a:gd name="T47" fmla="*/ 24 h 622"/>
                <a:gd name="T48" fmla="*/ 72 w 1536"/>
                <a:gd name="T49" fmla="*/ 26 h 622"/>
                <a:gd name="T50" fmla="*/ 74 w 1536"/>
                <a:gd name="T51" fmla="*/ 27 h 622"/>
                <a:gd name="T52" fmla="*/ 77 w 1536"/>
                <a:gd name="T53" fmla="*/ 25 h 622"/>
                <a:gd name="T54" fmla="*/ 80 w 1536"/>
                <a:gd name="T55" fmla="*/ 25 h 622"/>
                <a:gd name="T56" fmla="*/ 83 w 1536"/>
                <a:gd name="T57" fmla="*/ 25 h 622"/>
                <a:gd name="T58" fmla="*/ 86 w 1536"/>
                <a:gd name="T59" fmla="*/ 36 h 622"/>
                <a:gd name="T60" fmla="*/ 89 w 1536"/>
                <a:gd name="T61" fmla="*/ 27 h 622"/>
                <a:gd name="T62" fmla="*/ 92 w 1536"/>
                <a:gd name="T63" fmla="*/ 26 h 622"/>
                <a:gd name="T64" fmla="*/ 94 w 1536"/>
                <a:gd name="T65" fmla="*/ 42 h 622"/>
                <a:gd name="T66" fmla="*/ 98 w 1536"/>
                <a:gd name="T67" fmla="*/ 15 h 622"/>
                <a:gd name="T68" fmla="*/ 100 w 1536"/>
                <a:gd name="T69" fmla="*/ 33 h 622"/>
                <a:gd name="T70" fmla="*/ 103 w 1536"/>
                <a:gd name="T71" fmla="*/ 45 h 622"/>
                <a:gd name="T72" fmla="*/ 106 w 1536"/>
                <a:gd name="T73" fmla="*/ 33 h 622"/>
                <a:gd name="T74" fmla="*/ 109 w 1536"/>
                <a:gd name="T75" fmla="*/ 27 h 622"/>
                <a:gd name="T76" fmla="*/ 112 w 1536"/>
                <a:gd name="T77" fmla="*/ 37 h 622"/>
                <a:gd name="T78" fmla="*/ 115 w 1536"/>
                <a:gd name="T79" fmla="*/ 34 h 622"/>
                <a:gd name="T80" fmla="*/ 118 w 1536"/>
                <a:gd name="T81" fmla="*/ 37 h 622"/>
                <a:gd name="T82" fmla="*/ 121 w 1536"/>
                <a:gd name="T83" fmla="*/ 46 h 62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536" h="622">
                  <a:moveTo>
                    <a:pt x="0" y="42"/>
                  </a:moveTo>
                  <a:lnTo>
                    <a:pt x="11" y="106"/>
                  </a:lnTo>
                  <a:lnTo>
                    <a:pt x="22" y="181"/>
                  </a:lnTo>
                  <a:lnTo>
                    <a:pt x="34" y="64"/>
                  </a:lnTo>
                  <a:lnTo>
                    <a:pt x="45" y="0"/>
                  </a:lnTo>
                  <a:lnTo>
                    <a:pt x="56" y="27"/>
                  </a:lnTo>
                  <a:lnTo>
                    <a:pt x="73" y="228"/>
                  </a:lnTo>
                  <a:lnTo>
                    <a:pt x="85" y="5"/>
                  </a:lnTo>
                  <a:lnTo>
                    <a:pt x="96" y="48"/>
                  </a:lnTo>
                  <a:lnTo>
                    <a:pt x="107" y="138"/>
                  </a:lnTo>
                  <a:lnTo>
                    <a:pt x="119" y="165"/>
                  </a:lnTo>
                  <a:lnTo>
                    <a:pt x="130" y="143"/>
                  </a:lnTo>
                  <a:lnTo>
                    <a:pt x="141" y="106"/>
                  </a:lnTo>
                  <a:lnTo>
                    <a:pt x="158" y="181"/>
                  </a:lnTo>
                  <a:lnTo>
                    <a:pt x="170" y="186"/>
                  </a:lnTo>
                  <a:lnTo>
                    <a:pt x="181" y="53"/>
                  </a:lnTo>
                  <a:lnTo>
                    <a:pt x="192" y="271"/>
                  </a:lnTo>
                  <a:lnTo>
                    <a:pt x="204" y="37"/>
                  </a:lnTo>
                  <a:lnTo>
                    <a:pt x="215" y="186"/>
                  </a:lnTo>
                  <a:lnTo>
                    <a:pt x="226" y="154"/>
                  </a:lnTo>
                  <a:lnTo>
                    <a:pt x="238" y="64"/>
                  </a:lnTo>
                  <a:lnTo>
                    <a:pt x="255" y="32"/>
                  </a:lnTo>
                  <a:lnTo>
                    <a:pt x="266" y="138"/>
                  </a:lnTo>
                  <a:lnTo>
                    <a:pt x="277" y="175"/>
                  </a:lnTo>
                  <a:lnTo>
                    <a:pt x="289" y="53"/>
                  </a:lnTo>
                  <a:lnTo>
                    <a:pt x="300" y="149"/>
                  </a:lnTo>
                  <a:lnTo>
                    <a:pt x="311" y="181"/>
                  </a:lnTo>
                  <a:lnTo>
                    <a:pt x="323" y="191"/>
                  </a:lnTo>
                  <a:lnTo>
                    <a:pt x="340" y="74"/>
                  </a:lnTo>
                  <a:lnTo>
                    <a:pt x="351" y="213"/>
                  </a:lnTo>
                  <a:lnTo>
                    <a:pt x="362" y="48"/>
                  </a:lnTo>
                  <a:lnTo>
                    <a:pt x="374" y="149"/>
                  </a:lnTo>
                  <a:lnTo>
                    <a:pt x="385" y="117"/>
                  </a:lnTo>
                  <a:lnTo>
                    <a:pt x="396" y="228"/>
                  </a:lnTo>
                  <a:lnTo>
                    <a:pt x="408" y="298"/>
                  </a:lnTo>
                  <a:lnTo>
                    <a:pt x="425" y="292"/>
                  </a:lnTo>
                  <a:lnTo>
                    <a:pt x="436" y="159"/>
                  </a:lnTo>
                  <a:lnTo>
                    <a:pt x="447" y="170"/>
                  </a:lnTo>
                  <a:lnTo>
                    <a:pt x="459" y="223"/>
                  </a:lnTo>
                  <a:lnTo>
                    <a:pt x="470" y="85"/>
                  </a:lnTo>
                  <a:lnTo>
                    <a:pt x="481" y="32"/>
                  </a:lnTo>
                  <a:lnTo>
                    <a:pt x="493" y="181"/>
                  </a:lnTo>
                  <a:lnTo>
                    <a:pt x="504" y="207"/>
                  </a:lnTo>
                  <a:lnTo>
                    <a:pt x="521" y="213"/>
                  </a:lnTo>
                  <a:lnTo>
                    <a:pt x="533" y="191"/>
                  </a:lnTo>
                  <a:lnTo>
                    <a:pt x="544" y="197"/>
                  </a:lnTo>
                  <a:lnTo>
                    <a:pt x="555" y="228"/>
                  </a:lnTo>
                  <a:lnTo>
                    <a:pt x="567" y="138"/>
                  </a:lnTo>
                  <a:lnTo>
                    <a:pt x="578" y="149"/>
                  </a:lnTo>
                  <a:lnTo>
                    <a:pt x="589" y="255"/>
                  </a:lnTo>
                  <a:lnTo>
                    <a:pt x="606" y="223"/>
                  </a:lnTo>
                  <a:lnTo>
                    <a:pt x="618" y="191"/>
                  </a:lnTo>
                  <a:lnTo>
                    <a:pt x="629" y="191"/>
                  </a:lnTo>
                  <a:lnTo>
                    <a:pt x="640" y="223"/>
                  </a:lnTo>
                  <a:lnTo>
                    <a:pt x="652" y="175"/>
                  </a:lnTo>
                  <a:lnTo>
                    <a:pt x="663" y="218"/>
                  </a:lnTo>
                  <a:lnTo>
                    <a:pt x="674" y="313"/>
                  </a:lnTo>
                  <a:lnTo>
                    <a:pt x="691" y="250"/>
                  </a:lnTo>
                  <a:lnTo>
                    <a:pt x="703" y="287"/>
                  </a:lnTo>
                  <a:lnTo>
                    <a:pt x="714" y="292"/>
                  </a:lnTo>
                  <a:lnTo>
                    <a:pt x="725" y="287"/>
                  </a:lnTo>
                  <a:lnTo>
                    <a:pt x="737" y="250"/>
                  </a:lnTo>
                  <a:lnTo>
                    <a:pt x="748" y="260"/>
                  </a:lnTo>
                  <a:lnTo>
                    <a:pt x="759" y="165"/>
                  </a:lnTo>
                  <a:lnTo>
                    <a:pt x="771" y="345"/>
                  </a:lnTo>
                  <a:lnTo>
                    <a:pt x="788" y="239"/>
                  </a:lnTo>
                  <a:lnTo>
                    <a:pt x="799" y="255"/>
                  </a:lnTo>
                  <a:lnTo>
                    <a:pt x="810" y="303"/>
                  </a:lnTo>
                  <a:lnTo>
                    <a:pt x="822" y="303"/>
                  </a:lnTo>
                  <a:lnTo>
                    <a:pt x="833" y="340"/>
                  </a:lnTo>
                  <a:lnTo>
                    <a:pt x="844" y="308"/>
                  </a:lnTo>
                  <a:lnTo>
                    <a:pt x="856" y="292"/>
                  </a:lnTo>
                  <a:lnTo>
                    <a:pt x="873" y="298"/>
                  </a:lnTo>
                  <a:lnTo>
                    <a:pt x="884" y="266"/>
                  </a:lnTo>
                  <a:lnTo>
                    <a:pt x="895" y="324"/>
                  </a:lnTo>
                  <a:lnTo>
                    <a:pt x="907" y="404"/>
                  </a:lnTo>
                  <a:lnTo>
                    <a:pt x="918" y="345"/>
                  </a:lnTo>
                  <a:lnTo>
                    <a:pt x="929" y="345"/>
                  </a:lnTo>
                  <a:lnTo>
                    <a:pt x="941" y="287"/>
                  </a:lnTo>
                  <a:lnTo>
                    <a:pt x="958" y="340"/>
                  </a:lnTo>
                  <a:lnTo>
                    <a:pt x="969" y="308"/>
                  </a:lnTo>
                  <a:lnTo>
                    <a:pt x="980" y="282"/>
                  </a:lnTo>
                  <a:lnTo>
                    <a:pt x="992" y="335"/>
                  </a:lnTo>
                  <a:lnTo>
                    <a:pt x="1003" y="319"/>
                  </a:lnTo>
                  <a:lnTo>
                    <a:pt x="1014" y="335"/>
                  </a:lnTo>
                  <a:lnTo>
                    <a:pt x="1026" y="356"/>
                  </a:lnTo>
                  <a:lnTo>
                    <a:pt x="1037" y="319"/>
                  </a:lnTo>
                  <a:lnTo>
                    <a:pt x="1054" y="356"/>
                  </a:lnTo>
                  <a:lnTo>
                    <a:pt x="1065" y="282"/>
                  </a:lnTo>
                  <a:lnTo>
                    <a:pt x="1077" y="446"/>
                  </a:lnTo>
                  <a:lnTo>
                    <a:pt x="1088" y="388"/>
                  </a:lnTo>
                  <a:lnTo>
                    <a:pt x="1099" y="425"/>
                  </a:lnTo>
                  <a:lnTo>
                    <a:pt x="1111" y="345"/>
                  </a:lnTo>
                  <a:lnTo>
                    <a:pt x="1122" y="356"/>
                  </a:lnTo>
                  <a:lnTo>
                    <a:pt x="1139" y="404"/>
                  </a:lnTo>
                  <a:lnTo>
                    <a:pt x="1150" y="329"/>
                  </a:lnTo>
                  <a:lnTo>
                    <a:pt x="1162" y="484"/>
                  </a:lnTo>
                  <a:lnTo>
                    <a:pt x="1173" y="298"/>
                  </a:lnTo>
                  <a:lnTo>
                    <a:pt x="1185" y="521"/>
                  </a:lnTo>
                  <a:lnTo>
                    <a:pt x="1196" y="409"/>
                  </a:lnTo>
                  <a:lnTo>
                    <a:pt x="1207" y="399"/>
                  </a:lnTo>
                  <a:lnTo>
                    <a:pt x="1224" y="191"/>
                  </a:lnTo>
                  <a:lnTo>
                    <a:pt x="1236" y="425"/>
                  </a:lnTo>
                  <a:lnTo>
                    <a:pt x="1247" y="526"/>
                  </a:lnTo>
                  <a:lnTo>
                    <a:pt x="1258" y="404"/>
                  </a:lnTo>
                  <a:lnTo>
                    <a:pt x="1270" y="547"/>
                  </a:lnTo>
                  <a:lnTo>
                    <a:pt x="1281" y="367"/>
                  </a:lnTo>
                  <a:lnTo>
                    <a:pt x="1292" y="558"/>
                  </a:lnTo>
                  <a:lnTo>
                    <a:pt x="1304" y="462"/>
                  </a:lnTo>
                  <a:lnTo>
                    <a:pt x="1321" y="420"/>
                  </a:lnTo>
                  <a:lnTo>
                    <a:pt x="1332" y="409"/>
                  </a:lnTo>
                  <a:lnTo>
                    <a:pt x="1343" y="399"/>
                  </a:lnTo>
                  <a:lnTo>
                    <a:pt x="1355" y="393"/>
                  </a:lnTo>
                  <a:lnTo>
                    <a:pt x="1366" y="335"/>
                  </a:lnTo>
                  <a:lnTo>
                    <a:pt x="1377" y="579"/>
                  </a:lnTo>
                  <a:lnTo>
                    <a:pt x="1389" y="446"/>
                  </a:lnTo>
                  <a:lnTo>
                    <a:pt x="1406" y="462"/>
                  </a:lnTo>
                  <a:lnTo>
                    <a:pt x="1417" y="494"/>
                  </a:lnTo>
                  <a:lnTo>
                    <a:pt x="1428" y="425"/>
                  </a:lnTo>
                  <a:lnTo>
                    <a:pt x="1440" y="430"/>
                  </a:lnTo>
                  <a:lnTo>
                    <a:pt x="1451" y="324"/>
                  </a:lnTo>
                  <a:lnTo>
                    <a:pt x="1462" y="553"/>
                  </a:lnTo>
                  <a:lnTo>
                    <a:pt x="1474" y="468"/>
                  </a:lnTo>
                  <a:lnTo>
                    <a:pt x="1485" y="441"/>
                  </a:lnTo>
                  <a:lnTo>
                    <a:pt x="1502" y="425"/>
                  </a:lnTo>
                  <a:lnTo>
                    <a:pt x="1513" y="574"/>
                  </a:lnTo>
                  <a:lnTo>
                    <a:pt x="1525" y="515"/>
                  </a:lnTo>
                  <a:lnTo>
                    <a:pt x="1536" y="622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4" name="Freeform 265"/>
            <p:cNvSpPr>
              <a:spLocks/>
            </p:cNvSpPr>
            <p:nvPr/>
          </p:nvSpPr>
          <p:spPr bwMode="auto">
            <a:xfrm>
              <a:off x="4941" y="1262"/>
              <a:ext cx="547" cy="452"/>
            </a:xfrm>
            <a:custGeom>
              <a:avLst/>
              <a:gdLst>
                <a:gd name="T0" fmla="*/ 1 w 907"/>
                <a:gd name="T1" fmla="*/ 13 h 750"/>
                <a:gd name="T2" fmla="*/ 3 w 907"/>
                <a:gd name="T3" fmla="*/ 20 h 750"/>
                <a:gd name="T4" fmla="*/ 5 w 907"/>
                <a:gd name="T5" fmla="*/ 16 h 750"/>
                <a:gd name="T6" fmla="*/ 7 w 907"/>
                <a:gd name="T7" fmla="*/ 31 h 750"/>
                <a:gd name="T8" fmla="*/ 8 w 907"/>
                <a:gd name="T9" fmla="*/ 33 h 750"/>
                <a:gd name="T10" fmla="*/ 11 w 907"/>
                <a:gd name="T11" fmla="*/ 22 h 750"/>
                <a:gd name="T12" fmla="*/ 13 w 907"/>
                <a:gd name="T13" fmla="*/ 43 h 750"/>
                <a:gd name="T14" fmla="*/ 14 w 907"/>
                <a:gd name="T15" fmla="*/ 47 h 750"/>
                <a:gd name="T16" fmla="*/ 16 w 907"/>
                <a:gd name="T17" fmla="*/ 34 h 750"/>
                <a:gd name="T18" fmla="*/ 19 w 907"/>
                <a:gd name="T19" fmla="*/ 51 h 750"/>
                <a:gd name="T20" fmla="*/ 21 w 907"/>
                <a:gd name="T21" fmla="*/ 51 h 750"/>
                <a:gd name="T22" fmla="*/ 22 w 907"/>
                <a:gd name="T23" fmla="*/ 38 h 750"/>
                <a:gd name="T24" fmla="*/ 24 w 907"/>
                <a:gd name="T25" fmla="*/ 33 h 750"/>
                <a:gd name="T26" fmla="*/ 26 w 907"/>
                <a:gd name="T27" fmla="*/ 43 h 750"/>
                <a:gd name="T28" fmla="*/ 28 w 907"/>
                <a:gd name="T29" fmla="*/ 51 h 750"/>
                <a:gd name="T30" fmla="*/ 30 w 907"/>
                <a:gd name="T31" fmla="*/ 43 h 750"/>
                <a:gd name="T32" fmla="*/ 33 w 907"/>
                <a:gd name="T33" fmla="*/ 33 h 750"/>
                <a:gd name="T34" fmla="*/ 34 w 907"/>
                <a:gd name="T35" fmla="*/ 32 h 750"/>
                <a:gd name="T36" fmla="*/ 36 w 907"/>
                <a:gd name="T37" fmla="*/ 38 h 750"/>
                <a:gd name="T38" fmla="*/ 37 w 907"/>
                <a:gd name="T39" fmla="*/ 39 h 750"/>
                <a:gd name="T40" fmla="*/ 40 w 907"/>
                <a:gd name="T41" fmla="*/ 40 h 750"/>
                <a:gd name="T42" fmla="*/ 42 w 907"/>
                <a:gd name="T43" fmla="*/ 41 h 750"/>
                <a:gd name="T44" fmla="*/ 43 w 907"/>
                <a:gd name="T45" fmla="*/ 28 h 750"/>
                <a:gd name="T46" fmla="*/ 45 w 907"/>
                <a:gd name="T47" fmla="*/ 39 h 750"/>
                <a:gd name="T48" fmla="*/ 48 w 907"/>
                <a:gd name="T49" fmla="*/ 38 h 750"/>
                <a:gd name="T50" fmla="*/ 49 w 907"/>
                <a:gd name="T51" fmla="*/ 46 h 750"/>
                <a:gd name="T52" fmla="*/ 51 w 907"/>
                <a:gd name="T53" fmla="*/ 39 h 750"/>
                <a:gd name="T54" fmla="*/ 54 w 907"/>
                <a:gd name="T55" fmla="*/ 30 h 750"/>
                <a:gd name="T56" fmla="*/ 55 w 907"/>
                <a:gd name="T57" fmla="*/ 31 h 750"/>
                <a:gd name="T58" fmla="*/ 57 w 907"/>
                <a:gd name="T59" fmla="*/ 22 h 750"/>
                <a:gd name="T60" fmla="*/ 59 w 907"/>
                <a:gd name="T61" fmla="*/ 14 h 750"/>
                <a:gd name="T62" fmla="*/ 61 w 907"/>
                <a:gd name="T63" fmla="*/ 19 h 750"/>
                <a:gd name="T64" fmla="*/ 63 w 907"/>
                <a:gd name="T65" fmla="*/ 7 h 750"/>
                <a:gd name="T66" fmla="*/ 65 w 907"/>
                <a:gd name="T67" fmla="*/ 10 h 750"/>
                <a:gd name="T68" fmla="*/ 66 w 907"/>
                <a:gd name="T69" fmla="*/ 14 h 750"/>
                <a:gd name="T70" fmla="*/ 69 w 907"/>
                <a:gd name="T71" fmla="*/ 0 h 750"/>
                <a:gd name="T72" fmla="*/ 71 w 907"/>
                <a:gd name="T73" fmla="*/ 10 h 750"/>
                <a:gd name="T74" fmla="*/ 72 w 907"/>
                <a:gd name="T75" fmla="*/ 45 h 7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07" h="750">
                  <a:moveTo>
                    <a:pt x="0" y="277"/>
                  </a:moveTo>
                  <a:lnTo>
                    <a:pt x="11" y="170"/>
                  </a:lnTo>
                  <a:lnTo>
                    <a:pt x="23" y="218"/>
                  </a:lnTo>
                  <a:lnTo>
                    <a:pt x="34" y="245"/>
                  </a:lnTo>
                  <a:lnTo>
                    <a:pt x="51" y="330"/>
                  </a:lnTo>
                  <a:lnTo>
                    <a:pt x="62" y="208"/>
                  </a:lnTo>
                  <a:lnTo>
                    <a:pt x="74" y="447"/>
                  </a:lnTo>
                  <a:lnTo>
                    <a:pt x="85" y="388"/>
                  </a:lnTo>
                  <a:lnTo>
                    <a:pt x="96" y="255"/>
                  </a:lnTo>
                  <a:lnTo>
                    <a:pt x="108" y="420"/>
                  </a:lnTo>
                  <a:lnTo>
                    <a:pt x="119" y="665"/>
                  </a:lnTo>
                  <a:lnTo>
                    <a:pt x="136" y="282"/>
                  </a:lnTo>
                  <a:lnTo>
                    <a:pt x="147" y="362"/>
                  </a:lnTo>
                  <a:lnTo>
                    <a:pt x="159" y="548"/>
                  </a:lnTo>
                  <a:lnTo>
                    <a:pt x="170" y="452"/>
                  </a:lnTo>
                  <a:lnTo>
                    <a:pt x="181" y="590"/>
                  </a:lnTo>
                  <a:lnTo>
                    <a:pt x="193" y="532"/>
                  </a:lnTo>
                  <a:lnTo>
                    <a:pt x="204" y="426"/>
                  </a:lnTo>
                  <a:lnTo>
                    <a:pt x="215" y="569"/>
                  </a:lnTo>
                  <a:lnTo>
                    <a:pt x="232" y="633"/>
                  </a:lnTo>
                  <a:lnTo>
                    <a:pt x="244" y="526"/>
                  </a:lnTo>
                  <a:lnTo>
                    <a:pt x="255" y="643"/>
                  </a:lnTo>
                  <a:lnTo>
                    <a:pt x="267" y="750"/>
                  </a:lnTo>
                  <a:lnTo>
                    <a:pt x="278" y="473"/>
                  </a:lnTo>
                  <a:lnTo>
                    <a:pt x="289" y="356"/>
                  </a:lnTo>
                  <a:lnTo>
                    <a:pt x="301" y="420"/>
                  </a:lnTo>
                  <a:lnTo>
                    <a:pt x="318" y="521"/>
                  </a:lnTo>
                  <a:lnTo>
                    <a:pt x="329" y="537"/>
                  </a:lnTo>
                  <a:lnTo>
                    <a:pt x="340" y="457"/>
                  </a:lnTo>
                  <a:lnTo>
                    <a:pt x="352" y="638"/>
                  </a:lnTo>
                  <a:lnTo>
                    <a:pt x="363" y="526"/>
                  </a:lnTo>
                  <a:lnTo>
                    <a:pt x="374" y="548"/>
                  </a:lnTo>
                  <a:lnTo>
                    <a:pt x="386" y="441"/>
                  </a:lnTo>
                  <a:lnTo>
                    <a:pt x="403" y="415"/>
                  </a:lnTo>
                  <a:lnTo>
                    <a:pt x="414" y="580"/>
                  </a:lnTo>
                  <a:lnTo>
                    <a:pt x="425" y="404"/>
                  </a:lnTo>
                  <a:lnTo>
                    <a:pt x="437" y="500"/>
                  </a:lnTo>
                  <a:lnTo>
                    <a:pt x="448" y="479"/>
                  </a:lnTo>
                  <a:lnTo>
                    <a:pt x="459" y="580"/>
                  </a:lnTo>
                  <a:lnTo>
                    <a:pt x="471" y="484"/>
                  </a:lnTo>
                  <a:lnTo>
                    <a:pt x="482" y="277"/>
                  </a:lnTo>
                  <a:lnTo>
                    <a:pt x="499" y="500"/>
                  </a:lnTo>
                  <a:lnTo>
                    <a:pt x="510" y="394"/>
                  </a:lnTo>
                  <a:lnTo>
                    <a:pt x="522" y="516"/>
                  </a:lnTo>
                  <a:lnTo>
                    <a:pt x="533" y="537"/>
                  </a:lnTo>
                  <a:lnTo>
                    <a:pt x="544" y="346"/>
                  </a:lnTo>
                  <a:lnTo>
                    <a:pt x="556" y="420"/>
                  </a:lnTo>
                  <a:lnTo>
                    <a:pt x="567" y="489"/>
                  </a:lnTo>
                  <a:lnTo>
                    <a:pt x="584" y="681"/>
                  </a:lnTo>
                  <a:lnTo>
                    <a:pt x="595" y="473"/>
                  </a:lnTo>
                  <a:lnTo>
                    <a:pt x="607" y="723"/>
                  </a:lnTo>
                  <a:lnTo>
                    <a:pt x="618" y="580"/>
                  </a:lnTo>
                  <a:lnTo>
                    <a:pt x="629" y="654"/>
                  </a:lnTo>
                  <a:lnTo>
                    <a:pt x="641" y="495"/>
                  </a:lnTo>
                  <a:lnTo>
                    <a:pt x="652" y="447"/>
                  </a:lnTo>
                  <a:lnTo>
                    <a:pt x="669" y="378"/>
                  </a:lnTo>
                  <a:lnTo>
                    <a:pt x="680" y="484"/>
                  </a:lnTo>
                  <a:lnTo>
                    <a:pt x="692" y="399"/>
                  </a:lnTo>
                  <a:lnTo>
                    <a:pt x="703" y="378"/>
                  </a:lnTo>
                  <a:lnTo>
                    <a:pt x="714" y="277"/>
                  </a:lnTo>
                  <a:lnTo>
                    <a:pt x="726" y="309"/>
                  </a:lnTo>
                  <a:lnTo>
                    <a:pt x="737" y="186"/>
                  </a:lnTo>
                  <a:lnTo>
                    <a:pt x="748" y="229"/>
                  </a:lnTo>
                  <a:lnTo>
                    <a:pt x="765" y="240"/>
                  </a:lnTo>
                  <a:lnTo>
                    <a:pt x="777" y="170"/>
                  </a:lnTo>
                  <a:lnTo>
                    <a:pt x="788" y="85"/>
                  </a:lnTo>
                  <a:lnTo>
                    <a:pt x="799" y="16"/>
                  </a:lnTo>
                  <a:lnTo>
                    <a:pt x="811" y="128"/>
                  </a:lnTo>
                  <a:lnTo>
                    <a:pt x="822" y="197"/>
                  </a:lnTo>
                  <a:lnTo>
                    <a:pt x="833" y="186"/>
                  </a:lnTo>
                  <a:lnTo>
                    <a:pt x="850" y="128"/>
                  </a:lnTo>
                  <a:lnTo>
                    <a:pt x="862" y="0"/>
                  </a:lnTo>
                  <a:lnTo>
                    <a:pt x="873" y="16"/>
                  </a:lnTo>
                  <a:lnTo>
                    <a:pt x="884" y="128"/>
                  </a:lnTo>
                  <a:lnTo>
                    <a:pt x="896" y="133"/>
                  </a:lnTo>
                  <a:lnTo>
                    <a:pt x="907" y="564"/>
                  </a:lnTo>
                </a:path>
              </a:pathLst>
            </a:custGeom>
            <a:noFill/>
            <a:ln w="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55" name="Rectangle 266"/>
            <p:cNvSpPr>
              <a:spLocks noChangeArrowheads="1"/>
            </p:cNvSpPr>
            <p:nvPr/>
          </p:nvSpPr>
          <p:spPr bwMode="auto">
            <a:xfrm>
              <a:off x="4224" y="2256"/>
              <a:ext cx="113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Frequency (MHz), relative to carrier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56" name="Rectangle 267"/>
            <p:cNvSpPr>
              <a:spLocks noChangeArrowheads="1"/>
            </p:cNvSpPr>
            <p:nvPr/>
          </p:nvSpPr>
          <p:spPr bwMode="auto">
            <a:xfrm rot="-5400000">
              <a:off x="3719" y="1691"/>
              <a:ext cx="135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|H(e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57" name="Rectangle 268"/>
            <p:cNvSpPr>
              <a:spLocks noChangeArrowheads="1"/>
            </p:cNvSpPr>
            <p:nvPr/>
          </p:nvSpPr>
          <p:spPr bwMode="auto">
            <a:xfrm rot="-5400000">
              <a:off x="3749" y="1638"/>
              <a:ext cx="1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j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58" name="Rectangle 269"/>
            <p:cNvSpPr>
              <a:spLocks noChangeArrowheads="1"/>
            </p:cNvSpPr>
            <p:nvPr/>
          </p:nvSpPr>
          <p:spPr bwMode="auto">
            <a:xfrm rot="-5400000">
              <a:off x="3732" y="1614"/>
              <a:ext cx="4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Symbol" charset="0"/>
                </a:rPr>
                <a:t>W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59" name="Rectangle 270"/>
            <p:cNvSpPr>
              <a:spLocks noChangeArrowheads="1"/>
            </p:cNvSpPr>
            <p:nvPr/>
          </p:nvSpPr>
          <p:spPr bwMode="auto">
            <a:xfrm rot="-5400000">
              <a:off x="3765" y="1555"/>
              <a:ext cx="43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)|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60" name="Rectangle 271"/>
            <p:cNvSpPr>
              <a:spLocks noChangeArrowheads="1"/>
            </p:cNvSpPr>
            <p:nvPr/>
          </p:nvSpPr>
          <p:spPr bwMode="auto">
            <a:xfrm rot="-5400000">
              <a:off x="3739" y="1534"/>
              <a:ext cx="3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700">
                  <a:solidFill>
                    <a:srgbClr val="000000"/>
                  </a:solidFill>
                  <a:latin typeface="Helvetica" charset="0"/>
                </a:rPr>
                <a:t>2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76561" name="Rectangle 272"/>
            <p:cNvSpPr>
              <a:spLocks noChangeArrowheads="1"/>
            </p:cNvSpPr>
            <p:nvPr/>
          </p:nvSpPr>
          <p:spPr bwMode="auto">
            <a:xfrm rot="-5400000">
              <a:off x="3709" y="1430"/>
              <a:ext cx="15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>
                  <a:solidFill>
                    <a:srgbClr val="000000"/>
                  </a:solidFill>
                  <a:latin typeface="Helvetica" charset="0"/>
                </a:rPr>
                <a:t> (dB)</a:t>
              </a:r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00977" name="Text Box 273"/>
          <p:cNvSpPr txBox="1">
            <a:spLocks noChangeArrowheads="1"/>
          </p:cNvSpPr>
          <p:nvPr/>
        </p:nvSpPr>
        <p:spPr bwMode="auto">
          <a:xfrm>
            <a:off x="533400" y="400050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Power spectral density of transmitted signal</a:t>
            </a:r>
          </a:p>
        </p:txBody>
      </p:sp>
      <p:sp>
        <p:nvSpPr>
          <p:cNvPr id="200978" name="Text Box 274"/>
          <p:cNvSpPr txBox="1">
            <a:spLocks noChangeArrowheads="1"/>
          </p:cNvSpPr>
          <p:nvPr/>
        </p:nvSpPr>
        <p:spPr bwMode="auto">
          <a:xfrm>
            <a:off x="3505200" y="400050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Power spectral density of received signal</a:t>
            </a:r>
          </a:p>
        </p:txBody>
      </p:sp>
      <p:sp>
        <p:nvSpPr>
          <p:cNvPr id="200979" name="Text Box 275"/>
          <p:cNvSpPr txBox="1">
            <a:spLocks noChangeArrowheads="1"/>
          </p:cNvSpPr>
          <p:nvPr/>
        </p:nvSpPr>
        <p:spPr bwMode="auto">
          <a:xfrm>
            <a:off x="6400800" y="400685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Estimate of channel transfer function</a:t>
            </a:r>
          </a:p>
        </p:txBody>
      </p:sp>
      <p:sp>
        <p:nvSpPr>
          <p:cNvPr id="200980" name="Text Box 276"/>
          <p:cNvSpPr txBox="1">
            <a:spLocks noChangeArrowheads="1"/>
          </p:cNvSpPr>
          <p:nvPr/>
        </p:nvSpPr>
        <p:spPr bwMode="auto">
          <a:xfrm>
            <a:off x="1447800" y="5849938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Modeling Procedure</a:t>
            </a:r>
          </a:p>
        </p:txBody>
      </p:sp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422400"/>
            <a:ext cx="4222750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0173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422400"/>
            <a:ext cx="4222750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aphicFrame>
        <p:nvGraphicFramePr>
          <p:cNvPr id="278533" name="Object 6"/>
          <p:cNvGraphicFramePr>
            <a:graphicFrameLocks noChangeAspect="1"/>
          </p:cNvGraphicFramePr>
          <p:nvPr/>
        </p:nvGraphicFramePr>
        <p:xfrm>
          <a:off x="1524000" y="4699000"/>
          <a:ext cx="17113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52" name="Equation" r:id="rId6" imgW="863600" imgH="419100" progId="Equation.3">
                  <p:embed/>
                </p:oleObj>
              </mc:Choice>
              <mc:Fallback>
                <p:oleObj name="Equation" r:id="rId6" imgW="8636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699000"/>
                        <a:ext cx="1711325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35" name="Text Box 7"/>
          <p:cNvSpPr txBox="1">
            <a:spLocks noChangeArrowheads="1"/>
          </p:cNvSpPr>
          <p:nvPr/>
        </p:nvSpPr>
        <p:spPr bwMode="auto">
          <a:xfrm>
            <a:off x="3276600" y="4699000"/>
            <a:ext cx="4176713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power spectral density of received signal</a:t>
            </a:r>
          </a:p>
          <a:p>
            <a:pPr algn="l" eaLnBrk="0" hangingPunct="0">
              <a:lnSpc>
                <a:spcPct val="150000"/>
              </a:lnSpc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power spectral density of transmitted signal</a:t>
            </a:r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1447800" y="5849938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Measurement and Modeling</a:t>
            </a: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1447800" y="5849938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Dr.Michael Rice, BYU Telemetry Laboratory, Provo, Utah.  Reprinted by permission of the author.</a:t>
            </a:r>
          </a:p>
        </p:txBody>
      </p:sp>
      <p:pic>
        <p:nvPicPr>
          <p:cNvPr id="3" name="Picture 2" descr="Screen Shot 2014-10-07 at 5.38.22 PM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5400"/>
            <a:ext cx="9144000" cy="4379156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Multipath on the Tarmac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r>
              <a:rPr lang="en-US" dirty="0"/>
              <a:t>Nearly static, frequency selective, long delays</a:t>
            </a:r>
          </a:p>
        </p:txBody>
      </p:sp>
      <p:pic>
        <p:nvPicPr>
          <p:cNvPr id="3379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4551714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2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124200"/>
            <a:ext cx="4553094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42291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Multipath in Flight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267200"/>
          </a:xfrm>
        </p:spPr>
        <p:txBody>
          <a:bodyPr/>
          <a:lstStyle/>
          <a:p>
            <a:r>
              <a:rPr lang="en-US" sz="2000" dirty="0"/>
              <a:t>Dynamic, frequency selective and flat fading, various delays</a:t>
            </a:r>
          </a:p>
        </p:txBody>
      </p:sp>
      <p:pic>
        <p:nvPicPr>
          <p:cNvPr id="3379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399" y="1981200"/>
            <a:ext cx="4247769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2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4191000" cy="23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2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419600"/>
            <a:ext cx="421414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28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42550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83879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942975"/>
            <a:ext cx="7848600" cy="53673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5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Multipath During Flight</a:t>
            </a:r>
          </a:p>
        </p:txBody>
      </p:sp>
      <p:sp>
        <p:nvSpPr>
          <p:cNvPr id="657412" name="Rectangle 4"/>
          <p:cNvSpPr>
            <a:spLocks noChangeArrowheads="1"/>
          </p:cNvSpPr>
          <p:nvPr/>
        </p:nvSpPr>
        <p:spPr bwMode="blackWhite">
          <a:xfrm>
            <a:off x="1371600" y="1676400"/>
            <a:ext cx="2673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tx1"/>
                </a:solidFill>
                <a:latin typeface="Arial Black" charset="0"/>
                <a:cs typeface="+mn-cs"/>
              </a:rPr>
              <a:t>Frequency Diversity</a:t>
            </a:r>
          </a:p>
        </p:txBody>
      </p:sp>
      <p:sp>
        <p:nvSpPr>
          <p:cNvPr id="657413" name="Text Box 5"/>
          <p:cNvSpPr txBox="1">
            <a:spLocks noChangeArrowheads="1"/>
          </p:cNvSpPr>
          <p:nvPr/>
        </p:nvSpPr>
        <p:spPr bwMode="auto">
          <a:xfrm>
            <a:off x="1447800" y="5410200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Robert Jefferis, Tybrin, Edwards AFB.  Reprinted by permission of the author.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042988"/>
            <a:ext cx="7696200" cy="52625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58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58435" name="Text Box 3"/>
          <p:cNvSpPr txBox="1">
            <a:spLocks noChangeArrowheads="1"/>
          </p:cNvSpPr>
          <p:nvPr/>
        </p:nvSpPr>
        <p:spPr bwMode="auto">
          <a:xfrm>
            <a:off x="1447800" y="5410200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Robert Jefferis, Tybrin, Edwards AFB.  Reprinted by permission of the author.</a:t>
            </a:r>
          </a:p>
        </p:txBody>
      </p:sp>
      <p:sp>
        <p:nvSpPr>
          <p:cNvPr id="658437" name="Rectangle 5"/>
          <p:cNvSpPr>
            <a:spLocks noGrp="1" noChangeArrowheads="1"/>
          </p:cNvSpPr>
          <p:nvPr>
            <p:ph type="title" idx="4294967295"/>
          </p:nvPr>
        </p:nvSpPr>
        <p:spPr bwMode="blackWhite"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Classic Two-Ray Multipath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Multipath Summary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4294967295"/>
          </p:nvPr>
        </p:nvSpPr>
        <p:spPr bwMode="blackWhite">
          <a:xfrm>
            <a:off x="457200" y="1600200"/>
            <a:ext cx="8229600" cy="3429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If your test article operates near the ground, you are quite likely experiencing multipath.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If so, there will be intervals during which no useful data is recovered.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Loss of bit count integrity is likely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Encrypted links will lose crypto sync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What to do?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Stay tuned for the “Mitigation” discussion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DSP Techniques for Telemetry</a:t>
            </a:r>
            <a:endParaRPr lang="en-US" sz="2800" dirty="0">
              <a:latin typeface="Arial Black" charset="0"/>
            </a:endParaRP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967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Continuous Phase Modulation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69702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DSP Techniques for Telemetry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Maximal ratio combining – optimal against AWGN</a:t>
            </a:r>
          </a:p>
          <a:p>
            <a:pPr lvl="1"/>
            <a:r>
              <a:rPr lang="en-US" sz="1400" dirty="0"/>
              <a:t>Polarization diversity</a:t>
            </a:r>
          </a:p>
          <a:p>
            <a:pPr lvl="1"/>
            <a:r>
              <a:rPr lang="en-US" sz="1400" dirty="0"/>
              <a:t>Frequency diversity</a:t>
            </a:r>
          </a:p>
          <a:p>
            <a:pPr lvl="1"/>
            <a:r>
              <a:rPr lang="en-US" sz="1400" dirty="0"/>
              <a:t>Receive-side processing, no transmitter impact</a:t>
            </a:r>
          </a:p>
          <a:p>
            <a:r>
              <a:rPr lang="en-US" sz="2000" dirty="0"/>
              <a:t>Adaptive equalization</a:t>
            </a:r>
          </a:p>
          <a:p>
            <a:pPr lvl="1"/>
            <a:r>
              <a:rPr lang="en-US" sz="1400" dirty="0"/>
              <a:t>Powerful tool against multipath</a:t>
            </a:r>
          </a:p>
          <a:p>
            <a:pPr lvl="1"/>
            <a:r>
              <a:rPr lang="en-US" sz="1400" dirty="0"/>
              <a:t>Receive-side processing, no transmitter impact</a:t>
            </a:r>
          </a:p>
          <a:p>
            <a:r>
              <a:rPr lang="en-US" sz="2000" dirty="0"/>
              <a:t>Best source selection</a:t>
            </a:r>
          </a:p>
          <a:p>
            <a:pPr lvl="1"/>
            <a:r>
              <a:rPr lang="en-US" sz="1400" dirty="0"/>
              <a:t>Combats all forms of signal impairment</a:t>
            </a:r>
          </a:p>
          <a:p>
            <a:pPr lvl="1"/>
            <a:r>
              <a:rPr lang="en-US" sz="1400" dirty="0"/>
              <a:t>Receive-side processing, no transmitter impact</a:t>
            </a:r>
          </a:p>
          <a:p>
            <a:r>
              <a:rPr lang="en-US" sz="2000" dirty="0"/>
              <a:t>Space-time coding (STC)</a:t>
            </a:r>
          </a:p>
          <a:p>
            <a:pPr lvl="1"/>
            <a:r>
              <a:rPr lang="en-US" sz="1400" dirty="0"/>
              <a:t>Mitigates “built-in” multipath from dual TX antennas</a:t>
            </a:r>
          </a:p>
          <a:p>
            <a:pPr lvl="1"/>
            <a:r>
              <a:rPr lang="en-US" sz="1400" dirty="0"/>
              <a:t>Requires dual transmitters</a:t>
            </a:r>
          </a:p>
          <a:p>
            <a:r>
              <a:rPr lang="en-US" sz="2000" dirty="0"/>
              <a:t>Forward error correction</a:t>
            </a:r>
          </a:p>
          <a:p>
            <a:pPr lvl="1"/>
            <a:r>
              <a:rPr lang="en-US" sz="1400" dirty="0"/>
              <a:t>Spending bandwidth to buy link margin</a:t>
            </a:r>
          </a:p>
          <a:p>
            <a:pPr lvl="1"/>
            <a:r>
              <a:rPr lang="en-US" sz="1400" dirty="0"/>
              <a:t>Requires encoder implemented in transmitter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2465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Maximal Ratio Combining</a:t>
            </a:r>
          </a:p>
        </p:txBody>
      </p:sp>
      <p:sp>
        <p:nvSpPr>
          <p:cNvPr id="8775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>
                <a:cs typeface="+mn-cs"/>
              </a:rPr>
              <a:t>Many telemetry systems utilize diversity reception</a:t>
            </a:r>
          </a:p>
          <a:p>
            <a:pPr lvl="1" eaLnBrk="1" hangingPunct="1">
              <a:defRPr/>
            </a:pPr>
            <a:r>
              <a:rPr lang="en-US" sz="1500" dirty="0"/>
              <a:t>Frequency separation using two transmitter</a:t>
            </a:r>
          </a:p>
          <a:p>
            <a:pPr lvl="1" eaLnBrk="1" hangingPunct="1">
              <a:defRPr/>
            </a:pPr>
            <a:r>
              <a:rPr lang="en-US" sz="1500" dirty="0"/>
              <a:t>Orthogonal polarizations using cross-polarized antenna feeds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Combining two (or more) copies of the same signal</a:t>
            </a:r>
          </a:p>
          <a:p>
            <a:pPr lvl="1" eaLnBrk="1" hangingPunct="1">
              <a:defRPr/>
            </a:pPr>
            <a:r>
              <a:rPr lang="en-US" sz="1500" dirty="0"/>
              <a:t>Diversity combining</a:t>
            </a:r>
          </a:p>
          <a:p>
            <a:pPr lvl="1" eaLnBrk="1" hangingPunct="1">
              <a:defRPr/>
            </a:pPr>
            <a:r>
              <a:rPr lang="en-US" sz="1500" dirty="0"/>
              <a:t>Creates a third signal to be demodulated</a:t>
            </a:r>
          </a:p>
          <a:p>
            <a:pPr lvl="1" eaLnBrk="1" hangingPunct="1">
              <a:defRPr/>
            </a:pPr>
            <a:r>
              <a:rPr lang="en-US" sz="1500" dirty="0"/>
              <a:t>BER performance of third signal is better than either of the individual signals</a:t>
            </a:r>
          </a:p>
          <a:p>
            <a:pPr eaLnBrk="1" hangingPunct="1">
              <a:defRPr/>
            </a:pPr>
            <a:r>
              <a:rPr lang="en-US" sz="2000" dirty="0"/>
              <a:t>Special case – the leading use of diversity</a:t>
            </a:r>
          </a:p>
          <a:p>
            <a:pPr lvl="1" eaLnBrk="1" hangingPunct="1">
              <a:defRPr/>
            </a:pPr>
            <a:r>
              <a:rPr lang="en-US" sz="1500" dirty="0"/>
              <a:t>Linearly polarized transmit antenna on test article – could be at any orientation</a:t>
            </a:r>
          </a:p>
          <a:p>
            <a:pPr lvl="1" eaLnBrk="1" hangingPunct="1">
              <a:defRPr/>
            </a:pPr>
            <a:r>
              <a:rPr lang="en-US" sz="1500" dirty="0"/>
              <a:t>Left-hand and right-hand circularly polarized receive antennas</a:t>
            </a:r>
          </a:p>
          <a:p>
            <a:pPr lvl="1" eaLnBrk="1" hangingPunct="1">
              <a:defRPr/>
            </a:pPr>
            <a:r>
              <a:rPr lang="en-US" sz="1500" dirty="0"/>
              <a:t>Each receive antenna loses half the transmit power</a:t>
            </a:r>
          </a:p>
          <a:p>
            <a:pPr lvl="1" eaLnBrk="1" hangingPunct="1">
              <a:defRPr/>
            </a:pPr>
            <a:r>
              <a:rPr lang="en-US" sz="1500" dirty="0"/>
              <a:t>Diversity combiner puts it all back together, eliminating the polarization loss</a:t>
            </a:r>
          </a:p>
          <a:p>
            <a:pPr lvl="1" eaLnBrk="1" hangingPunct="1">
              <a:defRPr/>
            </a:pPr>
            <a:r>
              <a:rPr lang="en-US" sz="1500" dirty="0"/>
              <a:t>Frequency diversity works the same way, but uses twice the bandwidth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Maximal Ratio Combining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953000"/>
            <a:ext cx="82296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2200">
                <a:cs typeface="+mn-cs"/>
              </a:rPr>
              <a:t>Weight each signal in proportion to its SNR and add</a:t>
            </a:r>
          </a:p>
          <a:p>
            <a:pPr eaLnBrk="1" hangingPunct="1">
              <a:defRPr/>
            </a:pPr>
            <a:r>
              <a:rPr lang="en-US" sz="2200">
                <a:cs typeface="+mn-cs"/>
              </a:rPr>
              <a:t>Yields optimum SNR on combined channel </a:t>
            </a:r>
            <a:r>
              <a:rPr lang="en-US" sz="2200" b="1" u="sng">
                <a:cs typeface="+mn-cs"/>
              </a:rPr>
              <a:t>in AWGN</a:t>
            </a:r>
            <a:endParaRPr lang="en-US" sz="2200">
              <a:cs typeface="+mn-cs"/>
            </a:endParaRPr>
          </a:p>
          <a:p>
            <a:pPr eaLnBrk="1" hangingPunct="1">
              <a:defRPr/>
            </a:pPr>
            <a:r>
              <a:rPr lang="en-US" sz="1800">
                <a:cs typeface="+mn-cs"/>
              </a:rPr>
              <a:t>SNR</a:t>
            </a:r>
            <a:r>
              <a:rPr lang="en-US" sz="1800" baseline="-25000">
                <a:cs typeface="+mn-cs"/>
              </a:rPr>
              <a:t>combined</a:t>
            </a:r>
            <a:r>
              <a:rPr lang="en-US" sz="1800">
                <a:cs typeface="+mn-cs"/>
              </a:rPr>
              <a:t> = SNR</a:t>
            </a:r>
            <a:r>
              <a:rPr lang="en-US" sz="1800" baseline="-25000">
                <a:cs typeface="+mn-cs"/>
              </a:rPr>
              <a:t>a</a:t>
            </a:r>
            <a:r>
              <a:rPr lang="en-US" sz="1800">
                <a:cs typeface="+mn-cs"/>
              </a:rPr>
              <a:t> + SNR</a:t>
            </a:r>
            <a:r>
              <a:rPr lang="en-US" sz="1800" baseline="-25000">
                <a:cs typeface="+mn-cs"/>
              </a:rPr>
              <a:t>b</a:t>
            </a:r>
            <a:endParaRPr lang="en-US" sz="1800">
              <a:cs typeface="+mn-cs"/>
            </a:endParaRPr>
          </a:p>
        </p:txBody>
      </p:sp>
      <p:pic>
        <p:nvPicPr>
          <p:cNvPr id="245763" name="Picture 5" descr="Combine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62801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Maximal Ratio Combining</a:t>
            </a:r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2200" dirty="0">
                <a:cs typeface="+mn-cs"/>
              </a:rPr>
              <a:t>Jump to </a:t>
            </a:r>
            <a:r>
              <a:rPr lang="en-US" sz="2200" dirty="0">
                <a:cs typeface="+mn-cs"/>
                <a:hlinkClick r:id="rId3" action="ppaction://hlinkfile"/>
              </a:rPr>
              <a:t>file://localhost/Users/TerryHill/Documents/Quasonix/ITC 2015/Diversity Combiner.avi</a:t>
            </a:r>
            <a:endParaRPr lang="en-US" sz="18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53041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BER Results - Fading Signals</a:t>
            </a:r>
          </a:p>
        </p:txBody>
      </p:sp>
      <p:pic>
        <p:nvPicPr>
          <p:cNvPr id="247810" name="Picture 4" descr="NoiseVariance_BER_2Plots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241425"/>
            <a:ext cx="8534400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Measured Combiner BER - Tier 0</a:t>
            </a:r>
          </a:p>
        </p:txBody>
      </p:sp>
      <p:pic>
        <p:nvPicPr>
          <p:cNvPr id="88576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447800"/>
            <a:ext cx="4618038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5767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486275" y="1447800"/>
            <a:ext cx="4657725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Measured Combiner BER - Tier I</a:t>
            </a:r>
          </a:p>
        </p:txBody>
      </p:sp>
      <p:pic>
        <p:nvPicPr>
          <p:cNvPr id="8867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447800"/>
            <a:ext cx="4618038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678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486275" y="1447800"/>
            <a:ext cx="4657725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Measured Combiner BER - Tier II</a:t>
            </a:r>
          </a:p>
        </p:txBody>
      </p:sp>
      <p:pic>
        <p:nvPicPr>
          <p:cNvPr id="88781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447800"/>
            <a:ext cx="4618038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781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486275" y="1447800"/>
            <a:ext cx="4657725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Combiner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Receive-side processing</a:t>
            </a:r>
          </a:p>
          <a:p>
            <a:pPr lvl="1"/>
            <a:r>
              <a:rPr lang="en-US" sz="1400" dirty="0"/>
              <a:t>No transmitter impact</a:t>
            </a:r>
          </a:p>
          <a:p>
            <a:r>
              <a:rPr lang="en-US" sz="2000" dirty="0"/>
              <a:t>Phase aligns the signals</a:t>
            </a:r>
          </a:p>
          <a:p>
            <a:r>
              <a:rPr lang="en-US" sz="2000" dirty="0"/>
              <a:t>Forms weighted sum of two inputs</a:t>
            </a:r>
          </a:p>
          <a:p>
            <a:r>
              <a:rPr lang="en-US" sz="2000" dirty="0"/>
              <a:t>SNR of the weighted sum is at least as high as the better signal</a:t>
            </a:r>
          </a:p>
          <a:p>
            <a:r>
              <a:rPr lang="en-US" sz="2000" dirty="0"/>
              <a:t>May be as much as 3 dB higher (equal input case)</a:t>
            </a:r>
          </a:p>
          <a:p>
            <a:r>
              <a:rPr lang="en-US" sz="2000" dirty="0"/>
              <a:t>Conventional combiner design assumes signals are time-aligned</a:t>
            </a:r>
          </a:p>
          <a:p>
            <a:pPr lvl="1"/>
            <a:r>
              <a:rPr lang="en-US" sz="1400" dirty="0"/>
              <a:t>Performance falls off rapidly with increasing time skew</a:t>
            </a:r>
          </a:p>
          <a:p>
            <a:pPr lvl="1"/>
            <a:r>
              <a:rPr lang="en-US" sz="1400" dirty="0"/>
              <a:t>Combiner will probably fail altogether at ± ½ bit time skew</a:t>
            </a:r>
          </a:p>
          <a:p>
            <a:r>
              <a:rPr lang="en-US" sz="2000" dirty="0"/>
              <a:t>Some combiners do both phase alignment </a:t>
            </a:r>
            <a:r>
              <a:rPr lang="en-US" sz="2000" i="1" dirty="0"/>
              <a:t>and</a:t>
            </a:r>
            <a:r>
              <a:rPr lang="en-US" sz="2000" dirty="0"/>
              <a:t> time alignment</a:t>
            </a:r>
          </a:p>
          <a:p>
            <a:pPr lvl="1"/>
            <a:r>
              <a:rPr lang="en-US" sz="1400" dirty="0"/>
              <a:t>Supports operation with spatially separated antennas</a:t>
            </a:r>
          </a:p>
          <a:p>
            <a:r>
              <a:rPr lang="en-US" sz="2000" dirty="0"/>
              <a:t>If you have access to two copies of the signal, use them!</a:t>
            </a:r>
          </a:p>
        </p:txBody>
      </p:sp>
    </p:spTree>
    <p:extLst>
      <p:ext uri="{BB962C8B-B14F-4D97-AF65-F5344CB8AC3E}">
        <p14:creationId xmlns:p14="http://schemas.microsoft.com/office/powerpoint/2010/main" val="107014396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Adaptive Equalization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650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The Modulation Universe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solidFill>
                  <a:schemeClr val="folHlink"/>
                </a:solidFill>
                <a:cs typeface="+mn-cs"/>
              </a:rPr>
              <a:t>Analog, </a:t>
            </a:r>
            <a:r>
              <a:rPr lang="en-US">
                <a:cs typeface="+mn-cs"/>
              </a:rPr>
              <a:t>Digital</a:t>
            </a:r>
            <a:endParaRPr lang="en-US">
              <a:solidFill>
                <a:schemeClr val="folHlink"/>
              </a:solidFill>
              <a:cs typeface="+mn-cs"/>
            </a:endParaRPr>
          </a:p>
          <a:p>
            <a:pPr eaLnBrk="1" hangingPunct="1">
              <a:defRPr/>
            </a:pPr>
            <a:r>
              <a:rPr lang="en-US">
                <a:solidFill>
                  <a:schemeClr val="folHlink"/>
                </a:solidFill>
                <a:cs typeface="+mn-cs"/>
              </a:rPr>
              <a:t>Amplitude modulation </a:t>
            </a:r>
          </a:p>
          <a:p>
            <a:pPr eaLnBrk="1" hangingPunct="1">
              <a:defRPr/>
            </a:pPr>
            <a:r>
              <a:rPr lang="en-US">
                <a:solidFill>
                  <a:schemeClr val="folHlink"/>
                </a:solidFill>
                <a:cs typeface="+mn-cs"/>
              </a:rPr>
              <a:t>Quadrature amplitude modulation</a:t>
            </a:r>
            <a:endParaRPr lang="en-US">
              <a:cs typeface="+mn-cs"/>
            </a:endParaRPr>
          </a:p>
          <a:p>
            <a:pPr eaLnBrk="1" hangingPunct="1">
              <a:defRPr/>
            </a:pPr>
            <a:r>
              <a:rPr lang="en-US">
                <a:cs typeface="+mn-cs"/>
              </a:rPr>
              <a:t>Angle modulations</a:t>
            </a:r>
          </a:p>
          <a:p>
            <a:pPr lvl="1" eaLnBrk="1" hangingPunct="1">
              <a:defRPr/>
            </a:pPr>
            <a:r>
              <a:rPr lang="en-US"/>
              <a:t>Frequency modulation</a:t>
            </a:r>
          </a:p>
          <a:p>
            <a:pPr lvl="1" eaLnBrk="1" hangingPunct="1">
              <a:defRPr/>
            </a:pPr>
            <a:r>
              <a:rPr lang="en-US"/>
              <a:t>Phase modulation</a:t>
            </a: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Multipath is Ugly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133600"/>
            <a:ext cx="736306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cs typeface="+mn-cs"/>
              </a:rPr>
              <a:t>Equalization can turn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600" dirty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rgbClr val="FFFFFF"/>
                </a:solidFill>
                <a:cs typeface="+mn-cs"/>
              </a:rPr>
              <a:t>            this            into…      this.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4648200"/>
            <a:ext cx="2819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Actual multipath from aircraft on the tarmac at Edwards AFB</a:t>
            </a:r>
          </a:p>
        </p:txBody>
      </p:sp>
    </p:spTree>
    <p:extLst>
      <p:ext uri="{BB962C8B-B14F-4D97-AF65-F5344CB8AC3E}">
        <p14:creationId xmlns:p14="http://schemas.microsoft.com/office/powerpoint/2010/main" val="13745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7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Adaptive Equalization</a:t>
            </a: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cs typeface="+mn-cs"/>
              </a:rPr>
              <a:t>Consider the multipath channel to be a filter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Varies over time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cs typeface="+mn-cs"/>
              </a:rPr>
              <a:t>Consider building a filter which </a:t>
            </a:r>
            <a:r>
              <a:rPr lang="ja-JP" altLang="en-US" sz="2800" dirty="0">
                <a:latin typeface="Arial"/>
                <a:cs typeface="+mn-cs"/>
              </a:rPr>
              <a:t>“</a:t>
            </a:r>
            <a:r>
              <a:rPr lang="en-US" sz="2800" dirty="0">
                <a:cs typeface="+mn-cs"/>
              </a:rPr>
              <a:t>undoes</a:t>
            </a:r>
            <a:r>
              <a:rPr lang="ja-JP" altLang="en-US" sz="2800" dirty="0">
                <a:latin typeface="Arial"/>
                <a:cs typeface="+mn-cs"/>
              </a:rPr>
              <a:t>”</a:t>
            </a:r>
            <a:r>
              <a:rPr lang="en-US" sz="2800" dirty="0">
                <a:cs typeface="+mn-cs"/>
              </a:rPr>
              <a:t> the filtering imposed by the channel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Let it keep track of the the channel and continuously adapt itself to the channel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cs typeface="+mn-cs"/>
              </a:rPr>
              <a:t>Presto!  You have an adaptive equalizer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Can repair damage done by multipath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Works with a single receiver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Requires no bandwidth expansion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Requires no changes to the transmitter</a:t>
            </a:r>
          </a:p>
        </p:txBody>
      </p:sp>
    </p:spTree>
    <p:extLst>
      <p:ext uri="{BB962C8B-B14F-4D97-AF65-F5344CB8AC3E}">
        <p14:creationId xmlns:p14="http://schemas.microsoft.com/office/powerpoint/2010/main" val="191206109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Equalizer Techniques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46268"/>
              </p:ext>
            </p:extLst>
          </p:nvPr>
        </p:nvGraphicFramePr>
        <p:xfrm>
          <a:off x="609600" y="1345212"/>
          <a:ext cx="6248400" cy="4882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Image" r:id="rId3" imgW="19582068" imgH="15299682" progId="Photoshop.Image.4">
                  <p:embed/>
                </p:oleObj>
              </mc:Choice>
              <mc:Fallback>
                <p:oleObj name="Image" r:id="rId3" imgW="19582068" imgH="15299682" progId="Photoshop.Image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345212"/>
                        <a:ext cx="6248400" cy="48820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6000" y="21336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J.G. </a:t>
            </a:r>
            <a:r>
              <a:rPr lang="en-US" sz="1600" dirty="0" err="1">
                <a:solidFill>
                  <a:schemeClr val="tx1"/>
                </a:solidFill>
              </a:rPr>
              <a:t>Proakis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i="1" dirty="0">
                <a:solidFill>
                  <a:schemeClr val="tx1"/>
                </a:solidFill>
              </a:rPr>
              <a:t>Digital Communications</a:t>
            </a:r>
            <a:r>
              <a:rPr lang="en-US" sz="1600" dirty="0">
                <a:solidFill>
                  <a:schemeClr val="tx1"/>
                </a:solidFill>
              </a:rPr>
              <a:t>.  1989 2</a:t>
            </a:r>
            <a:r>
              <a:rPr lang="en-US" sz="1600" baseline="30000" dirty="0">
                <a:solidFill>
                  <a:schemeClr val="tx1"/>
                </a:solidFill>
              </a:rPr>
              <a:t>nd</a:t>
            </a:r>
            <a:r>
              <a:rPr lang="en-US" sz="1600" dirty="0">
                <a:solidFill>
                  <a:schemeClr val="tx1"/>
                </a:solidFill>
              </a:rPr>
              <a:t> Edition</a:t>
            </a:r>
          </a:p>
        </p:txBody>
      </p:sp>
    </p:spTree>
    <p:extLst>
      <p:ext uri="{BB962C8B-B14F-4D97-AF65-F5344CB8AC3E}">
        <p14:creationId xmlns:p14="http://schemas.microsoft.com/office/powerpoint/2010/main" val="135893233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Adaptive Equalizer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928533" y="1905000"/>
            <a:ext cx="990600" cy="533400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Equalizer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791200" y="1905000"/>
            <a:ext cx="990600" cy="533400"/>
          </a:xfrm>
          <a:prstGeom prst="rect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Decision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Device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928533" y="2895600"/>
            <a:ext cx="990600" cy="533400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Equalizer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Adjustment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670300" y="3840778"/>
            <a:ext cx="1443565" cy="524933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Error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Calculation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679700" y="5224046"/>
            <a:ext cx="990600" cy="533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Training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Sequence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8533" y="5224046"/>
            <a:ext cx="990600" cy="533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Symbol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Statistics</a:t>
            </a: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371600" y="2133600"/>
            <a:ext cx="3429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2514600" y="2133600"/>
            <a:ext cx="1371600" cy="10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>
            <a:stCxn id="6" idx="3"/>
            <a:endCxn id="7" idx="1"/>
          </p:cNvCxnSpPr>
          <p:nvPr/>
        </p:nvCxnSpPr>
        <p:spPr bwMode="auto">
          <a:xfrm>
            <a:off x="4919133" y="2171700"/>
            <a:ext cx="87206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6781800" y="2154766"/>
            <a:ext cx="6858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7001933" y="2163233"/>
            <a:ext cx="0" cy="283221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4963583" y="4995446"/>
            <a:ext cx="203835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 flipV="1">
            <a:off x="3886200" y="4758379"/>
            <a:ext cx="0" cy="1651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3175000" y="4923479"/>
            <a:ext cx="711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stCxn id="10" idx="0"/>
          </p:cNvCxnSpPr>
          <p:nvPr/>
        </p:nvCxnSpPr>
        <p:spPr bwMode="auto">
          <a:xfrm flipV="1">
            <a:off x="3175000" y="4923479"/>
            <a:ext cx="0" cy="3005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Arrow Connector 32"/>
          <p:cNvCxnSpPr/>
          <p:nvPr/>
        </p:nvCxnSpPr>
        <p:spPr bwMode="auto">
          <a:xfrm flipV="1">
            <a:off x="4432300" y="4923479"/>
            <a:ext cx="0" cy="3005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Arrow Connector 34"/>
          <p:cNvCxnSpPr>
            <a:endCxn id="8" idx="2"/>
          </p:cNvCxnSpPr>
          <p:nvPr/>
        </p:nvCxnSpPr>
        <p:spPr bwMode="auto">
          <a:xfrm flipV="1">
            <a:off x="4423833" y="3429000"/>
            <a:ext cx="0" cy="4117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Arrow Connector 36"/>
          <p:cNvCxnSpPr>
            <a:stCxn id="8" idx="0"/>
            <a:endCxn id="6" idx="2"/>
          </p:cNvCxnSpPr>
          <p:nvPr/>
        </p:nvCxnSpPr>
        <p:spPr bwMode="auto">
          <a:xfrm flipV="1">
            <a:off x="4423833" y="2438400"/>
            <a:ext cx="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2133600" y="583364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1"/>
                </a:solidFill>
              </a:rPr>
              <a:t>Training Mode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10000" y="5833646"/>
            <a:ext cx="1485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1"/>
                </a:solidFill>
              </a:rPr>
              <a:t>Blind Mode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53000" y="4983778"/>
            <a:ext cx="2506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tx1"/>
                </a:solidFill>
              </a:rPr>
              <a:t>Decision-Directed Mode</a:t>
            </a:r>
          </a:p>
        </p:txBody>
      </p:sp>
      <p:cxnSp>
        <p:nvCxnSpPr>
          <p:cNvPr id="48" name="Straight Arrow Connector 47"/>
          <p:cNvCxnSpPr/>
          <p:nvPr/>
        </p:nvCxnSpPr>
        <p:spPr bwMode="auto">
          <a:xfrm flipH="1" flipV="1">
            <a:off x="4953000" y="4766846"/>
            <a:ext cx="10583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Straight Arrow Connector 49"/>
          <p:cNvCxnSpPr/>
          <p:nvPr/>
        </p:nvCxnSpPr>
        <p:spPr bwMode="auto">
          <a:xfrm flipV="1">
            <a:off x="3124200" y="2134659"/>
            <a:ext cx="0" cy="9874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Arrow Connector 50"/>
          <p:cNvCxnSpPr/>
          <p:nvPr/>
        </p:nvCxnSpPr>
        <p:spPr bwMode="auto">
          <a:xfrm>
            <a:off x="3124200" y="3122084"/>
            <a:ext cx="8001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Arrow Connector 62"/>
          <p:cNvCxnSpPr/>
          <p:nvPr/>
        </p:nvCxnSpPr>
        <p:spPr bwMode="auto">
          <a:xfrm flipV="1">
            <a:off x="5410200" y="2171700"/>
            <a:ext cx="0" cy="19315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Arrow Connector 64"/>
          <p:cNvCxnSpPr>
            <a:endCxn id="9" idx="3"/>
          </p:cNvCxnSpPr>
          <p:nvPr/>
        </p:nvCxnSpPr>
        <p:spPr bwMode="auto">
          <a:xfrm flipH="1">
            <a:off x="5113865" y="4103245"/>
            <a:ext cx="29633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Arrow Connector 71"/>
          <p:cNvCxnSpPr/>
          <p:nvPr/>
        </p:nvCxnSpPr>
        <p:spPr bwMode="auto">
          <a:xfrm flipV="1">
            <a:off x="4419600" y="4372060"/>
            <a:ext cx="4233" cy="2751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4" name="Oval 73"/>
          <p:cNvSpPr/>
          <p:nvPr/>
        </p:nvSpPr>
        <p:spPr bwMode="auto">
          <a:xfrm>
            <a:off x="4385733" y="4609127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76" name="Straight Connector 75"/>
          <p:cNvCxnSpPr/>
          <p:nvPr/>
        </p:nvCxnSpPr>
        <p:spPr bwMode="auto">
          <a:xfrm flipH="1">
            <a:off x="4114800" y="4635559"/>
            <a:ext cx="309033" cy="1958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/>
          <p:cNvSpPr txBox="1"/>
          <p:nvPr/>
        </p:nvSpPr>
        <p:spPr>
          <a:xfrm>
            <a:off x="457200" y="18288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Transmitted Signal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819400" y="160020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Received Signal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467600" y="183898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Recovered</a:t>
            </a:r>
          </a:p>
          <a:p>
            <a:r>
              <a:rPr lang="en-US" sz="1400" dirty="0">
                <a:solidFill>
                  <a:schemeClr val="tx1"/>
                </a:solidFill>
              </a:rPr>
              <a:t>Data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83666" y="157737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Equalized</a:t>
            </a:r>
          </a:p>
          <a:p>
            <a:r>
              <a:rPr lang="en-US" sz="1400" dirty="0">
                <a:solidFill>
                  <a:schemeClr val="tx1"/>
                </a:solidFill>
              </a:rPr>
              <a:t>Signal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733800" y="34290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Error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3352800" y="2513111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Tap Weights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752600" y="1905000"/>
            <a:ext cx="762000" cy="533400"/>
          </a:xfrm>
          <a:prstGeom prst="rect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RF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rgbClr val="000000"/>
                </a:solidFill>
              </a:rPr>
              <a:t>Channel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0938077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Equalizer </a:t>
            </a:r>
            <a:r>
              <a:rPr lang="en-US" dirty="0" err="1"/>
              <a:t>Adaptation</a:t>
            </a:r>
            <a:r>
              <a:rPr lang="en-US" dirty="0" err="1">
                <a:hlinkClick r:id="rId2" action="ppaction://hlinkfile"/>
              </a:rPr>
              <a:t>Click</a:t>
            </a:r>
            <a:r>
              <a:rPr lang="en-US" dirty="0">
                <a:hlinkClick r:id="rId2" action="ppaction://hlinkfile"/>
              </a:rPr>
              <a:t> here</a:t>
            </a:r>
            <a:endParaRPr lang="en-US" dirty="0"/>
          </a:p>
        </p:txBody>
      </p:sp>
      <p:pic>
        <p:nvPicPr>
          <p:cNvPr id="4" name="Picture 3" descr="Screen Shot 2014-10-07 at 5.27.59 PM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487435"/>
            <a:ext cx="6477000" cy="468476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769799" y="2565652"/>
            <a:ext cx="2438400" cy="3657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15578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Dial-a-Channel</a:t>
            </a:r>
          </a:p>
        </p:txBody>
      </p:sp>
      <p:sp>
        <p:nvSpPr>
          <p:cNvPr id="6184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sz="2100" dirty="0">
              <a:cs typeface="+mn-cs"/>
            </a:endParaRPr>
          </a:p>
        </p:txBody>
      </p:sp>
      <p:pic>
        <p:nvPicPr>
          <p:cNvPr id="2" name="Picture 1" descr="Screen Shot 2015-10-05 at 11.10.34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400"/>
            <a:ext cx="9144000" cy="393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7339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Adaptive Equalizer Summary</a:t>
            </a:r>
          </a:p>
        </p:txBody>
      </p:sp>
      <p:sp>
        <p:nvSpPr>
          <p:cNvPr id="6184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Adaptive equalizer can </a:t>
            </a:r>
            <a:r>
              <a:rPr lang="ja-JP" altLang="en-US" sz="2200" dirty="0">
                <a:latin typeface="Arial"/>
                <a:cs typeface="+mn-cs"/>
              </a:rPr>
              <a:t>“</a:t>
            </a:r>
            <a:r>
              <a:rPr lang="en-US" sz="2200" dirty="0">
                <a:cs typeface="+mn-cs"/>
              </a:rPr>
              <a:t>undo</a:t>
            </a:r>
            <a:r>
              <a:rPr lang="ja-JP" altLang="en-US" sz="2200" dirty="0">
                <a:latin typeface="Arial"/>
                <a:cs typeface="+mn-cs"/>
              </a:rPr>
              <a:t>”</a:t>
            </a:r>
            <a:r>
              <a:rPr lang="en-US" sz="2200" dirty="0">
                <a:cs typeface="+mn-cs"/>
              </a:rPr>
              <a:t> multipath distortion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Requires no changes at the transmit end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500" dirty="0">
                <a:cs typeface="+mn-cs"/>
              </a:rPr>
              <a:t>If available, a training sequence can be helpful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100" dirty="0">
                <a:cs typeface="+mn-cs"/>
              </a:rPr>
              <a:t>Effectiveness of equalizer depends on the severity of the multipath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100" dirty="0">
                <a:cs typeface="+mn-cs"/>
              </a:rPr>
              <a:t>Well-designed equalizers monitor their own performance, and disengage when they are doing badly.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500" dirty="0">
                <a:cs typeface="+mn-cs"/>
              </a:rPr>
              <a:t>This must be done without losing bit count integrity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100" dirty="0">
                <a:cs typeface="+mn-cs"/>
              </a:rPr>
              <a:t>If you have multipath, use an equalizer!</a:t>
            </a:r>
          </a:p>
        </p:txBody>
      </p:sp>
    </p:spTree>
    <p:extLst>
      <p:ext uri="{BB962C8B-B14F-4D97-AF65-F5344CB8AC3E}">
        <p14:creationId xmlns:p14="http://schemas.microsoft.com/office/powerpoint/2010/main" val="120595188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Best Source Selection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32275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Multiple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Receive and demodulate the same signal at multiple receive sites</a:t>
            </a:r>
          </a:p>
          <a:p>
            <a:r>
              <a:rPr lang="en-US" sz="2000" dirty="0"/>
              <a:t>Funnel all the demodulated data to one central location</a:t>
            </a:r>
          </a:p>
          <a:p>
            <a:r>
              <a:rPr lang="en-US" sz="2000" dirty="0"/>
              <a:t>Time align the multiple data streams</a:t>
            </a:r>
          </a:p>
          <a:p>
            <a:r>
              <a:rPr lang="en-US" sz="2000" dirty="0"/>
              <a:t>Build a better output stream from the multiple input streams</a:t>
            </a:r>
          </a:p>
        </p:txBody>
      </p:sp>
      <p:pic>
        <p:nvPicPr>
          <p:cNvPr id="5" name="Picture 4" descr="Macintosh HD:Users:TerryHill:Desktop:Screen Shot 2015-08-28 at 12.54.05 PM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3276600"/>
            <a:ext cx="6019800" cy="2644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578481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Majority vote</a:t>
            </a:r>
          </a:p>
          <a:p>
            <a:pPr lvl="1"/>
            <a:r>
              <a:rPr lang="en-US" sz="1400" dirty="0"/>
              <a:t>Reasonably effective with three or more sources</a:t>
            </a:r>
          </a:p>
          <a:p>
            <a:pPr lvl="1"/>
            <a:r>
              <a:rPr lang="en-US" sz="1400" dirty="0"/>
              <a:t>Reduces to guesswork with only two sources</a:t>
            </a:r>
          </a:p>
          <a:p>
            <a:pPr lvl="1"/>
            <a:r>
              <a:rPr lang="en-US" sz="1400" dirty="0"/>
              <a:t>Sub-optimal for any number of sources</a:t>
            </a:r>
          </a:p>
          <a:p>
            <a:r>
              <a:rPr lang="en-US" sz="2000" dirty="0"/>
              <a:t>PCM frame header accuracy</a:t>
            </a:r>
          </a:p>
          <a:p>
            <a:pPr lvl="1"/>
            <a:r>
              <a:rPr lang="en-US" sz="1400" dirty="0"/>
              <a:t>Uses only a small fraction of the bits to make an estimate</a:t>
            </a:r>
          </a:p>
          <a:p>
            <a:pPr lvl="1"/>
            <a:r>
              <a:rPr lang="en-US" sz="1400" dirty="0"/>
              <a:t>Poor resolution (BER is typically measured as </a:t>
            </a:r>
            <a:r>
              <a:rPr lang="en-US" sz="1400" dirty="0" err="1"/>
              <a:t>Num_errors</a:t>
            </a:r>
            <a:r>
              <a:rPr lang="en-US" sz="1400" dirty="0"/>
              <a:t> ÷ 32)</a:t>
            </a:r>
          </a:p>
          <a:p>
            <a:pPr lvl="1"/>
            <a:r>
              <a:rPr lang="en-US" sz="1400" dirty="0"/>
              <a:t>Useless with encrypted data</a:t>
            </a:r>
          </a:p>
          <a:p>
            <a:r>
              <a:rPr lang="en-US" sz="2000" dirty="0"/>
              <a:t>Log-likelihood ratio</a:t>
            </a:r>
          </a:p>
          <a:p>
            <a:pPr lvl="1"/>
            <a:r>
              <a:rPr lang="en-US" sz="1400" dirty="0"/>
              <a:t>Uses all the bits</a:t>
            </a:r>
          </a:p>
          <a:p>
            <a:pPr lvl="1"/>
            <a:r>
              <a:rPr lang="en-US" sz="1400" dirty="0"/>
              <a:t>Works with encrypted data</a:t>
            </a:r>
          </a:p>
          <a:p>
            <a:pPr lvl="1"/>
            <a:r>
              <a:rPr lang="en-US" sz="1400" dirty="0"/>
              <a:t>Max-likelihood (optimal) combining scheme</a:t>
            </a:r>
          </a:p>
          <a:p>
            <a:pPr lvl="2"/>
            <a:r>
              <a:rPr lang="en-GB" sz="800" dirty="0"/>
              <a:t>Rice, Michael and Perrins, Erik. </a:t>
            </a:r>
            <a:r>
              <a:rPr lang="en-GB" sz="800" i="1" dirty="0"/>
              <a:t>"Maximum Likelihood Detection From Multiple Bit Sources"</a:t>
            </a:r>
            <a:r>
              <a:rPr lang="en-GB" sz="800" dirty="0"/>
              <a:t>, Proceedings of the International Telemetering Conference, Las Vegas, NV, USA, 2015.</a:t>
            </a:r>
            <a:r>
              <a:rPr lang="en-US" sz="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01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Angle Modulations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Includes both frequency modulation and phase modulation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Some have an amplitude modulation component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BPSK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QPSK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Offset QPSK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Some are constant envelope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700"/>
              <a:t>Binary FM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200"/>
              <a:t>FSK, MSK, premod filtered MSK, GMSK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M-ary FSK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SOQPSK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Multi-h continuous phase modulation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No amplitude variation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Saturated power amplifiers are ideal for </a:t>
            </a:r>
            <a:r>
              <a:rPr lang="en-US" sz="2000" u="sng">
                <a:cs typeface="+mn-cs"/>
              </a:rPr>
              <a:t>constant envelope waveforms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0-05 at 11.55.59 A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2209800"/>
            <a:ext cx="5613569" cy="281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Measure Data Quality?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76600" cy="4572000"/>
          </a:xfrm>
        </p:spPr>
        <p:txBody>
          <a:bodyPr/>
          <a:lstStyle/>
          <a:p>
            <a:r>
              <a:rPr lang="en-US" sz="2000" dirty="0"/>
              <a:t>Telemetry links suffer from a wide range of impairments</a:t>
            </a:r>
          </a:p>
          <a:p>
            <a:pPr lvl="1"/>
            <a:r>
              <a:rPr lang="en-US" sz="1400" dirty="0"/>
              <a:t>Noise</a:t>
            </a:r>
          </a:p>
          <a:p>
            <a:pPr lvl="1"/>
            <a:r>
              <a:rPr lang="en-US" sz="1400" dirty="0"/>
              <a:t>Interference</a:t>
            </a:r>
          </a:p>
          <a:p>
            <a:pPr lvl="1"/>
            <a:r>
              <a:rPr lang="en-US" sz="1400" dirty="0"/>
              <a:t>Multipath</a:t>
            </a:r>
          </a:p>
          <a:p>
            <a:pPr lvl="1"/>
            <a:r>
              <a:rPr lang="en-US" sz="1400" dirty="0"/>
              <a:t>Shadowing</a:t>
            </a:r>
          </a:p>
          <a:p>
            <a:pPr lvl="1"/>
            <a:r>
              <a:rPr lang="en-US" sz="1400" dirty="0"/>
              <a:t>Loss of antenna track</a:t>
            </a:r>
          </a:p>
          <a:p>
            <a:r>
              <a:rPr lang="en-US" sz="2000" dirty="0"/>
              <a:t>We need a way to asses the impact of </a:t>
            </a:r>
            <a:r>
              <a:rPr lang="en-US" sz="2000" i="1" dirty="0"/>
              <a:t>all</a:t>
            </a:r>
            <a:r>
              <a:rPr lang="en-US" sz="2000" dirty="0"/>
              <a:t> these impairments</a:t>
            </a:r>
          </a:p>
          <a:p>
            <a:r>
              <a:rPr lang="en-US" sz="2000" dirty="0"/>
              <a:t>We need to compute </a:t>
            </a:r>
            <a:r>
              <a:rPr lang="en-US" sz="2000" dirty="0" err="1"/>
              <a:t>p</a:t>
            </a:r>
            <a:r>
              <a:rPr lang="en-US" sz="2000" baseline="-25000" dirty="0" err="1"/>
              <a:t>n</a:t>
            </a:r>
            <a:endParaRPr lang="en-US" sz="2000" baseline="-25000" dirty="0"/>
          </a:p>
          <a:p>
            <a:pPr lvl="1"/>
            <a:r>
              <a:rPr lang="en-US" sz="1400" dirty="0"/>
              <a:t>Quickly</a:t>
            </a:r>
          </a:p>
          <a:p>
            <a:pPr lvl="1"/>
            <a:r>
              <a:rPr lang="en-US" sz="1400" dirty="0"/>
              <a:t>Accurately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5105400"/>
            <a:ext cx="4191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/>
                </a:solidFill>
                <a:latin typeface="+mn-lt"/>
              </a:rPr>
              <a:t>Rice, Michael and Perrins, Erik. "Maximum Likelihood Detection From Multiple Bit Sources", Proceedings of the International Telemetering Conference, Las Vegas, NV, USA, 2015. 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3581400" y="4876800"/>
            <a:ext cx="16002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509492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BER (Bit Error Rate)</a:t>
            </a:r>
          </a:p>
          <a:p>
            <a:pPr lvl="1"/>
            <a:r>
              <a:rPr lang="en-US" sz="1400" i="1" dirty="0"/>
              <a:t>Measured</a:t>
            </a:r>
            <a:r>
              <a:rPr lang="en-US" sz="1400" dirty="0"/>
              <a:t> as (number of errors / number of bits)</a:t>
            </a:r>
          </a:p>
          <a:p>
            <a:pPr lvl="1"/>
            <a:r>
              <a:rPr lang="en-US" sz="1400" dirty="0"/>
              <a:t>Assumes you know the data in advance</a:t>
            </a:r>
          </a:p>
          <a:p>
            <a:pPr lvl="1"/>
            <a:r>
              <a:rPr lang="en-US" sz="1400" dirty="0"/>
              <a:t>Measuring very low BER requires a long time</a:t>
            </a:r>
          </a:p>
          <a:p>
            <a:pPr lvl="1"/>
            <a:r>
              <a:rPr lang="en-US" sz="1400" dirty="0"/>
              <a:t>Converges to BEP if test runs long enough, </a:t>
            </a:r>
            <a:r>
              <a:rPr lang="en-US" sz="1400" i="1" dirty="0"/>
              <a:t>and channel is static</a:t>
            </a:r>
          </a:p>
          <a:p>
            <a:r>
              <a:rPr lang="en-US" sz="1800" dirty="0"/>
              <a:t>BEP (Bit Error Probability)</a:t>
            </a:r>
          </a:p>
          <a:p>
            <a:pPr lvl="1"/>
            <a:r>
              <a:rPr lang="en-US" sz="1400" i="1" dirty="0"/>
              <a:t>Calculated</a:t>
            </a:r>
            <a:r>
              <a:rPr lang="en-US" sz="1400" dirty="0"/>
              <a:t> likelihood that a bit is in error</a:t>
            </a:r>
          </a:p>
          <a:p>
            <a:pPr lvl="1"/>
            <a:r>
              <a:rPr lang="en-US" sz="1400" dirty="0"/>
              <a:t>Even very low BEP can be determined from only a few bits</a:t>
            </a:r>
          </a:p>
          <a:p>
            <a:r>
              <a:rPr lang="en-US" sz="1800" dirty="0"/>
              <a:t>DQM (Data Quality Metric)</a:t>
            </a:r>
          </a:p>
          <a:p>
            <a:pPr lvl="1"/>
            <a:r>
              <a:rPr lang="en-US" sz="1400" dirty="0"/>
              <a:t>Derived directly from BEP</a:t>
            </a:r>
          </a:p>
          <a:p>
            <a:pPr lvl="1"/>
            <a:r>
              <a:rPr lang="en-US" sz="1400" dirty="0"/>
              <a:t>Expressed as a 16-bit integer</a:t>
            </a:r>
          </a:p>
          <a:p>
            <a:r>
              <a:rPr lang="en-US" sz="1800" dirty="0"/>
              <a:t>DQE (Data Quality Encapsulation)</a:t>
            </a:r>
          </a:p>
          <a:p>
            <a:pPr lvl="1"/>
            <a:r>
              <a:rPr lang="en-US" sz="1400" dirty="0"/>
              <a:t>Process of “bundling” DQM words and payload data</a:t>
            </a:r>
          </a:p>
          <a:p>
            <a:pPr lvl="1"/>
            <a:r>
              <a:rPr lang="en-US" sz="1400" dirty="0"/>
              <a:t>Includes a sync word to aid BSS time alignment</a:t>
            </a:r>
          </a:p>
        </p:txBody>
      </p:sp>
    </p:spTree>
    <p:extLst>
      <p:ext uri="{BB962C8B-B14F-4D97-AF65-F5344CB8AC3E}">
        <p14:creationId xmlns:p14="http://schemas.microsoft.com/office/powerpoint/2010/main" val="78960523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Encapsulation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Payload data is bundled with its DQM, to give Best Source Selectors a valid basis for “best”</a:t>
            </a:r>
          </a:p>
          <a:p>
            <a:r>
              <a:rPr lang="en-US" sz="2000" dirty="0"/>
              <a:t>Interoperability among vendors requires standards</a:t>
            </a:r>
          </a:p>
          <a:p>
            <a:pPr lvl="1"/>
            <a:r>
              <a:rPr lang="en-US" sz="1600" dirty="0"/>
              <a:t>DQM calibration against multiple signal impairments</a:t>
            </a:r>
          </a:p>
          <a:p>
            <a:pPr lvl="1"/>
            <a:r>
              <a:rPr lang="en-US" sz="1600" dirty="0"/>
              <a:t>DQE packet structure</a:t>
            </a:r>
          </a:p>
          <a:p>
            <a:r>
              <a:rPr lang="en-US" sz="2000" dirty="0"/>
              <a:t>Quasonix has developed and shared an open DQM/DQE format </a:t>
            </a:r>
          </a:p>
          <a:p>
            <a:pPr lvl="1"/>
            <a:r>
              <a:rPr lang="en-US" sz="1600" dirty="0"/>
              <a:t>Published at ITC 2015</a:t>
            </a:r>
          </a:p>
          <a:p>
            <a:pPr lvl="1"/>
            <a:r>
              <a:rPr lang="en-US" sz="1600" dirty="0"/>
              <a:t>License-free, royalty-free </a:t>
            </a:r>
          </a:p>
          <a:p>
            <a:pPr lvl="1"/>
            <a:r>
              <a:rPr lang="en-US" sz="1600" dirty="0"/>
              <a:t>Proposed for adoption as an RCC standard</a:t>
            </a:r>
          </a:p>
          <a:p>
            <a:r>
              <a:rPr lang="en-US" sz="2000" dirty="0"/>
              <a:t>Includes test procedures to evaluate DQM accuracy</a:t>
            </a:r>
          </a:p>
        </p:txBody>
      </p:sp>
    </p:spTree>
    <p:extLst>
      <p:ext uri="{BB962C8B-B14F-4D97-AF65-F5344CB8AC3E}">
        <p14:creationId xmlns:p14="http://schemas.microsoft.com/office/powerpoint/2010/main" val="96202910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Assess Data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i="1" dirty="0"/>
              <a:t>Measured</a:t>
            </a:r>
            <a:r>
              <a:rPr lang="en-US" sz="2000" dirty="0"/>
              <a:t> BER is not practical</a:t>
            </a:r>
          </a:p>
          <a:p>
            <a:pPr lvl="1"/>
            <a:r>
              <a:rPr lang="en-US" sz="1600" dirty="0"/>
              <a:t>Requires known data in the stream – not possible with encryption</a:t>
            </a:r>
          </a:p>
          <a:p>
            <a:pPr lvl="1"/>
            <a:r>
              <a:rPr lang="en-US" sz="1600" dirty="0"/>
              <a:t>Takes a long time to measure low BERs</a:t>
            </a:r>
          </a:p>
          <a:p>
            <a:r>
              <a:rPr lang="en-US" sz="2000" dirty="0"/>
              <a:t>Bit error </a:t>
            </a:r>
            <a:r>
              <a:rPr lang="en-US" sz="2000" i="1" dirty="0"/>
              <a:t>probability</a:t>
            </a:r>
            <a:r>
              <a:rPr lang="en-US" sz="2000" dirty="0"/>
              <a:t> (BEP), however…</a:t>
            </a:r>
          </a:p>
          <a:p>
            <a:pPr lvl="1"/>
            <a:r>
              <a:rPr lang="en-US" sz="1600" dirty="0"/>
              <a:t>Does not require any known data</a:t>
            </a:r>
          </a:p>
          <a:p>
            <a:pPr lvl="1"/>
            <a:r>
              <a:rPr lang="en-US" sz="1600" dirty="0"/>
              <a:t>Can be determined quickly and accurately from demodulator statistics</a:t>
            </a:r>
          </a:p>
          <a:p>
            <a:pPr lvl="1"/>
            <a:r>
              <a:rPr lang="en-US" sz="1600" dirty="0"/>
              <a:t>Is an </a:t>
            </a:r>
            <a:r>
              <a:rPr lang="en-US" sz="1600" i="1" dirty="0"/>
              <a:t>unbiased</a:t>
            </a:r>
            <a:r>
              <a:rPr lang="en-US" sz="1600" dirty="0"/>
              <a:t> quality metric, regardless of channel impairments</a:t>
            </a:r>
          </a:p>
          <a:p>
            <a:pPr lvl="1"/>
            <a:r>
              <a:rPr lang="en-US" sz="1600" dirty="0"/>
              <a:t>When calibrated per a standardized procedure, DQM based on BEP allows DQE from multiple vendors to interoperate</a:t>
            </a:r>
          </a:p>
          <a:p>
            <a:r>
              <a:rPr lang="en-US" sz="2000" dirty="0"/>
              <a:t>Each vendor can use their own algorithm for developing BEP</a:t>
            </a:r>
          </a:p>
          <a:p>
            <a:r>
              <a:rPr lang="en-US" sz="2000" dirty="0"/>
              <a:t>DQM is calculated directly from BEP</a:t>
            </a:r>
            <a:endParaRPr lang="en-US" sz="1600" dirty="0"/>
          </a:p>
          <a:p>
            <a:pPr lvl="1"/>
            <a:r>
              <a:rPr lang="en-US" sz="1600" dirty="0"/>
              <a:t>Use of Likelihood Ratio leads to maximum likelihood BSS algorithms</a:t>
            </a:r>
          </a:p>
          <a:p>
            <a:pPr lvl="1"/>
            <a:r>
              <a:rPr lang="en-US" sz="1600" dirty="0"/>
              <a:t>Converted to 16-bit integer on log scale</a:t>
            </a:r>
          </a:p>
        </p:txBody>
      </p:sp>
    </p:spTree>
    <p:extLst>
      <p:ext uri="{BB962C8B-B14F-4D97-AF65-F5344CB8AC3E}">
        <p14:creationId xmlns:p14="http://schemas.microsoft.com/office/powerpoint/2010/main" val="38364418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DQM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Start with BEP, derived within demod</a:t>
            </a:r>
          </a:p>
          <a:p>
            <a:r>
              <a:rPr lang="en-US" sz="2000" dirty="0"/>
              <a:t>Likelihood Ratio (LR) = (1 - BEP) / BEP</a:t>
            </a:r>
          </a:p>
          <a:p>
            <a:r>
              <a:rPr lang="en-US" sz="2000" dirty="0"/>
              <a:t>DQM = min (round (log10 (LR) / 12 * (2^16)), 2^16 -1)</a:t>
            </a:r>
          </a:p>
          <a:p>
            <a:pPr lvl="1"/>
            <a:r>
              <a:rPr lang="en-US" sz="1400" dirty="0"/>
              <a:t>16-bit unsigned integer, ranges from 0 to 65,535</a:t>
            </a:r>
          </a:p>
          <a:p>
            <a:r>
              <a:rPr lang="en-US" sz="2000" dirty="0"/>
              <a:t>Easily reversed:</a:t>
            </a:r>
          </a:p>
          <a:p>
            <a:pPr lvl="1"/>
            <a:r>
              <a:rPr lang="en-US" sz="1400" dirty="0"/>
              <a:t>LR = 10^(-12 * DQM / 2^16)</a:t>
            </a:r>
          </a:p>
          <a:p>
            <a:pPr lvl="1"/>
            <a:r>
              <a:rPr lang="en-US" sz="1400" dirty="0"/>
              <a:t>BEP = 1 / (1 + LR)</a:t>
            </a:r>
          </a:p>
          <a:p>
            <a:r>
              <a:rPr lang="en-US" sz="2000" dirty="0"/>
              <a:t>Define “Q” as the “User’s DQM”</a:t>
            </a:r>
          </a:p>
          <a:p>
            <a:pPr lvl="1"/>
            <a:r>
              <a:rPr lang="en-US" sz="1400" dirty="0"/>
              <a:t>Q = 12 * DQM / 65535</a:t>
            </a:r>
          </a:p>
          <a:p>
            <a:pPr lvl="1"/>
            <a:r>
              <a:rPr lang="en-US" sz="1400" dirty="0"/>
              <a:t>Represents the exponent of 10 in the BEP</a:t>
            </a:r>
          </a:p>
          <a:p>
            <a:pPr lvl="1"/>
            <a:r>
              <a:rPr lang="en-US" sz="1400" dirty="0"/>
              <a:t>Examples:</a:t>
            </a:r>
          </a:p>
          <a:p>
            <a:pPr lvl="2"/>
            <a:r>
              <a:rPr lang="en-US" sz="1000" dirty="0"/>
              <a:t>Q = 3 </a:t>
            </a:r>
            <a:r>
              <a:rPr lang="en-US" sz="1000" dirty="0">
                <a:sym typeface="Wingdings"/>
              </a:rPr>
              <a:t> BEP = 1e-3</a:t>
            </a:r>
          </a:p>
          <a:p>
            <a:pPr lvl="2"/>
            <a:r>
              <a:rPr lang="en-US" sz="1000" dirty="0">
                <a:sym typeface="Wingdings"/>
              </a:rPr>
              <a:t>Q = 7  BEP = 1e-7</a:t>
            </a:r>
          </a:p>
          <a:p>
            <a:pPr lvl="1"/>
            <a:r>
              <a:rPr lang="en-US" sz="1400" dirty="0">
                <a:sym typeface="Wingdings"/>
              </a:rPr>
              <a:t>Arbitrarily cap Q at “a perfect 10”.</a:t>
            </a:r>
            <a:endParaRPr lang="en-US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475524"/>
              </p:ext>
            </p:extLst>
          </p:nvPr>
        </p:nvGraphicFramePr>
        <p:xfrm>
          <a:off x="6172200" y="3048000"/>
          <a:ext cx="2558994" cy="2738120"/>
        </p:xfrm>
        <a:graphic>
          <a:graphicData uri="http://schemas.openxmlformats.org/drawingml/2006/table">
            <a:tbl>
              <a:tblPr/>
              <a:tblGrid>
                <a:gridCol w="544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6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BEP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LR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DQM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1.11111E-01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5211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1.01010E-02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10899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1.00100E-03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16382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1.00010E-04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21845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1.00001E-05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27307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1.00000E-06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32768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1.00000E-07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38229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1.00000E-08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43691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1E-09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1.00000E-09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49152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1E-10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1.00000E-10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54613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1E-11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1.00000E-11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60075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633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1E-12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1.00000E-12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65535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61066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DQE Format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Header</a:t>
            </a:r>
          </a:p>
          <a:p>
            <a:pPr lvl="1"/>
            <a:r>
              <a:rPr lang="en-US" sz="1600" dirty="0"/>
              <a:t>16-bit sync pattern (0xFAC4)</a:t>
            </a:r>
          </a:p>
          <a:p>
            <a:pPr lvl="2"/>
            <a:r>
              <a:rPr lang="en-US" sz="1400" dirty="0"/>
              <a:t>MSB first: 1111101011000100</a:t>
            </a:r>
          </a:p>
          <a:p>
            <a:pPr lvl="1"/>
            <a:r>
              <a:rPr lang="en-US" sz="1600" dirty="0"/>
              <a:t>8-bit reserved word, potentially for packet header version number (currently 0)</a:t>
            </a:r>
          </a:p>
          <a:p>
            <a:pPr lvl="1"/>
            <a:r>
              <a:rPr lang="en-US" sz="1600" dirty="0"/>
              <a:t>8-bit reserved word, potentially for source ID tag (currently 0)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16-bit DQM</a:t>
            </a:r>
          </a:p>
          <a:p>
            <a:r>
              <a:rPr lang="en-US" sz="2400" dirty="0"/>
              <a:t>Payload data</a:t>
            </a:r>
          </a:p>
          <a:p>
            <a:pPr lvl="1"/>
            <a:r>
              <a:rPr lang="en-US" sz="1800" dirty="0"/>
              <a:t>User selectable length, (128 ≤ N ≤ 16,536)</a:t>
            </a:r>
          </a:p>
          <a:p>
            <a:pPr lvl="1"/>
            <a:r>
              <a:rPr lang="en-US" sz="1800" dirty="0"/>
              <a:t>Defaults to 4096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09600" y="4648200"/>
            <a:ext cx="609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16-bit</a:t>
            </a:r>
          </a:p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Sync</a:t>
            </a:r>
          </a:p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Pattern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219200" y="4648200"/>
            <a:ext cx="3048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8-bit</a:t>
            </a:r>
          </a:p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Word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828800" y="4648200"/>
            <a:ext cx="609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16-bit</a:t>
            </a:r>
          </a:p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DQM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438400" y="4648200"/>
            <a:ext cx="58674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0" dirty="0">
                <a:solidFill>
                  <a:schemeClr val="tx1"/>
                </a:solidFill>
                <a:latin typeface="Arial"/>
                <a:cs typeface="Arial"/>
              </a:rPr>
              <a:t>N bits of payload data (128 </a:t>
            </a:r>
            <a:r>
              <a:rPr lang="en-US" sz="1400" b="0" dirty="0">
                <a:solidFill>
                  <a:schemeClr val="tx1"/>
                </a:solidFill>
                <a:latin typeface="Arial"/>
                <a:cs typeface="Arial"/>
              </a:rPr>
              <a:t>≤</a:t>
            </a:r>
            <a:r>
              <a:rPr lang="en-US" sz="1600" b="0" dirty="0">
                <a:solidFill>
                  <a:schemeClr val="tx1"/>
                </a:solidFill>
                <a:latin typeface="Arial"/>
                <a:cs typeface="Arial"/>
              </a:rPr>
              <a:t> N ≤ 16,536)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524000" y="4648200"/>
            <a:ext cx="3048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8-bit</a:t>
            </a:r>
          </a:p>
          <a:p>
            <a:r>
              <a:rPr lang="en-US" sz="1000" b="0" dirty="0">
                <a:solidFill>
                  <a:schemeClr val="tx1"/>
                </a:solidFill>
                <a:latin typeface="Arial"/>
                <a:cs typeface="Arial"/>
              </a:rPr>
              <a:t>Word</a:t>
            </a:r>
          </a:p>
        </p:txBody>
      </p:sp>
    </p:spTree>
    <p:extLst>
      <p:ext uri="{BB962C8B-B14F-4D97-AF65-F5344CB8AC3E}">
        <p14:creationId xmlns:p14="http://schemas.microsoft.com/office/powerpoint/2010/main" val="302414264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Parameter Trades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Choice of N impacts both DQM update rate and network efficiency</a:t>
            </a:r>
          </a:p>
        </p:txBody>
      </p:sp>
      <p:pic>
        <p:nvPicPr>
          <p:cNvPr id="4" name="Picture 3" descr="DQM 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43" y="2667000"/>
            <a:ext cx="4344257" cy="3276600"/>
          </a:xfrm>
          <a:prstGeom prst="rect">
            <a:avLst/>
          </a:prstGeom>
        </p:spPr>
      </p:pic>
      <p:pic>
        <p:nvPicPr>
          <p:cNvPr id="6" name="Picture 5" descr="DQM 2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2667000"/>
            <a:ext cx="43414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0411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of DQM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Calibrate DQM under various channel impairments:</a:t>
            </a:r>
          </a:p>
          <a:p>
            <a:pPr lvl="1"/>
            <a:r>
              <a:rPr lang="en-US" sz="1600" dirty="0"/>
              <a:t>AWGN – static level</a:t>
            </a:r>
          </a:p>
          <a:p>
            <a:pPr lvl="1"/>
            <a:r>
              <a:rPr lang="en-US" sz="1600" dirty="0"/>
              <a:t>AWGN – dynamic level (step response)</a:t>
            </a:r>
          </a:p>
          <a:p>
            <a:pPr lvl="1"/>
            <a:r>
              <a:rPr lang="en-US" sz="1600" dirty="0"/>
              <a:t>Dropouts</a:t>
            </a:r>
          </a:p>
          <a:p>
            <a:pPr lvl="1"/>
            <a:r>
              <a:rPr lang="en-US" sz="1600" dirty="0"/>
              <a:t>In-band and adjacent channel interference</a:t>
            </a:r>
          </a:p>
          <a:p>
            <a:pPr lvl="1"/>
            <a:r>
              <a:rPr lang="en-US" sz="1600" dirty="0"/>
              <a:t>Phase noise</a:t>
            </a:r>
          </a:p>
          <a:p>
            <a:pPr lvl="1"/>
            <a:r>
              <a:rPr lang="en-US" sz="1600" dirty="0"/>
              <a:t>Timing jitter</a:t>
            </a:r>
          </a:p>
          <a:p>
            <a:pPr lvl="1"/>
            <a:r>
              <a:rPr lang="en-US" sz="1600" dirty="0"/>
              <a:t>Static multipath</a:t>
            </a:r>
          </a:p>
          <a:p>
            <a:r>
              <a:rPr lang="en-US" sz="2000" dirty="0"/>
              <a:t>Test procedures are being developed to evaluate accuracy of DQM</a:t>
            </a:r>
          </a:p>
          <a:p>
            <a:pPr lvl="1"/>
            <a:r>
              <a:rPr lang="en-US" sz="1600" dirty="0"/>
              <a:t>Targeted for inclusion in IRIG 118</a:t>
            </a:r>
          </a:p>
        </p:txBody>
      </p:sp>
    </p:spTree>
    <p:extLst>
      <p:ext uri="{BB962C8B-B14F-4D97-AF65-F5344CB8AC3E}">
        <p14:creationId xmlns:p14="http://schemas.microsoft.com/office/powerpoint/2010/main" val="381628882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Calibration Fixture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Synthesize “impaired” RF signal</a:t>
            </a:r>
          </a:p>
          <a:p>
            <a:r>
              <a:rPr lang="en-US" sz="2000" dirty="0"/>
              <a:t>Recover the “corrupted” data (with clock)</a:t>
            </a:r>
          </a:p>
          <a:p>
            <a:r>
              <a:rPr lang="en-US" sz="2000" dirty="0"/>
              <a:t>Extract the frame sync word, including DQM</a:t>
            </a:r>
          </a:p>
          <a:p>
            <a:r>
              <a:rPr lang="en-US" sz="2000" dirty="0"/>
              <a:t>Measure BER of payload data</a:t>
            </a:r>
          </a:p>
          <a:p>
            <a:r>
              <a:rPr lang="en-US" sz="2000" dirty="0"/>
              <a:t>Compare DQM (converted to BEP) to measured BER</a:t>
            </a:r>
          </a:p>
          <a:p>
            <a:pPr lvl="1"/>
            <a:r>
              <a:rPr lang="en-US" sz="1600" dirty="0"/>
              <a:t>Recorded and stored on a packet-by-packet basis</a:t>
            </a:r>
          </a:p>
        </p:txBody>
      </p:sp>
      <p:pic>
        <p:nvPicPr>
          <p:cNvPr id="5" name="Picture 4" descr="Macintosh HD:Users:TerryHill:Desktop:Screen Shot 2015-08-29 at 2.22.54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" y="4067556"/>
            <a:ext cx="8884920" cy="20284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95328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Calibration in AWGN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Required as a baseline for all other tests</a:t>
            </a:r>
          </a:p>
        </p:txBody>
      </p:sp>
      <p:pic>
        <p:nvPicPr>
          <p:cNvPr id="6" name="Picture 5" descr="Macintosh HD:Users:TerryHill:Documents:Quasonix:ITC 2015:AWG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8350910" cy="341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950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 dirty="0">
                <a:cs typeface="+mj-cs"/>
              </a:rPr>
              <a:t>Saturated Power Amplifiers</a:t>
            </a:r>
          </a:p>
        </p:txBody>
      </p:sp>
      <p:sp>
        <p:nvSpPr>
          <p:cNvPr id="81920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62200"/>
          </a:xfrm>
        </p:spPr>
        <p:txBody>
          <a:bodyPr/>
          <a:lstStyle/>
          <a:p>
            <a:pPr eaLnBrk="1" hangingPunct="1">
              <a:defRPr/>
            </a:pPr>
            <a:r>
              <a:rPr lang="en-US" sz="2300">
                <a:cs typeface="+mn-cs"/>
              </a:rPr>
              <a:t>DC-to-RF conversion efficiency is important</a:t>
            </a:r>
          </a:p>
          <a:p>
            <a:pPr lvl="1" eaLnBrk="1" hangingPunct="1">
              <a:defRPr/>
            </a:pPr>
            <a:r>
              <a:rPr lang="en-US" sz="1900"/>
              <a:t>Minimizes cooling requirements</a:t>
            </a:r>
          </a:p>
          <a:p>
            <a:pPr lvl="1" eaLnBrk="1" hangingPunct="1">
              <a:defRPr/>
            </a:pPr>
            <a:r>
              <a:rPr lang="en-US" sz="1900"/>
              <a:t>Maximizes battery life</a:t>
            </a:r>
          </a:p>
          <a:p>
            <a:pPr eaLnBrk="1" hangingPunct="1">
              <a:defRPr/>
            </a:pPr>
            <a:r>
              <a:rPr lang="en-US" sz="2300">
                <a:cs typeface="+mn-cs"/>
              </a:rPr>
              <a:t>Maximizing efficiency demands nonlinear operation</a:t>
            </a:r>
          </a:p>
          <a:p>
            <a:pPr eaLnBrk="1" hangingPunct="1">
              <a:defRPr/>
            </a:pPr>
            <a:r>
              <a:rPr lang="en-US" sz="2300">
                <a:cs typeface="+mn-cs"/>
              </a:rPr>
              <a:t>Non-linear operation creates AM-AM and AM-PM conversion:</a:t>
            </a:r>
          </a:p>
        </p:txBody>
      </p:sp>
      <p:pic>
        <p:nvPicPr>
          <p:cNvPr id="819204" name="Picture 10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352800" y="3571875"/>
            <a:ext cx="51054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8372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3581400"/>
            <a:ext cx="5143500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Step Response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Assesses timeliness of DQM values</a:t>
            </a:r>
          </a:p>
          <a:p>
            <a:r>
              <a:rPr lang="en-US" sz="2000" dirty="0"/>
              <a:t>UUT stays synchronized during test</a:t>
            </a:r>
          </a:p>
        </p:txBody>
      </p:sp>
      <p:pic>
        <p:nvPicPr>
          <p:cNvPr id="4" name="Picture 3" descr="Macintosh HD:Users:TerryHill:Documents:Quasonix:ITC 2015:1e-2 to 1e-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2489972"/>
            <a:ext cx="5879470" cy="3529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267200" y="2895600"/>
            <a:ext cx="198120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+mn-lt"/>
              </a:rPr>
              <a:t>One block  at each step is a blend of the two states</a:t>
            </a: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 bwMode="auto">
          <a:xfrm flipH="1">
            <a:off x="4343400" y="3357265"/>
            <a:ext cx="914400" cy="90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5257800" y="3352800"/>
            <a:ext cx="838200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66227553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Fade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Includes UUT synchronization time</a:t>
            </a:r>
          </a:p>
        </p:txBody>
      </p:sp>
      <p:pic>
        <p:nvPicPr>
          <p:cNvPr id="4" name="Picture 3" descr="Macintosh HD:Users:TerryHill:Documents:Quasonix:ITC 2015:1e-7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2209800"/>
            <a:ext cx="3234055" cy="2138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Macintosh HD:Users:TerryHill:Documents:Quasonix:ITC 2015:1e-4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2209800"/>
            <a:ext cx="3234055" cy="2145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acintosh HD:Users:TerryHill:Documents:Quasonix:ITC 2015:1e-2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4343400"/>
            <a:ext cx="3234055" cy="21482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162597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Interference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Interference is not AWGN, but it causes bit errors</a:t>
            </a:r>
          </a:p>
        </p:txBody>
      </p:sp>
      <p:pic>
        <p:nvPicPr>
          <p:cNvPr id="4" name="Picture 3" descr="Macintosh HD:Users:TerryHill:Documents:Quasonix:ITC 2015:ACI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7573427" cy="37920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608050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DQM in Multipath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Test run at high signal level – essentially no noise</a:t>
            </a:r>
          </a:p>
        </p:txBody>
      </p:sp>
      <p:pic>
        <p:nvPicPr>
          <p:cNvPr id="4" name="Picture 3" descr="Macintosh HD:Users:TerryHill:Documents:Quasonix:ITC 2015:Multipath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7863291" cy="3720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485432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Does it work?</a:t>
            </a: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cs typeface="+mn-cs"/>
              </a:rPr>
              <a:t>Four “poor” channels for input to BSS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cs typeface="+mn-cs"/>
              </a:rPr>
              <a:t>One nearly error-free output from BSS</a:t>
            </a:r>
            <a:endParaRPr lang="en-US" sz="2000" dirty="0"/>
          </a:p>
        </p:txBody>
      </p:sp>
      <p:pic>
        <p:nvPicPr>
          <p:cNvPr id="4" name="Picture 3" descr="Macintosh HD:Users:TerryHill:Desktop:Screen Shot 2015-07-09 at 7.06.53 AM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5400" y="2381272"/>
            <a:ext cx="6553200" cy="38433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 bwMode="auto">
          <a:xfrm>
            <a:off x="1238541" y="2349306"/>
            <a:ext cx="914400" cy="3886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316584" y="2286000"/>
            <a:ext cx="893216" cy="3764871"/>
            <a:chOff x="335578" y="2451294"/>
            <a:chExt cx="893216" cy="3764871"/>
          </a:xfrm>
        </p:grpSpPr>
        <p:sp>
          <p:nvSpPr>
            <p:cNvPr id="6" name="TextBox 5"/>
            <p:cNvSpPr txBox="1"/>
            <p:nvPr/>
          </p:nvSpPr>
          <p:spPr>
            <a:xfrm>
              <a:off x="762000" y="2451294"/>
              <a:ext cx="45752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-11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62000" y="2801620"/>
              <a:ext cx="46679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-10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2000" y="3151946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-9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62000" y="3502272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-8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2000" y="3852598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-7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2000" y="4202924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-6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62000" y="4553250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-5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62000" y="4903576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-4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2000" y="5253902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-3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2000" y="5604228"/>
              <a:ext cx="4154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2000" y="5954555"/>
              <a:ext cx="4251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/>
                  </a:solidFill>
                  <a:latin typeface="+mn-lt"/>
                </a:rPr>
                <a:t>10</a:t>
              </a:r>
              <a:r>
                <a:rPr lang="en-US" sz="1050" baseline="30000" dirty="0">
                  <a:solidFill>
                    <a:schemeClr val="tx1"/>
                  </a:solidFill>
                  <a:latin typeface="+mn-lt"/>
                </a:rPr>
                <a:t>-1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 rot="16200000">
              <a:off x="-1295896" y="4140616"/>
              <a:ext cx="3663057" cy="400110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+mn-lt"/>
                </a:rPr>
                <a:t>Inverted BER axis (up is good)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55925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BSS Summary</a:t>
            </a: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cs typeface="+mn-cs"/>
              </a:rPr>
              <a:t>Correlating (time-aligning) source selectors deliver output data that is better than any single input stream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cs typeface="+mn-cs"/>
              </a:rPr>
              <a:t>Combats </a:t>
            </a:r>
            <a:r>
              <a:rPr lang="en-US" sz="2400" i="1" dirty="0">
                <a:cs typeface="+mn-cs"/>
              </a:rPr>
              <a:t>all</a:t>
            </a:r>
            <a:r>
              <a:rPr lang="en-US" sz="2400" dirty="0">
                <a:cs typeface="+mn-cs"/>
              </a:rPr>
              <a:t> forms of signal impairment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Noise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Multipath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Interference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Shadowing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Loss of antenna track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cs typeface="+mn-cs"/>
              </a:rPr>
              <a:t>Diversity can be in any form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Polarization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Frequency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>
                <a:cs typeface="+mn-cs"/>
              </a:rPr>
              <a:t>Spatial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cs typeface="+mn-cs"/>
              </a:rPr>
              <a:t>DQE / DQM equip the BSS to make optimal decisions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949263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Space-Time Coding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4787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138" name="Group 1026"/>
          <p:cNvGrpSpPr>
            <a:grpSpLocks/>
          </p:cNvGrpSpPr>
          <p:nvPr/>
        </p:nvGrpSpPr>
        <p:grpSpPr bwMode="auto">
          <a:xfrm>
            <a:off x="890588" y="3489325"/>
            <a:ext cx="2005012" cy="2193925"/>
            <a:chOff x="561" y="2198"/>
            <a:chExt cx="1263" cy="1382"/>
          </a:xfrm>
        </p:grpSpPr>
        <p:pic>
          <p:nvPicPr>
            <p:cNvPr id="319500" name="Picture 1027" descr="j016016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2640"/>
              <a:ext cx="1025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9140" name="Text Box 1028"/>
            <p:cNvSpPr txBox="1">
              <a:spLocks noChangeArrowheads="1"/>
            </p:cNvSpPr>
            <p:nvPr/>
          </p:nvSpPr>
          <p:spPr bwMode="auto">
            <a:xfrm>
              <a:off x="561" y="2198"/>
              <a:ext cx="1263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2000">
                  <a:solidFill>
                    <a:srgbClr val="FF0000"/>
                  </a:solidFill>
                  <a:latin typeface="Arial" charset="0"/>
                  <a:cs typeface="+mn-cs"/>
                </a:rPr>
                <a:t>Polarization</a:t>
              </a:r>
            </a:p>
            <a:p>
              <a:pPr algn="l" eaLnBrk="0" hangingPunct="0">
                <a:defRPr/>
              </a:pPr>
              <a:r>
                <a:rPr lang="en-US" sz="2000">
                  <a:solidFill>
                    <a:srgbClr val="FF0000"/>
                  </a:solidFill>
                  <a:latin typeface="Arial" charset="0"/>
                  <a:cs typeface="+mn-cs"/>
                </a:rPr>
                <a:t>receive diversity</a:t>
              </a:r>
            </a:p>
          </p:txBody>
        </p:sp>
      </p:grpSp>
      <p:sp>
        <p:nvSpPr>
          <p:cNvPr id="219141" name="Rectangle 10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Space-Time Coding</a:t>
            </a:r>
          </a:p>
        </p:txBody>
      </p:sp>
      <p:pic>
        <p:nvPicPr>
          <p:cNvPr id="319491" name="Picture 1030" descr="TN00189_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33591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3" name="Text Box 1031"/>
          <p:cNvSpPr txBox="1">
            <a:spLocks noChangeArrowheads="1"/>
          </p:cNvSpPr>
          <p:nvPr/>
        </p:nvSpPr>
        <p:spPr bwMode="auto">
          <a:xfrm>
            <a:off x="1524000" y="2286000"/>
            <a:ext cx="35163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Air vehicle maneuvering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masks Tx antenna and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causes polarization mismatch</a:t>
            </a:r>
          </a:p>
        </p:txBody>
      </p:sp>
      <p:sp>
        <p:nvSpPr>
          <p:cNvPr id="219144" name="Rectangle 1032"/>
          <p:cNvSpPr>
            <a:spLocks noChangeArrowheads="1"/>
          </p:cNvSpPr>
          <p:nvPr/>
        </p:nvSpPr>
        <p:spPr bwMode="auto">
          <a:xfrm>
            <a:off x="990600" y="5867400"/>
            <a:ext cx="7162800" cy="2286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319494" name="Picture 1033" descr="j016016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4495800"/>
            <a:ext cx="162718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6" name="Freeform 1034"/>
          <p:cNvSpPr>
            <a:spLocks/>
          </p:cNvSpPr>
          <p:nvPr/>
        </p:nvSpPr>
        <p:spPr bwMode="auto">
          <a:xfrm>
            <a:off x="2133600" y="3200400"/>
            <a:ext cx="4419600" cy="2667000"/>
          </a:xfrm>
          <a:custGeom>
            <a:avLst/>
            <a:gdLst>
              <a:gd name="T0" fmla="*/ 2784 w 2784"/>
              <a:gd name="T1" fmla="*/ 0 h 1680"/>
              <a:gd name="T2" fmla="*/ 1680 w 2784"/>
              <a:gd name="T3" fmla="*/ 1680 h 1680"/>
              <a:gd name="T4" fmla="*/ 0 w 2784"/>
              <a:gd name="T5" fmla="*/ 1296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84" h="1680">
                <a:moveTo>
                  <a:pt x="2784" y="0"/>
                </a:moveTo>
                <a:lnTo>
                  <a:pt x="1680" y="1680"/>
                </a:lnTo>
                <a:lnTo>
                  <a:pt x="0" y="1296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9147" name="Text Box 1035"/>
          <p:cNvSpPr txBox="1">
            <a:spLocks noChangeArrowheads="1"/>
          </p:cNvSpPr>
          <p:nvPr/>
        </p:nvSpPr>
        <p:spPr bwMode="auto">
          <a:xfrm>
            <a:off x="6096000" y="3657600"/>
            <a:ext cx="2117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Ground bounce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creates multipath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Arial" charset="0"/>
                <a:cs typeface="+mn-cs"/>
              </a:rPr>
              <a:t>interference</a:t>
            </a:r>
          </a:p>
        </p:txBody>
      </p:sp>
      <p:sp>
        <p:nvSpPr>
          <p:cNvPr id="219148" name="Line 1036"/>
          <p:cNvSpPr>
            <a:spLocks noChangeShapeType="1"/>
          </p:cNvSpPr>
          <p:nvPr/>
        </p:nvSpPr>
        <p:spPr bwMode="auto">
          <a:xfrm flipH="1">
            <a:off x="2743200" y="3124200"/>
            <a:ext cx="2438400" cy="1371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9149" name="Text Box 1037"/>
          <p:cNvSpPr txBox="1">
            <a:spLocks noChangeArrowheads="1"/>
          </p:cNvSpPr>
          <p:nvPr/>
        </p:nvSpPr>
        <p:spPr bwMode="auto">
          <a:xfrm>
            <a:off x="2819400" y="1371600"/>
            <a:ext cx="3048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+mn-cs"/>
              </a:rPr>
              <a:t>Spatial transmit diversity</a:t>
            </a:r>
          </a:p>
        </p:txBody>
      </p:sp>
      <p:sp>
        <p:nvSpPr>
          <p:cNvPr id="219150" name="Text Box 1038"/>
          <p:cNvSpPr txBox="1">
            <a:spLocks noChangeArrowheads="1"/>
          </p:cNvSpPr>
          <p:nvPr/>
        </p:nvSpPr>
        <p:spPr bwMode="auto">
          <a:xfrm>
            <a:off x="5334000" y="5002213"/>
            <a:ext cx="36433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Ronald C. Crummett, Michael A. Jensen, Michael D. Rice</a:t>
            </a:r>
          </a:p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Department of Electrical and Computer Engineering</a:t>
            </a:r>
          </a:p>
          <a:p>
            <a:pPr algn="l">
              <a:spcBef>
                <a:spcPct val="20000"/>
              </a:spcBef>
              <a:buClr>
                <a:schemeClr val="accent1"/>
              </a:buClr>
              <a:buSzPct val="50000"/>
              <a:buFont typeface="Wingdings 2" charset="0"/>
              <a:buChar char=""/>
              <a:defRPr/>
            </a:pPr>
            <a:r>
              <a:rPr lang="en-US" sz="1000" b="1">
                <a:solidFill>
                  <a:srgbClr val="FF0000"/>
                </a:solidFill>
                <a:latin typeface="Arial" charset="0"/>
                <a:cs typeface="+mn-cs"/>
              </a:rPr>
              <a:t>Brigham Young University</a:t>
            </a:r>
            <a:endParaRPr lang="en-US" sz="900" b="1">
              <a:solidFill>
                <a:schemeClr val="tx1"/>
              </a:solidFill>
              <a:latin typeface="Arial" charset="0"/>
              <a:cs typeface="+mn-cs"/>
            </a:endParaRPr>
          </a:p>
          <a:p>
            <a:pPr algn="l">
              <a:defRPr/>
            </a:pPr>
            <a:endParaRPr lang="en-US" sz="80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9" grpId="0" autoUpdateAnimBg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Difficulties with TX Diversity</a:t>
            </a:r>
            <a:endParaRPr lang="en-US">
              <a:latin typeface="Tahoma" charset="0"/>
              <a:cs typeface="+mj-cs"/>
            </a:endParaRPr>
          </a:p>
        </p:txBody>
      </p:sp>
      <p:pic>
        <p:nvPicPr>
          <p:cNvPr id="32153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71" t="21713" r="49712" b="25140"/>
          <a:stretch>
            <a:fillRect/>
          </a:stretch>
        </p:blipFill>
        <p:spPr bwMode="auto">
          <a:xfrm>
            <a:off x="5486400" y="2438400"/>
            <a:ext cx="28194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1539" name="Group 7"/>
          <p:cNvGrpSpPr>
            <a:grpSpLocks/>
          </p:cNvGrpSpPr>
          <p:nvPr/>
        </p:nvGrpSpPr>
        <p:grpSpPr bwMode="auto">
          <a:xfrm>
            <a:off x="914400" y="2981325"/>
            <a:ext cx="4457700" cy="1585913"/>
            <a:chOff x="576" y="1533"/>
            <a:chExt cx="2808" cy="999"/>
          </a:xfrm>
        </p:grpSpPr>
        <p:pic>
          <p:nvPicPr>
            <p:cNvPr id="321541" name="Picture 8" descr="TN00188_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584"/>
              <a:ext cx="2808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0169" name="Line 9"/>
            <p:cNvSpPr>
              <a:spLocks noChangeShapeType="1"/>
            </p:cNvSpPr>
            <p:nvPr/>
          </p:nvSpPr>
          <p:spPr bwMode="auto">
            <a:xfrm flipV="1">
              <a:off x="1680" y="1680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lg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0170" name="Line 10"/>
            <p:cNvSpPr>
              <a:spLocks noChangeShapeType="1"/>
            </p:cNvSpPr>
            <p:nvPr/>
          </p:nvSpPr>
          <p:spPr bwMode="auto">
            <a:xfrm flipV="1">
              <a:off x="864" y="2112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lg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0171" name="Text Box 11"/>
            <p:cNvSpPr txBox="1">
              <a:spLocks noChangeArrowheads="1"/>
            </p:cNvSpPr>
            <p:nvPr/>
          </p:nvSpPr>
          <p:spPr bwMode="auto">
            <a:xfrm>
              <a:off x="720" y="2301"/>
              <a:ext cx="7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1800">
                  <a:solidFill>
                    <a:schemeClr val="tx1"/>
                  </a:solidFill>
                  <a:latin typeface="Tahoma" charset="0"/>
                  <a:cs typeface="+mn-cs"/>
                </a:rPr>
                <a:t>Antenna 2</a:t>
              </a:r>
            </a:p>
          </p:txBody>
        </p:sp>
        <p:sp>
          <p:nvSpPr>
            <p:cNvPr id="220172" name="Text Box 12"/>
            <p:cNvSpPr txBox="1">
              <a:spLocks noChangeArrowheads="1"/>
            </p:cNvSpPr>
            <p:nvPr/>
          </p:nvSpPr>
          <p:spPr bwMode="auto">
            <a:xfrm>
              <a:off x="1676" y="1533"/>
              <a:ext cx="7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lg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1800">
                  <a:solidFill>
                    <a:schemeClr val="tx1"/>
                  </a:solidFill>
                  <a:latin typeface="Tahoma" charset="0"/>
                  <a:cs typeface="+mn-cs"/>
                </a:rPr>
                <a:t>Antenna 1</a:t>
              </a:r>
            </a:p>
          </p:txBody>
        </p:sp>
      </p:grpSp>
      <p:sp>
        <p:nvSpPr>
          <p:cNvPr id="220173" name="Rectangle 13"/>
          <p:cNvSpPr>
            <a:spLocks noChangeArrowheads="1"/>
          </p:cNvSpPr>
          <p:nvPr/>
        </p:nvSpPr>
        <p:spPr bwMode="auto">
          <a:xfrm>
            <a:off x="838200" y="1371600"/>
            <a:ext cx="7543800" cy="9144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Spatially Separated Antennas Create</a:t>
            </a:r>
          </a:p>
          <a:p>
            <a:pPr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Interference Pattern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685800" y="1371600"/>
            <a:ext cx="7772400" cy="48006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MIMO Communications</a:t>
            </a:r>
            <a:endParaRPr lang="en-US">
              <a:latin typeface="Tahoma" charset="0"/>
              <a:cs typeface="+mj-cs"/>
            </a:endParaRPr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685800" y="1447800"/>
            <a:ext cx="5067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eaLnBrk="0" hangingPunct="0">
              <a:defRPr/>
            </a:pP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MIMO:	</a:t>
            </a: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Multiple-Input Multiple-Output</a:t>
            </a: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 </a:t>
            </a:r>
          </a:p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	Exploit multiple communication </a:t>
            </a:r>
            <a:r>
              <a:rPr lang="en-US" sz="1800" b="1" i="1">
                <a:solidFill>
                  <a:schemeClr val="tx1"/>
                </a:solidFill>
                <a:latin typeface="Tahoma" charset="0"/>
                <a:cs typeface="+mn-cs"/>
              </a:rPr>
              <a:t>modes</a:t>
            </a:r>
          </a:p>
        </p:txBody>
      </p:sp>
      <p:grpSp>
        <p:nvGrpSpPr>
          <p:cNvPr id="323588" name="Group 5"/>
          <p:cNvGrpSpPr>
            <a:grpSpLocks/>
          </p:cNvGrpSpPr>
          <p:nvPr/>
        </p:nvGrpSpPr>
        <p:grpSpPr bwMode="auto">
          <a:xfrm>
            <a:off x="857250" y="2362200"/>
            <a:ext cx="7448550" cy="2057400"/>
            <a:chOff x="492" y="1344"/>
            <a:chExt cx="4692" cy="1296"/>
          </a:xfrm>
        </p:grpSpPr>
        <p:sp>
          <p:nvSpPr>
            <p:cNvPr id="221190" name="Rectangle 6"/>
            <p:cNvSpPr>
              <a:spLocks noChangeArrowheads="1"/>
            </p:cNvSpPr>
            <p:nvPr/>
          </p:nvSpPr>
          <p:spPr bwMode="auto">
            <a:xfrm>
              <a:off x="1920" y="1344"/>
              <a:ext cx="1872" cy="12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1191" name="Cloud"/>
            <p:cNvSpPr>
              <a:spLocks noChangeAspect="1" noEditPoints="1" noChangeArrowheads="1"/>
            </p:cNvSpPr>
            <p:nvPr/>
          </p:nvSpPr>
          <p:spPr bwMode="auto">
            <a:xfrm rot="5400000">
              <a:off x="2374" y="1654"/>
              <a:ext cx="1008" cy="676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-1" y="8613"/>
                    <a:pt x="-1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4" y="13940"/>
                    <a:pt x="474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299"/>
                    <a:pt x="6247" y="20299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6"/>
                    <a:pt x="11036" y="21596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6"/>
                    <a:pt x="15802" y="18946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-1"/>
                    <a:pt x="16758" y="-1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-1"/>
                    <a:pt x="13174" y="-1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49"/>
                    <a:pt x="9358" y="649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1"/>
                    <a:pt x="5288" y="1971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09"/>
                    <a:pt x="2172" y="13109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107763" dir="2700000" algn="ctr" rotWithShape="0">
                <a:srgbClr val="000000">
                  <a:alpha val="74998"/>
                </a:srgbClr>
              </a:outerShdw>
            </a:effectLst>
          </p:spPr>
          <p:txBody>
            <a:bodyPr rot="10800000" vert="eaVert" anchor="ctr" anchorCtr="1"/>
            <a:lstStyle/>
            <a:p>
              <a:pPr eaLnBrk="0" hangingPunct="0">
                <a:defRPr/>
              </a:pPr>
              <a:r>
                <a:rPr lang="en-US" sz="2000" b="1">
                  <a:solidFill>
                    <a:schemeClr val="tx1"/>
                  </a:solidFill>
                  <a:latin typeface="Arial" charset="0"/>
                  <a:cs typeface="+mn-cs"/>
                </a:rPr>
                <a:t>H</a:t>
              </a:r>
            </a:p>
          </p:txBody>
        </p:sp>
        <p:grpSp>
          <p:nvGrpSpPr>
            <p:cNvPr id="323592" name="Group 8"/>
            <p:cNvGrpSpPr>
              <a:grpSpLocks/>
            </p:cNvGrpSpPr>
            <p:nvPr/>
          </p:nvGrpSpPr>
          <p:grpSpPr bwMode="auto">
            <a:xfrm>
              <a:off x="492" y="1728"/>
              <a:ext cx="1584" cy="576"/>
              <a:chOff x="492" y="1728"/>
              <a:chExt cx="1584" cy="576"/>
            </a:xfrm>
          </p:grpSpPr>
          <p:sp>
            <p:nvSpPr>
              <p:cNvPr id="221193" name="Rectangle 9"/>
              <p:cNvSpPr>
                <a:spLocks noChangeArrowheads="1"/>
              </p:cNvSpPr>
              <p:nvPr/>
            </p:nvSpPr>
            <p:spPr bwMode="auto">
              <a:xfrm>
                <a:off x="960" y="1824"/>
                <a:ext cx="924" cy="480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Space-Time</a:t>
                </a:r>
              </a:p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Encoder</a:t>
                </a:r>
                <a:endParaRPr lang="en-US" sz="200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21194" name="Line 10"/>
              <p:cNvSpPr>
                <a:spLocks noChangeShapeType="1"/>
              </p:cNvSpPr>
              <p:nvPr/>
            </p:nvSpPr>
            <p:spPr bwMode="auto">
              <a:xfrm>
                <a:off x="1884" y="2064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5" name="Line 11"/>
              <p:cNvSpPr>
                <a:spLocks noChangeShapeType="1"/>
              </p:cNvSpPr>
              <p:nvPr/>
            </p:nvSpPr>
            <p:spPr bwMode="auto">
              <a:xfrm flipV="1">
                <a:off x="2028" y="2016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6" name="Line 12"/>
              <p:cNvSpPr>
                <a:spLocks noChangeShapeType="1"/>
              </p:cNvSpPr>
              <p:nvPr/>
            </p:nvSpPr>
            <p:spPr bwMode="auto">
              <a:xfrm>
                <a:off x="1884" y="2256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7" name="Line 13"/>
              <p:cNvSpPr>
                <a:spLocks noChangeShapeType="1"/>
              </p:cNvSpPr>
              <p:nvPr/>
            </p:nvSpPr>
            <p:spPr bwMode="auto">
              <a:xfrm flipV="1">
                <a:off x="2028" y="2208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8" name="AutoShape 14"/>
              <p:cNvSpPr>
                <a:spLocks noChangeArrowheads="1"/>
              </p:cNvSpPr>
              <p:nvPr/>
            </p:nvSpPr>
            <p:spPr bwMode="auto">
              <a:xfrm>
                <a:off x="1980" y="2112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199" name="AutoShape 15"/>
              <p:cNvSpPr>
                <a:spLocks noChangeArrowheads="1"/>
              </p:cNvSpPr>
              <p:nvPr/>
            </p:nvSpPr>
            <p:spPr bwMode="auto">
              <a:xfrm>
                <a:off x="1980" y="1920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0" name="Line 16"/>
              <p:cNvSpPr>
                <a:spLocks noChangeShapeType="1"/>
              </p:cNvSpPr>
              <p:nvPr/>
            </p:nvSpPr>
            <p:spPr bwMode="auto">
              <a:xfrm>
                <a:off x="1884" y="1872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1" name="Line 17"/>
              <p:cNvSpPr>
                <a:spLocks noChangeShapeType="1"/>
              </p:cNvSpPr>
              <p:nvPr/>
            </p:nvSpPr>
            <p:spPr bwMode="auto">
              <a:xfrm flipV="1">
                <a:off x="2028" y="1824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2" name="AutoShape 18"/>
              <p:cNvSpPr>
                <a:spLocks noChangeArrowheads="1"/>
              </p:cNvSpPr>
              <p:nvPr/>
            </p:nvSpPr>
            <p:spPr bwMode="auto">
              <a:xfrm>
                <a:off x="1980" y="1728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3" name="AutoShape 19"/>
              <p:cNvSpPr>
                <a:spLocks noChangeArrowheads="1"/>
              </p:cNvSpPr>
              <p:nvPr/>
            </p:nvSpPr>
            <p:spPr bwMode="auto">
              <a:xfrm>
                <a:off x="720" y="1968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4" name="Text Box 20"/>
              <p:cNvSpPr txBox="1">
                <a:spLocks noChangeArrowheads="1"/>
              </p:cNvSpPr>
              <p:nvPr/>
            </p:nvSpPr>
            <p:spPr bwMode="auto">
              <a:xfrm>
                <a:off x="492" y="1776"/>
                <a:ext cx="4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lg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chemeClr val="tx1"/>
                    </a:solidFill>
                    <a:latin typeface="Arial" charset="0"/>
                    <a:cs typeface="+mn-cs"/>
                  </a:rPr>
                  <a:t>Data</a:t>
                </a:r>
              </a:p>
            </p:txBody>
          </p:sp>
        </p:grpSp>
        <p:grpSp>
          <p:nvGrpSpPr>
            <p:cNvPr id="323593" name="Group 21"/>
            <p:cNvGrpSpPr>
              <a:grpSpLocks/>
            </p:cNvGrpSpPr>
            <p:nvPr/>
          </p:nvGrpSpPr>
          <p:grpSpPr bwMode="auto">
            <a:xfrm>
              <a:off x="3648" y="1728"/>
              <a:ext cx="1536" cy="576"/>
              <a:chOff x="3648" y="1728"/>
              <a:chExt cx="1536" cy="576"/>
            </a:xfrm>
          </p:grpSpPr>
          <p:sp>
            <p:nvSpPr>
              <p:cNvPr id="221206" name="Line 22"/>
              <p:cNvSpPr>
                <a:spLocks noChangeShapeType="1"/>
              </p:cNvSpPr>
              <p:nvPr/>
            </p:nvSpPr>
            <p:spPr bwMode="auto">
              <a:xfrm flipV="1">
                <a:off x="3696" y="1824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7" name="AutoShape 23"/>
              <p:cNvSpPr>
                <a:spLocks noChangeArrowheads="1"/>
              </p:cNvSpPr>
              <p:nvPr/>
            </p:nvSpPr>
            <p:spPr bwMode="auto">
              <a:xfrm>
                <a:off x="3648" y="1728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8" name="Line 24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09" name="Line 25"/>
              <p:cNvSpPr>
                <a:spLocks noChangeShapeType="1"/>
              </p:cNvSpPr>
              <p:nvPr/>
            </p:nvSpPr>
            <p:spPr bwMode="auto">
              <a:xfrm flipV="1">
                <a:off x="3696" y="2208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0" name="AutoShape 26"/>
              <p:cNvSpPr>
                <a:spLocks noChangeArrowheads="1"/>
              </p:cNvSpPr>
              <p:nvPr/>
            </p:nvSpPr>
            <p:spPr bwMode="auto">
              <a:xfrm>
                <a:off x="3648" y="2112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1" name="Line 27"/>
              <p:cNvSpPr>
                <a:spLocks noChangeShapeType="1"/>
              </p:cNvSpPr>
              <p:nvPr/>
            </p:nvSpPr>
            <p:spPr bwMode="auto">
              <a:xfrm>
                <a:off x="3696" y="2256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2" name="Rectangle 28"/>
              <p:cNvSpPr>
                <a:spLocks noChangeArrowheads="1"/>
              </p:cNvSpPr>
              <p:nvPr/>
            </p:nvSpPr>
            <p:spPr bwMode="auto">
              <a:xfrm>
                <a:off x="3840" y="1824"/>
                <a:ext cx="912" cy="480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Space-Time</a:t>
                </a:r>
              </a:p>
              <a:p>
                <a:pPr eaLnBrk="0" hangingPunct="0">
                  <a:defRPr/>
                </a:pPr>
                <a:r>
                  <a:rPr lang="en-US" sz="1800" b="1">
                    <a:solidFill>
                      <a:schemeClr val="bg1"/>
                    </a:solidFill>
                    <a:latin typeface="Arial" charset="0"/>
                    <a:cs typeface="+mn-cs"/>
                  </a:rPr>
                  <a:t>Decoder</a:t>
                </a:r>
                <a:endParaRPr lang="en-US" sz="2000">
                  <a:solidFill>
                    <a:schemeClr val="tx1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21213" name="Line 29"/>
              <p:cNvSpPr>
                <a:spLocks noChangeShapeType="1"/>
              </p:cNvSpPr>
              <p:nvPr/>
            </p:nvSpPr>
            <p:spPr bwMode="auto">
              <a:xfrm flipV="1">
                <a:off x="3696" y="2016"/>
                <a:ext cx="0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4" name="AutoShape 30"/>
              <p:cNvSpPr>
                <a:spLocks noChangeArrowheads="1"/>
              </p:cNvSpPr>
              <p:nvPr/>
            </p:nvSpPr>
            <p:spPr bwMode="auto">
              <a:xfrm>
                <a:off x="3648" y="1920"/>
                <a:ext cx="96" cy="96"/>
              </a:xfrm>
              <a:prstGeom prst="flowChartMerg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5" name="Line 31"/>
              <p:cNvSpPr>
                <a:spLocks noChangeShapeType="1"/>
              </p:cNvSpPr>
              <p:nvPr/>
            </p:nvSpPr>
            <p:spPr bwMode="auto">
              <a:xfrm>
                <a:off x="3696" y="2064"/>
                <a:ext cx="1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6" name="AutoShape 32"/>
              <p:cNvSpPr>
                <a:spLocks noChangeArrowheads="1"/>
              </p:cNvSpPr>
              <p:nvPr/>
            </p:nvSpPr>
            <p:spPr bwMode="auto">
              <a:xfrm>
                <a:off x="4752" y="1968"/>
                <a:ext cx="240" cy="153"/>
              </a:xfrm>
              <a:prstGeom prst="rightArrow">
                <a:avLst>
                  <a:gd name="adj1" fmla="val 50000"/>
                  <a:gd name="adj2" fmla="val 39216"/>
                </a:avLst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21217" name="Text Box 33"/>
              <p:cNvSpPr txBox="1">
                <a:spLocks noChangeArrowheads="1"/>
              </p:cNvSpPr>
              <p:nvPr/>
            </p:nvSpPr>
            <p:spPr bwMode="auto">
              <a:xfrm>
                <a:off x="4764" y="1776"/>
                <a:ext cx="4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lg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chemeClr val="tx1"/>
                    </a:solidFill>
                    <a:latin typeface="Arial" charset="0"/>
                    <a:cs typeface="+mn-cs"/>
                  </a:rPr>
                  <a:t>Data</a:t>
                </a:r>
              </a:p>
            </p:txBody>
          </p:sp>
        </p:grpSp>
      </p:grpSp>
      <p:sp>
        <p:nvSpPr>
          <p:cNvPr id="221218" name="Text Box 34"/>
          <p:cNvSpPr txBox="1">
            <a:spLocks noChangeArrowheads="1"/>
          </p:cNvSpPr>
          <p:nvPr/>
        </p:nvSpPr>
        <p:spPr bwMode="auto">
          <a:xfrm>
            <a:off x="762000" y="4800600"/>
            <a:ext cx="3886200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20000"/>
              </a:spcBef>
              <a:defRPr/>
            </a:pPr>
            <a:r>
              <a:rPr lang="en-US" sz="1800" b="1">
                <a:solidFill>
                  <a:schemeClr val="tx1"/>
                </a:solidFill>
                <a:latin typeface="Tahoma" charset="0"/>
                <a:cs typeface="+mn-cs"/>
              </a:rPr>
              <a:t>Potential Benefits: </a:t>
            </a:r>
          </a:p>
          <a:p>
            <a:pPr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  Diversity (robust communications)</a:t>
            </a:r>
          </a:p>
          <a:p>
            <a:pPr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latin typeface="Tahoma" charset="0"/>
                <a:cs typeface="+mn-cs"/>
              </a:rPr>
              <a:t>  Increased data throughput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Constant Envelope Modulations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Before ARTM (Tier 0)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PCM/FM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ja-JP" altLang="en-US" sz="1800" dirty="0">
                <a:latin typeface="Arial"/>
              </a:rPr>
              <a:t>“</a:t>
            </a:r>
            <a:r>
              <a:rPr lang="en-US" sz="1800" dirty="0"/>
              <a:t>Legacy</a:t>
            </a:r>
            <a:r>
              <a:rPr lang="ja-JP" altLang="en-US" sz="1800" dirty="0">
                <a:latin typeface="Arial"/>
              </a:rPr>
              <a:t>”</a:t>
            </a:r>
            <a:r>
              <a:rPr lang="en-US" sz="1800" dirty="0"/>
              <a:t> waveform for telemetry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Advanced Range Telemetry (ARTM) Program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ARTM Tier 1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Proprietary Feher-patented FQPSK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000" dirty="0"/>
              <a:t>FQPSK-B, Revision A1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000" dirty="0"/>
              <a:t>FQPSK-JR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SOQPSK-TG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000" dirty="0"/>
              <a:t>Equivalent in performance to FQPSK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sz="1000" dirty="0"/>
              <a:t>Non-proprietary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ARTM Tier 2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Multi-h CPM (M=4, L=3RC, h1 = 4/16, h2 = 5/16)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PCM/FM, SOQPSK and Multi-h CPM are all </a:t>
            </a:r>
            <a:r>
              <a:rPr lang="en-US" sz="2200" i="1" dirty="0">
                <a:cs typeface="+mn-cs"/>
              </a:rPr>
              <a:t>continuous phase modulations </a:t>
            </a:r>
            <a:r>
              <a:rPr lang="en-US" sz="2200" dirty="0">
                <a:cs typeface="+mn-cs"/>
              </a:rPr>
              <a:t>(CPM)</a:t>
            </a: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900">
                <a:cs typeface="+mj-cs"/>
              </a:rPr>
              <a:t>Alamouti Space-Time Coding</a:t>
            </a:r>
            <a:endParaRPr lang="en-US">
              <a:cs typeface="+mj-cs"/>
            </a:endParaRP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3117850" y="1676400"/>
            <a:ext cx="548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>
                <a:solidFill>
                  <a:schemeClr val="tx1"/>
                </a:solidFill>
                <a:latin typeface="Courier New" charset="0"/>
                <a:cs typeface="+mn-cs"/>
              </a:rPr>
              <a:t>A  B  C  D  E  F  G  H  I  J  K  L ...</a:t>
            </a:r>
          </a:p>
        </p:txBody>
      </p:sp>
      <p:sp>
        <p:nvSpPr>
          <p:cNvPr id="222212" name="AutoShape 4"/>
          <p:cNvSpPr>
            <a:spLocks noChangeArrowheads="1"/>
          </p:cNvSpPr>
          <p:nvPr/>
        </p:nvSpPr>
        <p:spPr bwMode="auto">
          <a:xfrm flipV="1">
            <a:off x="2438400" y="1676400"/>
            <a:ext cx="304800" cy="263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3" name="Line 5"/>
          <p:cNvSpPr>
            <a:spLocks noChangeShapeType="1"/>
          </p:cNvSpPr>
          <p:nvPr/>
        </p:nvSpPr>
        <p:spPr bwMode="auto">
          <a:xfrm>
            <a:off x="2590800" y="1905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4" name="AutoShape 6"/>
          <p:cNvSpPr>
            <a:spLocks noChangeArrowheads="1"/>
          </p:cNvSpPr>
          <p:nvPr/>
        </p:nvSpPr>
        <p:spPr bwMode="auto">
          <a:xfrm flipV="1">
            <a:off x="2438400" y="3429000"/>
            <a:ext cx="304800" cy="263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5" name="Line 7"/>
          <p:cNvSpPr>
            <a:spLocks noChangeShapeType="1"/>
          </p:cNvSpPr>
          <p:nvPr/>
        </p:nvSpPr>
        <p:spPr bwMode="auto">
          <a:xfrm>
            <a:off x="2590800" y="3657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1143000" y="3048000"/>
            <a:ext cx="1143000" cy="1066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space-time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encoder</a:t>
            </a:r>
          </a:p>
        </p:txBody>
      </p:sp>
      <p:sp>
        <p:nvSpPr>
          <p:cNvPr id="222217" name="Line 9"/>
          <p:cNvSpPr>
            <a:spLocks noChangeShapeType="1"/>
          </p:cNvSpPr>
          <p:nvPr/>
        </p:nvSpPr>
        <p:spPr bwMode="auto">
          <a:xfrm>
            <a:off x="2286000" y="2209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8" name="Line 10"/>
          <p:cNvSpPr>
            <a:spLocks noChangeShapeType="1"/>
          </p:cNvSpPr>
          <p:nvPr/>
        </p:nvSpPr>
        <p:spPr bwMode="auto">
          <a:xfrm>
            <a:off x="2286000" y="3962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3109913" y="2743200"/>
            <a:ext cx="56388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800">
                <a:solidFill>
                  <a:schemeClr val="tx1"/>
                </a:solidFill>
                <a:latin typeface="Courier New" charset="0"/>
                <a:cs typeface="+mn-cs"/>
              </a:rPr>
              <a:t>A -B* C -D* E -F* G -H* I -J* K -L* ...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800">
                <a:solidFill>
                  <a:schemeClr val="tx1"/>
                </a:solidFill>
                <a:latin typeface="Courier New" charset="0"/>
                <a:cs typeface="+mn-cs"/>
              </a:rPr>
              <a:t>B  A* D  C* F  E* H  G* J  I* L  K* ...</a:t>
            </a:r>
            <a:endParaRPr lang="en-US" sz="1800" baseline="30000">
              <a:solidFill>
                <a:schemeClr val="tx1"/>
              </a:solidFill>
              <a:latin typeface="Courier New" charset="0"/>
              <a:cs typeface="+mn-cs"/>
            </a:endParaRP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1143000" y="1981200"/>
            <a:ext cx="11430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traditional</a:t>
            </a:r>
          </a:p>
        </p:txBody>
      </p:sp>
      <p:sp>
        <p:nvSpPr>
          <p:cNvPr id="222221" name="AutoShape 13"/>
          <p:cNvSpPr>
            <a:spLocks noChangeArrowheads="1"/>
          </p:cNvSpPr>
          <p:nvPr/>
        </p:nvSpPr>
        <p:spPr bwMode="auto">
          <a:xfrm flipV="1">
            <a:off x="2438400" y="2743200"/>
            <a:ext cx="304800" cy="263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2" name="Line 14"/>
          <p:cNvSpPr>
            <a:spLocks noChangeShapeType="1"/>
          </p:cNvSpPr>
          <p:nvPr/>
        </p:nvSpPr>
        <p:spPr bwMode="auto">
          <a:xfrm>
            <a:off x="25908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3" name="Line 15"/>
          <p:cNvSpPr>
            <a:spLocks noChangeShapeType="1"/>
          </p:cNvSpPr>
          <p:nvPr/>
        </p:nvSpPr>
        <p:spPr bwMode="auto">
          <a:xfrm>
            <a:off x="2286000" y="3276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4" name="AutoShape 16"/>
          <p:cNvSpPr>
            <a:spLocks/>
          </p:cNvSpPr>
          <p:nvPr/>
        </p:nvSpPr>
        <p:spPr bwMode="auto">
          <a:xfrm rot="-5400000">
            <a:off x="3429000" y="35052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5" name="AutoShape 17"/>
          <p:cNvSpPr>
            <a:spLocks/>
          </p:cNvSpPr>
          <p:nvPr/>
        </p:nvSpPr>
        <p:spPr bwMode="auto">
          <a:xfrm rot="-5400000">
            <a:off x="4267200" y="35052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26" name="Text Box 18"/>
          <p:cNvSpPr txBox="1">
            <a:spLocks noChangeArrowheads="1"/>
          </p:cNvSpPr>
          <p:nvPr/>
        </p:nvSpPr>
        <p:spPr bwMode="auto">
          <a:xfrm>
            <a:off x="2971800" y="3962400"/>
            <a:ext cx="831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>
                <a:solidFill>
                  <a:schemeClr val="tx1"/>
                </a:solidFill>
                <a:cs typeface="+mn-cs"/>
              </a:rPr>
              <a:t>1st block</a:t>
            </a:r>
          </a:p>
        </p:txBody>
      </p:sp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3886200" y="3962400"/>
            <a:ext cx="8905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>
                <a:solidFill>
                  <a:schemeClr val="tx1"/>
                </a:solidFill>
                <a:cs typeface="+mn-cs"/>
              </a:rPr>
              <a:t>2nd block</a:t>
            </a:r>
          </a:p>
        </p:txBody>
      </p:sp>
      <p:sp>
        <p:nvSpPr>
          <p:cNvPr id="222228" name="Rectangle 20"/>
          <p:cNvSpPr>
            <a:spLocks noChangeArrowheads="1"/>
          </p:cNvSpPr>
          <p:nvPr/>
        </p:nvSpPr>
        <p:spPr bwMode="auto">
          <a:xfrm>
            <a:off x="762000" y="4724400"/>
            <a:ext cx="7772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2 transmit antennas + 1 receive antenna version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2 transmit antennas + 2 receive antennas version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800">
                <a:solidFill>
                  <a:schemeClr val="tx1"/>
                </a:solidFill>
                <a:cs typeface="+mn-cs"/>
              </a:rPr>
              <a:t>Calderbank showed that the Alamouti schemes are special cases of more general </a:t>
            </a:r>
            <a:r>
              <a:rPr lang="ja-JP" altLang="en-US" sz="1800">
                <a:solidFill>
                  <a:schemeClr val="tx1"/>
                </a:solidFill>
                <a:latin typeface="Arial"/>
                <a:cs typeface="+mn-cs"/>
              </a:rPr>
              <a:t>“</a:t>
            </a:r>
            <a:r>
              <a:rPr lang="en-US" sz="1800">
                <a:solidFill>
                  <a:schemeClr val="tx1"/>
                </a:solidFill>
                <a:cs typeface="+mn-cs"/>
              </a:rPr>
              <a:t>orthogonal designs</a:t>
            </a:r>
            <a:r>
              <a:rPr lang="ja-JP" altLang="en-US" sz="1800">
                <a:solidFill>
                  <a:schemeClr val="tx1"/>
                </a:solidFill>
                <a:latin typeface="Arial"/>
                <a:cs typeface="+mn-cs"/>
              </a:rPr>
              <a:t>”</a:t>
            </a:r>
            <a:endParaRPr lang="en-US" sz="1800">
              <a:solidFill>
                <a:schemeClr val="tx1"/>
              </a:solidFill>
              <a:cs typeface="+mn-cs"/>
            </a:endParaRPr>
          </a:p>
        </p:txBody>
      </p:sp>
      <p:sp>
        <p:nvSpPr>
          <p:cNvPr id="222229" name="AutoShape 21"/>
          <p:cNvSpPr>
            <a:spLocks/>
          </p:cNvSpPr>
          <p:nvPr/>
        </p:nvSpPr>
        <p:spPr bwMode="auto">
          <a:xfrm rot="-5400000">
            <a:off x="5067300" y="3543300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0" name="AutoShape 22"/>
          <p:cNvSpPr>
            <a:spLocks/>
          </p:cNvSpPr>
          <p:nvPr/>
        </p:nvSpPr>
        <p:spPr bwMode="auto">
          <a:xfrm rot="-5400000">
            <a:off x="5867400" y="35052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1" name="AutoShape 23"/>
          <p:cNvSpPr>
            <a:spLocks/>
          </p:cNvSpPr>
          <p:nvPr/>
        </p:nvSpPr>
        <p:spPr bwMode="auto">
          <a:xfrm rot="-5400000">
            <a:off x="6705600" y="35052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232" name="AutoShape 24"/>
          <p:cNvSpPr>
            <a:spLocks/>
          </p:cNvSpPr>
          <p:nvPr/>
        </p:nvSpPr>
        <p:spPr bwMode="auto">
          <a:xfrm rot="-5400000">
            <a:off x="7543800" y="35052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Traditional Transmission</a:t>
            </a:r>
            <a:endParaRPr lang="en-US">
              <a:latin typeface="Tahoma" charset="0"/>
              <a:cs typeface="+mj-cs"/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Each symbol is simultaneously sent from both antennas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Received signal energy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With the noise energy as N</a:t>
            </a:r>
            <a:r>
              <a:rPr lang="en-US" sz="2200" b="1" baseline="-25000">
                <a:latin typeface="Tahoma" charset="0"/>
                <a:cs typeface="+mn-cs"/>
              </a:rPr>
              <a:t>o</a:t>
            </a:r>
            <a:r>
              <a:rPr lang="en-US" sz="2200" b="1">
                <a:latin typeface="Tahoma" charset="0"/>
                <a:cs typeface="+mn-cs"/>
              </a:rPr>
              <a:t>, the received SNR is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</p:txBody>
      </p:sp>
      <p:graphicFrame>
        <p:nvGraphicFramePr>
          <p:cNvPr id="327683" name="Object 4"/>
          <p:cNvGraphicFramePr>
            <a:graphicFrameLocks noChangeAspect="1"/>
          </p:cNvGraphicFramePr>
          <p:nvPr/>
        </p:nvGraphicFramePr>
        <p:xfrm>
          <a:off x="838200" y="2030413"/>
          <a:ext cx="2667000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6" name="Equation" r:id="rId4" imgW="1270000" imgH="381000" progId="Equation.3">
                  <p:embed/>
                </p:oleObj>
              </mc:Choice>
              <mc:Fallback>
                <p:oleObj name="Equation" r:id="rId4" imgW="1270000" imgH="381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30413"/>
                        <a:ext cx="2667000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3657600" y="1993900"/>
            <a:ext cx="19812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>
                <a:solidFill>
                  <a:schemeClr val="tx1"/>
                </a:solidFill>
                <a:latin typeface="Tahoma" charset="0"/>
                <a:cs typeface="+mn-cs"/>
              </a:rPr>
              <a:t>Power equally divided between antennas</a:t>
            </a:r>
          </a:p>
        </p:txBody>
      </p:sp>
      <p:sp>
        <p:nvSpPr>
          <p:cNvPr id="223238" name="Line 6"/>
          <p:cNvSpPr>
            <a:spLocks noChangeShapeType="1"/>
          </p:cNvSpPr>
          <p:nvPr/>
        </p:nvSpPr>
        <p:spPr bwMode="auto">
          <a:xfrm flipH="1">
            <a:off x="1828800" y="2679700"/>
            <a:ext cx="1905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327686" name="Object 7"/>
          <p:cNvGraphicFramePr>
            <a:graphicFrameLocks noChangeAspect="1"/>
          </p:cNvGraphicFramePr>
          <p:nvPr/>
        </p:nvGraphicFramePr>
        <p:xfrm>
          <a:off x="763588" y="3571875"/>
          <a:ext cx="78073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7" name="Equation" r:id="rId6" imgW="4076700" imgH="406400" progId="Equation.3">
                  <p:embed/>
                </p:oleObj>
              </mc:Choice>
              <mc:Fallback>
                <p:oleObj name="Equation" r:id="rId6" imgW="4076700" imgH="406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3571875"/>
                        <a:ext cx="78073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687" name="Object 8"/>
          <p:cNvGraphicFramePr>
            <a:graphicFrameLocks noChangeAspect="1"/>
          </p:cNvGraphicFramePr>
          <p:nvPr/>
        </p:nvGraphicFramePr>
        <p:xfrm>
          <a:off x="857250" y="5045075"/>
          <a:ext cx="2170113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8" name="Equation" r:id="rId8" imgW="1358900" imgH="406400" progId="Equation.3">
                  <p:embed/>
                </p:oleObj>
              </mc:Choice>
              <mc:Fallback>
                <p:oleObj name="Equation" r:id="rId8" imgW="1358900" imgH="406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045075"/>
                        <a:ext cx="2170113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Alamouti Space-Time Coding</a:t>
            </a:r>
            <a:endParaRPr lang="en-US">
              <a:latin typeface="Tahoma" charset="0"/>
              <a:cs typeface="+mj-cs"/>
            </a:endParaRPr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Signal energy over one symbol time: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Received noise energy: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Signal-to-Noise Ratio: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00" b="1">
              <a:latin typeface="Tahoma" charset="0"/>
              <a:cs typeface="+mn-cs"/>
            </a:endParaRPr>
          </a:p>
        </p:txBody>
      </p:sp>
      <p:graphicFrame>
        <p:nvGraphicFramePr>
          <p:cNvPr id="329731" name="Object 4"/>
          <p:cNvGraphicFramePr>
            <a:graphicFrameLocks noChangeAspect="1"/>
          </p:cNvGraphicFramePr>
          <p:nvPr/>
        </p:nvGraphicFramePr>
        <p:xfrm>
          <a:off x="900113" y="2079625"/>
          <a:ext cx="55435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52" name="Equation" r:id="rId4" imgW="3111500" imgH="482600" progId="Equation.3">
                  <p:embed/>
                </p:oleObj>
              </mc:Choice>
              <mc:Fallback>
                <p:oleObj name="Equation" r:id="rId4" imgW="31115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079625"/>
                        <a:ext cx="554355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9732" name="Object 5"/>
          <p:cNvGraphicFramePr>
            <a:graphicFrameLocks noChangeAspect="1"/>
          </p:cNvGraphicFramePr>
          <p:nvPr/>
        </p:nvGraphicFramePr>
        <p:xfrm>
          <a:off x="739775" y="3552825"/>
          <a:ext cx="8274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53" name="Equation" r:id="rId6" imgW="5410200" imgH="406400" progId="Equation.3">
                  <p:embed/>
                </p:oleObj>
              </mc:Choice>
              <mc:Fallback>
                <p:oleObj name="Equation" r:id="rId6" imgW="54102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3552825"/>
                        <a:ext cx="8274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9733" name="Object 6"/>
          <p:cNvGraphicFramePr>
            <a:graphicFrameLocks noChangeAspect="1"/>
          </p:cNvGraphicFramePr>
          <p:nvPr/>
        </p:nvGraphicFramePr>
        <p:xfrm>
          <a:off x="914400" y="5092700"/>
          <a:ext cx="25908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54" name="Equation" r:id="rId8" imgW="1562100" imgH="406400" progId="Equation.3">
                  <p:embed/>
                </p:oleObj>
              </mc:Choice>
              <mc:Fallback>
                <p:oleObj name="Equation" r:id="rId8" imgW="1562100" imgH="406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092700"/>
                        <a:ext cx="25908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Symbol Error Rate - QPSK</a:t>
            </a:r>
            <a:endParaRPr lang="en-US" sz="300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graphicFrame>
        <p:nvGraphicFramePr>
          <p:cNvPr id="331778" name="Object 3"/>
          <p:cNvGraphicFramePr>
            <a:graphicFrameLocks noChangeAspect="1"/>
          </p:cNvGraphicFramePr>
          <p:nvPr/>
        </p:nvGraphicFramePr>
        <p:xfrm>
          <a:off x="960438" y="1851025"/>
          <a:ext cx="18415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02" name="Equation" r:id="rId4" imgW="1117600" imgH="482600" progId="Equation.3">
                  <p:embed/>
                </p:oleObj>
              </mc:Choice>
              <mc:Fallback>
                <p:oleObj name="Equation" r:id="rId4" imgW="1117600" imgH="482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438" y="1851025"/>
                        <a:ext cx="1841500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685800" y="4479925"/>
            <a:ext cx="6818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If the aircraft is rotated 360</a:t>
            </a: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  <a:sym typeface="Symbol" charset="0"/>
              </a:rPr>
              <a:t></a:t>
            </a: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 in the horizontal plane</a:t>
            </a: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746125" y="1377950"/>
            <a:ext cx="3106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SER for QPSK in AWGN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762000" y="2814638"/>
            <a:ext cx="6748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Using two transmit antennas (traditional signaling)</a:t>
            </a:r>
          </a:p>
        </p:txBody>
      </p:sp>
      <p:graphicFrame>
        <p:nvGraphicFramePr>
          <p:cNvPr id="331782" name="Object 7"/>
          <p:cNvGraphicFramePr>
            <a:graphicFrameLocks noChangeAspect="1"/>
          </p:cNvGraphicFramePr>
          <p:nvPr/>
        </p:nvGraphicFramePr>
        <p:xfrm>
          <a:off x="865188" y="3243263"/>
          <a:ext cx="42291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03" name="Equation" r:id="rId6" imgW="2565400" imgH="635000" progId="Equation.3">
                  <p:embed/>
                </p:oleObj>
              </mc:Choice>
              <mc:Fallback>
                <p:oleObj name="Equation" r:id="rId6" imgW="2565400" imgH="635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188" y="3243263"/>
                        <a:ext cx="42291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1783" name="Object 8"/>
          <p:cNvGraphicFramePr>
            <a:graphicFrameLocks noChangeAspect="1"/>
          </p:cNvGraphicFramePr>
          <p:nvPr/>
        </p:nvGraphicFramePr>
        <p:xfrm>
          <a:off x="925513" y="4995863"/>
          <a:ext cx="4897437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04" name="Equation" r:id="rId8" imgW="2971800" imgH="635000" progId="Equation.3">
                  <p:embed/>
                </p:oleObj>
              </mc:Choice>
              <mc:Fallback>
                <p:oleObj name="Equation" r:id="rId8" imgW="2971800" imgH="635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4995863"/>
                        <a:ext cx="4897437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Symbol Error Rate - QPSK</a:t>
            </a:r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685800" y="3505200"/>
            <a:ext cx="3051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For Alamouti signaling</a:t>
            </a:r>
          </a:p>
        </p:txBody>
      </p:sp>
      <p:graphicFrame>
        <p:nvGraphicFramePr>
          <p:cNvPr id="333827" name="Object 4"/>
          <p:cNvGraphicFramePr>
            <a:graphicFrameLocks noChangeAspect="1"/>
          </p:cNvGraphicFramePr>
          <p:nvPr/>
        </p:nvGraphicFramePr>
        <p:xfrm>
          <a:off x="727075" y="4017963"/>
          <a:ext cx="5216525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18" name="Equation" r:id="rId4" imgW="3073400" imgH="635000" progId="Equation.3">
                  <p:embed/>
                </p:oleObj>
              </mc:Choice>
              <mc:Fallback>
                <p:oleObj name="Equation" r:id="rId4" imgW="3073400" imgH="635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075" y="4017963"/>
                        <a:ext cx="5216525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3" name="AutoShape 5"/>
          <p:cNvSpPr>
            <a:spLocks noChangeArrowheads="1"/>
          </p:cNvSpPr>
          <p:nvPr/>
        </p:nvSpPr>
        <p:spPr bwMode="auto">
          <a:xfrm>
            <a:off x="6072188" y="41275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7334" name="Text Box 6"/>
          <p:cNvSpPr txBox="1">
            <a:spLocks noChangeArrowheads="1"/>
          </p:cNvSpPr>
          <p:nvPr/>
        </p:nvSpPr>
        <p:spPr bwMode="auto">
          <a:xfrm>
            <a:off x="6672263" y="3962400"/>
            <a:ext cx="19319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Only magnitudes of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transfer functions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used in sum</a:t>
            </a:r>
          </a:p>
        </p:txBody>
      </p:sp>
      <p:sp>
        <p:nvSpPr>
          <p:cNvPr id="2273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7772400" cy="685800"/>
          </a:xfrm>
        </p:spPr>
        <p:txBody>
          <a:bodyPr/>
          <a:lstStyle/>
          <a:p>
            <a:pPr eaLnBrk="1" hangingPunct="1">
              <a:buFont typeface="Wingdings 2" charset="0"/>
              <a:buNone/>
              <a:defRPr/>
            </a:pPr>
            <a:r>
              <a:rPr lang="en-US" sz="2600" b="1">
                <a:latin typeface="Tahoma" charset="0"/>
                <a:cs typeface="+mn-cs"/>
              </a:rPr>
              <a:t>Traditional signaling</a:t>
            </a:r>
          </a:p>
        </p:txBody>
      </p:sp>
      <p:graphicFrame>
        <p:nvGraphicFramePr>
          <p:cNvPr id="333831" name="Object 8"/>
          <p:cNvGraphicFramePr>
            <a:graphicFrameLocks noChangeAspect="1"/>
          </p:cNvGraphicFramePr>
          <p:nvPr/>
        </p:nvGraphicFramePr>
        <p:xfrm>
          <a:off x="641350" y="1884363"/>
          <a:ext cx="5116513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19" name="Equation" r:id="rId6" imgW="2971800" imgH="635000" progId="Equation.3">
                  <p:embed/>
                </p:oleObj>
              </mc:Choice>
              <mc:Fallback>
                <p:oleObj name="Equation" r:id="rId6" imgW="2971800" imgH="635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1884363"/>
                        <a:ext cx="5116513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7" name="AutoShape 9"/>
          <p:cNvSpPr>
            <a:spLocks noChangeArrowheads="1"/>
          </p:cNvSpPr>
          <p:nvPr/>
        </p:nvSpPr>
        <p:spPr bwMode="auto">
          <a:xfrm>
            <a:off x="5867400" y="19939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lg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6546850" y="1860550"/>
            <a:ext cx="2068513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Addition of transfer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functions leads to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reduction in effective</a:t>
            </a:r>
          </a:p>
          <a:p>
            <a:pPr algn="l" eaLnBrk="0" hangingPunct="0">
              <a:defRPr/>
            </a:pPr>
            <a:r>
              <a:rPr lang="en-US" sz="1600">
                <a:solidFill>
                  <a:schemeClr val="tx1"/>
                </a:solidFill>
                <a:latin typeface="Tahoma" charset="0"/>
                <a:cs typeface="+mn-cs"/>
              </a:rPr>
              <a:t>SNR</a:t>
            </a: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ext Box 2"/>
          <p:cNvSpPr txBox="1">
            <a:spLocks noChangeArrowheads="1"/>
          </p:cNvSpPr>
          <p:nvPr/>
        </p:nvSpPr>
        <p:spPr bwMode="auto">
          <a:xfrm>
            <a:off x="685800" y="1373188"/>
            <a:ext cx="6248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Consider BPSK Signaling and Assume 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s</a:t>
            </a:r>
            <a:r>
              <a:rPr lang="en-US" sz="2000" i="1" baseline="-25000">
                <a:solidFill>
                  <a:schemeClr val="tx1"/>
                </a:solidFill>
                <a:latin typeface="Tahoma" charset="0"/>
                <a:cs typeface="+mn-cs"/>
              </a:rPr>
              <a:t>1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 = s</a:t>
            </a:r>
            <a:r>
              <a:rPr lang="en-US" sz="2000" i="1" baseline="-25000">
                <a:solidFill>
                  <a:schemeClr val="tx1"/>
                </a:solidFill>
                <a:latin typeface="Tahoma" charset="0"/>
                <a:cs typeface="+mn-cs"/>
              </a:rPr>
              <a:t>2</a:t>
            </a:r>
            <a:r>
              <a:rPr lang="en-US" sz="2000" i="1">
                <a:solidFill>
                  <a:schemeClr val="tx1"/>
                </a:solidFill>
                <a:latin typeface="Tahoma" charset="0"/>
                <a:cs typeface="+mn-cs"/>
              </a:rPr>
              <a:t> = 1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Time Slot 1: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	Gain Pattern: </a:t>
            </a:r>
          </a:p>
          <a:p>
            <a:pPr algn="l" eaLnBrk="0" hangingPunct="0">
              <a:defRPr/>
            </a:pPr>
            <a:endParaRPr lang="en-US" sz="2000">
              <a:solidFill>
                <a:schemeClr val="tx1"/>
              </a:solidFill>
              <a:latin typeface="Tahoma" charset="0"/>
              <a:cs typeface="+mn-cs"/>
            </a:endParaRP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Time Slot 2:</a:t>
            </a:r>
          </a:p>
          <a:p>
            <a:pPr algn="l" eaLnBrk="0" hangingPunct="0">
              <a:defRPr/>
            </a:pP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	Gain Pattern: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Alamouti Scheme</a:t>
            </a:r>
            <a:endParaRPr lang="en-US" sz="3000">
              <a:solidFill>
                <a:schemeClr val="folHlink"/>
              </a:solidFill>
              <a:latin typeface="Tahoma" charset="0"/>
              <a:cs typeface="+mj-cs"/>
            </a:endParaRPr>
          </a:p>
        </p:txBody>
      </p:sp>
      <p:graphicFrame>
        <p:nvGraphicFramePr>
          <p:cNvPr id="335875" name="Object 4"/>
          <p:cNvGraphicFramePr>
            <a:graphicFrameLocks noChangeAspect="1"/>
          </p:cNvGraphicFramePr>
          <p:nvPr/>
        </p:nvGraphicFramePr>
        <p:xfrm>
          <a:off x="3276600" y="1827213"/>
          <a:ext cx="26162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63" name="Equation" r:id="rId4" imgW="1587500" imgH="431800" progId="Equation.3">
                  <p:embed/>
                </p:oleObj>
              </mc:Choice>
              <mc:Fallback>
                <p:oleObj name="Equation" r:id="rId4" imgW="15875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7213"/>
                        <a:ext cx="2616200" cy="71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5876" name="Object 5"/>
          <p:cNvGraphicFramePr>
            <a:graphicFrameLocks noChangeAspect="1"/>
          </p:cNvGraphicFramePr>
          <p:nvPr/>
        </p:nvGraphicFramePr>
        <p:xfrm>
          <a:off x="3286125" y="2792413"/>
          <a:ext cx="259556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64" name="Equation" r:id="rId6" imgW="1574800" imgH="431800" progId="Equation.3">
                  <p:embed/>
                </p:oleObj>
              </mc:Choice>
              <mc:Fallback>
                <p:oleObj name="Equation" r:id="rId6" imgW="15748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2792413"/>
                        <a:ext cx="2595563" cy="71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5877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666" b="25238"/>
          <a:stretch>
            <a:fillRect/>
          </a:stretch>
        </p:blipFill>
        <p:spPr bwMode="auto">
          <a:xfrm>
            <a:off x="1371600" y="3581400"/>
            <a:ext cx="65532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6477000" y="2362200"/>
            <a:ext cx="26670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600">
                <a:solidFill>
                  <a:schemeClr val="folHlink"/>
                </a:solidFill>
                <a:latin typeface="Tahoma" charset="0"/>
                <a:cs typeface="+mn-cs"/>
              </a:rPr>
              <a:t>Antenna Pattern Interpretation</a:t>
            </a: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Symbol Error Rate</a:t>
            </a:r>
            <a:endParaRPr lang="en-US">
              <a:latin typeface="Tahoma" charset="0"/>
              <a:cs typeface="+mj-cs"/>
            </a:endParaRP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4838"/>
            <a:ext cx="8229600" cy="2133600"/>
          </a:xfrm>
          <a:solidFill>
            <a:srgbClr val="CC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Similar expressions have been derived for:</a:t>
            </a:r>
            <a:endParaRPr lang="en-US" sz="2200">
              <a:latin typeface="Tahoma" charset="0"/>
              <a:cs typeface="+mn-cs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>
                <a:latin typeface="Tahoma" charset="0"/>
                <a:cs typeface="+mn-cs"/>
              </a:rPr>
              <a:t>Polarization diversity at receiver (Maximal Ratio combining)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>
                <a:latin typeface="Tahoma" charset="0"/>
                <a:cs typeface="+mn-cs"/>
              </a:rPr>
              <a:t>One multipath (ground) bounce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SzPct val="100000"/>
              <a:buFont typeface="Times" charset="0"/>
              <a:buChar char="•"/>
              <a:defRPr/>
            </a:pPr>
            <a:r>
              <a:rPr lang="en-US" sz="2200">
                <a:latin typeface="Tahoma" charset="0"/>
                <a:cs typeface="+mn-cs"/>
              </a:rPr>
              <a:t>BPSK and 16-QAM signal constellations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r>
              <a:rPr lang="en-US" sz="2200" b="1">
                <a:latin typeface="Tahoma" charset="0"/>
                <a:cs typeface="+mn-cs"/>
              </a:rPr>
              <a:t>for both Traditional Signaling and Alamouti Signaling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40000"/>
              </a:spcBef>
              <a:buFont typeface="Wingdings 2" charset="0"/>
              <a:buNone/>
              <a:defRPr/>
            </a:pPr>
            <a:endParaRPr lang="en-US" sz="2200" b="1">
              <a:latin typeface="Tahoma" charset="0"/>
              <a:cs typeface="+mn-cs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SER Simulations</a:t>
            </a:r>
            <a:endParaRPr lang="en-US" sz="300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sp>
        <p:nvSpPr>
          <p:cNvPr id="230404" name="Text Box 4"/>
          <p:cNvSpPr txBox="1">
            <a:spLocks noChangeArrowheads="1"/>
          </p:cNvSpPr>
          <p:nvPr/>
        </p:nvSpPr>
        <p:spPr bwMode="auto">
          <a:xfrm>
            <a:off x="1524000" y="1350963"/>
            <a:ext cx="5721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Separation: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20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Horizontal, 8</a:t>
            </a:r>
            <a:r>
              <a:rPr lang="ja-JP" altLang="en-US" sz="20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 Vertical</a:t>
            </a:r>
          </a:p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Antenna Patterns:	</a:t>
            </a:r>
            <a:r>
              <a:rPr lang="en-US" sz="2000">
                <a:solidFill>
                  <a:schemeClr val="tx1"/>
                </a:solidFill>
                <a:latin typeface="Tahoma" charset="0"/>
                <a:cs typeface="+mn-cs"/>
              </a:rPr>
              <a:t>Isotropic</a:t>
            </a:r>
          </a:p>
        </p:txBody>
      </p:sp>
      <p:pic>
        <p:nvPicPr>
          <p:cNvPr id="23040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771650"/>
            <a:ext cx="59436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30406" name="Rectangle 6"/>
          <p:cNvSpPr>
            <a:spLocks noChangeArrowheads="1"/>
          </p:cNvSpPr>
          <p:nvPr/>
        </p:nvSpPr>
        <p:spPr bwMode="auto">
          <a:xfrm>
            <a:off x="6705600" y="2709863"/>
            <a:ext cx="220186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Simple AWGN Channel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SER Simulations</a:t>
            </a:r>
            <a:endParaRPr lang="en-US" sz="3000">
              <a:solidFill>
                <a:schemeClr val="bg2"/>
              </a:solidFill>
              <a:latin typeface="Tahoma" charset="0"/>
              <a:cs typeface="+mj-cs"/>
            </a:endParaRPr>
          </a:p>
        </p:txBody>
      </p:sp>
      <p:sp>
        <p:nvSpPr>
          <p:cNvPr id="231428" name="Text Box 4"/>
          <p:cNvSpPr txBox="1">
            <a:spLocks noChangeArrowheads="1"/>
          </p:cNvSpPr>
          <p:nvPr/>
        </p:nvSpPr>
        <p:spPr bwMode="auto">
          <a:xfrm>
            <a:off x="609600" y="5786438"/>
            <a:ext cx="68373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2000" b="1">
                <a:solidFill>
                  <a:schemeClr val="tx1"/>
                </a:solidFill>
                <a:latin typeface="Tahoma" charset="0"/>
                <a:cs typeface="+mn-cs"/>
              </a:rPr>
              <a:t>Results Identical to Single Receive Antenna System </a:t>
            </a:r>
          </a:p>
        </p:txBody>
      </p:sp>
      <p:pic>
        <p:nvPicPr>
          <p:cNvPr id="2314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59436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lg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31430" name="Rectangle 6"/>
          <p:cNvSpPr>
            <a:spLocks noChangeArrowheads="1"/>
          </p:cNvSpPr>
          <p:nvPr/>
        </p:nvSpPr>
        <p:spPr bwMode="auto">
          <a:xfrm>
            <a:off x="5870575" y="2444750"/>
            <a:ext cx="32734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Circular</a:t>
            </a:r>
            <a:r>
              <a:rPr lang="en-US" sz="3600">
                <a:solidFill>
                  <a:schemeClr val="tx1"/>
                </a:solidFill>
                <a:latin typeface="Arial Black" charset="0"/>
                <a:cs typeface="+mn-cs"/>
              </a:rPr>
              <a:t> </a:t>
            </a:r>
            <a:r>
              <a:rPr lang="en-US" sz="3000">
                <a:solidFill>
                  <a:schemeClr val="bg2"/>
                </a:solidFill>
                <a:latin typeface="Arial Black" charset="0"/>
                <a:cs typeface="+mn-cs"/>
              </a:rPr>
              <a:t>Polarization Diversity Reception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extBox 97"/>
          <p:cNvSpPr txBox="1">
            <a:spLocks noChangeArrowheads="1"/>
          </p:cNvSpPr>
          <p:nvPr/>
        </p:nvSpPr>
        <p:spPr bwMode="auto">
          <a:xfrm>
            <a:off x="1878013" y="2667000"/>
            <a:ext cx="484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186" name="TextBox 105"/>
          <p:cNvSpPr txBox="1">
            <a:spLocks noChangeArrowheads="1"/>
          </p:cNvSpPr>
          <p:nvPr/>
        </p:nvSpPr>
        <p:spPr bwMode="auto">
          <a:xfrm>
            <a:off x="1878013" y="1828800"/>
            <a:ext cx="484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1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Airborne Configuration</a:t>
            </a:r>
          </a:p>
        </p:txBody>
      </p:sp>
      <p:sp>
        <p:nvSpPr>
          <p:cNvPr id="34918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71502C5-AD39-C947-AFB3-AC27592F9C6C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169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49189" name="Rectangle 3"/>
          <p:cNvSpPr>
            <a:spLocks noChangeArrowheads="1"/>
          </p:cNvSpPr>
          <p:nvPr/>
        </p:nvSpPr>
        <p:spPr bwMode="auto">
          <a:xfrm>
            <a:off x="609600" y="1828800"/>
            <a:ext cx="1295400" cy="12954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STC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sp>
        <p:nvSpPr>
          <p:cNvPr id="349190" name="Rectangle 7"/>
          <p:cNvSpPr>
            <a:spLocks noChangeArrowheads="1"/>
          </p:cNvSpPr>
          <p:nvPr/>
        </p:nvSpPr>
        <p:spPr bwMode="auto">
          <a:xfrm>
            <a:off x="609600" y="3733800"/>
            <a:ext cx="12954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SOQPSK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cxnSp>
        <p:nvCxnSpPr>
          <p:cNvPr id="349191" name="Straight Connector 9"/>
          <p:cNvCxnSpPr>
            <a:cxnSpLocks noChangeShapeType="1"/>
          </p:cNvCxnSpPr>
          <p:nvPr/>
        </p:nvCxnSpPr>
        <p:spPr bwMode="auto">
          <a:xfrm>
            <a:off x="4953000" y="41148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192" name="Rectangle 12"/>
          <p:cNvSpPr>
            <a:spLocks noChangeArrowheads="1"/>
          </p:cNvSpPr>
          <p:nvPr/>
        </p:nvSpPr>
        <p:spPr bwMode="auto">
          <a:xfrm>
            <a:off x="2362200" y="18288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193" name="Rectangle 16"/>
          <p:cNvSpPr>
            <a:spLocks noChangeArrowheads="1"/>
          </p:cNvSpPr>
          <p:nvPr/>
        </p:nvSpPr>
        <p:spPr bwMode="auto">
          <a:xfrm>
            <a:off x="5943600" y="19050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+</a:t>
            </a:r>
          </a:p>
        </p:txBody>
      </p:sp>
      <p:cxnSp>
        <p:nvCxnSpPr>
          <p:cNvPr id="349194" name="Straight Connector 25"/>
          <p:cNvCxnSpPr>
            <a:cxnSpLocks noChangeShapeType="1"/>
          </p:cNvCxnSpPr>
          <p:nvPr/>
        </p:nvCxnSpPr>
        <p:spPr bwMode="auto">
          <a:xfrm>
            <a:off x="1905000" y="20574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195" name="Straight Connector 26"/>
          <p:cNvCxnSpPr>
            <a:cxnSpLocks noChangeShapeType="1"/>
          </p:cNvCxnSpPr>
          <p:nvPr/>
        </p:nvCxnSpPr>
        <p:spPr bwMode="auto">
          <a:xfrm>
            <a:off x="1905000" y="28956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196" name="Straight Connector 28"/>
          <p:cNvCxnSpPr>
            <a:cxnSpLocks noChangeShapeType="1"/>
          </p:cNvCxnSpPr>
          <p:nvPr/>
        </p:nvCxnSpPr>
        <p:spPr bwMode="auto">
          <a:xfrm>
            <a:off x="6553200" y="2209800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349197" name="Group 41"/>
          <p:cNvGrpSpPr>
            <a:grpSpLocks/>
          </p:cNvGrpSpPr>
          <p:nvPr/>
        </p:nvGrpSpPr>
        <p:grpSpPr bwMode="auto">
          <a:xfrm>
            <a:off x="4495800" y="1981200"/>
            <a:ext cx="609600" cy="152400"/>
            <a:chOff x="4343400" y="1981200"/>
            <a:chExt cx="914400" cy="152400"/>
          </a:xfrm>
        </p:grpSpPr>
        <p:cxnSp>
          <p:nvCxnSpPr>
            <p:cNvPr id="349273" name="Straight Connector 30"/>
            <p:cNvCxnSpPr>
              <a:cxnSpLocks noChangeShapeType="1"/>
            </p:cNvCxnSpPr>
            <p:nvPr/>
          </p:nvCxnSpPr>
          <p:spPr bwMode="auto">
            <a:xfrm>
              <a:off x="4343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4" name="Straight Connector 32"/>
            <p:cNvCxnSpPr>
              <a:cxnSpLocks noChangeShapeType="1"/>
            </p:cNvCxnSpPr>
            <p:nvPr/>
          </p:nvCxnSpPr>
          <p:spPr bwMode="auto">
            <a:xfrm rot="5400000" flipH="1" flipV="1">
              <a:off x="5029200" y="20574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5" name="Straight Connector 34"/>
            <p:cNvCxnSpPr>
              <a:cxnSpLocks noChangeShapeType="1"/>
            </p:cNvCxnSpPr>
            <p:nvPr/>
          </p:nvCxnSpPr>
          <p:spPr bwMode="auto">
            <a:xfrm rot="16200000" flipH="1">
              <a:off x="45720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6" name="Straight Connector 36"/>
            <p:cNvCxnSpPr>
              <a:cxnSpLocks noChangeShapeType="1"/>
            </p:cNvCxnSpPr>
            <p:nvPr/>
          </p:nvCxnSpPr>
          <p:spPr bwMode="auto">
            <a:xfrm rot="5400000" flipH="1" flipV="1">
              <a:off x="47244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7" name="Straight Connector 37"/>
            <p:cNvCxnSpPr>
              <a:cxnSpLocks noChangeShapeType="1"/>
            </p:cNvCxnSpPr>
            <p:nvPr/>
          </p:nvCxnSpPr>
          <p:spPr bwMode="auto">
            <a:xfrm rot="16200000" flipH="1">
              <a:off x="48768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8" name="Straight Connector 38"/>
            <p:cNvCxnSpPr>
              <a:cxnSpLocks noChangeShapeType="1"/>
            </p:cNvCxnSpPr>
            <p:nvPr/>
          </p:nvCxnSpPr>
          <p:spPr bwMode="auto">
            <a:xfrm rot="5400000" flipH="1" flipV="1">
              <a:off x="4495800" y="19812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9" name="Straight Connector 40"/>
            <p:cNvCxnSpPr>
              <a:cxnSpLocks noChangeShapeType="1"/>
            </p:cNvCxnSpPr>
            <p:nvPr/>
          </p:nvCxnSpPr>
          <p:spPr bwMode="auto">
            <a:xfrm>
              <a:off x="5105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49198" name="Straight Connector 42"/>
          <p:cNvCxnSpPr>
            <a:cxnSpLocks noChangeShapeType="1"/>
          </p:cNvCxnSpPr>
          <p:nvPr/>
        </p:nvCxnSpPr>
        <p:spPr bwMode="auto">
          <a:xfrm>
            <a:off x="5029200" y="2057400"/>
            <a:ext cx="914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199" name="Straight Connector 45"/>
          <p:cNvCxnSpPr>
            <a:cxnSpLocks noChangeShapeType="1"/>
          </p:cNvCxnSpPr>
          <p:nvPr/>
        </p:nvCxnSpPr>
        <p:spPr bwMode="auto">
          <a:xfrm>
            <a:off x="4267200" y="2057400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349200" name="Group 57"/>
          <p:cNvGrpSpPr>
            <a:grpSpLocks/>
          </p:cNvGrpSpPr>
          <p:nvPr/>
        </p:nvGrpSpPr>
        <p:grpSpPr bwMode="auto">
          <a:xfrm>
            <a:off x="4495800" y="2819400"/>
            <a:ext cx="609600" cy="152400"/>
            <a:chOff x="4343400" y="1981200"/>
            <a:chExt cx="914400" cy="152400"/>
          </a:xfrm>
        </p:grpSpPr>
        <p:cxnSp>
          <p:nvCxnSpPr>
            <p:cNvPr id="349266" name="Straight Connector 58"/>
            <p:cNvCxnSpPr>
              <a:cxnSpLocks noChangeShapeType="1"/>
            </p:cNvCxnSpPr>
            <p:nvPr/>
          </p:nvCxnSpPr>
          <p:spPr bwMode="auto">
            <a:xfrm>
              <a:off x="4343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7" name="Straight Connector 59"/>
            <p:cNvCxnSpPr>
              <a:cxnSpLocks noChangeShapeType="1"/>
            </p:cNvCxnSpPr>
            <p:nvPr/>
          </p:nvCxnSpPr>
          <p:spPr bwMode="auto">
            <a:xfrm rot="5400000" flipH="1" flipV="1">
              <a:off x="5029200" y="20574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8" name="Straight Connector 60"/>
            <p:cNvCxnSpPr>
              <a:cxnSpLocks noChangeShapeType="1"/>
            </p:cNvCxnSpPr>
            <p:nvPr/>
          </p:nvCxnSpPr>
          <p:spPr bwMode="auto">
            <a:xfrm rot="16200000" flipH="1">
              <a:off x="45720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69" name="Straight Connector 61"/>
            <p:cNvCxnSpPr>
              <a:cxnSpLocks noChangeShapeType="1"/>
            </p:cNvCxnSpPr>
            <p:nvPr/>
          </p:nvCxnSpPr>
          <p:spPr bwMode="auto">
            <a:xfrm rot="5400000" flipH="1" flipV="1">
              <a:off x="47244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0" name="Straight Connector 62"/>
            <p:cNvCxnSpPr>
              <a:cxnSpLocks noChangeShapeType="1"/>
            </p:cNvCxnSpPr>
            <p:nvPr/>
          </p:nvCxnSpPr>
          <p:spPr bwMode="auto">
            <a:xfrm rot="16200000" flipH="1">
              <a:off x="4876800" y="1981200"/>
              <a:ext cx="152400" cy="1524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1" name="Straight Connector 63"/>
            <p:cNvCxnSpPr>
              <a:cxnSpLocks noChangeShapeType="1"/>
            </p:cNvCxnSpPr>
            <p:nvPr/>
          </p:nvCxnSpPr>
          <p:spPr bwMode="auto">
            <a:xfrm rot="5400000" flipH="1" flipV="1">
              <a:off x="4495800" y="1981200"/>
              <a:ext cx="76200" cy="76200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9272" name="Straight Connector 64"/>
            <p:cNvCxnSpPr>
              <a:cxnSpLocks noChangeShapeType="1"/>
            </p:cNvCxnSpPr>
            <p:nvPr/>
          </p:nvCxnSpPr>
          <p:spPr bwMode="auto">
            <a:xfrm>
              <a:off x="5105400" y="2057400"/>
              <a:ext cx="152400" cy="1588"/>
            </a:xfrm>
            <a:prstGeom prst="line">
              <a:avLst/>
            </a:prstGeom>
            <a:noFill/>
            <a:ln w="19050">
              <a:solidFill>
                <a:srgbClr val="001E4C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49201" name="Straight Connector 65"/>
          <p:cNvCxnSpPr>
            <a:cxnSpLocks noChangeShapeType="1"/>
          </p:cNvCxnSpPr>
          <p:nvPr/>
        </p:nvCxnSpPr>
        <p:spPr bwMode="auto">
          <a:xfrm>
            <a:off x="5029200" y="2895600"/>
            <a:ext cx="609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02" name="Straight Connector 66"/>
          <p:cNvCxnSpPr>
            <a:cxnSpLocks noChangeShapeType="1"/>
          </p:cNvCxnSpPr>
          <p:nvPr/>
        </p:nvCxnSpPr>
        <p:spPr bwMode="auto">
          <a:xfrm>
            <a:off x="4267200" y="2895600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03" name="Straight Connector 70"/>
          <p:cNvCxnSpPr>
            <a:cxnSpLocks noChangeShapeType="1"/>
          </p:cNvCxnSpPr>
          <p:nvPr/>
        </p:nvCxnSpPr>
        <p:spPr bwMode="auto">
          <a:xfrm>
            <a:off x="1905000" y="4267200"/>
            <a:ext cx="1219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204" name="Rectangle 72"/>
          <p:cNvSpPr>
            <a:spLocks noChangeArrowheads="1"/>
          </p:cNvSpPr>
          <p:nvPr/>
        </p:nvSpPr>
        <p:spPr bwMode="auto">
          <a:xfrm>
            <a:off x="5943600" y="39624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+</a:t>
            </a:r>
          </a:p>
        </p:txBody>
      </p:sp>
      <p:sp>
        <p:nvSpPr>
          <p:cNvPr id="349205" name="Rectangle 73"/>
          <p:cNvSpPr>
            <a:spLocks noChangeArrowheads="1"/>
          </p:cNvSpPr>
          <p:nvPr/>
        </p:nvSpPr>
        <p:spPr bwMode="auto">
          <a:xfrm>
            <a:off x="4343400" y="3962400"/>
            <a:ext cx="6096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÷</a:t>
            </a:r>
          </a:p>
        </p:txBody>
      </p:sp>
      <p:cxnSp>
        <p:nvCxnSpPr>
          <p:cNvPr id="349206" name="Straight Connector 82"/>
          <p:cNvCxnSpPr>
            <a:cxnSpLocks noChangeShapeType="1"/>
          </p:cNvCxnSpPr>
          <p:nvPr/>
        </p:nvCxnSpPr>
        <p:spPr bwMode="auto">
          <a:xfrm>
            <a:off x="3810000" y="42672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07" name="Straight Connector 87"/>
          <p:cNvCxnSpPr>
            <a:cxnSpLocks noChangeShapeType="1"/>
          </p:cNvCxnSpPr>
          <p:nvPr/>
        </p:nvCxnSpPr>
        <p:spPr bwMode="auto">
          <a:xfrm>
            <a:off x="4953000" y="4419600"/>
            <a:ext cx="990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08" name="Straight Connector 89"/>
          <p:cNvCxnSpPr>
            <a:cxnSpLocks noChangeShapeType="1"/>
          </p:cNvCxnSpPr>
          <p:nvPr/>
        </p:nvCxnSpPr>
        <p:spPr bwMode="auto">
          <a:xfrm>
            <a:off x="5638800" y="4114800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09" name="Straight Connector 98"/>
          <p:cNvCxnSpPr>
            <a:cxnSpLocks noChangeShapeType="1"/>
          </p:cNvCxnSpPr>
          <p:nvPr/>
        </p:nvCxnSpPr>
        <p:spPr bwMode="auto">
          <a:xfrm rot="5400000">
            <a:off x="5029994" y="3504406"/>
            <a:ext cx="1219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10" name="Straight Connector 101"/>
          <p:cNvCxnSpPr>
            <a:cxnSpLocks noChangeShapeType="1"/>
          </p:cNvCxnSpPr>
          <p:nvPr/>
        </p:nvCxnSpPr>
        <p:spPr bwMode="auto">
          <a:xfrm rot="5400000" flipH="1" flipV="1">
            <a:off x="5256213" y="2590800"/>
            <a:ext cx="458788" cy="1587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11" name="Straight Connector 104"/>
          <p:cNvCxnSpPr>
            <a:cxnSpLocks noChangeShapeType="1"/>
          </p:cNvCxnSpPr>
          <p:nvPr/>
        </p:nvCxnSpPr>
        <p:spPr bwMode="auto">
          <a:xfrm>
            <a:off x="5486400" y="2362200"/>
            <a:ext cx="457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12" name="Straight Connector 108"/>
          <p:cNvCxnSpPr>
            <a:cxnSpLocks noChangeShapeType="1"/>
          </p:cNvCxnSpPr>
          <p:nvPr/>
        </p:nvCxnSpPr>
        <p:spPr bwMode="auto">
          <a:xfrm rot="5400000" flipH="1" flipV="1">
            <a:off x="4915694" y="3542506"/>
            <a:ext cx="1143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1" name="Arc 110"/>
          <p:cNvSpPr/>
          <p:nvPr/>
        </p:nvSpPr>
        <p:spPr bwMode="auto">
          <a:xfrm flipH="1">
            <a:off x="5410200" y="2819400"/>
            <a:ext cx="152400" cy="152400"/>
          </a:xfrm>
          <a:prstGeom prst="arc">
            <a:avLst>
              <a:gd name="adj1" fmla="val 16200000"/>
              <a:gd name="adj2" fmla="val 5400000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grpSp>
        <p:nvGrpSpPr>
          <p:cNvPr id="349214" name="Group 119"/>
          <p:cNvGrpSpPr>
            <a:grpSpLocks/>
          </p:cNvGrpSpPr>
          <p:nvPr/>
        </p:nvGrpSpPr>
        <p:grpSpPr bwMode="auto">
          <a:xfrm>
            <a:off x="6934200" y="1371600"/>
            <a:ext cx="609600" cy="533400"/>
            <a:chOff x="4038600" y="4876800"/>
            <a:chExt cx="609600" cy="533400"/>
          </a:xfrm>
        </p:grpSpPr>
        <p:sp>
          <p:nvSpPr>
            <p:cNvPr id="349262" name="Freeform 115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63" name="Rectangle 113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4" name="Rectangle 114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5" name="Rectangle 116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cxnSp>
        <p:nvCxnSpPr>
          <p:cNvPr id="349215" name="Straight Connector 118"/>
          <p:cNvCxnSpPr>
            <a:cxnSpLocks noChangeShapeType="1"/>
          </p:cNvCxnSpPr>
          <p:nvPr/>
        </p:nvCxnSpPr>
        <p:spPr bwMode="auto">
          <a:xfrm rot="5400000" flipH="1" flipV="1">
            <a:off x="7087394" y="20566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16" name="Straight Connector 121"/>
          <p:cNvCxnSpPr>
            <a:cxnSpLocks noChangeShapeType="1"/>
          </p:cNvCxnSpPr>
          <p:nvPr/>
        </p:nvCxnSpPr>
        <p:spPr bwMode="auto">
          <a:xfrm>
            <a:off x="6553200" y="4267200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349217" name="Group 122"/>
          <p:cNvGrpSpPr>
            <a:grpSpLocks/>
          </p:cNvGrpSpPr>
          <p:nvPr/>
        </p:nvGrpSpPr>
        <p:grpSpPr bwMode="auto">
          <a:xfrm>
            <a:off x="6934200" y="3429000"/>
            <a:ext cx="609600" cy="533400"/>
            <a:chOff x="4038600" y="4876800"/>
            <a:chExt cx="609600" cy="533400"/>
          </a:xfrm>
        </p:grpSpPr>
        <p:sp>
          <p:nvSpPr>
            <p:cNvPr id="349258" name="Freeform 123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59" name="Rectangle 124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0" name="Rectangle 125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61" name="Rectangle 126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cxnSp>
        <p:nvCxnSpPr>
          <p:cNvPr id="349218" name="Straight Connector 127"/>
          <p:cNvCxnSpPr>
            <a:cxnSpLocks noChangeShapeType="1"/>
          </p:cNvCxnSpPr>
          <p:nvPr/>
        </p:nvCxnSpPr>
        <p:spPr bwMode="auto">
          <a:xfrm rot="5400000" flipH="1" flipV="1">
            <a:off x="7087394" y="41140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219" name="TextBox 128"/>
          <p:cNvSpPr txBox="1">
            <a:spLocks noChangeArrowheads="1"/>
          </p:cNvSpPr>
          <p:nvPr/>
        </p:nvSpPr>
        <p:spPr bwMode="auto">
          <a:xfrm>
            <a:off x="2133600" y="22860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20" name="TextBox 133"/>
          <p:cNvSpPr txBox="1">
            <a:spLocks noChangeArrowheads="1"/>
          </p:cNvSpPr>
          <p:nvPr/>
        </p:nvSpPr>
        <p:spPr bwMode="auto">
          <a:xfrm>
            <a:off x="4648200" y="1752600"/>
            <a:ext cx="449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3 dB</a:t>
            </a:r>
          </a:p>
        </p:txBody>
      </p:sp>
      <p:sp>
        <p:nvSpPr>
          <p:cNvPr id="349221" name="TextBox 134"/>
          <p:cNvSpPr txBox="1">
            <a:spLocks noChangeArrowheads="1"/>
          </p:cNvSpPr>
          <p:nvPr/>
        </p:nvSpPr>
        <p:spPr bwMode="auto">
          <a:xfrm>
            <a:off x="4648200" y="2590800"/>
            <a:ext cx="449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3 dB</a:t>
            </a:r>
          </a:p>
        </p:txBody>
      </p:sp>
      <p:sp>
        <p:nvSpPr>
          <p:cNvPr id="349222" name="TextBox 136"/>
          <p:cNvSpPr txBox="1">
            <a:spLocks noChangeArrowheads="1"/>
          </p:cNvSpPr>
          <p:nvPr/>
        </p:nvSpPr>
        <p:spPr bwMode="auto">
          <a:xfrm>
            <a:off x="4419600" y="2133600"/>
            <a:ext cx="83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 7016-3</a:t>
            </a:r>
          </a:p>
        </p:txBody>
      </p:sp>
      <p:sp>
        <p:nvSpPr>
          <p:cNvPr id="349223" name="TextBox 140"/>
          <p:cNvSpPr txBox="1">
            <a:spLocks noChangeArrowheads="1"/>
          </p:cNvSpPr>
          <p:nvPr/>
        </p:nvSpPr>
        <p:spPr bwMode="auto">
          <a:xfrm>
            <a:off x="5791200" y="25146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24" name="TextBox 142"/>
          <p:cNvSpPr txBox="1">
            <a:spLocks noChangeArrowheads="1"/>
          </p:cNvSpPr>
          <p:nvPr/>
        </p:nvSpPr>
        <p:spPr bwMode="auto">
          <a:xfrm>
            <a:off x="7620000" y="1447800"/>
            <a:ext cx="11779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upper antenna</a:t>
            </a:r>
          </a:p>
        </p:txBody>
      </p:sp>
      <p:sp>
        <p:nvSpPr>
          <p:cNvPr id="349225" name="TextBox 143"/>
          <p:cNvSpPr txBox="1">
            <a:spLocks noChangeArrowheads="1"/>
          </p:cNvSpPr>
          <p:nvPr/>
        </p:nvSpPr>
        <p:spPr bwMode="auto">
          <a:xfrm>
            <a:off x="7620000" y="3352800"/>
            <a:ext cx="1150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lower antenna</a:t>
            </a:r>
          </a:p>
        </p:txBody>
      </p:sp>
      <p:sp>
        <p:nvSpPr>
          <p:cNvPr id="349226" name="TextBox 96"/>
          <p:cNvSpPr txBox="1">
            <a:spLocks noChangeArrowheads="1"/>
          </p:cNvSpPr>
          <p:nvPr/>
        </p:nvSpPr>
        <p:spPr bwMode="auto">
          <a:xfrm>
            <a:off x="1905000" y="4038600"/>
            <a:ext cx="484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10 W</a:t>
            </a:r>
          </a:p>
        </p:txBody>
      </p:sp>
      <p:sp>
        <p:nvSpPr>
          <p:cNvPr id="349227" name="TextBox 99"/>
          <p:cNvSpPr txBox="1">
            <a:spLocks noChangeArrowheads="1"/>
          </p:cNvSpPr>
          <p:nvPr/>
        </p:nvSpPr>
        <p:spPr bwMode="auto">
          <a:xfrm>
            <a:off x="5029200" y="41910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28" name="TextBox 100"/>
          <p:cNvSpPr txBox="1">
            <a:spLocks noChangeArrowheads="1"/>
          </p:cNvSpPr>
          <p:nvPr/>
        </p:nvSpPr>
        <p:spPr bwMode="auto">
          <a:xfrm>
            <a:off x="5029200" y="38862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29" name="TextBox 102"/>
          <p:cNvSpPr txBox="1">
            <a:spLocks noChangeArrowheads="1"/>
          </p:cNvSpPr>
          <p:nvPr/>
        </p:nvSpPr>
        <p:spPr bwMode="auto">
          <a:xfrm>
            <a:off x="5105400" y="18288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sp>
        <p:nvSpPr>
          <p:cNvPr id="349230" name="TextBox 103"/>
          <p:cNvSpPr txBox="1">
            <a:spLocks noChangeArrowheads="1"/>
          </p:cNvSpPr>
          <p:nvPr/>
        </p:nvSpPr>
        <p:spPr bwMode="auto">
          <a:xfrm>
            <a:off x="5029200" y="2667000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 W</a:t>
            </a:r>
          </a:p>
        </p:txBody>
      </p:sp>
      <p:grpSp>
        <p:nvGrpSpPr>
          <p:cNvPr id="349231" name="Group 85"/>
          <p:cNvGrpSpPr>
            <a:grpSpLocks/>
          </p:cNvGrpSpPr>
          <p:nvPr/>
        </p:nvGrpSpPr>
        <p:grpSpPr bwMode="auto">
          <a:xfrm>
            <a:off x="6934200" y="5029200"/>
            <a:ext cx="609600" cy="533400"/>
            <a:chOff x="4038600" y="4876800"/>
            <a:chExt cx="609600" cy="533400"/>
          </a:xfrm>
        </p:grpSpPr>
        <p:sp>
          <p:nvSpPr>
            <p:cNvPr id="349254" name="Freeform 86"/>
            <p:cNvSpPr>
              <a:spLocks/>
            </p:cNvSpPr>
            <p:nvPr/>
          </p:nvSpPr>
          <p:spPr bwMode="auto">
            <a:xfrm>
              <a:off x="4191000" y="4876800"/>
              <a:ext cx="381000" cy="304800"/>
            </a:xfrm>
            <a:custGeom>
              <a:avLst/>
              <a:gdLst>
                <a:gd name="T0" fmla="*/ 0 w 381000"/>
                <a:gd name="T1" fmla="*/ 245522 h 321733"/>
                <a:gd name="T2" fmla="*/ 122767 w 381000"/>
                <a:gd name="T3" fmla="*/ 0 h 321733"/>
                <a:gd name="T4" fmla="*/ 381000 w 381000"/>
                <a:gd name="T5" fmla="*/ 0 h 321733"/>
                <a:gd name="T6" fmla="*/ 300567 w 381000"/>
                <a:gd name="T7" fmla="*/ 242293 h 321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1000" h="321733">
                  <a:moveTo>
                    <a:pt x="0" y="321733"/>
                  </a:moveTo>
                  <a:lnTo>
                    <a:pt x="122767" y="0"/>
                  </a:lnTo>
                  <a:lnTo>
                    <a:pt x="381000" y="0"/>
                  </a:lnTo>
                  <a:lnTo>
                    <a:pt x="300567" y="31750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1E4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9255" name="Rectangle 88"/>
            <p:cNvSpPr>
              <a:spLocks noChangeArrowheads="1"/>
            </p:cNvSpPr>
            <p:nvPr/>
          </p:nvSpPr>
          <p:spPr bwMode="auto">
            <a:xfrm>
              <a:off x="4038600" y="5257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56" name="Rectangle 90"/>
            <p:cNvSpPr>
              <a:spLocks noChangeArrowheads="1"/>
            </p:cNvSpPr>
            <p:nvPr/>
          </p:nvSpPr>
          <p:spPr bwMode="auto">
            <a:xfrm>
              <a:off x="4114800" y="5181600"/>
              <a:ext cx="4572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9257" name="Rectangle 91"/>
            <p:cNvSpPr>
              <a:spLocks noChangeArrowheads="1"/>
            </p:cNvSpPr>
            <p:nvPr/>
          </p:nvSpPr>
          <p:spPr bwMode="auto">
            <a:xfrm>
              <a:off x="4267200" y="5334000"/>
              <a:ext cx="152400" cy="762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 sz="16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49232" name="Rectangle 92"/>
          <p:cNvSpPr>
            <a:spLocks noChangeArrowheads="1"/>
          </p:cNvSpPr>
          <p:nvPr/>
        </p:nvSpPr>
        <p:spPr bwMode="auto">
          <a:xfrm>
            <a:off x="3200400" y="5334000"/>
            <a:ext cx="12954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SOQPSK</a:t>
            </a:r>
          </a:p>
          <a:p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Transmitter</a:t>
            </a:r>
          </a:p>
        </p:txBody>
      </p:sp>
      <p:cxnSp>
        <p:nvCxnSpPr>
          <p:cNvPr id="349233" name="Straight Connector 93"/>
          <p:cNvCxnSpPr>
            <a:cxnSpLocks noChangeShapeType="1"/>
          </p:cNvCxnSpPr>
          <p:nvPr/>
        </p:nvCxnSpPr>
        <p:spPr bwMode="auto">
          <a:xfrm rot="5400000" flipH="1" flipV="1">
            <a:off x="7087394" y="5714206"/>
            <a:ext cx="304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34" name="Straight Connector 94"/>
          <p:cNvCxnSpPr>
            <a:cxnSpLocks noChangeShapeType="1"/>
          </p:cNvCxnSpPr>
          <p:nvPr/>
        </p:nvCxnSpPr>
        <p:spPr bwMode="auto">
          <a:xfrm>
            <a:off x="4495800" y="5867400"/>
            <a:ext cx="27432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9235" name="Straight Connector 106"/>
          <p:cNvCxnSpPr>
            <a:cxnSpLocks noChangeShapeType="1"/>
          </p:cNvCxnSpPr>
          <p:nvPr/>
        </p:nvCxnSpPr>
        <p:spPr bwMode="auto">
          <a:xfrm>
            <a:off x="2590800" y="5867400"/>
            <a:ext cx="609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236" name="TextBox 109"/>
          <p:cNvSpPr txBox="1">
            <a:spLocks noChangeArrowheads="1"/>
          </p:cNvSpPr>
          <p:nvPr/>
        </p:nvSpPr>
        <p:spPr bwMode="auto">
          <a:xfrm>
            <a:off x="1600200" y="5715000"/>
            <a:ext cx="979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GPS/AHRS</a:t>
            </a:r>
          </a:p>
        </p:txBody>
      </p:sp>
      <p:sp>
        <p:nvSpPr>
          <p:cNvPr id="349237" name="TextBox 112"/>
          <p:cNvSpPr txBox="1">
            <a:spLocks noChangeArrowheads="1"/>
          </p:cNvSpPr>
          <p:nvPr/>
        </p:nvSpPr>
        <p:spPr bwMode="auto">
          <a:xfrm>
            <a:off x="6781800" y="5867400"/>
            <a:ext cx="2058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house keeping link antenna </a:t>
            </a:r>
          </a:p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(separate lower antenna)</a:t>
            </a:r>
          </a:p>
        </p:txBody>
      </p:sp>
      <p:sp>
        <p:nvSpPr>
          <p:cNvPr id="349238" name="TextBox 95"/>
          <p:cNvSpPr txBox="1">
            <a:spLocks noChangeArrowheads="1"/>
          </p:cNvSpPr>
          <p:nvPr/>
        </p:nvSpPr>
        <p:spPr bwMode="auto">
          <a:xfrm>
            <a:off x="381000" y="31242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Quasonix 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QSX-VLT-110-105-20-6A</a:t>
            </a:r>
          </a:p>
        </p:txBody>
      </p:sp>
      <p:sp>
        <p:nvSpPr>
          <p:cNvPr id="349239" name="TextBox 107"/>
          <p:cNvSpPr txBox="1">
            <a:spLocks noChangeArrowheads="1"/>
          </p:cNvSpPr>
          <p:nvPr/>
        </p:nvSpPr>
        <p:spPr bwMode="auto">
          <a:xfrm>
            <a:off x="609600" y="4800600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Quasonix</a:t>
            </a:r>
          </a:p>
        </p:txBody>
      </p:sp>
      <p:sp>
        <p:nvSpPr>
          <p:cNvPr id="349240" name="TextBox 111"/>
          <p:cNvSpPr txBox="1">
            <a:spLocks noChangeArrowheads="1"/>
          </p:cNvSpPr>
          <p:nvPr/>
        </p:nvSpPr>
        <p:spPr bwMode="auto">
          <a:xfrm>
            <a:off x="4953000" y="12192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cxnSp>
        <p:nvCxnSpPr>
          <p:cNvPr id="349241" name="Straight Connector 117"/>
          <p:cNvCxnSpPr>
            <a:cxnSpLocks noChangeShapeType="1"/>
          </p:cNvCxnSpPr>
          <p:nvPr/>
        </p:nvCxnSpPr>
        <p:spPr bwMode="auto">
          <a:xfrm>
            <a:off x="3048000" y="20574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242" name="Rectangle 120"/>
          <p:cNvSpPr>
            <a:spLocks noChangeArrowheads="1"/>
          </p:cNvSpPr>
          <p:nvPr/>
        </p:nvSpPr>
        <p:spPr bwMode="auto">
          <a:xfrm>
            <a:off x="3581400" y="18288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3" name="TextBox 135"/>
          <p:cNvSpPr txBox="1">
            <a:spLocks noChangeArrowheads="1"/>
          </p:cNvSpPr>
          <p:nvPr/>
        </p:nvSpPr>
        <p:spPr bwMode="auto">
          <a:xfrm>
            <a:off x="3352800" y="22860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44" name="Rectangle 144"/>
          <p:cNvSpPr>
            <a:spLocks noChangeArrowheads="1"/>
          </p:cNvSpPr>
          <p:nvPr/>
        </p:nvSpPr>
        <p:spPr bwMode="auto">
          <a:xfrm>
            <a:off x="2362200" y="26670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5" name="TextBox 145"/>
          <p:cNvSpPr txBox="1">
            <a:spLocks noChangeArrowheads="1"/>
          </p:cNvSpPr>
          <p:nvPr/>
        </p:nvSpPr>
        <p:spPr bwMode="auto">
          <a:xfrm>
            <a:off x="2133600" y="31242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cxnSp>
        <p:nvCxnSpPr>
          <p:cNvPr id="349246" name="Straight Connector 146"/>
          <p:cNvCxnSpPr>
            <a:cxnSpLocks noChangeShapeType="1"/>
          </p:cNvCxnSpPr>
          <p:nvPr/>
        </p:nvCxnSpPr>
        <p:spPr bwMode="auto">
          <a:xfrm>
            <a:off x="3048000" y="2895600"/>
            <a:ext cx="533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9247" name="Rectangle 147"/>
          <p:cNvSpPr>
            <a:spLocks noChangeArrowheads="1"/>
          </p:cNvSpPr>
          <p:nvPr/>
        </p:nvSpPr>
        <p:spPr bwMode="auto">
          <a:xfrm>
            <a:off x="3581400" y="26670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48" name="TextBox 148"/>
          <p:cNvSpPr txBox="1">
            <a:spLocks noChangeArrowheads="1"/>
          </p:cNvSpPr>
          <p:nvPr/>
        </p:nvSpPr>
        <p:spPr bwMode="auto">
          <a:xfrm>
            <a:off x="3352800" y="31242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L320I</a:t>
            </a:r>
          </a:p>
        </p:txBody>
      </p:sp>
      <p:sp>
        <p:nvSpPr>
          <p:cNvPr id="349249" name="TextBox 149"/>
          <p:cNvSpPr txBox="1">
            <a:spLocks noChangeArrowheads="1"/>
          </p:cNvSpPr>
          <p:nvPr/>
        </p:nvSpPr>
        <p:spPr bwMode="auto">
          <a:xfrm>
            <a:off x="5791200" y="45720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50" name="TextBox 150"/>
          <p:cNvSpPr txBox="1">
            <a:spLocks noChangeArrowheads="1"/>
          </p:cNvSpPr>
          <p:nvPr/>
        </p:nvSpPr>
        <p:spPr bwMode="auto">
          <a:xfrm>
            <a:off x="4191000" y="4572000"/>
            <a:ext cx="914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Narda 4322-2</a:t>
            </a:r>
          </a:p>
        </p:txBody>
      </p:sp>
      <p:sp>
        <p:nvSpPr>
          <p:cNvPr id="349251" name="Rectangle 152"/>
          <p:cNvSpPr>
            <a:spLocks noChangeArrowheads="1"/>
          </p:cNvSpPr>
          <p:nvPr/>
        </p:nvSpPr>
        <p:spPr bwMode="auto">
          <a:xfrm>
            <a:off x="3124200" y="4038600"/>
            <a:ext cx="6858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L-band</a:t>
            </a:r>
          </a:p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isolator</a:t>
            </a:r>
          </a:p>
        </p:txBody>
      </p:sp>
      <p:sp>
        <p:nvSpPr>
          <p:cNvPr id="349252" name="TextBox 153"/>
          <p:cNvSpPr txBox="1">
            <a:spLocks noChangeArrowheads="1"/>
          </p:cNvSpPr>
          <p:nvPr/>
        </p:nvSpPr>
        <p:spPr bwMode="auto">
          <a:xfrm>
            <a:off x="2895600" y="44958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Channel Microwave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L120I</a:t>
            </a:r>
          </a:p>
        </p:txBody>
      </p:sp>
      <p:sp>
        <p:nvSpPr>
          <p:cNvPr id="349253" name="TextBox 154"/>
          <p:cNvSpPr txBox="1">
            <a:spLocks noChangeArrowheads="1"/>
          </p:cNvSpPr>
          <p:nvPr/>
        </p:nvSpPr>
        <p:spPr bwMode="auto">
          <a:xfrm>
            <a:off x="4419600" y="2895600"/>
            <a:ext cx="83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Pasternak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PE 7016-3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CPM Notation and Parameters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11463"/>
            <a:ext cx="8229600" cy="30559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endParaRPr lang="en-US" sz="2200">
              <a:latin typeface="Symbol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Where </a:t>
            </a:r>
            <a:r>
              <a:rPr lang="en-US" sz="2200">
                <a:latin typeface="Symbol" charset="0"/>
                <a:cs typeface="+mn-cs"/>
                <a:sym typeface="Symbol" charset="0"/>
              </a:rPr>
              <a:t></a:t>
            </a:r>
            <a:r>
              <a:rPr lang="en-US" sz="2200" baseline="-25000">
                <a:cs typeface="+mn-cs"/>
              </a:rPr>
              <a:t>i </a:t>
            </a:r>
            <a:r>
              <a:rPr lang="en-US" sz="2200">
                <a:cs typeface="+mn-cs"/>
              </a:rPr>
              <a:t>represents an M-ary symbol sequence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>
                <a:latin typeface="Symbol" charset="0"/>
                <a:sym typeface="Symbol" charset="0"/>
              </a:rPr>
              <a:t></a:t>
            </a:r>
            <a:r>
              <a:rPr lang="en-US" sz="1800" baseline="-25000"/>
              <a:t>i</a:t>
            </a:r>
            <a:r>
              <a:rPr lang="en-US" sz="1800"/>
              <a:t> derived from input bits d</a:t>
            </a:r>
            <a:r>
              <a:rPr lang="en-US" sz="1800" baseline="-25000"/>
              <a:t>i</a:t>
            </a:r>
            <a:r>
              <a:rPr lang="en-US" sz="180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h is the modulation index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g(t) is the frequency pulse shape in the interval 0 &lt; t &lt; LT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L = 1 is </a:t>
            </a:r>
            <a:r>
              <a:rPr lang="ja-JP" altLang="en-US" sz="1800">
                <a:latin typeface="Arial"/>
              </a:rPr>
              <a:t>“</a:t>
            </a:r>
            <a:r>
              <a:rPr lang="en-US" sz="1800"/>
              <a:t>full response</a:t>
            </a:r>
            <a:r>
              <a:rPr lang="ja-JP" altLang="en-US" sz="1800">
                <a:latin typeface="Arial"/>
              </a:rPr>
              <a:t>”</a:t>
            </a:r>
            <a:r>
              <a:rPr lang="en-US" sz="1800"/>
              <a:t> signaling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L &gt; 1 yields </a:t>
            </a:r>
            <a:r>
              <a:rPr lang="ja-JP" altLang="en-US" sz="1800">
                <a:latin typeface="Arial"/>
              </a:rPr>
              <a:t>“</a:t>
            </a:r>
            <a:r>
              <a:rPr lang="en-US" sz="1800"/>
              <a:t>partial response</a:t>
            </a:r>
            <a:r>
              <a:rPr lang="ja-JP" altLang="en-US" sz="1800">
                <a:latin typeface="Arial"/>
              </a:rPr>
              <a:t>”</a:t>
            </a:r>
            <a:endParaRPr lang="en-US" sz="180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CPM is a modulation with memory due to the constraint of continuous phase. Further memory is introduced with L &gt; 1.</a:t>
            </a:r>
            <a:endParaRPr lang="en-US" sz="2200">
              <a:latin typeface="Symbol" charset="0"/>
              <a:cs typeface="+mn-cs"/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5967413" y="22352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 sz="1200">
                <a:solidFill>
                  <a:schemeClr val="tx1"/>
                </a:solidFill>
                <a:latin typeface="Times" charset="0"/>
                <a:cs typeface="Times New Roman" charset="0"/>
              </a:rPr>
              <a:t> </a:t>
            </a: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 -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&lt; t &lt;+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endParaRPr lang="en-US">
              <a:solidFill>
                <a:schemeClr val="tx1"/>
              </a:solidFill>
              <a:latin typeface="Times" charset="0"/>
              <a:cs typeface="Times New Roman" charset="0"/>
            </a:endParaRP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endParaRPr lang="en-US" sz="1800">
              <a:solidFill>
                <a:schemeClr val="tx1"/>
              </a:solidFill>
              <a:cs typeface="Times New Roman" charset="0"/>
              <a:sym typeface="Symbol" charset="0"/>
            </a:endParaRPr>
          </a:p>
        </p:txBody>
      </p:sp>
      <p:graphicFrame>
        <p:nvGraphicFramePr>
          <p:cNvPr id="64516" name="Object 5"/>
          <p:cNvGraphicFramePr>
            <a:graphicFrameLocks noChangeAspect="1"/>
          </p:cNvGraphicFramePr>
          <p:nvPr/>
        </p:nvGraphicFramePr>
        <p:xfrm>
          <a:off x="1751013" y="1397000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2" name="Equation" r:id="rId4" imgW="2374900" imgH="254000" progId="Equation.3">
                  <p:embed/>
                </p:oleObj>
              </mc:Choice>
              <mc:Fallback>
                <p:oleObj name="Equation" r:id="rId4" imgW="23749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013" y="1397000"/>
                        <a:ext cx="51816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6"/>
          <p:cNvGraphicFramePr>
            <a:graphicFrameLocks noChangeAspect="1"/>
          </p:cNvGraphicFramePr>
          <p:nvPr/>
        </p:nvGraphicFramePr>
        <p:xfrm>
          <a:off x="1674813" y="2108200"/>
          <a:ext cx="4267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3" name="Equation" r:id="rId6" imgW="2019300" imgH="469900" progId="Equation.3">
                  <p:embed/>
                </p:oleObj>
              </mc:Choice>
              <mc:Fallback>
                <p:oleObj name="Equation" r:id="rId6" imgW="2019300" imgH="469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4813" y="2108200"/>
                        <a:ext cx="426720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D4B7935-212E-1342-A205-FF6F0E0BA444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0210" name="Picture 2" descr="c12_166%20right%20sid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873875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0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C-12 Beechcraft: Airborne Platform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Antenna Locations</a:t>
            </a:r>
          </a:p>
        </p:txBody>
      </p:sp>
      <p:sp>
        <p:nvSpPr>
          <p:cNvPr id="35123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00800"/>
            <a:ext cx="609600" cy="30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4E9B878-00F3-8647-B788-CFC92007D596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1235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7772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Idealized Gain Patterns</a:t>
            </a:r>
          </a:p>
        </p:txBody>
      </p:sp>
      <p:sp>
        <p:nvSpPr>
          <p:cNvPr id="35328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477000"/>
            <a:ext cx="4572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781A006F-D611-E649-AFF1-DF4EA513AA78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172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3283" name="Picture 3" descr="temp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362200"/>
            <a:ext cx="75660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3284" name="TextBox 4"/>
          <p:cNvSpPr txBox="1">
            <a:spLocks noChangeArrowheads="1"/>
          </p:cNvSpPr>
          <p:nvPr/>
        </p:nvSpPr>
        <p:spPr bwMode="auto">
          <a:xfrm>
            <a:off x="1752600" y="1981200"/>
            <a:ext cx="1801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STC Frequency</a:t>
            </a:r>
          </a:p>
        </p:txBody>
      </p:sp>
      <p:sp>
        <p:nvSpPr>
          <p:cNvPr id="353285" name="TextBox 5"/>
          <p:cNvSpPr txBox="1">
            <a:spLocks noChangeArrowheads="1"/>
          </p:cNvSpPr>
          <p:nvPr/>
        </p:nvSpPr>
        <p:spPr bwMode="auto">
          <a:xfrm>
            <a:off x="5867400" y="1752600"/>
            <a:ext cx="173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Reference Link</a:t>
            </a:r>
          </a:p>
          <a:p>
            <a:pPr eaLnBrk="1" hangingPunct="1"/>
            <a:r>
              <a:rPr lang="en-US" sz="1800">
                <a:solidFill>
                  <a:srgbClr val="000000"/>
                </a:solidFill>
                <a:latin typeface="Arial" charset="0"/>
                <a:cs typeface="Arial" charset="0"/>
              </a:rPr>
              <a:t> Frequency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extBox 84"/>
          <p:cNvSpPr txBox="1">
            <a:spLocks noChangeArrowheads="1"/>
          </p:cNvSpPr>
          <p:nvPr/>
        </p:nvSpPr>
        <p:spPr bwMode="auto">
          <a:xfrm>
            <a:off x="4648200" y="61722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spectrum display</a:t>
            </a:r>
          </a:p>
        </p:txBody>
      </p:sp>
      <p:sp>
        <p:nvSpPr>
          <p:cNvPr id="354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Flight Tests: Ground Station Configuration</a:t>
            </a:r>
          </a:p>
        </p:txBody>
      </p:sp>
      <p:sp>
        <p:nvSpPr>
          <p:cNvPr id="35430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58B2A51-0F07-A441-BF5A-F24DE37C871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173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grpSp>
        <p:nvGrpSpPr>
          <p:cNvPr id="354308" name="Group 31"/>
          <p:cNvGrpSpPr>
            <a:grpSpLocks/>
          </p:cNvGrpSpPr>
          <p:nvPr/>
        </p:nvGrpSpPr>
        <p:grpSpPr bwMode="auto">
          <a:xfrm flipH="1">
            <a:off x="914400" y="2133600"/>
            <a:ext cx="547688" cy="1287463"/>
            <a:chOff x="672" y="2160"/>
            <a:chExt cx="345" cy="811"/>
          </a:xfrm>
        </p:grpSpPr>
        <p:sp>
          <p:nvSpPr>
            <p:cNvPr id="354371" name="Freeform 32"/>
            <p:cNvSpPr>
              <a:spLocks/>
            </p:cNvSpPr>
            <p:nvPr/>
          </p:nvSpPr>
          <p:spPr bwMode="auto">
            <a:xfrm>
              <a:off x="672" y="2544"/>
              <a:ext cx="190" cy="427"/>
            </a:xfrm>
            <a:custGeom>
              <a:avLst/>
              <a:gdLst>
                <a:gd name="T0" fmla="*/ 12 w 378"/>
                <a:gd name="T1" fmla="*/ 0 h 853"/>
                <a:gd name="T2" fmla="*/ 24 w 378"/>
                <a:gd name="T3" fmla="*/ 54 h 853"/>
                <a:gd name="T4" fmla="*/ 0 w 378"/>
                <a:gd name="T5" fmla="*/ 54 h 853"/>
                <a:gd name="T6" fmla="*/ 12 w 378"/>
                <a:gd name="T7" fmla="*/ 0 h 8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8"/>
                <a:gd name="T13" fmla="*/ 0 h 853"/>
                <a:gd name="T14" fmla="*/ 378 w 378"/>
                <a:gd name="T15" fmla="*/ 853 h 8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8" h="853">
                  <a:moveTo>
                    <a:pt x="189" y="0"/>
                  </a:moveTo>
                  <a:lnTo>
                    <a:pt x="378" y="853"/>
                  </a:lnTo>
                  <a:lnTo>
                    <a:pt x="0" y="853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accent1"/>
            </a:solidFill>
            <a:ln w="19050" cmpd="sng">
              <a:solidFill>
                <a:srgbClr val="001E4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4372" name="Group 33"/>
            <p:cNvGrpSpPr>
              <a:grpSpLocks/>
            </p:cNvGrpSpPr>
            <p:nvPr/>
          </p:nvGrpSpPr>
          <p:grpSpPr bwMode="auto">
            <a:xfrm>
              <a:off x="788" y="2160"/>
              <a:ext cx="229" cy="631"/>
              <a:chOff x="1857" y="1833"/>
              <a:chExt cx="229" cy="631"/>
            </a:xfrm>
          </p:grpSpPr>
          <p:sp>
            <p:nvSpPr>
              <p:cNvPr id="354374" name="Freeform 34"/>
              <p:cNvSpPr>
                <a:spLocks/>
              </p:cNvSpPr>
              <p:nvPr/>
            </p:nvSpPr>
            <p:spPr bwMode="auto">
              <a:xfrm>
                <a:off x="1857" y="1835"/>
                <a:ext cx="153" cy="629"/>
              </a:xfrm>
              <a:custGeom>
                <a:avLst/>
                <a:gdLst>
                  <a:gd name="T0" fmla="*/ 4 w 307"/>
                  <a:gd name="T1" fmla="*/ 0 h 1258"/>
                  <a:gd name="T2" fmla="*/ 2 w 307"/>
                  <a:gd name="T3" fmla="*/ 5 h 1258"/>
                  <a:gd name="T4" fmla="*/ 1 w 307"/>
                  <a:gd name="T5" fmla="*/ 10 h 1258"/>
                  <a:gd name="T6" fmla="*/ 0 w 307"/>
                  <a:gd name="T7" fmla="*/ 15 h 1258"/>
                  <a:gd name="T8" fmla="*/ 0 w 307"/>
                  <a:gd name="T9" fmla="*/ 20 h 1258"/>
                  <a:gd name="T10" fmla="*/ 0 w 307"/>
                  <a:gd name="T11" fmla="*/ 25 h 1258"/>
                  <a:gd name="T12" fmla="*/ 0 w 307"/>
                  <a:gd name="T13" fmla="*/ 31 h 1258"/>
                  <a:gd name="T14" fmla="*/ 0 w 307"/>
                  <a:gd name="T15" fmla="*/ 36 h 1258"/>
                  <a:gd name="T16" fmla="*/ 1 w 307"/>
                  <a:gd name="T17" fmla="*/ 42 h 1258"/>
                  <a:gd name="T18" fmla="*/ 2 w 307"/>
                  <a:gd name="T19" fmla="*/ 47 h 1258"/>
                  <a:gd name="T20" fmla="*/ 4 w 307"/>
                  <a:gd name="T21" fmla="*/ 53 h 1258"/>
                  <a:gd name="T22" fmla="*/ 6 w 307"/>
                  <a:gd name="T23" fmla="*/ 58 h 1258"/>
                  <a:gd name="T24" fmla="*/ 8 w 307"/>
                  <a:gd name="T25" fmla="*/ 63 h 1258"/>
                  <a:gd name="T26" fmla="*/ 10 w 307"/>
                  <a:gd name="T27" fmla="*/ 67 h 1258"/>
                  <a:gd name="T28" fmla="*/ 13 w 307"/>
                  <a:gd name="T29" fmla="*/ 72 h 1258"/>
                  <a:gd name="T30" fmla="*/ 16 w 307"/>
                  <a:gd name="T31" fmla="*/ 76 h 1258"/>
                  <a:gd name="T32" fmla="*/ 19 w 307"/>
                  <a:gd name="T33" fmla="*/ 79 h 1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07"/>
                  <a:gd name="T52" fmla="*/ 0 h 1258"/>
                  <a:gd name="T53" fmla="*/ 307 w 307"/>
                  <a:gd name="T54" fmla="*/ 1258 h 12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07" h="1258">
                    <a:moveTo>
                      <a:pt x="70" y="0"/>
                    </a:moveTo>
                    <a:lnTo>
                      <a:pt x="46" y="70"/>
                    </a:lnTo>
                    <a:lnTo>
                      <a:pt x="25" y="145"/>
                    </a:lnTo>
                    <a:lnTo>
                      <a:pt x="11" y="226"/>
                    </a:lnTo>
                    <a:lnTo>
                      <a:pt x="4" y="308"/>
                    </a:lnTo>
                    <a:lnTo>
                      <a:pt x="0" y="396"/>
                    </a:lnTo>
                    <a:lnTo>
                      <a:pt x="4" y="483"/>
                    </a:lnTo>
                    <a:lnTo>
                      <a:pt x="12" y="573"/>
                    </a:lnTo>
                    <a:lnTo>
                      <a:pt x="26" y="664"/>
                    </a:lnTo>
                    <a:lnTo>
                      <a:pt x="46" y="751"/>
                    </a:lnTo>
                    <a:lnTo>
                      <a:pt x="70" y="837"/>
                    </a:lnTo>
                    <a:lnTo>
                      <a:pt x="100" y="918"/>
                    </a:lnTo>
                    <a:lnTo>
                      <a:pt x="133" y="997"/>
                    </a:lnTo>
                    <a:lnTo>
                      <a:pt x="172" y="1070"/>
                    </a:lnTo>
                    <a:lnTo>
                      <a:pt x="214" y="1138"/>
                    </a:lnTo>
                    <a:lnTo>
                      <a:pt x="258" y="1202"/>
                    </a:lnTo>
                    <a:lnTo>
                      <a:pt x="307" y="1258"/>
                    </a:lnTo>
                  </a:path>
                </a:pathLst>
              </a:custGeom>
              <a:solidFill>
                <a:schemeClr val="accent1"/>
              </a:solidFill>
              <a:ln w="19050" cmpd="sng">
                <a:solidFill>
                  <a:srgbClr val="001E4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54375" name="Group 35"/>
              <p:cNvGrpSpPr>
                <a:grpSpLocks/>
              </p:cNvGrpSpPr>
              <p:nvPr/>
            </p:nvGrpSpPr>
            <p:grpSpPr bwMode="auto">
              <a:xfrm>
                <a:off x="1895" y="1833"/>
                <a:ext cx="135" cy="628"/>
                <a:chOff x="1895" y="1833"/>
                <a:chExt cx="135" cy="628"/>
              </a:xfrm>
            </p:grpSpPr>
            <p:sp>
              <p:nvSpPr>
                <p:cNvPr id="354379" name="Freeform 36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2 w 270"/>
                    <a:gd name="T1" fmla="*/ 1 h 1256"/>
                    <a:gd name="T2" fmla="*/ 3 w 270"/>
                    <a:gd name="T3" fmla="*/ 2 h 1256"/>
                    <a:gd name="T4" fmla="*/ 4 w 270"/>
                    <a:gd name="T5" fmla="*/ 5 h 1256"/>
                    <a:gd name="T6" fmla="*/ 6 w 270"/>
                    <a:gd name="T7" fmla="*/ 9 h 1256"/>
                    <a:gd name="T8" fmla="*/ 7 w 270"/>
                    <a:gd name="T9" fmla="*/ 14 h 1256"/>
                    <a:gd name="T10" fmla="*/ 9 w 270"/>
                    <a:gd name="T11" fmla="*/ 20 h 1256"/>
                    <a:gd name="T12" fmla="*/ 10 w 270"/>
                    <a:gd name="T13" fmla="*/ 27 h 1256"/>
                    <a:gd name="T14" fmla="*/ 12 w 270"/>
                    <a:gd name="T15" fmla="*/ 35 h 1256"/>
                    <a:gd name="T16" fmla="*/ 14 w 270"/>
                    <a:gd name="T17" fmla="*/ 43 h 1256"/>
                    <a:gd name="T18" fmla="*/ 15 w 270"/>
                    <a:gd name="T19" fmla="*/ 51 h 1256"/>
                    <a:gd name="T20" fmla="*/ 16 w 270"/>
                    <a:gd name="T21" fmla="*/ 58 h 1256"/>
                    <a:gd name="T22" fmla="*/ 17 w 270"/>
                    <a:gd name="T23" fmla="*/ 64 h 1256"/>
                    <a:gd name="T24" fmla="*/ 17 w 270"/>
                    <a:gd name="T25" fmla="*/ 70 h 1256"/>
                    <a:gd name="T26" fmla="*/ 17 w 270"/>
                    <a:gd name="T27" fmla="*/ 74 h 1256"/>
                    <a:gd name="T28" fmla="*/ 17 w 270"/>
                    <a:gd name="T29" fmla="*/ 77 h 1256"/>
                    <a:gd name="T30" fmla="*/ 17 w 270"/>
                    <a:gd name="T31" fmla="*/ 79 h 1256"/>
                    <a:gd name="T32" fmla="*/ 16 w 270"/>
                    <a:gd name="T33" fmla="*/ 79 h 1256"/>
                    <a:gd name="T34" fmla="*/ 15 w 270"/>
                    <a:gd name="T35" fmla="*/ 77 h 1256"/>
                    <a:gd name="T36" fmla="*/ 14 w 270"/>
                    <a:gd name="T37" fmla="*/ 75 h 1256"/>
                    <a:gd name="T38" fmla="*/ 12 w 270"/>
                    <a:gd name="T39" fmla="*/ 71 h 1256"/>
                    <a:gd name="T40" fmla="*/ 11 w 270"/>
                    <a:gd name="T41" fmla="*/ 65 h 1256"/>
                    <a:gd name="T42" fmla="*/ 9 w 270"/>
                    <a:gd name="T43" fmla="*/ 59 h 1256"/>
                    <a:gd name="T44" fmla="*/ 8 w 270"/>
                    <a:gd name="T45" fmla="*/ 52 h 1256"/>
                    <a:gd name="T46" fmla="*/ 6 w 270"/>
                    <a:gd name="T47" fmla="*/ 44 h 1256"/>
                    <a:gd name="T48" fmla="*/ 4 w 270"/>
                    <a:gd name="T49" fmla="*/ 36 h 1256"/>
                    <a:gd name="T50" fmla="*/ 3 w 270"/>
                    <a:gd name="T51" fmla="*/ 29 h 1256"/>
                    <a:gd name="T52" fmla="*/ 2 w 270"/>
                    <a:gd name="T53" fmla="*/ 22 h 1256"/>
                    <a:gd name="T54" fmla="*/ 1 w 270"/>
                    <a:gd name="T55" fmla="*/ 15 h 1256"/>
                    <a:gd name="T56" fmla="*/ 1 w 270"/>
                    <a:gd name="T57" fmla="*/ 10 h 1256"/>
                    <a:gd name="T58" fmla="*/ 0 w 270"/>
                    <a:gd name="T59" fmla="*/ 5 h 1256"/>
                    <a:gd name="T60" fmla="*/ 1 w 270"/>
                    <a:gd name="T61" fmla="*/ 2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0"/>
                    <a:gd name="T97" fmla="*/ 0 h 1256"/>
                    <a:gd name="T98" fmla="*/ 270 w 270"/>
                    <a:gd name="T99" fmla="*/ 1256 h 125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 cmpd="sng">
                  <a:solidFill>
                    <a:srgbClr val="001E4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4380" name="Freeform 37"/>
                <p:cNvSpPr>
                  <a:spLocks/>
                </p:cNvSpPr>
                <p:nvPr/>
              </p:nvSpPr>
              <p:spPr bwMode="auto">
                <a:xfrm>
                  <a:off x="1895" y="1833"/>
                  <a:ext cx="135" cy="628"/>
                </a:xfrm>
                <a:custGeom>
                  <a:avLst/>
                  <a:gdLst>
                    <a:gd name="T0" fmla="*/ 2 w 270"/>
                    <a:gd name="T1" fmla="*/ 1 h 1256"/>
                    <a:gd name="T2" fmla="*/ 3 w 270"/>
                    <a:gd name="T3" fmla="*/ 2 h 1256"/>
                    <a:gd name="T4" fmla="*/ 4 w 270"/>
                    <a:gd name="T5" fmla="*/ 5 h 1256"/>
                    <a:gd name="T6" fmla="*/ 6 w 270"/>
                    <a:gd name="T7" fmla="*/ 9 h 1256"/>
                    <a:gd name="T8" fmla="*/ 7 w 270"/>
                    <a:gd name="T9" fmla="*/ 14 h 1256"/>
                    <a:gd name="T10" fmla="*/ 9 w 270"/>
                    <a:gd name="T11" fmla="*/ 20 h 1256"/>
                    <a:gd name="T12" fmla="*/ 10 w 270"/>
                    <a:gd name="T13" fmla="*/ 27 h 1256"/>
                    <a:gd name="T14" fmla="*/ 12 w 270"/>
                    <a:gd name="T15" fmla="*/ 35 h 1256"/>
                    <a:gd name="T16" fmla="*/ 14 w 270"/>
                    <a:gd name="T17" fmla="*/ 43 h 1256"/>
                    <a:gd name="T18" fmla="*/ 15 w 270"/>
                    <a:gd name="T19" fmla="*/ 51 h 1256"/>
                    <a:gd name="T20" fmla="*/ 16 w 270"/>
                    <a:gd name="T21" fmla="*/ 58 h 1256"/>
                    <a:gd name="T22" fmla="*/ 17 w 270"/>
                    <a:gd name="T23" fmla="*/ 64 h 1256"/>
                    <a:gd name="T24" fmla="*/ 17 w 270"/>
                    <a:gd name="T25" fmla="*/ 70 h 1256"/>
                    <a:gd name="T26" fmla="*/ 17 w 270"/>
                    <a:gd name="T27" fmla="*/ 74 h 1256"/>
                    <a:gd name="T28" fmla="*/ 17 w 270"/>
                    <a:gd name="T29" fmla="*/ 77 h 1256"/>
                    <a:gd name="T30" fmla="*/ 17 w 270"/>
                    <a:gd name="T31" fmla="*/ 79 h 1256"/>
                    <a:gd name="T32" fmla="*/ 16 w 270"/>
                    <a:gd name="T33" fmla="*/ 79 h 1256"/>
                    <a:gd name="T34" fmla="*/ 15 w 270"/>
                    <a:gd name="T35" fmla="*/ 77 h 1256"/>
                    <a:gd name="T36" fmla="*/ 14 w 270"/>
                    <a:gd name="T37" fmla="*/ 75 h 1256"/>
                    <a:gd name="T38" fmla="*/ 12 w 270"/>
                    <a:gd name="T39" fmla="*/ 71 h 1256"/>
                    <a:gd name="T40" fmla="*/ 11 w 270"/>
                    <a:gd name="T41" fmla="*/ 65 h 1256"/>
                    <a:gd name="T42" fmla="*/ 9 w 270"/>
                    <a:gd name="T43" fmla="*/ 59 h 1256"/>
                    <a:gd name="T44" fmla="*/ 8 w 270"/>
                    <a:gd name="T45" fmla="*/ 52 h 1256"/>
                    <a:gd name="T46" fmla="*/ 6 w 270"/>
                    <a:gd name="T47" fmla="*/ 44 h 1256"/>
                    <a:gd name="T48" fmla="*/ 4 w 270"/>
                    <a:gd name="T49" fmla="*/ 36 h 1256"/>
                    <a:gd name="T50" fmla="*/ 3 w 270"/>
                    <a:gd name="T51" fmla="*/ 29 h 1256"/>
                    <a:gd name="T52" fmla="*/ 2 w 270"/>
                    <a:gd name="T53" fmla="*/ 22 h 1256"/>
                    <a:gd name="T54" fmla="*/ 1 w 270"/>
                    <a:gd name="T55" fmla="*/ 15 h 1256"/>
                    <a:gd name="T56" fmla="*/ 1 w 270"/>
                    <a:gd name="T57" fmla="*/ 10 h 1256"/>
                    <a:gd name="T58" fmla="*/ 0 w 270"/>
                    <a:gd name="T59" fmla="*/ 5 h 1256"/>
                    <a:gd name="T60" fmla="*/ 1 w 270"/>
                    <a:gd name="T61" fmla="*/ 2 h 1256"/>
                    <a:gd name="T62" fmla="*/ 1 w 270"/>
                    <a:gd name="T63" fmla="*/ 1 h 125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0"/>
                    <a:gd name="T97" fmla="*/ 0 h 1256"/>
                    <a:gd name="T98" fmla="*/ 270 w 270"/>
                    <a:gd name="T99" fmla="*/ 1256 h 125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0" h="1256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30" y="10"/>
                      </a:lnTo>
                      <a:lnTo>
                        <a:pt x="39" y="24"/>
                      </a:lnTo>
                      <a:lnTo>
                        <a:pt x="48" y="43"/>
                      </a:lnTo>
                      <a:lnTo>
                        <a:pt x="58" y="70"/>
                      </a:lnTo>
                      <a:lnTo>
                        <a:pt x="71" y="99"/>
                      </a:lnTo>
                      <a:lnTo>
                        <a:pt x="81" y="134"/>
                      </a:lnTo>
                      <a:lnTo>
                        <a:pt x="93" y="175"/>
                      </a:lnTo>
                      <a:lnTo>
                        <a:pt x="106" y="218"/>
                      </a:lnTo>
                      <a:lnTo>
                        <a:pt x="120" y="266"/>
                      </a:lnTo>
                      <a:lnTo>
                        <a:pt x="132" y="317"/>
                      </a:lnTo>
                      <a:lnTo>
                        <a:pt x="146" y="373"/>
                      </a:lnTo>
                      <a:lnTo>
                        <a:pt x="158" y="429"/>
                      </a:lnTo>
                      <a:lnTo>
                        <a:pt x="170" y="490"/>
                      </a:lnTo>
                      <a:lnTo>
                        <a:pt x="184" y="551"/>
                      </a:lnTo>
                      <a:lnTo>
                        <a:pt x="197" y="616"/>
                      </a:lnTo>
                      <a:lnTo>
                        <a:pt x="209" y="681"/>
                      </a:lnTo>
                      <a:lnTo>
                        <a:pt x="219" y="742"/>
                      </a:lnTo>
                      <a:lnTo>
                        <a:pt x="230" y="804"/>
                      </a:lnTo>
                      <a:lnTo>
                        <a:pt x="239" y="861"/>
                      </a:lnTo>
                      <a:lnTo>
                        <a:pt x="247" y="917"/>
                      </a:lnTo>
                      <a:lnTo>
                        <a:pt x="253" y="970"/>
                      </a:lnTo>
                      <a:lnTo>
                        <a:pt x="260" y="1019"/>
                      </a:lnTo>
                      <a:lnTo>
                        <a:pt x="263" y="1065"/>
                      </a:lnTo>
                      <a:lnTo>
                        <a:pt x="267" y="1105"/>
                      </a:lnTo>
                      <a:lnTo>
                        <a:pt x="270" y="1142"/>
                      </a:lnTo>
                      <a:lnTo>
                        <a:pt x="270" y="1175"/>
                      </a:lnTo>
                      <a:lnTo>
                        <a:pt x="270" y="1203"/>
                      </a:lnTo>
                      <a:lnTo>
                        <a:pt x="269" y="1224"/>
                      </a:lnTo>
                      <a:lnTo>
                        <a:pt x="267" y="1242"/>
                      </a:lnTo>
                      <a:lnTo>
                        <a:pt x="262" y="1252"/>
                      </a:lnTo>
                      <a:lnTo>
                        <a:pt x="256" y="1256"/>
                      </a:lnTo>
                      <a:lnTo>
                        <a:pt x="249" y="1254"/>
                      </a:lnTo>
                      <a:lnTo>
                        <a:pt x="240" y="1245"/>
                      </a:lnTo>
                      <a:lnTo>
                        <a:pt x="232" y="1231"/>
                      </a:lnTo>
                      <a:lnTo>
                        <a:pt x="223" y="1212"/>
                      </a:lnTo>
                      <a:lnTo>
                        <a:pt x="212" y="1186"/>
                      </a:lnTo>
                      <a:lnTo>
                        <a:pt x="200" y="1156"/>
                      </a:lnTo>
                      <a:lnTo>
                        <a:pt x="190" y="1121"/>
                      </a:lnTo>
                      <a:lnTo>
                        <a:pt x="177" y="1080"/>
                      </a:lnTo>
                      <a:lnTo>
                        <a:pt x="165" y="1037"/>
                      </a:lnTo>
                      <a:lnTo>
                        <a:pt x="151" y="989"/>
                      </a:lnTo>
                      <a:lnTo>
                        <a:pt x="139" y="938"/>
                      </a:lnTo>
                      <a:lnTo>
                        <a:pt x="127" y="884"/>
                      </a:lnTo>
                      <a:lnTo>
                        <a:pt x="113" y="826"/>
                      </a:lnTo>
                      <a:lnTo>
                        <a:pt x="100" y="765"/>
                      </a:lnTo>
                      <a:lnTo>
                        <a:pt x="86" y="704"/>
                      </a:lnTo>
                      <a:lnTo>
                        <a:pt x="74" y="639"/>
                      </a:lnTo>
                      <a:lnTo>
                        <a:pt x="62" y="574"/>
                      </a:lnTo>
                      <a:lnTo>
                        <a:pt x="51" y="513"/>
                      </a:lnTo>
                      <a:lnTo>
                        <a:pt x="41" y="451"/>
                      </a:lnTo>
                      <a:lnTo>
                        <a:pt x="32" y="394"/>
                      </a:lnTo>
                      <a:lnTo>
                        <a:pt x="23" y="338"/>
                      </a:lnTo>
                      <a:lnTo>
                        <a:pt x="18" y="285"/>
                      </a:lnTo>
                      <a:lnTo>
                        <a:pt x="11" y="236"/>
                      </a:lnTo>
                      <a:lnTo>
                        <a:pt x="7" y="190"/>
                      </a:lnTo>
                      <a:lnTo>
                        <a:pt x="4" y="150"/>
                      </a:lnTo>
                      <a:lnTo>
                        <a:pt x="0" y="113"/>
                      </a:lnTo>
                      <a:lnTo>
                        <a:pt x="0" y="80"/>
                      </a:lnTo>
                      <a:lnTo>
                        <a:pt x="0" y="52"/>
                      </a:lnTo>
                      <a:lnTo>
                        <a:pt x="2" y="31"/>
                      </a:lnTo>
                      <a:lnTo>
                        <a:pt x="4" y="14"/>
                      </a:lnTo>
                      <a:lnTo>
                        <a:pt x="9" y="3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 cmpd="sng">
                  <a:solidFill>
                    <a:srgbClr val="001E4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54376" name="Line 38"/>
              <p:cNvSpPr>
                <a:spLocks noChangeShapeType="1"/>
              </p:cNvSpPr>
              <p:nvPr/>
            </p:nvSpPr>
            <p:spPr bwMode="auto">
              <a:xfrm flipH="1" flipV="1">
                <a:off x="1896" y="1905"/>
                <a:ext cx="190" cy="213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377" name="Line 39"/>
              <p:cNvSpPr>
                <a:spLocks noChangeShapeType="1"/>
              </p:cNvSpPr>
              <p:nvPr/>
            </p:nvSpPr>
            <p:spPr bwMode="auto">
              <a:xfrm flipH="1">
                <a:off x="1984" y="2119"/>
                <a:ext cx="97" cy="268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378" name="Line 40"/>
              <p:cNvSpPr>
                <a:spLocks noChangeShapeType="1"/>
              </p:cNvSpPr>
              <p:nvPr/>
            </p:nvSpPr>
            <p:spPr bwMode="auto">
              <a:xfrm flipH="1">
                <a:off x="2016" y="2125"/>
                <a:ext cx="63" cy="90"/>
              </a:xfrm>
              <a:prstGeom prst="line">
                <a:avLst/>
              </a:prstGeom>
              <a:noFill/>
              <a:ln w="19050">
                <a:solidFill>
                  <a:srgbClr val="001E4C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54373" name="Oval 41"/>
            <p:cNvSpPr>
              <a:spLocks noChangeArrowheads="1"/>
            </p:cNvSpPr>
            <p:nvPr/>
          </p:nvSpPr>
          <p:spPr bwMode="auto">
            <a:xfrm>
              <a:off x="737" y="2473"/>
              <a:ext cx="62" cy="7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1E4C"/>
              </a:solidFill>
              <a:round/>
              <a:headEnd/>
              <a:tailEnd/>
            </a:ln>
          </p:spPr>
          <p:txBody>
            <a:bodyPr/>
            <a:lstStyle/>
            <a:p>
              <a:pPr algn="l" defTabSz="457200"/>
              <a:endParaRPr lang="en-US" sz="180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54309" name="AutoShape 42"/>
          <p:cNvSpPr>
            <a:spLocks noChangeArrowheads="1"/>
          </p:cNvSpPr>
          <p:nvPr/>
        </p:nvSpPr>
        <p:spPr bwMode="auto">
          <a:xfrm rot="5400000">
            <a:off x="1712119" y="3012281"/>
            <a:ext cx="609600" cy="5286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rgbClr val="001E4C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defTabSz="457200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  </a:t>
            </a:r>
          </a:p>
        </p:txBody>
      </p:sp>
      <p:sp>
        <p:nvSpPr>
          <p:cNvPr id="354310" name="Line 43"/>
          <p:cNvSpPr>
            <a:spLocks noChangeShapeType="1"/>
          </p:cNvSpPr>
          <p:nvPr/>
        </p:nvSpPr>
        <p:spPr bwMode="auto">
          <a:xfrm>
            <a:off x="14478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11" name="Line 44"/>
          <p:cNvSpPr>
            <a:spLocks noChangeShapeType="1"/>
          </p:cNvSpPr>
          <p:nvPr/>
        </p:nvSpPr>
        <p:spPr bwMode="auto">
          <a:xfrm>
            <a:off x="22860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12" name="TextBox 17"/>
          <p:cNvSpPr txBox="1">
            <a:spLocks noChangeArrowheads="1"/>
          </p:cNvSpPr>
          <p:nvPr/>
        </p:nvSpPr>
        <p:spPr bwMode="auto">
          <a:xfrm>
            <a:off x="1697038" y="3136900"/>
            <a:ext cx="479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LNA</a:t>
            </a:r>
          </a:p>
        </p:txBody>
      </p:sp>
      <p:sp>
        <p:nvSpPr>
          <p:cNvPr id="354313" name="TextBox 18"/>
          <p:cNvSpPr txBox="1">
            <a:spLocks noChangeArrowheads="1"/>
          </p:cNvSpPr>
          <p:nvPr/>
        </p:nvSpPr>
        <p:spPr bwMode="auto">
          <a:xfrm>
            <a:off x="1143000" y="1828800"/>
            <a:ext cx="1766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Bldg 4795: </a:t>
            </a:r>
            <a:r>
              <a:rPr lang="ja-JP" alt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“</a:t>
            </a:r>
            <a:r>
              <a:rPr lang="en-US" altLang="ja-JP" sz="1200">
                <a:solidFill>
                  <a:srgbClr val="000000"/>
                </a:solidFill>
                <a:latin typeface="Arial" charset="0"/>
                <a:cs typeface="Arial" charset="0"/>
              </a:rPr>
              <a:t>Antenna 5</a:t>
            </a:r>
            <a:r>
              <a:rPr lang="ja-JP" alt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”</a:t>
            </a:r>
            <a:endParaRPr lang="en-US" altLang="ja-JP" sz="12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EMT Model 150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5-m parabolic reflector</a:t>
            </a:r>
          </a:p>
        </p:txBody>
      </p:sp>
      <p:sp>
        <p:nvSpPr>
          <p:cNvPr id="354314" name="TextBox 19"/>
          <p:cNvSpPr txBox="1">
            <a:spLocks noChangeArrowheads="1"/>
          </p:cNvSpPr>
          <p:nvPr/>
        </p:nvSpPr>
        <p:spPr bwMode="auto">
          <a:xfrm>
            <a:off x="2057400" y="3352800"/>
            <a:ext cx="546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RHCP</a:t>
            </a:r>
          </a:p>
        </p:txBody>
      </p:sp>
      <p:sp>
        <p:nvSpPr>
          <p:cNvPr id="354315" name="Rectangle 20"/>
          <p:cNvSpPr>
            <a:spLocks noChangeArrowheads="1"/>
          </p:cNvSpPr>
          <p:nvPr/>
        </p:nvSpPr>
        <p:spPr bwMode="auto">
          <a:xfrm>
            <a:off x="2590800" y="2819400"/>
            <a:ext cx="533400" cy="9144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multi-coupler</a:t>
            </a:r>
          </a:p>
        </p:txBody>
      </p:sp>
      <p:sp>
        <p:nvSpPr>
          <p:cNvPr id="354316" name="TextBox 21"/>
          <p:cNvSpPr txBox="1">
            <a:spLocks noChangeArrowheads="1"/>
          </p:cNvSpPr>
          <p:nvPr/>
        </p:nvSpPr>
        <p:spPr bwMode="auto">
          <a:xfrm>
            <a:off x="2438400" y="3733800"/>
            <a:ext cx="82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2MDP1425</a:t>
            </a:r>
          </a:p>
        </p:txBody>
      </p:sp>
      <p:sp>
        <p:nvSpPr>
          <p:cNvPr id="354317" name="Rectangle 22"/>
          <p:cNvSpPr>
            <a:spLocks noChangeArrowheads="1"/>
          </p:cNvSpPr>
          <p:nvPr/>
        </p:nvSpPr>
        <p:spPr bwMode="auto">
          <a:xfrm>
            <a:off x="3810000" y="1524000"/>
            <a:ext cx="990600" cy="10668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T/M 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1496.5 MHz</a:t>
            </a:r>
          </a:p>
        </p:txBody>
      </p:sp>
      <p:sp>
        <p:nvSpPr>
          <p:cNvPr id="354318" name="TextBox 23"/>
          <p:cNvSpPr txBox="1">
            <a:spLocks noChangeArrowheads="1"/>
          </p:cNvSpPr>
          <p:nvPr/>
        </p:nvSpPr>
        <p:spPr bwMode="auto">
          <a:xfrm>
            <a:off x="3810000" y="259080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L-3/Microdyne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RCB 2000</a:t>
            </a:r>
          </a:p>
        </p:txBody>
      </p:sp>
      <p:sp>
        <p:nvSpPr>
          <p:cNvPr id="354319" name="Line 44"/>
          <p:cNvSpPr>
            <a:spLocks noChangeShapeType="1"/>
          </p:cNvSpPr>
          <p:nvPr/>
        </p:nvSpPr>
        <p:spPr bwMode="auto">
          <a:xfrm>
            <a:off x="4800600" y="1676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20" name="Rectangle 25"/>
          <p:cNvSpPr>
            <a:spLocks noChangeArrowheads="1"/>
          </p:cNvSpPr>
          <p:nvPr/>
        </p:nvSpPr>
        <p:spPr bwMode="auto">
          <a:xfrm>
            <a:off x="5715000" y="1295400"/>
            <a:ext cx="685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Antenna Tracking</a:t>
            </a:r>
          </a:p>
        </p:txBody>
      </p:sp>
      <p:sp>
        <p:nvSpPr>
          <p:cNvPr id="354321" name="TextBox 26"/>
          <p:cNvSpPr txBox="1">
            <a:spLocks noChangeArrowheads="1"/>
          </p:cNvSpPr>
          <p:nvPr/>
        </p:nvSpPr>
        <p:spPr bwMode="auto">
          <a:xfrm>
            <a:off x="5562600" y="1066800"/>
            <a:ext cx="990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TCS ACU-M1</a:t>
            </a:r>
          </a:p>
        </p:txBody>
      </p:sp>
      <p:sp>
        <p:nvSpPr>
          <p:cNvPr id="354322" name="TextBox 27"/>
          <p:cNvSpPr txBox="1">
            <a:spLocks noChangeArrowheads="1"/>
          </p:cNvSpPr>
          <p:nvPr/>
        </p:nvSpPr>
        <p:spPr bwMode="auto">
          <a:xfrm>
            <a:off x="6400800" y="2286000"/>
            <a:ext cx="1295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Housekeeping data 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logging and display</a:t>
            </a:r>
          </a:p>
        </p:txBody>
      </p:sp>
      <p:sp>
        <p:nvSpPr>
          <p:cNvPr id="354323" name="AutoShape 42"/>
          <p:cNvSpPr>
            <a:spLocks noChangeArrowheads="1"/>
          </p:cNvSpPr>
          <p:nvPr/>
        </p:nvSpPr>
        <p:spPr bwMode="auto">
          <a:xfrm rot="5400000">
            <a:off x="3769519" y="4002881"/>
            <a:ext cx="609600" cy="5286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rgbClr val="001E4C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defTabSz="457200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  A</a:t>
            </a:r>
          </a:p>
        </p:txBody>
      </p:sp>
      <p:sp>
        <p:nvSpPr>
          <p:cNvPr id="354324" name="Rectangle 29"/>
          <p:cNvSpPr>
            <a:spLocks noChangeArrowheads="1"/>
          </p:cNvSpPr>
          <p:nvPr/>
        </p:nvSpPr>
        <p:spPr bwMode="auto">
          <a:xfrm>
            <a:off x="4572000" y="4038600"/>
            <a:ext cx="533400" cy="457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20 dB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atten</a:t>
            </a:r>
          </a:p>
        </p:txBody>
      </p:sp>
      <p:cxnSp>
        <p:nvCxnSpPr>
          <p:cNvPr id="354325" name="Straight Arrow Connector 30"/>
          <p:cNvCxnSpPr>
            <a:cxnSpLocks noChangeShapeType="1"/>
          </p:cNvCxnSpPr>
          <p:nvPr/>
        </p:nvCxnSpPr>
        <p:spPr bwMode="auto">
          <a:xfrm>
            <a:off x="4343400" y="4267200"/>
            <a:ext cx="2286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26" name="Straight Arrow Connector 31"/>
          <p:cNvCxnSpPr>
            <a:cxnSpLocks noChangeShapeType="1"/>
          </p:cNvCxnSpPr>
          <p:nvPr/>
        </p:nvCxnSpPr>
        <p:spPr bwMode="auto">
          <a:xfrm>
            <a:off x="5105400" y="4267200"/>
            <a:ext cx="2286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27" name="Rectangle 32"/>
          <p:cNvSpPr>
            <a:spLocks noChangeArrowheads="1"/>
          </p:cNvSpPr>
          <p:nvPr/>
        </p:nvSpPr>
        <p:spPr bwMode="auto">
          <a:xfrm>
            <a:off x="5334000" y="3657600"/>
            <a:ext cx="533400" cy="12192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1:4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split</a:t>
            </a:r>
          </a:p>
        </p:txBody>
      </p:sp>
      <p:sp>
        <p:nvSpPr>
          <p:cNvPr id="354328" name="Line 44"/>
          <p:cNvSpPr>
            <a:spLocks noChangeShapeType="1"/>
          </p:cNvSpPr>
          <p:nvPr/>
        </p:nvSpPr>
        <p:spPr bwMode="auto">
          <a:xfrm>
            <a:off x="5867400" y="38100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29" name="Line 44"/>
          <p:cNvSpPr>
            <a:spLocks noChangeShapeType="1"/>
          </p:cNvSpPr>
          <p:nvPr/>
        </p:nvSpPr>
        <p:spPr bwMode="auto">
          <a:xfrm>
            <a:off x="5867400" y="41148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0" name="Line 44"/>
          <p:cNvSpPr>
            <a:spLocks noChangeShapeType="1"/>
          </p:cNvSpPr>
          <p:nvPr/>
        </p:nvSpPr>
        <p:spPr bwMode="auto">
          <a:xfrm>
            <a:off x="5867400" y="4419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1" name="Line 44"/>
          <p:cNvSpPr>
            <a:spLocks noChangeShapeType="1"/>
          </p:cNvSpPr>
          <p:nvPr/>
        </p:nvSpPr>
        <p:spPr bwMode="auto">
          <a:xfrm>
            <a:off x="5867400" y="4724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2" name="Line 43"/>
          <p:cNvSpPr>
            <a:spLocks noChangeShapeType="1"/>
          </p:cNvSpPr>
          <p:nvPr/>
        </p:nvSpPr>
        <p:spPr bwMode="auto">
          <a:xfrm>
            <a:off x="5105400" y="1447800"/>
            <a:ext cx="6096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33" name="Line 43"/>
          <p:cNvSpPr>
            <a:spLocks noChangeShapeType="1"/>
          </p:cNvSpPr>
          <p:nvPr/>
        </p:nvSpPr>
        <p:spPr bwMode="auto">
          <a:xfrm>
            <a:off x="5257800" y="23622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34" name="Straight Arrow Connector 39"/>
          <p:cNvCxnSpPr>
            <a:cxnSpLocks noChangeShapeType="1"/>
          </p:cNvCxnSpPr>
          <p:nvPr/>
        </p:nvCxnSpPr>
        <p:spPr bwMode="auto">
          <a:xfrm>
            <a:off x="3429000" y="42672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35" name="TextBox 40"/>
          <p:cNvSpPr txBox="1">
            <a:spLocks noChangeArrowheads="1"/>
          </p:cNvSpPr>
          <p:nvPr/>
        </p:nvSpPr>
        <p:spPr bwMode="auto">
          <a:xfrm>
            <a:off x="3429000" y="4572000"/>
            <a:ext cx="1104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2MDA1424D-06</a:t>
            </a:r>
          </a:p>
        </p:txBody>
      </p:sp>
      <p:sp>
        <p:nvSpPr>
          <p:cNvPr id="354336" name="TextBox 41"/>
          <p:cNvSpPr txBox="1">
            <a:spLocks noChangeArrowheads="1"/>
          </p:cNvSpPr>
          <p:nvPr/>
        </p:nvSpPr>
        <p:spPr bwMode="auto">
          <a:xfrm>
            <a:off x="5029200" y="487680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MU-Dell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2MDA1424D-06</a:t>
            </a:r>
          </a:p>
        </p:txBody>
      </p:sp>
      <p:sp>
        <p:nvSpPr>
          <p:cNvPr id="354337" name="Right Brace 42"/>
          <p:cNvSpPr>
            <a:spLocks/>
          </p:cNvSpPr>
          <p:nvPr/>
        </p:nvSpPr>
        <p:spPr bwMode="auto">
          <a:xfrm rot="5400000">
            <a:off x="4762500" y="4076700"/>
            <a:ext cx="152400" cy="2514600"/>
          </a:xfrm>
          <a:prstGeom prst="rightBrace">
            <a:avLst>
              <a:gd name="adj1" fmla="val 3330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38" name="TextBox 43"/>
          <p:cNvSpPr txBox="1">
            <a:spLocks noChangeArrowheads="1"/>
          </p:cNvSpPr>
          <p:nvPr/>
        </p:nvSpPr>
        <p:spPr bwMode="auto">
          <a:xfrm>
            <a:off x="3886200" y="5410200"/>
            <a:ext cx="1917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unity gain input-to-each-output</a:t>
            </a:r>
          </a:p>
        </p:txBody>
      </p:sp>
      <p:sp>
        <p:nvSpPr>
          <p:cNvPr id="354339" name="Line 43"/>
          <p:cNvSpPr>
            <a:spLocks noChangeShapeType="1"/>
          </p:cNvSpPr>
          <p:nvPr/>
        </p:nvSpPr>
        <p:spPr bwMode="auto">
          <a:xfrm>
            <a:off x="5257800" y="17526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0" name="Rectangle 45"/>
          <p:cNvSpPr>
            <a:spLocks noChangeArrowheads="1"/>
          </p:cNvSpPr>
          <p:nvPr/>
        </p:nvSpPr>
        <p:spPr bwMode="auto">
          <a:xfrm>
            <a:off x="5715000" y="2209800"/>
            <a:ext cx="685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PC</a:t>
            </a:r>
          </a:p>
        </p:txBody>
      </p:sp>
      <p:sp>
        <p:nvSpPr>
          <p:cNvPr id="354341" name="Line 43"/>
          <p:cNvSpPr>
            <a:spLocks noChangeShapeType="1"/>
          </p:cNvSpPr>
          <p:nvPr/>
        </p:nvSpPr>
        <p:spPr bwMode="auto">
          <a:xfrm>
            <a:off x="5105400" y="2667000"/>
            <a:ext cx="6096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2" name="Line 44"/>
          <p:cNvSpPr>
            <a:spLocks noChangeShapeType="1"/>
          </p:cNvSpPr>
          <p:nvPr/>
        </p:nvSpPr>
        <p:spPr bwMode="auto">
          <a:xfrm>
            <a:off x="4800600" y="24384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3" name="Line 44"/>
          <p:cNvSpPr>
            <a:spLocks noChangeShapeType="1"/>
          </p:cNvSpPr>
          <p:nvPr/>
        </p:nvSpPr>
        <p:spPr bwMode="auto">
          <a:xfrm>
            <a:off x="4800600" y="19050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44" name="Line 44"/>
          <p:cNvSpPr>
            <a:spLocks noChangeShapeType="1"/>
          </p:cNvSpPr>
          <p:nvPr/>
        </p:nvSpPr>
        <p:spPr bwMode="auto">
          <a:xfrm>
            <a:off x="4800600" y="2209800"/>
            <a:ext cx="4572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45" name="Straight Connector 50"/>
          <p:cNvCxnSpPr>
            <a:cxnSpLocks noChangeShapeType="1"/>
          </p:cNvCxnSpPr>
          <p:nvPr/>
        </p:nvCxnSpPr>
        <p:spPr bwMode="auto">
          <a:xfrm rot="5400000">
            <a:off x="5182394" y="1828006"/>
            <a:ext cx="152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46" name="Straight Connector 51"/>
          <p:cNvCxnSpPr>
            <a:cxnSpLocks noChangeShapeType="1"/>
          </p:cNvCxnSpPr>
          <p:nvPr/>
        </p:nvCxnSpPr>
        <p:spPr bwMode="auto">
          <a:xfrm rot="5400000">
            <a:off x="5182394" y="2285206"/>
            <a:ext cx="1524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47" name="Straight Connector 52"/>
          <p:cNvCxnSpPr>
            <a:cxnSpLocks noChangeShapeType="1"/>
          </p:cNvCxnSpPr>
          <p:nvPr/>
        </p:nvCxnSpPr>
        <p:spPr bwMode="auto">
          <a:xfrm rot="5400000">
            <a:off x="4991101" y="1562100"/>
            <a:ext cx="228600" cy="3175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48" name="Straight Connector 53"/>
          <p:cNvCxnSpPr>
            <a:cxnSpLocks noChangeShapeType="1"/>
          </p:cNvCxnSpPr>
          <p:nvPr/>
        </p:nvCxnSpPr>
        <p:spPr bwMode="auto">
          <a:xfrm rot="5400000">
            <a:off x="4991894" y="2551906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49" name="TextBox 54"/>
          <p:cNvSpPr txBox="1">
            <a:spLocks noChangeArrowheads="1"/>
          </p:cNvSpPr>
          <p:nvPr/>
        </p:nvSpPr>
        <p:spPr bwMode="auto">
          <a:xfrm>
            <a:off x="4953000" y="12192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4350" name="TextBox 55"/>
          <p:cNvSpPr txBox="1">
            <a:spLocks noChangeArrowheads="1"/>
          </p:cNvSpPr>
          <p:nvPr/>
        </p:nvSpPr>
        <p:spPr bwMode="auto">
          <a:xfrm>
            <a:off x="5105400" y="15240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sp>
        <p:nvSpPr>
          <p:cNvPr id="354351" name="TextBox 56"/>
          <p:cNvSpPr txBox="1">
            <a:spLocks noChangeArrowheads="1"/>
          </p:cNvSpPr>
          <p:nvPr/>
        </p:nvSpPr>
        <p:spPr bwMode="auto">
          <a:xfrm>
            <a:off x="5105400" y="23622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sp>
        <p:nvSpPr>
          <p:cNvPr id="354352" name="TextBox 57"/>
          <p:cNvSpPr txBox="1">
            <a:spLocks noChangeArrowheads="1"/>
          </p:cNvSpPr>
          <p:nvPr/>
        </p:nvSpPr>
        <p:spPr bwMode="auto">
          <a:xfrm>
            <a:off x="4953000" y="2667000"/>
            <a:ext cx="504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Clock</a:t>
            </a:r>
          </a:p>
        </p:txBody>
      </p:sp>
      <p:sp>
        <p:nvSpPr>
          <p:cNvPr id="354353" name="Line 43"/>
          <p:cNvSpPr>
            <a:spLocks noChangeShapeType="1"/>
          </p:cNvSpPr>
          <p:nvPr/>
        </p:nvSpPr>
        <p:spPr bwMode="auto">
          <a:xfrm>
            <a:off x="6400800" y="16002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54" name="TextBox 59"/>
          <p:cNvSpPr txBox="1">
            <a:spLocks noChangeArrowheads="1"/>
          </p:cNvSpPr>
          <p:nvPr/>
        </p:nvSpPr>
        <p:spPr bwMode="auto">
          <a:xfrm>
            <a:off x="6705600" y="1371600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to antenna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servo motors </a:t>
            </a:r>
          </a:p>
        </p:txBody>
      </p:sp>
      <p:cxnSp>
        <p:nvCxnSpPr>
          <p:cNvPr id="354355" name="Straight Arrow Connector 60"/>
          <p:cNvCxnSpPr>
            <a:cxnSpLocks noChangeShapeType="1"/>
          </p:cNvCxnSpPr>
          <p:nvPr/>
        </p:nvCxnSpPr>
        <p:spPr bwMode="auto">
          <a:xfrm>
            <a:off x="3429000" y="20574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56" name="Line 44"/>
          <p:cNvSpPr>
            <a:spLocks noChangeShapeType="1"/>
          </p:cNvSpPr>
          <p:nvPr/>
        </p:nvSpPr>
        <p:spPr bwMode="auto">
          <a:xfrm>
            <a:off x="3124200" y="32766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4357" name="Line 44"/>
          <p:cNvSpPr>
            <a:spLocks noChangeShapeType="1"/>
          </p:cNvSpPr>
          <p:nvPr/>
        </p:nvSpPr>
        <p:spPr bwMode="auto">
          <a:xfrm>
            <a:off x="3124200" y="3048000"/>
            <a:ext cx="3048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58" name="Straight Connector 63"/>
          <p:cNvCxnSpPr>
            <a:cxnSpLocks noChangeShapeType="1"/>
          </p:cNvCxnSpPr>
          <p:nvPr/>
        </p:nvCxnSpPr>
        <p:spPr bwMode="auto">
          <a:xfrm rot="5400000">
            <a:off x="2933700" y="3771900"/>
            <a:ext cx="992188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59" name="Straight Connector 64"/>
          <p:cNvCxnSpPr>
            <a:cxnSpLocks noChangeShapeType="1"/>
          </p:cNvCxnSpPr>
          <p:nvPr/>
        </p:nvCxnSpPr>
        <p:spPr bwMode="auto">
          <a:xfrm rot="5400000">
            <a:off x="2933700" y="2552700"/>
            <a:ext cx="992188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60" name="Right Brace 66"/>
          <p:cNvSpPr>
            <a:spLocks/>
          </p:cNvSpPr>
          <p:nvPr/>
        </p:nvSpPr>
        <p:spPr bwMode="auto">
          <a:xfrm>
            <a:off x="6248400" y="3733800"/>
            <a:ext cx="152400" cy="457200"/>
          </a:xfrm>
          <a:prstGeom prst="rightBrace">
            <a:avLst>
              <a:gd name="adj1" fmla="val 33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61" name="Right Brace 67"/>
          <p:cNvSpPr>
            <a:spLocks/>
          </p:cNvSpPr>
          <p:nvPr/>
        </p:nvSpPr>
        <p:spPr bwMode="auto">
          <a:xfrm>
            <a:off x="6248400" y="4343400"/>
            <a:ext cx="152400" cy="457200"/>
          </a:xfrm>
          <a:prstGeom prst="rightBrace">
            <a:avLst>
              <a:gd name="adj1" fmla="val 33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4362" name="TextBox 68"/>
          <p:cNvSpPr txBox="1">
            <a:spLocks noChangeArrowheads="1"/>
          </p:cNvSpPr>
          <p:nvPr/>
        </p:nvSpPr>
        <p:spPr bwMode="auto">
          <a:xfrm>
            <a:off x="6400800" y="3733800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reference link</a:t>
            </a:r>
          </a:p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4363" name="TextBox 69"/>
          <p:cNvSpPr txBox="1">
            <a:spLocks noChangeArrowheads="1"/>
          </p:cNvSpPr>
          <p:nvPr/>
        </p:nvSpPr>
        <p:spPr bwMode="auto">
          <a:xfrm>
            <a:off x="6400800" y="4343400"/>
            <a:ext cx="1014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STC link</a:t>
            </a:r>
          </a:p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4364" name="Line 44"/>
          <p:cNvSpPr>
            <a:spLocks noChangeShapeType="1"/>
          </p:cNvSpPr>
          <p:nvPr/>
        </p:nvSpPr>
        <p:spPr bwMode="auto">
          <a:xfrm>
            <a:off x="3124200" y="3505200"/>
            <a:ext cx="152400" cy="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54365" name="Straight Connector 72"/>
          <p:cNvCxnSpPr>
            <a:cxnSpLocks noChangeShapeType="1"/>
          </p:cNvCxnSpPr>
          <p:nvPr/>
        </p:nvCxnSpPr>
        <p:spPr bwMode="auto">
          <a:xfrm rot="5400000">
            <a:off x="1943894" y="4837906"/>
            <a:ext cx="2667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4366" name="Straight Arrow Connector 75"/>
          <p:cNvCxnSpPr>
            <a:cxnSpLocks noChangeShapeType="1"/>
          </p:cNvCxnSpPr>
          <p:nvPr/>
        </p:nvCxnSpPr>
        <p:spPr bwMode="auto">
          <a:xfrm>
            <a:off x="3276600" y="6172200"/>
            <a:ext cx="3810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4367" name="Rectangle 77"/>
          <p:cNvSpPr>
            <a:spLocks noChangeArrowheads="1"/>
          </p:cNvSpPr>
          <p:nvPr/>
        </p:nvSpPr>
        <p:spPr bwMode="auto">
          <a:xfrm>
            <a:off x="3657600" y="5867400"/>
            <a:ext cx="1066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Spectrum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Analyzer</a:t>
            </a:r>
          </a:p>
        </p:txBody>
      </p:sp>
      <p:cxnSp>
        <p:nvCxnSpPr>
          <p:cNvPr id="354368" name="Straight Arrow Connector 79"/>
          <p:cNvCxnSpPr>
            <a:cxnSpLocks noChangeShapeType="1"/>
          </p:cNvCxnSpPr>
          <p:nvPr/>
        </p:nvCxnSpPr>
        <p:spPr bwMode="auto">
          <a:xfrm>
            <a:off x="4724400" y="6172200"/>
            <a:ext cx="685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54369" name="Picture 54" descr="william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5943600"/>
            <a:ext cx="4572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370" name="Text Box 55"/>
          <p:cNvSpPr txBox="1">
            <a:spLocks noChangeArrowheads="1"/>
          </p:cNvSpPr>
          <p:nvPr/>
        </p:nvSpPr>
        <p:spPr bwMode="auto">
          <a:xfrm>
            <a:off x="5867400" y="6019800"/>
            <a:ext cx="6746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1E4C"/>
                </a:solidFill>
                <a:latin typeface="Arial" charset="0"/>
                <a:cs typeface="Times New Roman" charset="0"/>
              </a:rPr>
              <a:t>to DVD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extBox 17"/>
          <p:cNvSpPr txBox="1">
            <a:spLocks noChangeArrowheads="1"/>
          </p:cNvSpPr>
          <p:nvPr/>
        </p:nvSpPr>
        <p:spPr bwMode="auto">
          <a:xfrm>
            <a:off x="4495800" y="1447800"/>
            <a:ext cx="369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Clk</a:t>
            </a:r>
          </a:p>
        </p:txBody>
      </p:sp>
      <p:sp>
        <p:nvSpPr>
          <p:cNvPr id="355330" name="TextBox 13"/>
          <p:cNvSpPr txBox="1">
            <a:spLocks noChangeArrowheads="1"/>
          </p:cNvSpPr>
          <p:nvPr/>
        </p:nvSpPr>
        <p:spPr bwMode="auto">
          <a:xfrm>
            <a:off x="2971800" y="12192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IF</a:t>
            </a:r>
          </a:p>
        </p:txBody>
      </p:sp>
      <p:sp>
        <p:nvSpPr>
          <p:cNvPr id="355331" name="TextBox 14"/>
          <p:cNvSpPr txBox="1">
            <a:spLocks noChangeArrowheads="1"/>
          </p:cNvSpPr>
          <p:nvPr/>
        </p:nvSpPr>
        <p:spPr bwMode="auto">
          <a:xfrm>
            <a:off x="2819400" y="1447800"/>
            <a:ext cx="627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70 MHz</a:t>
            </a:r>
          </a:p>
        </p:txBody>
      </p:sp>
      <p:sp>
        <p:nvSpPr>
          <p:cNvPr id="3553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533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B1FA72C-10FF-CC41-8D0B-C05425F561FE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174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sp>
        <p:nvSpPr>
          <p:cNvPr id="355334" name="Rectangle 3"/>
          <p:cNvSpPr>
            <a:spLocks noChangeArrowheads="1"/>
          </p:cNvSpPr>
          <p:nvPr/>
        </p:nvSpPr>
        <p:spPr bwMode="auto">
          <a:xfrm>
            <a:off x="17526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5335" name="TextBox 4"/>
          <p:cNvSpPr txBox="1">
            <a:spLocks noChangeArrowheads="1"/>
          </p:cNvSpPr>
          <p:nvPr/>
        </p:nvSpPr>
        <p:spPr bwMode="auto">
          <a:xfrm>
            <a:off x="1676400" y="1828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M/A Com SMR 5550i</a:t>
            </a:r>
          </a:p>
        </p:txBody>
      </p:sp>
      <p:cxnSp>
        <p:nvCxnSpPr>
          <p:cNvPr id="355336" name="Straight Arrow Connector 5"/>
          <p:cNvCxnSpPr>
            <a:cxnSpLocks noChangeShapeType="1"/>
          </p:cNvCxnSpPr>
          <p:nvPr/>
        </p:nvCxnSpPr>
        <p:spPr bwMode="auto">
          <a:xfrm flipV="1">
            <a:off x="2819400" y="1447800"/>
            <a:ext cx="6096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37" name="Rectangle 6"/>
          <p:cNvSpPr>
            <a:spLocks noChangeArrowheads="1"/>
          </p:cNvSpPr>
          <p:nvPr/>
        </p:nvSpPr>
        <p:spPr bwMode="auto">
          <a:xfrm>
            <a:off x="34290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Tier 1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Demod.</a:t>
            </a:r>
          </a:p>
        </p:txBody>
      </p:sp>
      <p:sp>
        <p:nvSpPr>
          <p:cNvPr id="355338" name="TextBox 8"/>
          <p:cNvSpPr txBox="1">
            <a:spLocks noChangeArrowheads="1"/>
          </p:cNvSpPr>
          <p:nvPr/>
        </p:nvSpPr>
        <p:spPr bwMode="auto">
          <a:xfrm>
            <a:off x="3352800" y="18288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RF Networks</a:t>
            </a:r>
          </a:p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Model 2120</a:t>
            </a:r>
          </a:p>
        </p:txBody>
      </p:sp>
      <p:cxnSp>
        <p:nvCxnSpPr>
          <p:cNvPr id="355339" name="Straight Arrow Connector 9"/>
          <p:cNvCxnSpPr>
            <a:cxnSpLocks noChangeShapeType="1"/>
          </p:cNvCxnSpPr>
          <p:nvPr/>
        </p:nvCxnSpPr>
        <p:spPr bwMode="auto">
          <a:xfrm>
            <a:off x="4495800" y="12192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40" name="Straight Arrow Connector 10"/>
          <p:cNvCxnSpPr>
            <a:cxnSpLocks noChangeShapeType="1"/>
          </p:cNvCxnSpPr>
          <p:nvPr/>
        </p:nvCxnSpPr>
        <p:spPr bwMode="auto">
          <a:xfrm>
            <a:off x="4495800" y="1676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41" name="Rectangle 11"/>
          <p:cNvSpPr>
            <a:spLocks noChangeArrowheads="1"/>
          </p:cNvSpPr>
          <p:nvPr/>
        </p:nvSpPr>
        <p:spPr bwMode="auto">
          <a:xfrm>
            <a:off x="4953000" y="1066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55342" name="TextBox 12"/>
          <p:cNvSpPr txBox="1">
            <a:spLocks noChangeArrowheads="1"/>
          </p:cNvSpPr>
          <p:nvPr/>
        </p:nvSpPr>
        <p:spPr bwMode="auto">
          <a:xfrm>
            <a:off x="4876800" y="1828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Fireberd 6000A</a:t>
            </a:r>
          </a:p>
        </p:txBody>
      </p:sp>
      <p:sp>
        <p:nvSpPr>
          <p:cNvPr id="355343" name="TextBox 16"/>
          <p:cNvSpPr txBox="1">
            <a:spLocks noChangeArrowheads="1"/>
          </p:cNvSpPr>
          <p:nvPr/>
        </p:nvSpPr>
        <p:spPr bwMode="auto">
          <a:xfrm>
            <a:off x="4495800" y="9906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cxnSp>
        <p:nvCxnSpPr>
          <p:cNvPr id="355344" name="Straight Arrow Connector 21"/>
          <p:cNvCxnSpPr>
            <a:cxnSpLocks noChangeShapeType="1"/>
          </p:cNvCxnSpPr>
          <p:nvPr/>
        </p:nvCxnSpPr>
        <p:spPr bwMode="auto">
          <a:xfrm>
            <a:off x="6019800" y="1447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45" name="Rectangle 38"/>
          <p:cNvSpPr>
            <a:spLocks noChangeArrowheads="1"/>
          </p:cNvSpPr>
          <p:nvPr/>
        </p:nvSpPr>
        <p:spPr bwMode="auto">
          <a:xfrm>
            <a:off x="1752600" y="5486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5346" name="TextBox 39"/>
          <p:cNvSpPr txBox="1">
            <a:spLocks noChangeArrowheads="1"/>
          </p:cNvSpPr>
          <p:nvPr/>
        </p:nvSpPr>
        <p:spPr bwMode="auto">
          <a:xfrm>
            <a:off x="1676400" y="6248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Microdyne 700 MR</a:t>
            </a:r>
          </a:p>
        </p:txBody>
      </p:sp>
      <p:cxnSp>
        <p:nvCxnSpPr>
          <p:cNvPr id="355347" name="Straight Arrow Connector 43"/>
          <p:cNvCxnSpPr>
            <a:cxnSpLocks noChangeShapeType="1"/>
          </p:cNvCxnSpPr>
          <p:nvPr/>
        </p:nvCxnSpPr>
        <p:spPr bwMode="auto">
          <a:xfrm flipV="1">
            <a:off x="2819400" y="56388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48" name="Straight Arrow Connector 44"/>
          <p:cNvCxnSpPr>
            <a:cxnSpLocks noChangeShapeType="1"/>
          </p:cNvCxnSpPr>
          <p:nvPr/>
        </p:nvCxnSpPr>
        <p:spPr bwMode="auto">
          <a:xfrm flipV="1">
            <a:off x="2819400" y="60960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49" name="TextBox 45"/>
          <p:cNvSpPr txBox="1">
            <a:spLocks noChangeArrowheads="1"/>
          </p:cNvSpPr>
          <p:nvPr/>
        </p:nvSpPr>
        <p:spPr bwMode="auto">
          <a:xfrm>
            <a:off x="2819400" y="54102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350" name="TextBox 46"/>
          <p:cNvSpPr txBox="1">
            <a:spLocks noChangeArrowheads="1"/>
          </p:cNvSpPr>
          <p:nvPr/>
        </p:nvSpPr>
        <p:spPr bwMode="auto">
          <a:xfrm>
            <a:off x="2895600" y="58674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sp>
        <p:nvSpPr>
          <p:cNvPr id="355351" name="Rectangle 47"/>
          <p:cNvSpPr>
            <a:spLocks noChangeArrowheads="1"/>
          </p:cNvSpPr>
          <p:nvPr/>
        </p:nvSpPr>
        <p:spPr bwMode="auto">
          <a:xfrm>
            <a:off x="3886200" y="4114800"/>
            <a:ext cx="1066800" cy="21336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Data Acquisition</a:t>
            </a:r>
          </a:p>
        </p:txBody>
      </p:sp>
      <p:sp>
        <p:nvSpPr>
          <p:cNvPr id="355352" name="TextBox 49"/>
          <p:cNvSpPr txBox="1">
            <a:spLocks noChangeArrowheads="1"/>
          </p:cNvSpPr>
          <p:nvPr/>
        </p:nvSpPr>
        <p:spPr bwMode="auto">
          <a:xfrm>
            <a:off x="4953000" y="411480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Wideband Systems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DRS 3300 (5 Msamples/s)</a:t>
            </a:r>
          </a:p>
        </p:txBody>
      </p:sp>
      <p:cxnSp>
        <p:nvCxnSpPr>
          <p:cNvPr id="355353" name="Straight Arrow Connector 50"/>
          <p:cNvCxnSpPr>
            <a:cxnSpLocks noChangeShapeType="1"/>
          </p:cNvCxnSpPr>
          <p:nvPr/>
        </p:nvCxnSpPr>
        <p:spPr bwMode="auto">
          <a:xfrm>
            <a:off x="1295400" y="1447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54" name="Straight Arrow Connector 51"/>
          <p:cNvCxnSpPr>
            <a:cxnSpLocks noChangeShapeType="1"/>
          </p:cNvCxnSpPr>
          <p:nvPr/>
        </p:nvCxnSpPr>
        <p:spPr bwMode="auto">
          <a:xfrm>
            <a:off x="1295400" y="5867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55" name="TextBox 52"/>
          <p:cNvSpPr txBox="1">
            <a:spLocks noChangeArrowheads="1"/>
          </p:cNvSpPr>
          <p:nvPr/>
        </p:nvSpPr>
        <p:spPr bwMode="auto">
          <a:xfrm>
            <a:off x="4495800" y="2819400"/>
            <a:ext cx="369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Clk</a:t>
            </a:r>
          </a:p>
        </p:txBody>
      </p:sp>
      <p:sp>
        <p:nvSpPr>
          <p:cNvPr id="355356" name="TextBox 53"/>
          <p:cNvSpPr txBox="1">
            <a:spLocks noChangeArrowheads="1"/>
          </p:cNvSpPr>
          <p:nvPr/>
        </p:nvSpPr>
        <p:spPr bwMode="auto">
          <a:xfrm>
            <a:off x="2971800" y="25908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IF</a:t>
            </a:r>
          </a:p>
        </p:txBody>
      </p:sp>
      <p:sp>
        <p:nvSpPr>
          <p:cNvPr id="355357" name="TextBox 54"/>
          <p:cNvSpPr txBox="1">
            <a:spLocks noChangeArrowheads="1"/>
          </p:cNvSpPr>
          <p:nvPr/>
        </p:nvSpPr>
        <p:spPr bwMode="auto">
          <a:xfrm>
            <a:off x="2819400" y="2819400"/>
            <a:ext cx="627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70 MHz</a:t>
            </a:r>
          </a:p>
        </p:txBody>
      </p:sp>
      <p:sp>
        <p:nvSpPr>
          <p:cNvPr id="355358" name="Rectangle 55"/>
          <p:cNvSpPr>
            <a:spLocks noChangeArrowheads="1"/>
          </p:cNvSpPr>
          <p:nvPr/>
        </p:nvSpPr>
        <p:spPr bwMode="auto">
          <a:xfrm>
            <a:off x="17526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1485.5 MHz</a:t>
            </a:r>
          </a:p>
        </p:txBody>
      </p:sp>
      <p:sp>
        <p:nvSpPr>
          <p:cNvPr id="355359" name="TextBox 56"/>
          <p:cNvSpPr txBox="1">
            <a:spLocks noChangeArrowheads="1"/>
          </p:cNvSpPr>
          <p:nvPr/>
        </p:nvSpPr>
        <p:spPr bwMode="auto">
          <a:xfrm>
            <a:off x="1676400" y="3200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M/A Com SMR 5550i</a:t>
            </a:r>
          </a:p>
        </p:txBody>
      </p:sp>
      <p:cxnSp>
        <p:nvCxnSpPr>
          <p:cNvPr id="355360" name="Straight Arrow Connector 57"/>
          <p:cNvCxnSpPr>
            <a:cxnSpLocks noChangeShapeType="1"/>
          </p:cNvCxnSpPr>
          <p:nvPr/>
        </p:nvCxnSpPr>
        <p:spPr bwMode="auto">
          <a:xfrm flipV="1">
            <a:off x="2819400" y="2819400"/>
            <a:ext cx="6096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61" name="Rectangle 58"/>
          <p:cNvSpPr>
            <a:spLocks noChangeArrowheads="1"/>
          </p:cNvSpPr>
          <p:nvPr/>
        </p:nvSpPr>
        <p:spPr bwMode="auto">
          <a:xfrm>
            <a:off x="34290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BYU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Prototype 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STC Demod.</a:t>
            </a:r>
          </a:p>
        </p:txBody>
      </p:sp>
      <p:cxnSp>
        <p:nvCxnSpPr>
          <p:cNvPr id="355362" name="Straight Arrow Connector 60"/>
          <p:cNvCxnSpPr>
            <a:cxnSpLocks noChangeShapeType="1"/>
          </p:cNvCxnSpPr>
          <p:nvPr/>
        </p:nvCxnSpPr>
        <p:spPr bwMode="auto">
          <a:xfrm>
            <a:off x="4495800" y="2590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63" name="Straight Arrow Connector 61"/>
          <p:cNvCxnSpPr>
            <a:cxnSpLocks noChangeShapeType="1"/>
          </p:cNvCxnSpPr>
          <p:nvPr/>
        </p:nvCxnSpPr>
        <p:spPr bwMode="auto">
          <a:xfrm>
            <a:off x="4495800" y="30480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64" name="Rectangle 62"/>
          <p:cNvSpPr>
            <a:spLocks noChangeArrowheads="1"/>
          </p:cNvSpPr>
          <p:nvPr/>
        </p:nvSpPr>
        <p:spPr bwMode="auto">
          <a:xfrm>
            <a:off x="4953000" y="24384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BERT</a:t>
            </a:r>
          </a:p>
        </p:txBody>
      </p:sp>
      <p:sp>
        <p:nvSpPr>
          <p:cNvPr id="355365" name="TextBox 63"/>
          <p:cNvSpPr txBox="1">
            <a:spLocks noChangeArrowheads="1"/>
          </p:cNvSpPr>
          <p:nvPr/>
        </p:nvSpPr>
        <p:spPr bwMode="auto">
          <a:xfrm>
            <a:off x="4876800" y="32004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Fireberd 6000A</a:t>
            </a:r>
          </a:p>
        </p:txBody>
      </p:sp>
      <p:sp>
        <p:nvSpPr>
          <p:cNvPr id="355366" name="TextBox 64"/>
          <p:cNvSpPr txBox="1">
            <a:spLocks noChangeArrowheads="1"/>
          </p:cNvSpPr>
          <p:nvPr/>
        </p:nvSpPr>
        <p:spPr bwMode="auto">
          <a:xfrm>
            <a:off x="4495800" y="236220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</a:t>
            </a:r>
          </a:p>
        </p:txBody>
      </p:sp>
      <p:cxnSp>
        <p:nvCxnSpPr>
          <p:cNvPr id="355367" name="Straight Arrow Connector 65"/>
          <p:cNvCxnSpPr>
            <a:cxnSpLocks noChangeShapeType="1"/>
          </p:cNvCxnSpPr>
          <p:nvPr/>
        </p:nvCxnSpPr>
        <p:spPr bwMode="auto">
          <a:xfrm>
            <a:off x="6019800" y="2819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68" name="TextBox 66"/>
          <p:cNvSpPr txBox="1">
            <a:spLocks noChangeArrowheads="1"/>
          </p:cNvSpPr>
          <p:nvPr/>
        </p:nvSpPr>
        <p:spPr bwMode="auto">
          <a:xfrm>
            <a:off x="6400800" y="2667000"/>
            <a:ext cx="1447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to PC data logging</a:t>
            </a:r>
          </a:p>
        </p:txBody>
      </p:sp>
      <p:sp>
        <p:nvSpPr>
          <p:cNvPr id="355369" name="Rectangle 67"/>
          <p:cNvSpPr>
            <a:spLocks noChangeArrowheads="1"/>
          </p:cNvSpPr>
          <p:nvPr/>
        </p:nvSpPr>
        <p:spPr bwMode="auto">
          <a:xfrm>
            <a:off x="1752600" y="41148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Receiver</a:t>
            </a:r>
          </a:p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1514.5 MHz</a:t>
            </a:r>
          </a:p>
        </p:txBody>
      </p:sp>
      <p:sp>
        <p:nvSpPr>
          <p:cNvPr id="355370" name="TextBox 68"/>
          <p:cNvSpPr txBox="1">
            <a:spLocks noChangeArrowheads="1"/>
          </p:cNvSpPr>
          <p:nvPr/>
        </p:nvSpPr>
        <p:spPr bwMode="auto">
          <a:xfrm>
            <a:off x="1676400" y="4876800"/>
            <a:ext cx="1219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Microdyne 700 MR</a:t>
            </a:r>
          </a:p>
        </p:txBody>
      </p:sp>
      <p:cxnSp>
        <p:nvCxnSpPr>
          <p:cNvPr id="355371" name="Straight Arrow Connector 69"/>
          <p:cNvCxnSpPr>
            <a:cxnSpLocks noChangeShapeType="1"/>
          </p:cNvCxnSpPr>
          <p:nvPr/>
        </p:nvCxnSpPr>
        <p:spPr bwMode="auto">
          <a:xfrm flipV="1">
            <a:off x="2819400" y="4267200"/>
            <a:ext cx="1066800" cy="4763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72" name="Straight Arrow Connector 70"/>
          <p:cNvCxnSpPr>
            <a:cxnSpLocks noChangeShapeType="1"/>
          </p:cNvCxnSpPr>
          <p:nvPr/>
        </p:nvCxnSpPr>
        <p:spPr bwMode="auto">
          <a:xfrm>
            <a:off x="2819400" y="4724400"/>
            <a:ext cx="1066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73" name="TextBox 71"/>
          <p:cNvSpPr txBox="1">
            <a:spLocks noChangeArrowheads="1"/>
          </p:cNvSpPr>
          <p:nvPr/>
        </p:nvSpPr>
        <p:spPr bwMode="auto">
          <a:xfrm>
            <a:off x="2819400" y="40386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374" name="TextBox 72"/>
          <p:cNvSpPr txBox="1">
            <a:spLocks noChangeArrowheads="1"/>
          </p:cNvSpPr>
          <p:nvPr/>
        </p:nvSpPr>
        <p:spPr bwMode="auto">
          <a:xfrm>
            <a:off x="2895600" y="4419600"/>
            <a:ext cx="376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AM</a:t>
            </a:r>
          </a:p>
        </p:txBody>
      </p:sp>
      <p:cxnSp>
        <p:nvCxnSpPr>
          <p:cNvPr id="355375" name="Straight Arrow Connector 75"/>
          <p:cNvCxnSpPr>
            <a:cxnSpLocks noChangeShapeType="1"/>
          </p:cNvCxnSpPr>
          <p:nvPr/>
        </p:nvCxnSpPr>
        <p:spPr bwMode="auto">
          <a:xfrm>
            <a:off x="1295400" y="28194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76" name="Straight Arrow Connector 76"/>
          <p:cNvCxnSpPr>
            <a:cxnSpLocks noChangeShapeType="1"/>
          </p:cNvCxnSpPr>
          <p:nvPr/>
        </p:nvCxnSpPr>
        <p:spPr bwMode="auto">
          <a:xfrm>
            <a:off x="1295400" y="4495800"/>
            <a:ext cx="4572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77" name="TextBox 79"/>
          <p:cNvSpPr txBox="1">
            <a:spLocks noChangeArrowheads="1"/>
          </p:cNvSpPr>
          <p:nvPr/>
        </p:nvSpPr>
        <p:spPr bwMode="auto">
          <a:xfrm>
            <a:off x="6400800" y="1295400"/>
            <a:ext cx="1447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to PC data logging</a:t>
            </a:r>
          </a:p>
        </p:txBody>
      </p:sp>
      <p:sp>
        <p:nvSpPr>
          <p:cNvPr id="355378" name="Rectangle 82"/>
          <p:cNvSpPr>
            <a:spLocks noChangeArrowheads="1"/>
          </p:cNvSpPr>
          <p:nvPr/>
        </p:nvSpPr>
        <p:spPr bwMode="auto">
          <a:xfrm>
            <a:off x="3429000" y="3505200"/>
            <a:ext cx="1066800" cy="4445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Laptop PC</a:t>
            </a:r>
          </a:p>
        </p:txBody>
      </p:sp>
      <p:cxnSp>
        <p:nvCxnSpPr>
          <p:cNvPr id="355379" name="Straight Arrow Connector 83"/>
          <p:cNvCxnSpPr>
            <a:cxnSpLocks noChangeShapeType="1"/>
          </p:cNvCxnSpPr>
          <p:nvPr/>
        </p:nvCxnSpPr>
        <p:spPr bwMode="auto">
          <a:xfrm rot="5400000" flipH="1" flipV="1">
            <a:off x="3810794" y="3352006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380" name="Right Brace 88"/>
          <p:cNvSpPr>
            <a:spLocks/>
          </p:cNvSpPr>
          <p:nvPr/>
        </p:nvSpPr>
        <p:spPr bwMode="auto">
          <a:xfrm flipH="1">
            <a:off x="1066800" y="1295400"/>
            <a:ext cx="152400" cy="4724400"/>
          </a:xfrm>
          <a:prstGeom prst="rightBrace">
            <a:avLst>
              <a:gd name="adj1" fmla="val 3329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en-US" sz="1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55381" name="TextBox 89"/>
          <p:cNvSpPr txBox="1">
            <a:spLocks noChangeArrowheads="1"/>
          </p:cNvSpPr>
          <p:nvPr/>
        </p:nvSpPr>
        <p:spPr bwMode="auto">
          <a:xfrm>
            <a:off x="457200" y="3429000"/>
            <a:ext cx="63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from splitter</a:t>
            </a:r>
          </a:p>
        </p:txBody>
      </p:sp>
      <p:sp>
        <p:nvSpPr>
          <p:cNvPr id="355382" name="TextBox 59"/>
          <p:cNvSpPr txBox="1">
            <a:spLocks noChangeArrowheads="1"/>
          </p:cNvSpPr>
          <p:nvPr/>
        </p:nvSpPr>
        <p:spPr bwMode="auto">
          <a:xfrm>
            <a:off x="5943600" y="51054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National Instruments</a:t>
            </a:r>
          </a:p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DAQ (20 samples/s)</a:t>
            </a:r>
          </a:p>
        </p:txBody>
      </p:sp>
      <p:sp>
        <p:nvSpPr>
          <p:cNvPr id="355383" name="Rectangle 73"/>
          <p:cNvSpPr>
            <a:spLocks noChangeArrowheads="1"/>
          </p:cNvSpPr>
          <p:nvPr/>
        </p:nvSpPr>
        <p:spPr bwMode="auto">
          <a:xfrm>
            <a:off x="5943600" y="5562600"/>
            <a:ext cx="1066800" cy="76200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1E4C"/>
            </a:solidFill>
            <a:round/>
            <a:headEnd/>
            <a:tailEnd/>
          </a:ln>
        </p:spPr>
        <p:txBody>
          <a:bodyPr lIns="0" rIns="0" anchor="ctr"/>
          <a:lstStyle/>
          <a:p>
            <a:r>
              <a:rPr lang="en-US" sz="1200">
                <a:solidFill>
                  <a:srgbClr val="000000"/>
                </a:solidFill>
                <a:latin typeface="Arial" charset="0"/>
                <a:cs typeface="Arial" charset="0"/>
              </a:rPr>
              <a:t>Data Acquisition</a:t>
            </a:r>
          </a:p>
        </p:txBody>
      </p:sp>
      <p:cxnSp>
        <p:nvCxnSpPr>
          <p:cNvPr id="355384" name="Straight Connector 84"/>
          <p:cNvCxnSpPr>
            <a:cxnSpLocks noChangeShapeType="1"/>
          </p:cNvCxnSpPr>
          <p:nvPr/>
        </p:nvCxnSpPr>
        <p:spPr bwMode="auto">
          <a:xfrm rot="5400000" flipH="1" flipV="1">
            <a:off x="3163888" y="5829300"/>
            <a:ext cx="379412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4" name="Arc 93"/>
          <p:cNvSpPr/>
          <p:nvPr/>
        </p:nvSpPr>
        <p:spPr bwMode="auto">
          <a:xfrm>
            <a:off x="3505200" y="46482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sp>
        <p:nvSpPr>
          <p:cNvPr id="95" name="Arc 94"/>
          <p:cNvSpPr/>
          <p:nvPr/>
        </p:nvSpPr>
        <p:spPr bwMode="auto">
          <a:xfrm>
            <a:off x="3276600" y="60198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87" name="Straight Connector 96"/>
          <p:cNvCxnSpPr>
            <a:cxnSpLocks noChangeShapeType="1"/>
          </p:cNvCxnSpPr>
          <p:nvPr/>
        </p:nvCxnSpPr>
        <p:spPr bwMode="auto">
          <a:xfrm rot="5400000" flipH="1" flipV="1">
            <a:off x="3163887" y="6361113"/>
            <a:ext cx="379413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88" name="Straight Connector 97"/>
          <p:cNvCxnSpPr>
            <a:cxnSpLocks noChangeShapeType="1"/>
          </p:cNvCxnSpPr>
          <p:nvPr/>
        </p:nvCxnSpPr>
        <p:spPr bwMode="auto">
          <a:xfrm rot="5400000" flipH="1" flipV="1">
            <a:off x="3392487" y="4456113"/>
            <a:ext cx="379413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89" name="Straight Connector 98"/>
          <p:cNvCxnSpPr>
            <a:cxnSpLocks noChangeShapeType="1"/>
          </p:cNvCxnSpPr>
          <p:nvPr/>
        </p:nvCxnSpPr>
        <p:spPr bwMode="auto">
          <a:xfrm rot="10800000" flipH="1">
            <a:off x="3581400" y="4800600"/>
            <a:ext cx="1588" cy="76200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0" name="Arc 99"/>
          <p:cNvSpPr/>
          <p:nvPr/>
        </p:nvSpPr>
        <p:spPr bwMode="auto">
          <a:xfrm>
            <a:off x="3505200" y="55626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91" name="Straight Connector 100"/>
          <p:cNvCxnSpPr>
            <a:cxnSpLocks noChangeShapeType="1"/>
          </p:cNvCxnSpPr>
          <p:nvPr/>
        </p:nvCxnSpPr>
        <p:spPr bwMode="auto">
          <a:xfrm rot="10800000" flipH="1">
            <a:off x="3581400" y="5715000"/>
            <a:ext cx="1588" cy="304800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3" name="Arc 102"/>
          <p:cNvSpPr/>
          <p:nvPr/>
        </p:nvSpPr>
        <p:spPr bwMode="auto">
          <a:xfrm>
            <a:off x="3505200" y="6019800"/>
            <a:ext cx="152400" cy="152400"/>
          </a:xfrm>
          <a:prstGeom prst="arc">
            <a:avLst>
              <a:gd name="adj1" fmla="val 16200000"/>
              <a:gd name="adj2" fmla="val 5304532"/>
            </a:avLst>
          </a:prstGeom>
          <a:noFill/>
          <a:ln w="19050" cap="flat" cmpd="sng" algn="ctr">
            <a:solidFill>
              <a:srgbClr val="001E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 sz="1600">
              <a:solidFill>
                <a:srgbClr val="000000"/>
              </a:solidFill>
              <a:latin typeface="Arial" charset="0"/>
              <a:ea typeface="Arial"/>
              <a:cs typeface="Arial"/>
            </a:endParaRPr>
          </a:p>
        </p:txBody>
      </p:sp>
      <p:cxnSp>
        <p:nvCxnSpPr>
          <p:cNvPr id="355393" name="Straight Connector 104"/>
          <p:cNvCxnSpPr>
            <a:cxnSpLocks noChangeShapeType="1"/>
          </p:cNvCxnSpPr>
          <p:nvPr/>
        </p:nvCxnSpPr>
        <p:spPr bwMode="auto">
          <a:xfrm rot="5400000" flipH="1" flipV="1">
            <a:off x="3467894" y="6285706"/>
            <a:ext cx="2286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4" name="Straight Connector 105"/>
          <p:cNvCxnSpPr>
            <a:cxnSpLocks noChangeShapeType="1"/>
          </p:cNvCxnSpPr>
          <p:nvPr/>
        </p:nvCxnSpPr>
        <p:spPr bwMode="auto">
          <a:xfrm rot="10800000">
            <a:off x="3581400" y="6400800"/>
            <a:ext cx="1828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5" name="Straight Connector 109"/>
          <p:cNvCxnSpPr>
            <a:cxnSpLocks noChangeShapeType="1"/>
          </p:cNvCxnSpPr>
          <p:nvPr/>
        </p:nvCxnSpPr>
        <p:spPr bwMode="auto">
          <a:xfrm rot="10800000">
            <a:off x="3352800" y="6553200"/>
            <a:ext cx="22860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6" name="Straight Connector 112"/>
          <p:cNvCxnSpPr>
            <a:cxnSpLocks noChangeShapeType="1"/>
          </p:cNvCxnSpPr>
          <p:nvPr/>
        </p:nvCxnSpPr>
        <p:spPr bwMode="auto">
          <a:xfrm rot="5400000" flipH="1" flipV="1">
            <a:off x="5068094" y="6057106"/>
            <a:ext cx="685800" cy="1588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7" name="Straight Arrow Connector 113"/>
          <p:cNvCxnSpPr>
            <a:cxnSpLocks noChangeShapeType="1"/>
          </p:cNvCxnSpPr>
          <p:nvPr/>
        </p:nvCxnSpPr>
        <p:spPr bwMode="auto">
          <a:xfrm>
            <a:off x="5410200" y="5715000"/>
            <a:ext cx="5334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8" name="Straight Arrow Connector 115"/>
          <p:cNvCxnSpPr>
            <a:cxnSpLocks noChangeShapeType="1"/>
          </p:cNvCxnSpPr>
          <p:nvPr/>
        </p:nvCxnSpPr>
        <p:spPr bwMode="auto">
          <a:xfrm>
            <a:off x="5638800" y="6172200"/>
            <a:ext cx="304800" cy="1588"/>
          </a:xfrm>
          <a:prstGeom prst="straightConnector1">
            <a:avLst/>
          </a:prstGeom>
          <a:noFill/>
          <a:ln w="19050">
            <a:solidFill>
              <a:srgbClr val="001E4C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5399" name="Straight Connector 120"/>
          <p:cNvCxnSpPr>
            <a:cxnSpLocks noChangeShapeType="1"/>
          </p:cNvCxnSpPr>
          <p:nvPr/>
        </p:nvCxnSpPr>
        <p:spPr bwMode="auto">
          <a:xfrm rot="5400000" flipH="1" flipV="1">
            <a:off x="5448301" y="6362700"/>
            <a:ext cx="381000" cy="3175"/>
          </a:xfrm>
          <a:prstGeom prst="line">
            <a:avLst/>
          </a:prstGeom>
          <a:noFill/>
          <a:ln w="19050">
            <a:solidFill>
              <a:srgbClr val="001E4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5400" name="TextBox 123"/>
          <p:cNvSpPr txBox="1">
            <a:spLocks noChangeArrowheads="1"/>
          </p:cNvSpPr>
          <p:nvPr/>
        </p:nvSpPr>
        <p:spPr bwMode="auto">
          <a:xfrm>
            <a:off x="5486400" y="54864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  <p:sp>
        <p:nvSpPr>
          <p:cNvPr id="355401" name="TextBox 124"/>
          <p:cNvSpPr txBox="1">
            <a:spLocks noChangeArrowheads="1"/>
          </p:cNvSpPr>
          <p:nvPr/>
        </p:nvSpPr>
        <p:spPr bwMode="auto">
          <a:xfrm>
            <a:off x="5486400" y="5943600"/>
            <a:ext cx="4619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4572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AGC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635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59A97B7-0BF1-D746-A8EF-415EF8BA857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175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6355" name="Picture 6" descr="IMG_004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6356" name="Picture 4" descr="IMG_005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23622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Test Flights: Ground Station Configuration</a:t>
            </a:r>
          </a:p>
        </p:txBody>
      </p:sp>
      <p:sp>
        <p:nvSpPr>
          <p:cNvPr id="35737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05B6C9B-36E0-9A47-9673-CE6DBFD268FA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176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7379" name="Picture 3" descr="IMG_004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4800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7380" name="Picture 4" descr="IMG_005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1066800"/>
            <a:ext cx="3048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STC Video Clip</a:t>
            </a:r>
          </a:p>
        </p:txBody>
      </p:sp>
      <p:sp>
        <p:nvSpPr>
          <p:cNvPr id="35840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5532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AF116CB-DC99-EF46-97D6-B689E6ACD941}" type="slidenum">
              <a:rPr lang="en-US" sz="1200">
                <a:solidFill>
                  <a:srgbClr val="001E4C"/>
                </a:solidFill>
              </a:rPr>
              <a:pPr eaLnBrk="1" hangingPunct="1"/>
              <a:t>177</a:t>
            </a:fld>
            <a:endParaRPr lang="en-US" sz="1200">
              <a:solidFill>
                <a:srgbClr val="001E4C"/>
              </a:solidFill>
            </a:endParaRPr>
          </a:p>
        </p:txBody>
      </p:sp>
      <p:pic>
        <p:nvPicPr>
          <p:cNvPr id="358403" name="Picture 3" descr="STC spectrum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988" y="1066800"/>
            <a:ext cx="6272212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M1: Left-Hand Turn @ 10° bank</a:t>
            </a:r>
          </a:p>
        </p:txBody>
      </p:sp>
      <p:sp>
        <p:nvSpPr>
          <p:cNvPr id="35942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8E95AEA7-9818-BF4B-B0B9-FF07755B0CF2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178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5942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977900"/>
            <a:ext cx="6705600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M1: Test Results</a:t>
            </a:r>
          </a:p>
        </p:txBody>
      </p:sp>
      <p:sp>
        <p:nvSpPr>
          <p:cNvPr id="36045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9C35A19E-A160-7146-8171-B20139FD5FD6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179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0451" name="Picture 3" descr="m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00" y="1447800"/>
            <a:ext cx="6299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Key Parameters of CPM</a:t>
            </a:r>
          </a:p>
        </p:txBody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M – Order of Modulation (2-ary, 4-ary, etc.)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g(t) - Frequency Pulse (Rectangular, Raised Cosine, etc.)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L – Length of Frequency Pulse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h – Modulation Index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Increase Spectral Efficiency by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Increasing 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Reducing 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Increasing L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/>
              <a:t>Choosing Smoother Frequency Pulse Shape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>
                <a:cs typeface="+mn-cs"/>
              </a:rPr>
              <a:t>In general, increasing spectral efficiency decreases detection efficiency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M2: Right-Hand Turn @ 10° bank</a:t>
            </a:r>
          </a:p>
        </p:txBody>
      </p:sp>
      <p:sp>
        <p:nvSpPr>
          <p:cNvPr id="36147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B97B90D-F37E-8643-B26F-5662CDF8E4DD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1475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976313"/>
            <a:ext cx="6629400" cy="588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M2: Test Results</a:t>
            </a:r>
          </a:p>
        </p:txBody>
      </p:sp>
      <p:sp>
        <p:nvSpPr>
          <p:cNvPr id="36249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C063E2C-9153-1C49-B587-CDBFF515329C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2499" name="Picture 3" descr="m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00" y="1447800"/>
            <a:ext cx="6299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M3: Left-Hand Turn @ 30° bank</a:t>
            </a:r>
          </a:p>
        </p:txBody>
      </p:sp>
      <p:sp>
        <p:nvSpPr>
          <p:cNvPr id="36352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656E277-56F1-AB42-B510-119780AD74D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182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352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75" y="990600"/>
            <a:ext cx="53530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M3: Test Results</a:t>
            </a:r>
          </a:p>
        </p:txBody>
      </p:sp>
      <p:sp>
        <p:nvSpPr>
          <p:cNvPr id="36454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F9066BA-10DF-CB43-AF92-9722C7FB78A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183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4547" name="Picture 3" descr="m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M4: Right-Hand Turn @ 30° bank</a:t>
            </a:r>
          </a:p>
        </p:txBody>
      </p:sp>
      <p:sp>
        <p:nvSpPr>
          <p:cNvPr id="36557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5359818-2505-2048-B0F2-5C9592BE4ECB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184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5571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0700" y="1003300"/>
            <a:ext cx="5562600" cy="585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M4: Test Results</a:t>
            </a:r>
          </a:p>
        </p:txBody>
      </p:sp>
      <p:sp>
        <p:nvSpPr>
          <p:cNvPr id="36659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37E66D2-199C-6747-B265-CFB12701A297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185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6595" name="Picture 3" descr="m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 to C2 Transition</a:t>
            </a:r>
          </a:p>
        </p:txBody>
      </p:sp>
      <p:sp>
        <p:nvSpPr>
          <p:cNvPr id="36761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364B949-C4DA-FA46-91BB-E761659CF1A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186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7619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618413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M3 to C2 Transition Test Results</a:t>
            </a:r>
          </a:p>
        </p:txBody>
      </p:sp>
      <p:sp>
        <p:nvSpPr>
          <p:cNvPr id="36864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58200" y="6477000"/>
            <a:ext cx="5334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755844BE-9B74-6441-8DCD-317D31050A25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187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8643" name="Picture 3" descr="m3-c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4300" y="1524000"/>
            <a:ext cx="63754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C2: Cords Road West-to-East</a:t>
            </a:r>
          </a:p>
        </p:txBody>
      </p:sp>
      <p:sp>
        <p:nvSpPr>
          <p:cNvPr id="36966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00800"/>
            <a:ext cx="609600" cy="30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CBA2B47-85A4-2445-B5CB-15B3C9326A37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188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69667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1066800"/>
            <a:ext cx="91376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C2: Test Results</a:t>
            </a:r>
          </a:p>
        </p:txBody>
      </p:sp>
      <p:sp>
        <p:nvSpPr>
          <p:cNvPr id="37069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11F1389-897B-9D4C-8FF1-15128A47160E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189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0691" name="Picture 7" descr="c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24000"/>
            <a:ext cx="892810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CPM Characteristics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7772400" cy="4343400"/>
          </a:xfrm>
        </p:spPr>
        <p:txBody>
          <a:bodyPr lIns="90487" tIns="44450" rIns="90487" bIns="44450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Continuous Phase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Constant envelope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Signals are described by their phase trajectories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Phase tree representation is complete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PSD and BER can be </a:t>
            </a:r>
            <a:r>
              <a:rPr lang="ja-JP" altLang="en-US" sz="2200" dirty="0">
                <a:latin typeface="Arial"/>
                <a:cs typeface="+mn-cs"/>
              </a:rPr>
              <a:t>“</a:t>
            </a:r>
            <a:r>
              <a:rPr lang="en-US" sz="2200" dirty="0">
                <a:cs typeface="+mn-cs"/>
              </a:rPr>
              <a:t>traded</a:t>
            </a:r>
            <a:r>
              <a:rPr lang="ja-JP" altLang="en-US" sz="2200" dirty="0">
                <a:latin typeface="Arial"/>
                <a:cs typeface="+mn-cs"/>
              </a:rPr>
              <a:t>”</a:t>
            </a:r>
            <a:r>
              <a:rPr lang="en-US" sz="2200" dirty="0">
                <a:cs typeface="+mn-cs"/>
              </a:rPr>
              <a:t> by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Varying h, modulation index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Changing g(t), the frequency pulse shape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cs typeface="+mn-cs"/>
              </a:rPr>
              <a:t>Phase trellis decoder is optimum for any variant of CPM</a:t>
            </a: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D2: Cords Road East-to-West</a:t>
            </a:r>
          </a:p>
        </p:txBody>
      </p:sp>
      <p:sp>
        <p:nvSpPr>
          <p:cNvPr id="37171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477000"/>
            <a:ext cx="6096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2BDE0411-2824-A24E-959B-45EE4CD37571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190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1715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1066800"/>
            <a:ext cx="91249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</a:rPr>
              <a:t>D2: Test Results</a:t>
            </a:r>
          </a:p>
        </p:txBody>
      </p:sp>
      <p:sp>
        <p:nvSpPr>
          <p:cNvPr id="37273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05800" y="6477000"/>
            <a:ext cx="685800" cy="2286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E634CE91-4EAF-EA4D-92D6-4667A96C0390}" type="slidenum">
              <a:rPr lang="en-US" sz="1200">
                <a:solidFill>
                  <a:srgbClr val="001E4C"/>
                </a:solidFill>
                <a:latin typeface="Arial" charset="0"/>
                <a:cs typeface="Arial" charset="0"/>
              </a:rPr>
              <a:pPr eaLnBrk="1" hangingPunct="1"/>
              <a:t>191</a:t>
            </a:fld>
            <a:endParaRPr lang="en-US" sz="1200">
              <a:solidFill>
                <a:srgbClr val="001E4C"/>
              </a:solidFill>
              <a:latin typeface="Arial" charset="0"/>
              <a:cs typeface="Arial" charset="0"/>
            </a:endParaRPr>
          </a:p>
        </p:txBody>
      </p:sp>
      <p:pic>
        <p:nvPicPr>
          <p:cNvPr id="372739" name="Picture 3" descr="d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24000"/>
            <a:ext cx="892810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STC Summary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19600"/>
          </a:xfrm>
          <a:solidFill>
            <a:srgbClr val="FFFF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r>
              <a:rPr lang="en-US" b="1" dirty="0">
                <a:cs typeface="+mn-cs"/>
              </a:rPr>
              <a:t>Dual-Antenna Diversity Scheme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Removes interference created by multiple transmit antennas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SNR equivalent to single antenna transmission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Multi-antenna scheme alleviates masking during maneuvering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Can be used with diversity reception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Realtime hardware flight tested at Edwards AFB and showed substantial performance benefit</a:t>
            </a:r>
            <a:endParaRPr lang="en-US" dirty="0">
              <a:cs typeface="+mn-cs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Forward Error Correction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07254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Forward Error Correction</a:t>
            </a:r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100" dirty="0">
                <a:cs typeface="+mn-cs"/>
              </a:rPr>
              <a:t>Basic premise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Insert redundant bits into transmitted stream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Use known relationships between bits to correct errors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100" dirty="0">
                <a:cs typeface="+mn-cs"/>
              </a:rPr>
              <a:t>Countless schemes have been developed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Convolutional code / Viterbi decoder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Block codes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BCH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Reed-Solomon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800" dirty="0"/>
              <a:t>Concatenated codes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RS / Viterbi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400" dirty="0"/>
              <a:t>Turbo product codes (TPC)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Low Density Parity Check (LDPC)</a:t>
            </a: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LDPC Codes - History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800" dirty="0">
                <a:cs typeface="+mn-cs"/>
              </a:rPr>
              <a:t>LDPC: Low Density Parity Check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Linear block codes</a:t>
            </a:r>
          </a:p>
          <a:p>
            <a:pPr lvl="1" eaLnBrk="1" hangingPunct="1">
              <a:defRPr/>
            </a:pPr>
            <a:r>
              <a:rPr lang="en-US" sz="1200" dirty="0">
                <a:cs typeface="+mn-cs"/>
              </a:rPr>
              <a:t>Some are systematic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Developed by Robert G. </a:t>
            </a:r>
            <a:r>
              <a:rPr lang="en-US" sz="1800" dirty="0" err="1">
                <a:cs typeface="+mn-cs"/>
              </a:rPr>
              <a:t>Gallager</a:t>
            </a:r>
            <a:r>
              <a:rPr lang="en-US" sz="1800" dirty="0"/>
              <a:t> at M.I.T. in 1960</a:t>
            </a:r>
          </a:p>
          <a:p>
            <a:pPr lvl="1" eaLnBrk="1" hangingPunct="1">
              <a:defRPr/>
            </a:pPr>
            <a:r>
              <a:rPr lang="en-US" sz="1200" dirty="0"/>
              <a:t>Published by the M.I.T Press as a monograph in 1963</a:t>
            </a:r>
          </a:p>
          <a:p>
            <a:pPr eaLnBrk="1" hangingPunct="1">
              <a:defRPr/>
            </a:pPr>
            <a:r>
              <a:rPr lang="en-US" sz="1800" dirty="0"/>
              <a:t>No practical implementations at that time</a:t>
            </a:r>
          </a:p>
          <a:p>
            <a:pPr eaLnBrk="1" hangingPunct="1">
              <a:defRPr/>
            </a:pPr>
            <a:r>
              <a:rPr lang="en-US" sz="1800" dirty="0"/>
              <a:t>Re-discovered by David J.C. MacKay in 1996</a:t>
            </a:r>
          </a:p>
          <a:p>
            <a:pPr lvl="1" eaLnBrk="1" hangingPunct="1">
              <a:defRPr/>
            </a:pPr>
            <a:r>
              <a:rPr lang="en-US" sz="1200" dirty="0"/>
              <a:t>Began displacing turbo codes in the late 1990s</a:t>
            </a:r>
          </a:p>
          <a:p>
            <a:pPr eaLnBrk="1" hangingPunct="1">
              <a:defRPr/>
            </a:pPr>
            <a:r>
              <a:rPr lang="en-US" sz="1800" dirty="0"/>
              <a:t>Recent history</a:t>
            </a:r>
          </a:p>
          <a:p>
            <a:pPr lvl="1" eaLnBrk="1" hangingPunct="1">
              <a:defRPr/>
            </a:pPr>
            <a:r>
              <a:rPr lang="en-US" sz="1200" dirty="0"/>
              <a:t>2003: LDPC code selected for the new DVB-S2 standard for the satellite digital TV</a:t>
            </a:r>
          </a:p>
          <a:p>
            <a:pPr lvl="1" eaLnBrk="1" hangingPunct="1">
              <a:defRPr/>
            </a:pPr>
            <a:r>
              <a:rPr lang="en-US" sz="1200" dirty="0"/>
              <a:t>2006: LDPC code selected for 10GBase-T Ethernet (10 Gbps over twisted-pair cables)</a:t>
            </a:r>
          </a:p>
          <a:p>
            <a:pPr lvl="1" eaLnBrk="1" hangingPunct="1">
              <a:defRPr/>
            </a:pPr>
            <a:r>
              <a:rPr lang="en-US" sz="1200" dirty="0"/>
              <a:t>2007: LDPC codes published by CCSDS as an “Orange Book”</a:t>
            </a:r>
          </a:p>
          <a:p>
            <a:pPr lvl="1" eaLnBrk="1" hangingPunct="1">
              <a:defRPr/>
            </a:pPr>
            <a:r>
              <a:rPr lang="en-US" sz="1200" dirty="0"/>
              <a:t>2008: LDPC code selected for the ITU-T </a:t>
            </a:r>
            <a:r>
              <a:rPr lang="en-US" sz="1200" dirty="0" err="1"/>
              <a:t>G.hn</a:t>
            </a:r>
            <a:r>
              <a:rPr lang="en-US" sz="1200" dirty="0"/>
              <a:t> standard</a:t>
            </a:r>
          </a:p>
          <a:p>
            <a:pPr lvl="1" eaLnBrk="1" hangingPunct="1">
              <a:defRPr/>
            </a:pPr>
            <a:r>
              <a:rPr lang="en-US" sz="1200" dirty="0"/>
              <a:t>2009: LDPC codes adopted for Wi-Fi 802.11 High Throughput (HT) PHY specification</a:t>
            </a:r>
          </a:p>
          <a:p>
            <a:pPr lvl="1" eaLnBrk="1" hangingPunct="1">
              <a:defRPr/>
            </a:pPr>
            <a:r>
              <a:rPr lang="en-US" sz="1200" dirty="0"/>
              <a:t>2012: LDPC code selected for integrated Network Enhanced Telemetry (iNET)</a:t>
            </a:r>
          </a:p>
          <a:p>
            <a:pPr marL="457200" lvl="1" indent="0" eaLnBrk="1" hangingPunct="1">
              <a:buNone/>
              <a:defRPr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4257626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LDPC AR4JA Codes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/>
              <a:t>AR4JA: Accumulate-Repeat-4-Jagged-Accumulate</a:t>
            </a:r>
          </a:p>
          <a:p>
            <a:pPr eaLnBrk="1" hangingPunct="1">
              <a:defRPr/>
            </a:pPr>
            <a:r>
              <a:rPr lang="en-US" sz="2000" dirty="0"/>
              <a:t>Published by CCSDS as an “Orange Book”</a:t>
            </a:r>
          </a:p>
          <a:p>
            <a:pPr lvl="1" eaLnBrk="1" hangingPunct="1">
              <a:defRPr/>
            </a:pPr>
            <a:r>
              <a:rPr lang="en-US" sz="1500" dirty="0"/>
              <a:t>Low Density Parity Check Codes For Use in Near-Earth and Deep Space Applications</a:t>
            </a:r>
          </a:p>
          <a:p>
            <a:pPr eaLnBrk="1" hangingPunct="1">
              <a:defRPr/>
            </a:pPr>
            <a:r>
              <a:rPr lang="en-US" sz="2100" dirty="0"/>
              <a:t>Defines a family of systematic LDPC codes</a:t>
            </a:r>
          </a:p>
          <a:p>
            <a:pPr eaLnBrk="1" hangingPunct="1">
              <a:defRPr/>
            </a:pPr>
            <a:endParaRPr lang="en-US" sz="2100" dirty="0"/>
          </a:p>
          <a:p>
            <a:pPr eaLnBrk="1" hangingPunct="1">
              <a:defRPr/>
            </a:pPr>
            <a:endParaRPr lang="en-US" sz="2100" dirty="0"/>
          </a:p>
          <a:p>
            <a:pPr eaLnBrk="1" hangingPunct="1">
              <a:defRPr/>
            </a:pPr>
            <a:endParaRPr lang="en-US" sz="2100" dirty="0"/>
          </a:p>
          <a:p>
            <a:pPr eaLnBrk="1" hangingPunct="1">
              <a:defRPr/>
            </a:pPr>
            <a:endParaRPr lang="en-US" sz="2100" dirty="0"/>
          </a:p>
          <a:p>
            <a:pPr eaLnBrk="1" hangingPunct="1">
              <a:defRPr/>
            </a:pPr>
            <a:r>
              <a:rPr lang="en-US" sz="2100" dirty="0"/>
              <a:t>Defines attached sync markers (ASM) </a:t>
            </a:r>
          </a:p>
          <a:p>
            <a:pPr lvl="1" eaLnBrk="1" hangingPunct="1">
              <a:defRPr/>
            </a:pPr>
            <a:r>
              <a:rPr lang="en-US" sz="1500" dirty="0"/>
              <a:t>Specified in section 6 of CCSDS Recommended Standard CCSDS 131.0-B-1</a:t>
            </a:r>
          </a:p>
          <a:p>
            <a:pPr eaLnBrk="1" hangingPunct="1">
              <a:defRPr/>
            </a:pPr>
            <a:r>
              <a:rPr lang="en-US" sz="2100" dirty="0"/>
              <a:t>Present work based on the (6144, 4096) code</a:t>
            </a:r>
          </a:p>
          <a:p>
            <a:pPr marL="457200" lvl="1" indent="0" eaLnBrk="1" hangingPunct="1">
              <a:buNone/>
              <a:defRPr/>
            </a:pP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444" y="3052013"/>
            <a:ext cx="4758318" cy="143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27056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Packet </a:t>
            </a:r>
            <a:r>
              <a:rPr lang="en-US" baseline="0" dirty="0"/>
              <a:t>Assembly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7993861" cy="4267200"/>
          </a:xfrm>
        </p:spPr>
        <p:txBody>
          <a:bodyPr/>
          <a:lstStyle/>
          <a:p>
            <a:r>
              <a:rPr lang="en-US" sz="2400" dirty="0"/>
              <a:t>Input 4096 data bits</a:t>
            </a:r>
          </a:p>
          <a:p>
            <a:pPr lvl="1"/>
            <a:r>
              <a:rPr lang="en-US" sz="1800" dirty="0"/>
              <a:t>Randomize prior to encoding, if necessary</a:t>
            </a:r>
          </a:p>
          <a:p>
            <a:r>
              <a:rPr lang="en-US" sz="2400" dirty="0"/>
              <a:t>Compute and append 2048 parity bits</a:t>
            </a:r>
          </a:p>
          <a:p>
            <a:r>
              <a:rPr lang="en-US" sz="2400" dirty="0"/>
              <a:t>Prepend 256-bit attached sync marker (ASM)</a:t>
            </a:r>
          </a:p>
          <a:p>
            <a:pPr lvl="1"/>
            <a:r>
              <a:rPr lang="en-US" sz="1800" dirty="0"/>
              <a:t>Yields a 6400-bit packet</a:t>
            </a:r>
          </a:p>
          <a:p>
            <a:pPr lvl="1"/>
            <a:r>
              <a:rPr lang="en-US" sz="1800" dirty="0"/>
              <a:t>Each and every code word carries the ASM:  A, A, </a:t>
            </a:r>
            <a:r>
              <a:rPr lang="en-US" sz="1800" dirty="0" err="1"/>
              <a:t>Ā</a:t>
            </a:r>
            <a:r>
              <a:rPr lang="en-US" sz="1800" dirty="0"/>
              <a:t>, A</a:t>
            </a:r>
          </a:p>
          <a:p>
            <a:pPr lvl="2"/>
            <a:r>
              <a:rPr lang="en-US" sz="1200" dirty="0"/>
              <a:t>A = FCB88938D8D76A4F</a:t>
            </a:r>
          </a:p>
          <a:p>
            <a:pPr lvl="2"/>
            <a:r>
              <a:rPr lang="en-US" sz="1200" dirty="0" err="1"/>
              <a:t>Ā</a:t>
            </a:r>
            <a:r>
              <a:rPr lang="en-US" sz="1200" dirty="0"/>
              <a:t> = 034776C7272895B0</a:t>
            </a:r>
          </a:p>
          <a:p>
            <a:pPr lvl="1"/>
            <a:r>
              <a:rPr lang="en-US" sz="1800" dirty="0"/>
              <a:t>Synchronization requires at most one code word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762000" y="5105400"/>
            <a:ext cx="381000" cy="4572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ＭＳ Ｐゴシック" charset="0"/>
              </a:rPr>
              <a:t>A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143000" y="5105400"/>
            <a:ext cx="381000" cy="4572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ＭＳ Ｐゴシック" charset="0"/>
              </a:rPr>
              <a:t>A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524000" y="5105400"/>
            <a:ext cx="381000" cy="4572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 err="1">
                <a:latin typeface="+mn-lt"/>
              </a:rPr>
              <a:t>Ā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05000" y="5105400"/>
            <a:ext cx="381000" cy="4572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ＭＳ Ｐゴシック" charset="0"/>
              </a:rPr>
              <a:t>A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286000" y="5105400"/>
            <a:ext cx="4343400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ＭＳ Ｐゴシック" charset="0"/>
              </a:rPr>
              <a:t>4096 Data Bits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629400" y="5105400"/>
            <a:ext cx="1949652" cy="45720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ＭＳ Ｐゴシック" charset="0"/>
              </a:rPr>
              <a:t>2048 Parity bits</a:t>
            </a:r>
          </a:p>
        </p:txBody>
      </p:sp>
    </p:spTree>
    <p:extLst>
      <p:ext uri="{BB962C8B-B14F-4D97-AF65-F5344CB8AC3E}">
        <p14:creationId xmlns:p14="http://schemas.microsoft.com/office/powerpoint/2010/main" val="4178460227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Spectral Characterization</a:t>
            </a:r>
          </a:p>
        </p:txBody>
      </p:sp>
      <p:pic>
        <p:nvPicPr>
          <p:cNvPr id="3" name="Picture 2" descr="Tier 0, I, and I with LDPC PS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97" y="1283092"/>
            <a:ext cx="7834006" cy="474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2914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Out-of-Band</a:t>
            </a:r>
            <a:r>
              <a:rPr lang="en-US" baseline="0" dirty="0"/>
              <a:t> Power</a:t>
            </a:r>
            <a:endParaRPr lang="en-US" dirty="0"/>
          </a:p>
        </p:txBody>
      </p:sp>
      <p:pic>
        <p:nvPicPr>
          <p:cNvPr id="3" name="Picture 2" descr="Tier 0, I, and I with LDPC FOOBP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231" y="1230027"/>
            <a:ext cx="7711868" cy="511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99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Course Outline</a:t>
            </a:r>
          </a:p>
        </p:txBody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Performance Metrics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Continuous Phase Modulation (CPM)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Tier 0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Tier I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Tier II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Demodulation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Synchronization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Channel Impairments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Adjacent Channel Interference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>
                <a:solidFill>
                  <a:srgbClr val="FF0000"/>
                </a:solidFill>
                <a:cs typeface="+mn-cs"/>
              </a:rPr>
              <a:t>Lunch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Multipath Propagation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Impairment Mitigation Techniques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Diversity Combining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Adaptive Equalization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Best Source Selection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Space-Time Coding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200" dirty="0"/>
              <a:t>Forward Error Correction (FEC)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Using All the Tools Together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dirty="0">
                <a:cs typeface="+mn-cs"/>
              </a:rPr>
              <a:t>Performance Comparison &amp; Summary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Phase Tree Representation</a:t>
            </a:r>
          </a:p>
        </p:txBody>
      </p:sp>
      <p:pic>
        <p:nvPicPr>
          <p:cNvPr id="565281" name="Picture 105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5425" y="990600"/>
            <a:ext cx="8659813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5282" name="Picture 105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5425" y="990600"/>
            <a:ext cx="8659813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5283" name="Picture 105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5425" y="990600"/>
            <a:ext cx="8659813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5284" name="Picture 106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5425" y="990600"/>
            <a:ext cx="8659813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5285" name="Picture 106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5425" y="990600"/>
            <a:ext cx="8659813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5286" name="Picture 106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228600" y="990600"/>
            <a:ext cx="8656638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Demodulate SOQPSK with soft decisions</a:t>
            </a:r>
          </a:p>
          <a:p>
            <a:pPr lvl="1"/>
            <a:r>
              <a:rPr lang="en-US" sz="2000" dirty="0"/>
              <a:t>Implemented 8-bit decisions</a:t>
            </a:r>
          </a:p>
          <a:p>
            <a:pPr lvl="2"/>
            <a:r>
              <a:rPr lang="en-US" sz="1400" dirty="0"/>
              <a:t>Iterative decoders work best with high resolution soft decisions</a:t>
            </a:r>
          </a:p>
          <a:p>
            <a:pPr lvl="1"/>
            <a:r>
              <a:rPr lang="en-US" sz="2000" dirty="0"/>
              <a:t>Estimate E</a:t>
            </a:r>
            <a:r>
              <a:rPr lang="en-US" sz="2000" baseline="-25000" dirty="0"/>
              <a:t>b</a:t>
            </a:r>
            <a:r>
              <a:rPr lang="en-US" sz="2000" dirty="0"/>
              <a:t>/N</a:t>
            </a:r>
            <a:r>
              <a:rPr lang="en-US" sz="2000" baseline="-25000" dirty="0"/>
              <a:t>0</a:t>
            </a:r>
            <a:r>
              <a:rPr lang="en-US" sz="2000" dirty="0"/>
              <a:t> for soft decision scaling</a:t>
            </a:r>
          </a:p>
          <a:p>
            <a:r>
              <a:rPr lang="en-US" sz="2800" dirty="0"/>
              <a:t>Correlate for ASM with hard decisions</a:t>
            </a:r>
          </a:p>
          <a:p>
            <a:pPr lvl="1"/>
            <a:r>
              <a:rPr lang="en-US" sz="2200" dirty="0"/>
              <a:t>Resolves the 4-ary phase ambiguity in SOQPSK</a:t>
            </a:r>
          </a:p>
          <a:p>
            <a:pPr lvl="1"/>
            <a:r>
              <a:rPr lang="en-US" sz="2000" dirty="0"/>
              <a:t>Virtually certain sync at E</a:t>
            </a:r>
            <a:r>
              <a:rPr lang="en-US" sz="2000" baseline="-25000" dirty="0"/>
              <a:t>b</a:t>
            </a:r>
            <a:r>
              <a:rPr lang="en-US" sz="2000" dirty="0"/>
              <a:t>/N</a:t>
            </a:r>
            <a:r>
              <a:rPr lang="en-US" sz="2000" baseline="-25000" dirty="0"/>
              <a:t>0</a:t>
            </a:r>
            <a:r>
              <a:rPr lang="en-US" sz="2000" dirty="0"/>
              <a:t> = 0 dB</a:t>
            </a:r>
          </a:p>
          <a:p>
            <a:r>
              <a:rPr lang="en-US" sz="2800" dirty="0"/>
              <a:t>Initialize decoder</a:t>
            </a:r>
          </a:p>
          <a:p>
            <a:r>
              <a:rPr lang="en-US" sz="2800" dirty="0"/>
              <a:t>Execute decode iterations until next code word</a:t>
            </a:r>
          </a:p>
          <a:p>
            <a:pPr lvl="1"/>
            <a:r>
              <a:rPr lang="en-US" sz="2000" dirty="0"/>
              <a:t>Coding gain varies with bit rate</a:t>
            </a:r>
          </a:p>
        </p:txBody>
      </p:sp>
    </p:spTree>
    <p:extLst>
      <p:ext uri="{BB962C8B-B14F-4D97-AF65-F5344CB8AC3E}">
        <p14:creationId xmlns:p14="http://schemas.microsoft.com/office/powerpoint/2010/main" val="86388075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Measured BER Results</a:t>
            </a:r>
          </a:p>
        </p:txBody>
      </p:sp>
      <p:pic>
        <p:nvPicPr>
          <p:cNvPr id="4" name="Picture 3" descr="LDPC BER Curve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90" y="1421841"/>
            <a:ext cx="7634961" cy="470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25238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LDPC from Appendix 2-D </a:t>
            </a:r>
          </a:p>
        </p:txBody>
      </p:sp>
      <p:pic>
        <p:nvPicPr>
          <p:cNvPr id="3" name="Picture 2" descr="Screen Shot 2017-10-07 at 1.54.53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1600"/>
            <a:ext cx="4388292" cy="4876800"/>
          </a:xfrm>
          <a:prstGeom prst="rect">
            <a:avLst/>
          </a:prstGeom>
        </p:spPr>
      </p:pic>
      <p:pic>
        <p:nvPicPr>
          <p:cNvPr id="5" name="Picture 4" descr="Screen Shot 2017-10-07 at 2.04.47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2890943"/>
            <a:ext cx="4800600" cy="9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74556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BER </a:t>
            </a:r>
            <a:r>
              <a:rPr lang="mr-IN" dirty="0"/>
              <a:t>–</a:t>
            </a:r>
            <a:r>
              <a:rPr lang="en-US" dirty="0"/>
              <a:t> All Modes </a:t>
            </a:r>
          </a:p>
        </p:txBody>
      </p:sp>
      <p:pic>
        <p:nvPicPr>
          <p:cNvPr id="4" name="Picture 3" descr="All BER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5400"/>
            <a:ext cx="9144000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61637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Rate 2/3 LDPC code yields ≈9 dB coding gain relative to uncoded SOQPSK</a:t>
            </a:r>
          </a:p>
          <a:p>
            <a:pPr lvl="1"/>
            <a:r>
              <a:rPr lang="en-US" sz="1600" dirty="0"/>
              <a:t>±0.5 dB, depending on data rate</a:t>
            </a:r>
          </a:p>
          <a:p>
            <a:r>
              <a:rPr lang="en-US" sz="2000" dirty="0"/>
              <a:t>256-bit ASM provides reliable, fast synchronization at Eb/N0 &lt; 0 dB</a:t>
            </a:r>
          </a:p>
          <a:p>
            <a:pPr lvl="1"/>
            <a:r>
              <a:rPr lang="en-US" sz="1800" dirty="0"/>
              <a:t>Synchronization is consistently achieved in &lt; 4096 data bits</a:t>
            </a:r>
          </a:p>
          <a:p>
            <a:r>
              <a:rPr lang="en-US" sz="2000" dirty="0"/>
              <a:t>Bandwidth expansion of 25/16</a:t>
            </a:r>
          </a:p>
          <a:p>
            <a:pPr lvl="1"/>
            <a:r>
              <a:rPr lang="en-US" sz="1600" dirty="0"/>
              <a:t>Still 22% less bandwidth than legacy PCM/FM</a:t>
            </a:r>
          </a:p>
          <a:p>
            <a:r>
              <a:rPr lang="en-US" sz="2000" dirty="0"/>
              <a:t>SOQPSK with LDPC offers a reasonable trade of spectral efficiency for a significant gain in detection efficiency</a:t>
            </a:r>
          </a:p>
          <a:p>
            <a:r>
              <a:rPr lang="en-US" sz="2000" dirty="0"/>
              <a:t>5 other LDPC codes offer similar trade of bandwidth for BER performance</a:t>
            </a:r>
          </a:p>
        </p:txBody>
      </p:sp>
    </p:spTree>
    <p:extLst>
      <p:ext uri="{BB962C8B-B14F-4D97-AF65-F5344CB8AC3E}">
        <p14:creationId xmlns:p14="http://schemas.microsoft.com/office/powerpoint/2010/main" val="2462663498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 dirty="0">
                <a:cs typeface="+mj-cs"/>
              </a:rPr>
              <a:t>How Well Does It All Work </a:t>
            </a:r>
            <a:r>
              <a:rPr lang="en-US" sz="3000" u="sng" dirty="0">
                <a:cs typeface="+mj-cs"/>
              </a:rPr>
              <a:t>Together</a:t>
            </a:r>
            <a:r>
              <a:rPr lang="en-US" sz="3000" dirty="0">
                <a:cs typeface="+mj-cs"/>
              </a:rPr>
              <a:t>?</a:t>
            </a:r>
            <a:endParaRPr lang="en-US" dirty="0">
              <a:cs typeface="+mj-cs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50720" y="4267200"/>
            <a:ext cx="389529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Yuma Proving Grounds, AZ</a:t>
            </a:r>
          </a:p>
          <a:p>
            <a:pPr algn="ctr" eaLnBrk="1" hangingPunct="1">
              <a:defRPr/>
            </a:pPr>
            <a:r>
              <a:rPr lang="en-US" sz="1800" dirty="0">
                <a:latin typeface="Arial Black" charset="0"/>
                <a:cs typeface="+mn-cs"/>
              </a:rPr>
              <a:t>Feb 8-11, 2016</a:t>
            </a:r>
          </a:p>
        </p:txBody>
      </p:sp>
    </p:spTree>
    <p:extLst>
      <p:ext uri="{BB962C8B-B14F-4D97-AF65-F5344CB8AC3E}">
        <p14:creationId xmlns:p14="http://schemas.microsoft.com/office/powerpoint/2010/main" val="221595653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Recipe for Delivering Every Bit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Space Time Coding (STC)</a:t>
            </a:r>
          </a:p>
          <a:p>
            <a:pPr lvl="1"/>
            <a:r>
              <a:rPr lang="en-US" sz="1600" dirty="0"/>
              <a:t>Eliminates aircraft pattern nulls</a:t>
            </a:r>
          </a:p>
          <a:p>
            <a:r>
              <a:rPr lang="en-US" sz="2000" dirty="0"/>
              <a:t>Low Density Parity Check (LDPC) coding</a:t>
            </a:r>
          </a:p>
          <a:p>
            <a:pPr lvl="1"/>
            <a:r>
              <a:rPr lang="en-US" sz="1600" dirty="0"/>
              <a:t>Improves margin, stops “dribbling errors”</a:t>
            </a:r>
          </a:p>
          <a:p>
            <a:r>
              <a:rPr lang="en-US" sz="2000" dirty="0"/>
              <a:t>Adaptive Equalization (for non-STC signals)</a:t>
            </a:r>
          </a:p>
          <a:p>
            <a:pPr lvl="1"/>
            <a:r>
              <a:rPr lang="en-US" sz="1600" dirty="0"/>
              <a:t>Mitigates multipath</a:t>
            </a:r>
          </a:p>
          <a:p>
            <a:r>
              <a:rPr lang="en-US" sz="2000" dirty="0"/>
              <a:t>Spatial diversity with correlating source selection</a:t>
            </a:r>
          </a:p>
          <a:p>
            <a:pPr lvl="1"/>
            <a:r>
              <a:rPr lang="en-US" sz="1600" dirty="0"/>
              <a:t>Eliminate coverage-based dropouts</a:t>
            </a:r>
          </a:p>
          <a:p>
            <a:pPr lvl="1"/>
            <a:r>
              <a:rPr lang="en-US" sz="1600" dirty="0"/>
              <a:t>Requires DQE/DQM for optimal operation</a:t>
            </a:r>
          </a:p>
          <a:p>
            <a:pPr lvl="1"/>
            <a:r>
              <a:rPr lang="en-US" sz="1600" dirty="0"/>
              <a:t>TMoIP makes delivery easy</a:t>
            </a:r>
          </a:p>
        </p:txBody>
      </p:sp>
    </p:spTree>
    <p:extLst>
      <p:ext uri="{BB962C8B-B14F-4D97-AF65-F5344CB8AC3E}">
        <p14:creationId xmlns:p14="http://schemas.microsoft.com/office/powerpoint/2010/main" val="695716794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Receiving Sites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200" y="1287946"/>
            <a:ext cx="6578600" cy="511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466425" y="4261283"/>
            <a:ext cx="532661" cy="798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0" y="2363024"/>
            <a:ext cx="23176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Best Source Selector used 6 inputs: Ch1, Ch2 from each source, but not the combiner outputs (not enough channels).</a:t>
            </a:r>
          </a:p>
        </p:txBody>
      </p:sp>
    </p:spTree>
    <p:extLst>
      <p:ext uri="{BB962C8B-B14F-4D97-AF65-F5344CB8AC3E}">
        <p14:creationId xmlns:p14="http://schemas.microsoft.com/office/powerpoint/2010/main" val="3477946064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42156"/>
          </a:xfrm>
        </p:spPr>
        <p:txBody>
          <a:bodyPr>
            <a:normAutofit/>
          </a:bodyPr>
          <a:lstStyle/>
          <a:p>
            <a:r>
              <a:rPr lang="en-US" sz="2400" dirty="0"/>
              <a:t>Dual Transmitter – S band – 10 W each output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38875" y="2895600"/>
            <a:ext cx="260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Installed in UH-1 (Huey) helicopter with top and bottom blade antennas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93" y="1599243"/>
            <a:ext cx="3499607" cy="3508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896" y="2503324"/>
            <a:ext cx="2286000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4191000"/>
            <a:ext cx="2438400" cy="159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6435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3100388" cy="1524000"/>
          </a:xfrm>
        </p:spPr>
        <p:txBody>
          <a:bodyPr/>
          <a:lstStyle/>
          <a:p>
            <a:r>
              <a:rPr lang="en-US" dirty="0"/>
              <a:t>YPG Test Sites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6828" y="552451"/>
            <a:ext cx="5632847" cy="582870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2559248" y="3672661"/>
            <a:ext cx="2391371" cy="54691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8" idx="3"/>
          </p:cNvCxnSpPr>
          <p:nvPr/>
        </p:nvCxnSpPr>
        <p:spPr>
          <a:xfrm>
            <a:off x="2712839" y="4663172"/>
            <a:ext cx="2473524" cy="42178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407444" y="2507456"/>
            <a:ext cx="2300288" cy="7382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718448" y="2507456"/>
            <a:ext cx="96440" cy="12144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76299" y="2276623"/>
            <a:ext cx="153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Site CM4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3061" y="3487994"/>
            <a:ext cx="102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Site 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55538" y="4432339"/>
            <a:ext cx="1257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Site 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8400" y="2738288"/>
            <a:ext cx="230028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sz="1200" dirty="0"/>
              <a:t>Site 4 to Site CM4 = 14.25 mi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793207" y="5048250"/>
            <a:ext cx="2348509" cy="95251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81000" y="5027055"/>
            <a:ext cx="2533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Laguna Airfield</a:t>
            </a:r>
          </a:p>
        </p:txBody>
      </p:sp>
    </p:spTree>
    <p:extLst>
      <p:ext uri="{BB962C8B-B14F-4D97-AF65-F5344CB8AC3E}">
        <p14:creationId xmlns:p14="http://schemas.microsoft.com/office/powerpoint/2010/main" val="3216395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M=2, h=1/2, 1REC (MSK)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ounded Rectangle 70"/>
          <p:cNvSpPr/>
          <p:nvPr/>
        </p:nvSpPr>
        <p:spPr bwMode="auto">
          <a:xfrm>
            <a:off x="4695824" y="4419600"/>
            <a:ext cx="1552576" cy="683486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>
            <a:off x="4657724" y="5573404"/>
            <a:ext cx="1552576" cy="700769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0" name="Rounded Rectangle 69"/>
          <p:cNvSpPr/>
          <p:nvPr/>
        </p:nvSpPr>
        <p:spPr bwMode="auto">
          <a:xfrm>
            <a:off x="4695824" y="2980725"/>
            <a:ext cx="1552576" cy="919002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using Data Logs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225" y="4419600"/>
            <a:ext cx="10287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226764"/>
            <a:ext cx="902771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2714" y="3226764"/>
            <a:ext cx="902771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0628" y="3226764"/>
            <a:ext cx="902771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 bwMode="auto">
          <a:xfrm>
            <a:off x="838200" y="3607764"/>
            <a:ext cx="971550" cy="914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324100" y="3569664"/>
            <a:ext cx="0" cy="914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2775485" y="3531564"/>
            <a:ext cx="1034515" cy="10358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2266950" y="5016968"/>
            <a:ext cx="0" cy="4825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226496" y="365654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Ch1, Ch2</a:t>
            </a:r>
          </a:p>
          <a:p>
            <a:r>
              <a:rPr lang="en-US" sz="1200" dirty="0">
                <a:solidFill>
                  <a:schemeClr val="tx1"/>
                </a:solidFill>
              </a:rPr>
              <a:t>DQE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90135" y="3607764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Ch1, Ch2</a:t>
            </a:r>
          </a:p>
          <a:p>
            <a:r>
              <a:rPr lang="en-US" sz="1200" dirty="0">
                <a:solidFill>
                  <a:schemeClr val="tx1"/>
                </a:solidFill>
              </a:rPr>
              <a:t>DQE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54954" y="3576562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Ch1, Ch2</a:t>
            </a:r>
          </a:p>
          <a:p>
            <a:r>
              <a:rPr lang="en-US" sz="1200" dirty="0">
                <a:solidFill>
                  <a:schemeClr val="tx1"/>
                </a:solidFill>
              </a:rPr>
              <a:t>DQE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2900" y="2400649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</a:rPr>
              <a:t>Site 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21471" y="511973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‘Best’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428625" y="283308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8"/>
          <p:cNvSpPr txBox="1"/>
          <p:nvPr/>
        </p:nvSpPr>
        <p:spPr>
          <a:xfrm>
            <a:off x="76200" y="2563135"/>
            <a:ext cx="476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" y="2834984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</a:t>
            </a:r>
          </a:p>
        </p:txBody>
      </p:sp>
      <p:cxnSp>
        <p:nvCxnSpPr>
          <p:cNvPr id="32" name="Straight Arrow Connector 31"/>
          <p:cNvCxnSpPr/>
          <p:nvPr/>
        </p:nvCxnSpPr>
        <p:spPr bwMode="auto">
          <a:xfrm>
            <a:off x="876300" y="281918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778945" y="2819181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78945" y="2541613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13985" y="2362200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</a:rPr>
              <a:t>Site 2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2088080" y="280585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TextBox 36"/>
          <p:cNvSpPr txBox="1"/>
          <p:nvPr/>
        </p:nvSpPr>
        <p:spPr>
          <a:xfrm>
            <a:off x="1526105" y="2535905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507055" y="2807754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2535755" y="279195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/>
          <p:cNvSpPr txBox="1"/>
          <p:nvPr/>
        </p:nvSpPr>
        <p:spPr>
          <a:xfrm>
            <a:off x="2438400" y="2791951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438400" y="2514383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64454" y="2373419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</a:rPr>
              <a:t>CM4</a:t>
            </a:r>
          </a:p>
        </p:txBody>
      </p:sp>
      <p:cxnSp>
        <p:nvCxnSpPr>
          <p:cNvPr id="43" name="Straight Arrow Connector 42"/>
          <p:cNvCxnSpPr/>
          <p:nvPr/>
        </p:nvCxnSpPr>
        <p:spPr bwMode="auto">
          <a:xfrm>
            <a:off x="3650179" y="280585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3088204" y="2535905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069154" y="2801829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Ch1</a:t>
            </a:r>
          </a:p>
        </p:txBody>
      </p:sp>
      <p:cxnSp>
        <p:nvCxnSpPr>
          <p:cNvPr id="46" name="Straight Arrow Connector 45"/>
          <p:cNvCxnSpPr/>
          <p:nvPr/>
        </p:nvCxnSpPr>
        <p:spPr bwMode="auto">
          <a:xfrm>
            <a:off x="4097854" y="2791951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TextBox 46"/>
          <p:cNvSpPr txBox="1"/>
          <p:nvPr/>
        </p:nvSpPr>
        <p:spPr>
          <a:xfrm>
            <a:off x="4000499" y="2791951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Ch2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000499" y="2514383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F2</a:t>
            </a:r>
          </a:p>
        </p:txBody>
      </p:sp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574" y="1371600"/>
            <a:ext cx="822101" cy="53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" name="Straight Arrow Connector 50"/>
          <p:cNvCxnSpPr/>
          <p:nvPr/>
        </p:nvCxnSpPr>
        <p:spPr bwMode="auto">
          <a:xfrm>
            <a:off x="1992830" y="1937880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Box 51"/>
          <p:cNvSpPr txBox="1"/>
          <p:nvPr/>
        </p:nvSpPr>
        <p:spPr>
          <a:xfrm>
            <a:off x="1082269" y="1663344"/>
            <a:ext cx="840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F1</a:t>
            </a:r>
          </a:p>
          <a:p>
            <a:r>
              <a:rPr lang="en-US" sz="1200" dirty="0">
                <a:solidFill>
                  <a:schemeClr val="tx1"/>
                </a:solidFill>
              </a:rPr>
              <a:t>Top</a:t>
            </a:r>
          </a:p>
          <a:p>
            <a:r>
              <a:rPr lang="en-US" sz="1200" dirty="0">
                <a:solidFill>
                  <a:schemeClr val="tx1"/>
                </a:solidFill>
              </a:rPr>
              <a:t>Antenna</a:t>
            </a:r>
          </a:p>
        </p:txBody>
      </p:sp>
      <p:cxnSp>
        <p:nvCxnSpPr>
          <p:cNvPr id="54" name="Straight Arrow Connector 53"/>
          <p:cNvCxnSpPr/>
          <p:nvPr/>
        </p:nvCxnSpPr>
        <p:spPr bwMode="auto">
          <a:xfrm>
            <a:off x="2657475" y="1937880"/>
            <a:ext cx="0" cy="3497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TextBox 55"/>
          <p:cNvSpPr txBox="1"/>
          <p:nvPr/>
        </p:nvSpPr>
        <p:spPr>
          <a:xfrm>
            <a:off x="2716729" y="1663344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F2</a:t>
            </a:r>
          </a:p>
          <a:p>
            <a:r>
              <a:rPr lang="en-US" sz="1200" dirty="0">
                <a:solidFill>
                  <a:schemeClr val="tx1"/>
                </a:solidFill>
              </a:rPr>
              <a:t>Bottom</a:t>
            </a:r>
          </a:p>
          <a:p>
            <a:r>
              <a:rPr lang="en-US" sz="1200" dirty="0">
                <a:solidFill>
                  <a:schemeClr val="tx1"/>
                </a:solidFill>
              </a:rPr>
              <a:t>Antenna</a:t>
            </a:r>
          </a:p>
        </p:txBody>
      </p:sp>
      <p:sp>
        <p:nvSpPr>
          <p:cNvPr id="57" name="Content Placeholder 2"/>
          <p:cNvSpPr>
            <a:spLocks noGrp="1"/>
          </p:cNvSpPr>
          <p:nvPr>
            <p:ph idx="1"/>
          </p:nvPr>
        </p:nvSpPr>
        <p:spPr>
          <a:xfrm>
            <a:off x="6553200" y="1765268"/>
            <a:ext cx="2362199" cy="4267200"/>
          </a:xfrm>
        </p:spPr>
        <p:txBody>
          <a:bodyPr/>
          <a:lstStyle/>
          <a:p>
            <a:r>
              <a:rPr lang="en-US" sz="1400" dirty="0"/>
              <a:t>Transmit F1-Top, F2-Bottom</a:t>
            </a:r>
          </a:p>
          <a:p>
            <a:r>
              <a:rPr lang="en-US" sz="1400" dirty="0"/>
              <a:t>3 Receive Sites</a:t>
            </a:r>
            <a:endParaRPr lang="en-US" sz="200" dirty="0"/>
          </a:p>
          <a:p>
            <a:r>
              <a:rPr lang="en-US" sz="1400" dirty="0"/>
              <a:t> 6 Clock &amp; Data streams provided to A-CSS with Data Quality Encapsulation (DQE)</a:t>
            </a:r>
          </a:p>
          <a:p>
            <a:r>
              <a:rPr lang="en-US" sz="1400" dirty="0"/>
              <a:t>DQE = Receiver inserts periodic estimate of instantaneous BEP</a:t>
            </a:r>
          </a:p>
          <a:p>
            <a:r>
              <a:rPr lang="en-US" sz="1400" dirty="0"/>
              <a:t>Items of interest</a:t>
            </a:r>
          </a:p>
          <a:p>
            <a:pPr lvl="1"/>
            <a:r>
              <a:rPr lang="en-US" sz="1050" dirty="0"/>
              <a:t>Top vs Bottom Antenna</a:t>
            </a:r>
          </a:p>
          <a:p>
            <a:pPr lvl="1"/>
            <a:r>
              <a:rPr lang="en-US" sz="1050" dirty="0"/>
              <a:t>Individual Site Performance</a:t>
            </a:r>
          </a:p>
          <a:p>
            <a:pPr lvl="1"/>
            <a:r>
              <a:rPr lang="en-US" sz="1050" dirty="0"/>
              <a:t>Source Selector Performance</a:t>
            </a:r>
          </a:p>
        </p:txBody>
      </p:sp>
      <p:cxnSp>
        <p:nvCxnSpPr>
          <p:cNvPr id="58" name="Straight Arrow Connector 57"/>
          <p:cNvCxnSpPr/>
          <p:nvPr/>
        </p:nvCxnSpPr>
        <p:spPr bwMode="auto">
          <a:xfrm>
            <a:off x="978970" y="3569664"/>
            <a:ext cx="971550" cy="914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Arrow Connector 58"/>
          <p:cNvCxnSpPr/>
          <p:nvPr/>
        </p:nvCxnSpPr>
        <p:spPr bwMode="auto">
          <a:xfrm>
            <a:off x="2438400" y="3566062"/>
            <a:ext cx="0" cy="914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Arrow Connector 59"/>
          <p:cNvCxnSpPr/>
          <p:nvPr/>
        </p:nvCxnSpPr>
        <p:spPr bwMode="auto">
          <a:xfrm flipH="1">
            <a:off x="2927885" y="3546626"/>
            <a:ext cx="1034515" cy="10358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ys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68" y="5575705"/>
            <a:ext cx="77470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4" name="Straight Arrow Connector 63"/>
          <p:cNvCxnSpPr/>
          <p:nvPr/>
        </p:nvCxnSpPr>
        <p:spPr bwMode="auto">
          <a:xfrm>
            <a:off x="2266950" y="5791200"/>
            <a:ext cx="0" cy="24126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6" name="TextBox 65"/>
          <p:cNvSpPr txBox="1"/>
          <p:nvPr/>
        </p:nvSpPr>
        <p:spPr>
          <a:xfrm>
            <a:off x="2116681" y="5791200"/>
            <a:ext cx="1081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Receiver Analyzer</a:t>
            </a:r>
          </a:p>
          <a:p>
            <a:r>
              <a:rPr lang="en-US" sz="1200" dirty="0">
                <a:solidFill>
                  <a:schemeClr val="tx1"/>
                </a:solidFill>
              </a:rPr>
              <a:t>BERT Log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600575" y="565911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Receiver Analyzer Log</a:t>
            </a:r>
          </a:p>
          <a:p>
            <a:r>
              <a:rPr lang="en-US" sz="1200" dirty="0">
                <a:solidFill>
                  <a:schemeClr val="tx1"/>
                </a:solidFill>
              </a:rPr>
              <a:t>(BER of A-CSS output)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572000" y="4454544"/>
            <a:ext cx="173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A-CSS Log</a:t>
            </a:r>
          </a:p>
          <a:p>
            <a:r>
              <a:rPr lang="en-US" sz="1200" dirty="0">
                <a:solidFill>
                  <a:schemeClr val="tx1"/>
                </a:solidFill>
              </a:rPr>
              <a:t>(BEP of each time-aligned source)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57724" y="3094235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Data Log on</a:t>
            </a:r>
          </a:p>
          <a:p>
            <a:r>
              <a:rPr lang="en-US" sz="1200" dirty="0">
                <a:solidFill>
                  <a:schemeClr val="tx1"/>
                </a:solidFill>
              </a:rPr>
              <a:t>Each Receiver</a:t>
            </a:r>
          </a:p>
          <a:p>
            <a:r>
              <a:rPr lang="en-US" sz="1200" dirty="0">
                <a:solidFill>
                  <a:schemeClr val="tx1"/>
                </a:solidFill>
              </a:rPr>
              <a:t>(BEP, BER, RSSI,...)</a:t>
            </a:r>
          </a:p>
        </p:txBody>
      </p:sp>
    </p:spTree>
    <p:extLst>
      <p:ext uri="{BB962C8B-B14F-4D97-AF65-F5344CB8AC3E}">
        <p14:creationId xmlns:p14="http://schemas.microsoft.com/office/powerpoint/2010/main" val="3158576707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Flight 1 – PCM/FM 5 Mbps</a:t>
            </a:r>
            <a:br>
              <a:rPr lang="en-US" sz="2800" dirty="0"/>
            </a:br>
            <a:r>
              <a:rPr lang="en-US" sz="2800" dirty="0"/>
              <a:t>Link Availability Summary (PN23 BER)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600"/>
            <a:ext cx="8058150" cy="50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399118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Flight 2 – SOQPSK 5 Mbps</a:t>
            </a:r>
            <a:br>
              <a:rPr lang="en-US" sz="2800" dirty="0"/>
            </a:br>
            <a:r>
              <a:rPr lang="en-US" sz="2800" dirty="0"/>
              <a:t>Link Availability Summary (PN23 BER)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600"/>
            <a:ext cx="8058150" cy="50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599"/>
            <a:ext cx="8058150" cy="500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533700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Flight 3 – SOQPSK 20 Mbps</a:t>
            </a:r>
            <a:br>
              <a:rPr lang="en-US" sz="2800" dirty="0"/>
            </a:br>
            <a:r>
              <a:rPr lang="en-US" sz="2800" dirty="0"/>
              <a:t>Link Availability Summary (PN23 BER)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600"/>
            <a:ext cx="8058150" cy="50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49" y="1371600"/>
            <a:ext cx="8058149" cy="50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78167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Flight 4 – STC/LDPC 5 Mbps</a:t>
            </a:r>
            <a:br>
              <a:rPr lang="en-US" sz="2800" dirty="0"/>
            </a:br>
            <a:r>
              <a:rPr lang="en-US" sz="2800" dirty="0"/>
              <a:t>Link Availability Summary (PN23 BER)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600"/>
            <a:ext cx="8058150" cy="500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1371599"/>
            <a:ext cx="8058150" cy="500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34534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elusive zero-error link…..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11338"/>
            <a:ext cx="3286125" cy="4351338"/>
          </a:xfrm>
        </p:spPr>
        <p:txBody>
          <a:bodyPr/>
          <a:lstStyle/>
          <a:p>
            <a:r>
              <a:rPr lang="en-US" sz="2000" dirty="0"/>
              <a:t>STC/LDPC from 3 sites at 5 MBPS</a:t>
            </a:r>
          </a:p>
          <a:p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pass PN23 -- 34 minutes of helicopter flight across YPG</a:t>
            </a:r>
            <a:r>
              <a:rPr lang="is-IS" sz="2000" dirty="0"/>
              <a:t>…</a:t>
            </a:r>
          </a:p>
          <a:p>
            <a:endParaRPr lang="en-US" sz="2000" dirty="0"/>
          </a:p>
          <a:p>
            <a:r>
              <a:rPr lang="en-US" sz="2000" dirty="0">
                <a:solidFill>
                  <a:srgbClr val="FF0000"/>
                </a:solidFill>
              </a:rPr>
              <a:t>Error-free!</a:t>
            </a:r>
          </a:p>
          <a:p>
            <a:endParaRPr lang="en-US" sz="2000" dirty="0"/>
          </a:p>
          <a:p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pass video with no freeze ups or blackouts!</a:t>
            </a:r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285119" y="2294522"/>
            <a:ext cx="4621042" cy="282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400717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Performance Comparison and Summary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386787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Power Spectral Densities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295399"/>
            <a:ext cx="6858000" cy="4975647"/>
          </a:xfrm>
          <a:prstGeom prst="rect">
            <a:avLst/>
          </a:prstGeom>
        </p:spPr>
      </p:pic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Out-of-Band Power</a:t>
            </a:r>
          </a:p>
        </p:txBody>
      </p:sp>
      <p:pic>
        <p:nvPicPr>
          <p:cNvPr id="60928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5513" y="1295400"/>
            <a:ext cx="729456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295400"/>
            <a:ext cx="6692900" cy="4850603"/>
          </a:xfrm>
          <a:prstGeom prst="rect">
            <a:avLst/>
          </a:prstGeom>
        </p:spPr>
      </p:pic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BER Performance Comparison</a:t>
            </a:r>
          </a:p>
        </p:txBody>
      </p:sp>
      <p:pic>
        <p:nvPicPr>
          <p:cNvPr id="4" name="Picture 3" descr="All BER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5400"/>
            <a:ext cx="9144000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15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M=4, h=1/4, 1REC</a:t>
            </a:r>
          </a:p>
        </p:txBody>
      </p:sp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Times New Roman" charset="0"/>
              </a:rPr>
              <a:t>Bandwidth-Power Plane</a:t>
            </a:r>
            <a:endParaRPr lang="en-US" dirty="0">
              <a:cs typeface="+mj-cs"/>
            </a:endParaRPr>
          </a:p>
        </p:txBody>
      </p:sp>
      <p:pic>
        <p:nvPicPr>
          <p:cNvPr id="2" name="Picture 1" descr="BW-Eff plane six codes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38" y="1363662"/>
            <a:ext cx="7976544" cy="48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11207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Acknowledgements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733800"/>
            <a:ext cx="5257800" cy="23495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>
                <a:cs typeface="+mn-cs"/>
              </a:rPr>
              <a:t>Mark Geoghegan, Quasonix 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Dr. Michael Rice, Brigham Young University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Bob Jefferis, Tybrin, Edwards AFB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Kip Temple, ARTM, Edwards AFB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Gene Law, NAWCWD, Pt. Mugu </a:t>
            </a:r>
          </a:p>
          <a:p>
            <a:pPr eaLnBrk="1" hangingPunct="1">
              <a:defRPr/>
            </a:pPr>
            <a:r>
              <a:rPr lang="en-US" sz="1800" dirty="0">
                <a:cs typeface="+mn-cs"/>
              </a:rPr>
              <a:t>Vickie Reynolds, White Sands Missile Range</a:t>
            </a:r>
          </a:p>
        </p:txBody>
      </p:sp>
      <p:pic>
        <p:nvPicPr>
          <p:cNvPr id="21504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282700"/>
            <a:ext cx="2224088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04485" name="Picture 7" descr="NAV_AIR_log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4648200"/>
            <a:ext cx="3441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4486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1447800"/>
            <a:ext cx="1855788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0" y="1219200"/>
            <a:ext cx="222866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Questions/Comments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M=4, h=1/4, 1RC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5273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6797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M=4, h=1/4, 2RC</a:t>
            </a:r>
          </a:p>
        </p:txBody>
      </p:sp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M=4, h=1/4, 3RC</a:t>
            </a: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Multi-h CPM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n-cs"/>
              </a:rPr>
              <a:t>Cyclically rotates through multiple </a:t>
            </a:r>
            <a:r>
              <a:rPr lang="ja-JP" altLang="en-US">
                <a:latin typeface="Arial"/>
                <a:cs typeface="+mn-cs"/>
              </a:rPr>
              <a:t>“</a:t>
            </a:r>
            <a:r>
              <a:rPr lang="en-US">
                <a:cs typeface="+mn-cs"/>
              </a:rPr>
              <a:t>sets</a:t>
            </a:r>
            <a:r>
              <a:rPr lang="ja-JP" altLang="en-US">
                <a:latin typeface="Arial"/>
                <a:cs typeface="+mn-cs"/>
              </a:rPr>
              <a:t>”</a:t>
            </a:r>
            <a:r>
              <a:rPr lang="en-US">
                <a:cs typeface="+mn-cs"/>
              </a:rPr>
              <a:t> of FSK tones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Increases minimum distance in trellis</a:t>
            </a:r>
          </a:p>
          <a:p>
            <a:pPr lvl="1" eaLnBrk="1" hangingPunct="1">
              <a:defRPr/>
            </a:pPr>
            <a:r>
              <a:rPr lang="en-US"/>
              <a:t>Improves BER performance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Widely proposed for high-performance nonlinear channels</a:t>
            </a:r>
          </a:p>
          <a:p>
            <a:pPr lvl="1" eaLnBrk="1" hangingPunct="1">
              <a:defRPr/>
            </a:pPr>
            <a:r>
              <a:rPr lang="en-US"/>
              <a:t>MIL-STD-188-181B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M=2, h</a:t>
            </a:r>
            <a:r>
              <a:rPr lang="en-US" baseline="-25000" dirty="0">
                <a:cs typeface="+mj-cs"/>
              </a:rPr>
              <a:t>1</a:t>
            </a:r>
            <a:r>
              <a:rPr lang="en-US" dirty="0">
                <a:cs typeface="+mj-cs"/>
              </a:rPr>
              <a:t>=1/4, h</a:t>
            </a:r>
            <a:r>
              <a:rPr lang="en-US" baseline="-25000" dirty="0">
                <a:cs typeface="+mj-cs"/>
              </a:rPr>
              <a:t>2</a:t>
            </a:r>
            <a:r>
              <a:rPr lang="en-US" dirty="0">
                <a:cs typeface="+mj-cs"/>
              </a:rPr>
              <a:t>=1/2, 1REC</a:t>
            </a:r>
            <a:endParaRPr lang="en-US" sz="2800" dirty="0">
              <a:cs typeface="+mj-cs"/>
            </a:endParaRP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7432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5908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M=4, h</a:t>
            </a:r>
            <a:r>
              <a:rPr lang="en-US" baseline="-25000" dirty="0">
                <a:cs typeface="+mj-cs"/>
              </a:rPr>
              <a:t>1</a:t>
            </a:r>
            <a:r>
              <a:rPr lang="en-US" dirty="0">
                <a:cs typeface="+mj-cs"/>
              </a:rPr>
              <a:t>=4/16, h</a:t>
            </a:r>
            <a:r>
              <a:rPr lang="en-US" baseline="-25000" dirty="0">
                <a:cs typeface="+mj-cs"/>
              </a:rPr>
              <a:t>2</a:t>
            </a:r>
            <a:r>
              <a:rPr lang="en-US" dirty="0">
                <a:cs typeface="+mj-cs"/>
              </a:rPr>
              <a:t>=5/16, 3RC</a:t>
            </a:r>
            <a:endParaRPr lang="en-US" sz="2800" dirty="0">
              <a:cs typeface="+mj-cs"/>
            </a:endParaRPr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755900"/>
            <a:ext cx="406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674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603500"/>
            <a:ext cx="42926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5867400" y="1981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PSD vertical axis is dBc per FFT bin</a:t>
            </a:r>
          </a:p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1 FFT bin = 1/64 * </a:t>
            </a:r>
            <a:r>
              <a:rPr lang="en-US" sz="1000" u="sng">
                <a:solidFill>
                  <a:schemeClr val="tx1"/>
                </a:solidFill>
                <a:cs typeface="+mn-cs"/>
              </a:rPr>
              <a:t>symbol</a:t>
            </a:r>
            <a:r>
              <a:rPr lang="en-US" sz="1000">
                <a:solidFill>
                  <a:schemeClr val="tx1"/>
                </a:solidFill>
                <a:cs typeface="+mn-cs"/>
              </a:rPr>
              <a:t> rate</a:t>
            </a:r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555625" y="1741488"/>
            <a:ext cx="3521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b="1">
                <a:solidFill>
                  <a:srgbClr val="FF0000"/>
                </a:solidFill>
                <a:latin typeface="Arial" charset="0"/>
                <a:cs typeface="+mn-cs"/>
              </a:rPr>
              <a:t>ARTM Tier II Waveform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CPM Summary</a:t>
            </a:r>
            <a:endParaRPr lang="en-US" dirty="0">
              <a:cs typeface="+mj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600">
                <a:cs typeface="+mn-cs"/>
              </a:rPr>
              <a:t>To reduce bandwidth of a CPM signal, the phase transitions must be smoothed by:</a:t>
            </a:r>
          </a:p>
          <a:p>
            <a:pPr lvl="1" eaLnBrk="1" hangingPunct="1">
              <a:defRPr/>
            </a:pPr>
            <a:r>
              <a:rPr lang="en-US" sz="2000"/>
              <a:t>Requiring phase to have more continuous derivatives</a:t>
            </a:r>
          </a:p>
          <a:p>
            <a:pPr lvl="1" eaLnBrk="1" hangingPunct="1">
              <a:defRPr/>
            </a:pPr>
            <a:r>
              <a:rPr lang="en-US" sz="2000"/>
              <a:t>Spreading the phase change over more intervals (i.e., L &gt; 1)</a:t>
            </a:r>
          </a:p>
          <a:p>
            <a:pPr lvl="1" eaLnBrk="1" hangingPunct="1">
              <a:defRPr/>
            </a:pPr>
            <a:r>
              <a:rPr lang="en-US" sz="2000"/>
              <a:t>Reducing h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The shape of g(t) determines the smoothness of the information-carrying phase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An endless variety of CPM schemes can be obtained by choosing different g(t) pulse shapes and varying the parameters h and 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0000"/>
                </a:solidFill>
                <a:cs typeface="+mj-cs"/>
              </a:rPr>
              <a:t>Performance Metrics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600" dirty="0">
                <a:solidFill>
                  <a:srgbClr val="000000"/>
                </a:solidFill>
                <a:cs typeface="+mn-cs"/>
              </a:rPr>
              <a:t>Information Fidelity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rgbClr val="000000"/>
                </a:solidFill>
              </a:rPr>
              <a:t>Additive White Gaussian Noise (AWGN) channels</a:t>
            </a:r>
          </a:p>
          <a:p>
            <a:pPr lvl="2" eaLnBrk="1" hangingPunct="1">
              <a:defRPr/>
            </a:pPr>
            <a:r>
              <a:rPr lang="en-US" sz="1600" dirty="0">
                <a:solidFill>
                  <a:srgbClr val="000000"/>
                </a:solidFill>
              </a:rPr>
              <a:t>Bit Error Probability (BEP) or Bit Error Rate (BER)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rgbClr val="000000"/>
                </a:solidFill>
              </a:rPr>
              <a:t>Bursty (dropout) channels</a:t>
            </a:r>
          </a:p>
          <a:p>
            <a:pPr lvl="2" eaLnBrk="1" hangingPunct="1">
              <a:defRPr/>
            </a:pPr>
            <a:r>
              <a:rPr lang="en-US" sz="1600" dirty="0">
                <a:solidFill>
                  <a:srgbClr val="000000"/>
                </a:solidFill>
              </a:rPr>
              <a:t>Cumulative error count</a:t>
            </a:r>
          </a:p>
          <a:p>
            <a:pPr lvl="2" eaLnBrk="1" hangingPunct="1">
              <a:defRPr/>
            </a:pPr>
            <a:r>
              <a:rPr lang="en-US" sz="1600" dirty="0">
                <a:solidFill>
                  <a:srgbClr val="000000"/>
                </a:solidFill>
              </a:rPr>
              <a:t>Link Availability</a:t>
            </a:r>
          </a:p>
          <a:p>
            <a:pPr eaLnBrk="1" hangingPunct="1">
              <a:defRPr/>
            </a:pPr>
            <a:r>
              <a:rPr lang="en-US" sz="2600" dirty="0">
                <a:solidFill>
                  <a:srgbClr val="000000"/>
                </a:solidFill>
                <a:cs typeface="+mn-cs"/>
              </a:rPr>
              <a:t>Bandwidth Efficiency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rgbClr val="000000"/>
                </a:solidFill>
              </a:rPr>
              <a:t>Power spectral density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rgbClr val="000000"/>
                </a:solidFill>
              </a:rPr>
              <a:t>Fractional Out-of-band Power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rgbClr val="000000"/>
                </a:solidFill>
              </a:rPr>
              <a:t>Channel spacing with adjacent channel interference (ACI)</a:t>
            </a:r>
          </a:p>
          <a:p>
            <a:pPr eaLnBrk="1" hangingPunct="1">
              <a:defRPr/>
            </a:pPr>
            <a:r>
              <a:rPr lang="en-US" sz="2600" dirty="0">
                <a:solidFill>
                  <a:srgbClr val="000000"/>
                </a:solidFill>
                <a:cs typeface="+mn-cs"/>
              </a:rPr>
              <a:t>Bandwidth-Power plane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ARTM Tier 0</a:t>
            </a:r>
            <a:br>
              <a:rPr lang="en-US" sz="2800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(PCM/FM)</a:t>
            </a:r>
            <a:br>
              <a:rPr lang="en-US" sz="2800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(CPFSK)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rgbClr val="000000"/>
                </a:solidFill>
                <a:latin typeface="Arial Black" charset="0"/>
              </a:rPr>
              <a:t>The way things were</a:t>
            </a:r>
          </a:p>
        </p:txBody>
      </p:sp>
    </p:spTree>
    <p:extLst>
      <p:ext uri="{BB962C8B-B14F-4D97-AF65-F5344CB8AC3E}">
        <p14:creationId xmlns:p14="http://schemas.microsoft.com/office/powerpoint/2010/main" val="17760498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PCM/FM (Tier 0)</a:t>
            </a:r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2971800" y="2819400"/>
            <a:ext cx="68421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LPF</a:t>
            </a:r>
          </a:p>
        </p:txBody>
      </p:sp>
      <p:sp>
        <p:nvSpPr>
          <p:cNvPr id="119812" name="Line 4"/>
          <p:cNvSpPr>
            <a:spLocks noChangeShapeType="1"/>
          </p:cNvSpPr>
          <p:nvPr/>
        </p:nvSpPr>
        <p:spPr bwMode="auto">
          <a:xfrm>
            <a:off x="3657600" y="3048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4114800" y="2667000"/>
            <a:ext cx="8382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FM</a:t>
            </a:r>
          </a:p>
          <a:p>
            <a:pPr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Modulator</a:t>
            </a: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4953000" y="3048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15" name="Line 7"/>
          <p:cNvSpPr>
            <a:spLocks noChangeShapeType="1"/>
          </p:cNvSpPr>
          <p:nvPr/>
        </p:nvSpPr>
        <p:spPr bwMode="auto">
          <a:xfrm>
            <a:off x="2514600" y="3048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1828800" y="2819400"/>
            <a:ext cx="633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bipolar</a:t>
            </a:r>
          </a:p>
          <a:p>
            <a:pPr algn="l"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NRZ-L</a:t>
            </a:r>
          </a:p>
        </p:txBody>
      </p:sp>
      <p:sp>
        <p:nvSpPr>
          <p:cNvPr id="111624" name="Freeform 9"/>
          <p:cNvSpPr>
            <a:spLocks/>
          </p:cNvSpPr>
          <p:nvPr/>
        </p:nvSpPr>
        <p:spPr bwMode="auto">
          <a:xfrm>
            <a:off x="2286000" y="2057400"/>
            <a:ext cx="1143000" cy="304800"/>
          </a:xfrm>
          <a:custGeom>
            <a:avLst/>
            <a:gdLst>
              <a:gd name="T0" fmla="*/ 2147483647 w 442"/>
              <a:gd name="T1" fmla="*/ 0 h 386"/>
              <a:gd name="T2" fmla="*/ 2147483647 w 442"/>
              <a:gd name="T3" fmla="*/ 0 h 386"/>
              <a:gd name="T4" fmla="*/ 2147483647 w 442"/>
              <a:gd name="T5" fmla="*/ 0 h 386"/>
              <a:gd name="T6" fmla="*/ 2147483647 w 442"/>
              <a:gd name="T7" fmla="*/ 0 h 386"/>
              <a:gd name="T8" fmla="*/ 2147483647 w 442"/>
              <a:gd name="T9" fmla="*/ 0 h 386"/>
              <a:gd name="T10" fmla="*/ 2147483647 w 442"/>
              <a:gd name="T11" fmla="*/ 0 h 386"/>
              <a:gd name="T12" fmla="*/ 2147483647 w 442"/>
              <a:gd name="T13" fmla="*/ 2147483647 h 386"/>
              <a:gd name="T14" fmla="*/ 2147483647 w 442"/>
              <a:gd name="T15" fmla="*/ 2147483647 h 386"/>
              <a:gd name="T16" fmla="*/ 2147483647 w 442"/>
              <a:gd name="T17" fmla="*/ 2147483647 h 386"/>
              <a:gd name="T18" fmla="*/ 2147483647 w 442"/>
              <a:gd name="T19" fmla="*/ 2147483647 h 386"/>
              <a:gd name="T20" fmla="*/ 2147483647 w 442"/>
              <a:gd name="T21" fmla="*/ 2147483647 h 386"/>
              <a:gd name="T22" fmla="*/ 2147483647 w 442"/>
              <a:gd name="T23" fmla="*/ 2147483647 h 386"/>
              <a:gd name="T24" fmla="*/ 2147483647 w 442"/>
              <a:gd name="T25" fmla="*/ 0 h 386"/>
              <a:gd name="T26" fmla="*/ 2147483647 w 442"/>
              <a:gd name="T27" fmla="*/ 0 h 386"/>
              <a:gd name="T28" fmla="*/ 2147483647 w 442"/>
              <a:gd name="T29" fmla="*/ 0 h 386"/>
              <a:gd name="T30" fmla="*/ 2147483647 w 442"/>
              <a:gd name="T31" fmla="*/ 0 h 386"/>
              <a:gd name="T32" fmla="*/ 2147483647 w 442"/>
              <a:gd name="T33" fmla="*/ 0 h 386"/>
              <a:gd name="T34" fmla="*/ 2147483647 w 442"/>
              <a:gd name="T35" fmla="*/ 0 h 386"/>
              <a:gd name="T36" fmla="*/ 2147483647 w 442"/>
              <a:gd name="T37" fmla="*/ 0 h 386"/>
              <a:gd name="T38" fmla="*/ 2147483647 w 442"/>
              <a:gd name="T39" fmla="*/ 0 h 386"/>
              <a:gd name="T40" fmla="*/ 2147483647 w 442"/>
              <a:gd name="T41" fmla="*/ 0 h 386"/>
              <a:gd name="T42" fmla="*/ 2147483647 w 442"/>
              <a:gd name="T43" fmla="*/ 0 h 386"/>
              <a:gd name="T44" fmla="*/ 2147483647 w 442"/>
              <a:gd name="T45" fmla="*/ 0 h 386"/>
              <a:gd name="T46" fmla="*/ 2147483647 w 442"/>
              <a:gd name="T47" fmla="*/ 0 h 386"/>
              <a:gd name="T48" fmla="*/ 2147483647 w 442"/>
              <a:gd name="T49" fmla="*/ 0 h 386"/>
              <a:gd name="T50" fmla="*/ 2147483647 w 442"/>
              <a:gd name="T51" fmla="*/ 2147483647 h 386"/>
              <a:gd name="T52" fmla="*/ 2147483647 w 442"/>
              <a:gd name="T53" fmla="*/ 2147483647 h 386"/>
              <a:gd name="T54" fmla="*/ 2147483647 w 442"/>
              <a:gd name="T55" fmla="*/ 2147483647 h 386"/>
              <a:gd name="T56" fmla="*/ 2147483647 w 442"/>
              <a:gd name="T57" fmla="*/ 2147483647 h 386"/>
              <a:gd name="T58" fmla="*/ 2147483647 w 442"/>
              <a:gd name="T59" fmla="*/ 2147483647 h 386"/>
              <a:gd name="T60" fmla="*/ 2147483647 w 442"/>
              <a:gd name="T61" fmla="*/ 2147483647 h 386"/>
              <a:gd name="T62" fmla="*/ 2147483647 w 442"/>
              <a:gd name="T63" fmla="*/ 0 h 386"/>
              <a:gd name="T64" fmla="*/ 2147483647 w 442"/>
              <a:gd name="T65" fmla="*/ 0 h 386"/>
              <a:gd name="T66" fmla="*/ 2147483647 w 442"/>
              <a:gd name="T67" fmla="*/ 0 h 386"/>
              <a:gd name="T68" fmla="*/ 2147483647 w 442"/>
              <a:gd name="T69" fmla="*/ 0 h 386"/>
              <a:gd name="T70" fmla="*/ 2147483647 w 442"/>
              <a:gd name="T71" fmla="*/ 0 h 386"/>
              <a:gd name="T72" fmla="*/ 2147483647 w 442"/>
              <a:gd name="T73" fmla="*/ 0 h 386"/>
              <a:gd name="T74" fmla="*/ 2147483647 w 442"/>
              <a:gd name="T75" fmla="*/ 2147483647 h 386"/>
              <a:gd name="T76" fmla="*/ 2147483647 w 442"/>
              <a:gd name="T77" fmla="*/ 2147483647 h 386"/>
              <a:gd name="T78" fmla="*/ 2147483647 w 442"/>
              <a:gd name="T79" fmla="*/ 2147483647 h 386"/>
              <a:gd name="T80" fmla="*/ 2147483647 w 442"/>
              <a:gd name="T81" fmla="*/ 2147483647 h 386"/>
              <a:gd name="T82" fmla="*/ 2147483647 w 442"/>
              <a:gd name="T83" fmla="*/ 2147483647 h 386"/>
              <a:gd name="T84" fmla="*/ 2147483647 w 442"/>
              <a:gd name="T85" fmla="*/ 2147483647 h 386"/>
              <a:gd name="T86" fmla="*/ 2147483647 w 442"/>
              <a:gd name="T87" fmla="*/ 2147483647 h 386"/>
              <a:gd name="T88" fmla="*/ 2147483647 w 442"/>
              <a:gd name="T89" fmla="*/ 2147483647 h 386"/>
              <a:gd name="T90" fmla="*/ 2147483647 w 442"/>
              <a:gd name="T91" fmla="*/ 2147483647 h 386"/>
              <a:gd name="T92" fmla="*/ 2147483647 w 442"/>
              <a:gd name="T93" fmla="*/ 2147483647 h 386"/>
              <a:gd name="T94" fmla="*/ 2147483647 w 442"/>
              <a:gd name="T95" fmla="*/ 2147483647 h 386"/>
              <a:gd name="T96" fmla="*/ 2147483647 w 442"/>
              <a:gd name="T97" fmla="*/ 2147483647 h 386"/>
              <a:gd name="T98" fmla="*/ 2147483647 w 442"/>
              <a:gd name="T99" fmla="*/ 2147483647 h 386"/>
              <a:gd name="T100" fmla="*/ 2147483647 w 442"/>
              <a:gd name="T101" fmla="*/ 2147483647 h 386"/>
              <a:gd name="T102" fmla="*/ 2147483647 w 442"/>
              <a:gd name="T103" fmla="*/ 2147483647 h 386"/>
              <a:gd name="T104" fmla="*/ 2147483647 w 442"/>
              <a:gd name="T105" fmla="*/ 2147483647 h 386"/>
              <a:gd name="T106" fmla="*/ 2147483647 w 442"/>
              <a:gd name="T107" fmla="*/ 2147483647 h 386"/>
              <a:gd name="T108" fmla="*/ 2147483647 w 442"/>
              <a:gd name="T109" fmla="*/ 2147483647 h 386"/>
              <a:gd name="T110" fmla="*/ 2147483647 w 442"/>
              <a:gd name="T111" fmla="*/ 2147483647 h 3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42" h="386">
                <a:moveTo>
                  <a:pt x="0" y="0"/>
                </a:move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8" y="0"/>
                </a:lnTo>
                <a:lnTo>
                  <a:pt x="9" y="0"/>
                </a:lnTo>
                <a:lnTo>
                  <a:pt x="10" y="0"/>
                </a:lnTo>
                <a:lnTo>
                  <a:pt x="11" y="0"/>
                </a:lnTo>
                <a:lnTo>
                  <a:pt x="12" y="0"/>
                </a:lnTo>
                <a:lnTo>
                  <a:pt x="13" y="0"/>
                </a:lnTo>
                <a:lnTo>
                  <a:pt x="15" y="0"/>
                </a:lnTo>
                <a:lnTo>
                  <a:pt x="16" y="0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2" y="0"/>
                </a:lnTo>
                <a:lnTo>
                  <a:pt x="24" y="0"/>
                </a:lnTo>
                <a:lnTo>
                  <a:pt x="25" y="0"/>
                </a:lnTo>
                <a:lnTo>
                  <a:pt x="26" y="0"/>
                </a:lnTo>
                <a:lnTo>
                  <a:pt x="27" y="0"/>
                </a:lnTo>
                <a:lnTo>
                  <a:pt x="28" y="0"/>
                </a:lnTo>
                <a:lnTo>
                  <a:pt x="29" y="0"/>
                </a:lnTo>
                <a:lnTo>
                  <a:pt x="30" y="0"/>
                </a:lnTo>
                <a:lnTo>
                  <a:pt x="32" y="0"/>
                </a:lnTo>
                <a:lnTo>
                  <a:pt x="33" y="0"/>
                </a:lnTo>
                <a:lnTo>
                  <a:pt x="34" y="0"/>
                </a:lnTo>
                <a:lnTo>
                  <a:pt x="35" y="0"/>
                </a:lnTo>
                <a:lnTo>
                  <a:pt x="36" y="0"/>
                </a:lnTo>
                <a:lnTo>
                  <a:pt x="37" y="0"/>
                </a:lnTo>
                <a:lnTo>
                  <a:pt x="38" y="0"/>
                </a:lnTo>
                <a:lnTo>
                  <a:pt x="39" y="0"/>
                </a:lnTo>
                <a:lnTo>
                  <a:pt x="41" y="0"/>
                </a:lnTo>
                <a:lnTo>
                  <a:pt x="42" y="0"/>
                </a:lnTo>
                <a:lnTo>
                  <a:pt x="43" y="0"/>
                </a:lnTo>
                <a:lnTo>
                  <a:pt x="44" y="0"/>
                </a:lnTo>
                <a:lnTo>
                  <a:pt x="45" y="0"/>
                </a:lnTo>
                <a:lnTo>
                  <a:pt x="46" y="0"/>
                </a:lnTo>
                <a:lnTo>
                  <a:pt x="47" y="0"/>
                </a:lnTo>
                <a:lnTo>
                  <a:pt x="49" y="0"/>
                </a:lnTo>
                <a:lnTo>
                  <a:pt x="50" y="386"/>
                </a:lnTo>
                <a:lnTo>
                  <a:pt x="51" y="386"/>
                </a:lnTo>
                <a:lnTo>
                  <a:pt x="52" y="386"/>
                </a:lnTo>
                <a:lnTo>
                  <a:pt x="53" y="386"/>
                </a:lnTo>
                <a:lnTo>
                  <a:pt x="54" y="386"/>
                </a:lnTo>
                <a:lnTo>
                  <a:pt x="55" y="386"/>
                </a:lnTo>
                <a:lnTo>
                  <a:pt x="56" y="386"/>
                </a:lnTo>
                <a:lnTo>
                  <a:pt x="58" y="386"/>
                </a:lnTo>
                <a:lnTo>
                  <a:pt x="59" y="386"/>
                </a:lnTo>
                <a:lnTo>
                  <a:pt x="60" y="386"/>
                </a:lnTo>
                <a:lnTo>
                  <a:pt x="61" y="386"/>
                </a:lnTo>
                <a:lnTo>
                  <a:pt x="62" y="386"/>
                </a:lnTo>
                <a:lnTo>
                  <a:pt x="63" y="386"/>
                </a:lnTo>
                <a:lnTo>
                  <a:pt x="64" y="386"/>
                </a:lnTo>
                <a:lnTo>
                  <a:pt x="66" y="386"/>
                </a:lnTo>
                <a:lnTo>
                  <a:pt x="67" y="386"/>
                </a:lnTo>
                <a:lnTo>
                  <a:pt x="68" y="386"/>
                </a:lnTo>
                <a:lnTo>
                  <a:pt x="69" y="386"/>
                </a:lnTo>
                <a:lnTo>
                  <a:pt x="70" y="386"/>
                </a:lnTo>
                <a:lnTo>
                  <a:pt x="71" y="386"/>
                </a:lnTo>
                <a:lnTo>
                  <a:pt x="72" y="386"/>
                </a:lnTo>
                <a:lnTo>
                  <a:pt x="73" y="386"/>
                </a:lnTo>
                <a:lnTo>
                  <a:pt x="75" y="386"/>
                </a:lnTo>
                <a:lnTo>
                  <a:pt x="76" y="386"/>
                </a:lnTo>
                <a:lnTo>
                  <a:pt x="77" y="386"/>
                </a:lnTo>
                <a:lnTo>
                  <a:pt x="78" y="386"/>
                </a:lnTo>
                <a:lnTo>
                  <a:pt x="79" y="386"/>
                </a:lnTo>
                <a:lnTo>
                  <a:pt x="80" y="386"/>
                </a:lnTo>
                <a:lnTo>
                  <a:pt x="81" y="386"/>
                </a:lnTo>
                <a:lnTo>
                  <a:pt x="83" y="386"/>
                </a:lnTo>
                <a:lnTo>
                  <a:pt x="84" y="386"/>
                </a:lnTo>
                <a:lnTo>
                  <a:pt x="85" y="386"/>
                </a:lnTo>
                <a:lnTo>
                  <a:pt x="86" y="386"/>
                </a:lnTo>
                <a:lnTo>
                  <a:pt x="87" y="386"/>
                </a:lnTo>
                <a:lnTo>
                  <a:pt x="88" y="386"/>
                </a:lnTo>
                <a:lnTo>
                  <a:pt x="89" y="386"/>
                </a:lnTo>
                <a:lnTo>
                  <a:pt x="90" y="386"/>
                </a:lnTo>
                <a:lnTo>
                  <a:pt x="92" y="386"/>
                </a:lnTo>
                <a:lnTo>
                  <a:pt x="93" y="386"/>
                </a:lnTo>
                <a:lnTo>
                  <a:pt x="94" y="386"/>
                </a:lnTo>
                <a:lnTo>
                  <a:pt x="95" y="386"/>
                </a:lnTo>
                <a:lnTo>
                  <a:pt x="96" y="386"/>
                </a:lnTo>
                <a:lnTo>
                  <a:pt x="97" y="386"/>
                </a:lnTo>
                <a:lnTo>
                  <a:pt x="98" y="386"/>
                </a:lnTo>
                <a:lnTo>
                  <a:pt x="98" y="0"/>
                </a:lnTo>
                <a:lnTo>
                  <a:pt x="100" y="0"/>
                </a:lnTo>
                <a:lnTo>
                  <a:pt x="101" y="0"/>
                </a:lnTo>
                <a:lnTo>
                  <a:pt x="102" y="0"/>
                </a:lnTo>
                <a:lnTo>
                  <a:pt x="103" y="0"/>
                </a:lnTo>
                <a:lnTo>
                  <a:pt x="104" y="0"/>
                </a:lnTo>
                <a:lnTo>
                  <a:pt x="105" y="0"/>
                </a:lnTo>
                <a:lnTo>
                  <a:pt x="106" y="0"/>
                </a:lnTo>
                <a:lnTo>
                  <a:pt x="108" y="0"/>
                </a:lnTo>
                <a:lnTo>
                  <a:pt x="109" y="0"/>
                </a:lnTo>
                <a:lnTo>
                  <a:pt x="110" y="0"/>
                </a:lnTo>
                <a:lnTo>
                  <a:pt x="111" y="0"/>
                </a:lnTo>
                <a:lnTo>
                  <a:pt x="112" y="0"/>
                </a:lnTo>
                <a:lnTo>
                  <a:pt x="113" y="0"/>
                </a:lnTo>
                <a:lnTo>
                  <a:pt x="114" y="0"/>
                </a:lnTo>
                <a:lnTo>
                  <a:pt x="115" y="0"/>
                </a:lnTo>
                <a:lnTo>
                  <a:pt x="117" y="0"/>
                </a:lnTo>
                <a:lnTo>
                  <a:pt x="118" y="0"/>
                </a:lnTo>
                <a:lnTo>
                  <a:pt x="119" y="0"/>
                </a:lnTo>
                <a:lnTo>
                  <a:pt x="120" y="0"/>
                </a:lnTo>
                <a:lnTo>
                  <a:pt x="121" y="0"/>
                </a:lnTo>
                <a:lnTo>
                  <a:pt x="122" y="0"/>
                </a:lnTo>
                <a:lnTo>
                  <a:pt x="123" y="0"/>
                </a:lnTo>
                <a:lnTo>
                  <a:pt x="125" y="0"/>
                </a:lnTo>
                <a:lnTo>
                  <a:pt x="126" y="0"/>
                </a:lnTo>
                <a:lnTo>
                  <a:pt x="127" y="0"/>
                </a:lnTo>
                <a:lnTo>
                  <a:pt x="128" y="0"/>
                </a:lnTo>
                <a:lnTo>
                  <a:pt x="129" y="0"/>
                </a:lnTo>
                <a:lnTo>
                  <a:pt x="130" y="0"/>
                </a:lnTo>
                <a:lnTo>
                  <a:pt x="131" y="0"/>
                </a:lnTo>
                <a:lnTo>
                  <a:pt x="132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7" y="0"/>
                </a:lnTo>
                <a:lnTo>
                  <a:pt x="138" y="0"/>
                </a:lnTo>
                <a:lnTo>
                  <a:pt x="139" y="0"/>
                </a:lnTo>
                <a:lnTo>
                  <a:pt x="140" y="0"/>
                </a:lnTo>
                <a:lnTo>
                  <a:pt x="142" y="0"/>
                </a:lnTo>
                <a:lnTo>
                  <a:pt x="143" y="0"/>
                </a:lnTo>
                <a:lnTo>
                  <a:pt x="144" y="0"/>
                </a:lnTo>
                <a:lnTo>
                  <a:pt x="145" y="0"/>
                </a:lnTo>
                <a:lnTo>
                  <a:pt x="146" y="0"/>
                </a:lnTo>
                <a:lnTo>
                  <a:pt x="147" y="0"/>
                </a:lnTo>
                <a:lnTo>
                  <a:pt x="148" y="0"/>
                </a:lnTo>
                <a:lnTo>
                  <a:pt x="149" y="0"/>
                </a:lnTo>
                <a:lnTo>
                  <a:pt x="151" y="0"/>
                </a:lnTo>
                <a:lnTo>
                  <a:pt x="152" y="0"/>
                </a:lnTo>
                <a:lnTo>
                  <a:pt x="153" y="0"/>
                </a:lnTo>
                <a:lnTo>
                  <a:pt x="154" y="0"/>
                </a:lnTo>
                <a:lnTo>
                  <a:pt x="155" y="0"/>
                </a:lnTo>
                <a:lnTo>
                  <a:pt x="156" y="0"/>
                </a:lnTo>
                <a:lnTo>
                  <a:pt x="157" y="0"/>
                </a:lnTo>
                <a:lnTo>
                  <a:pt x="159" y="0"/>
                </a:lnTo>
                <a:lnTo>
                  <a:pt x="160" y="0"/>
                </a:lnTo>
                <a:lnTo>
                  <a:pt x="161" y="0"/>
                </a:lnTo>
                <a:lnTo>
                  <a:pt x="162" y="0"/>
                </a:lnTo>
                <a:lnTo>
                  <a:pt x="163" y="0"/>
                </a:lnTo>
                <a:lnTo>
                  <a:pt x="164" y="0"/>
                </a:lnTo>
                <a:lnTo>
                  <a:pt x="165" y="0"/>
                </a:lnTo>
                <a:lnTo>
                  <a:pt x="166" y="0"/>
                </a:lnTo>
                <a:lnTo>
                  <a:pt x="168" y="0"/>
                </a:lnTo>
                <a:lnTo>
                  <a:pt x="169" y="0"/>
                </a:lnTo>
                <a:lnTo>
                  <a:pt x="170" y="0"/>
                </a:lnTo>
                <a:lnTo>
                  <a:pt x="171" y="0"/>
                </a:lnTo>
                <a:lnTo>
                  <a:pt x="172" y="0"/>
                </a:lnTo>
                <a:lnTo>
                  <a:pt x="173" y="0"/>
                </a:lnTo>
                <a:lnTo>
                  <a:pt x="174" y="0"/>
                </a:lnTo>
                <a:lnTo>
                  <a:pt x="176" y="0"/>
                </a:lnTo>
                <a:lnTo>
                  <a:pt x="177" y="0"/>
                </a:lnTo>
                <a:lnTo>
                  <a:pt x="178" y="0"/>
                </a:lnTo>
                <a:lnTo>
                  <a:pt x="179" y="0"/>
                </a:lnTo>
                <a:lnTo>
                  <a:pt x="180" y="0"/>
                </a:lnTo>
                <a:lnTo>
                  <a:pt x="181" y="0"/>
                </a:lnTo>
                <a:lnTo>
                  <a:pt x="182" y="0"/>
                </a:lnTo>
                <a:lnTo>
                  <a:pt x="183" y="0"/>
                </a:lnTo>
                <a:lnTo>
                  <a:pt x="185" y="0"/>
                </a:lnTo>
                <a:lnTo>
                  <a:pt x="186" y="0"/>
                </a:lnTo>
                <a:lnTo>
                  <a:pt x="187" y="0"/>
                </a:lnTo>
                <a:lnTo>
                  <a:pt x="188" y="0"/>
                </a:lnTo>
                <a:lnTo>
                  <a:pt x="189" y="0"/>
                </a:lnTo>
                <a:lnTo>
                  <a:pt x="190" y="0"/>
                </a:lnTo>
                <a:lnTo>
                  <a:pt x="191" y="0"/>
                </a:lnTo>
                <a:lnTo>
                  <a:pt x="193" y="0"/>
                </a:lnTo>
                <a:lnTo>
                  <a:pt x="194" y="0"/>
                </a:lnTo>
                <a:lnTo>
                  <a:pt x="195" y="0"/>
                </a:lnTo>
                <a:lnTo>
                  <a:pt x="196" y="0"/>
                </a:lnTo>
                <a:lnTo>
                  <a:pt x="197" y="386"/>
                </a:lnTo>
                <a:lnTo>
                  <a:pt x="198" y="386"/>
                </a:lnTo>
                <a:lnTo>
                  <a:pt x="199" y="386"/>
                </a:lnTo>
                <a:lnTo>
                  <a:pt x="200" y="386"/>
                </a:lnTo>
                <a:lnTo>
                  <a:pt x="202" y="386"/>
                </a:lnTo>
                <a:lnTo>
                  <a:pt x="203" y="386"/>
                </a:lnTo>
                <a:lnTo>
                  <a:pt x="204" y="386"/>
                </a:lnTo>
                <a:lnTo>
                  <a:pt x="205" y="386"/>
                </a:lnTo>
                <a:lnTo>
                  <a:pt x="206" y="386"/>
                </a:lnTo>
                <a:lnTo>
                  <a:pt x="207" y="386"/>
                </a:lnTo>
                <a:lnTo>
                  <a:pt x="208" y="386"/>
                </a:lnTo>
                <a:lnTo>
                  <a:pt x="210" y="386"/>
                </a:lnTo>
                <a:lnTo>
                  <a:pt x="211" y="386"/>
                </a:lnTo>
                <a:lnTo>
                  <a:pt x="212" y="386"/>
                </a:lnTo>
                <a:lnTo>
                  <a:pt x="213" y="386"/>
                </a:lnTo>
                <a:lnTo>
                  <a:pt x="214" y="386"/>
                </a:lnTo>
                <a:lnTo>
                  <a:pt x="215" y="386"/>
                </a:lnTo>
                <a:lnTo>
                  <a:pt x="216" y="386"/>
                </a:lnTo>
                <a:lnTo>
                  <a:pt x="217" y="386"/>
                </a:lnTo>
                <a:lnTo>
                  <a:pt x="219" y="386"/>
                </a:lnTo>
                <a:lnTo>
                  <a:pt x="220" y="386"/>
                </a:lnTo>
                <a:lnTo>
                  <a:pt x="221" y="386"/>
                </a:lnTo>
                <a:lnTo>
                  <a:pt x="222" y="386"/>
                </a:lnTo>
                <a:lnTo>
                  <a:pt x="223" y="386"/>
                </a:lnTo>
                <a:lnTo>
                  <a:pt x="224" y="386"/>
                </a:lnTo>
                <a:lnTo>
                  <a:pt x="225" y="386"/>
                </a:lnTo>
                <a:lnTo>
                  <a:pt x="227" y="386"/>
                </a:lnTo>
                <a:lnTo>
                  <a:pt x="228" y="386"/>
                </a:lnTo>
                <a:lnTo>
                  <a:pt x="229" y="386"/>
                </a:lnTo>
                <a:lnTo>
                  <a:pt x="230" y="386"/>
                </a:lnTo>
                <a:lnTo>
                  <a:pt x="231" y="386"/>
                </a:lnTo>
                <a:lnTo>
                  <a:pt x="232" y="386"/>
                </a:lnTo>
                <a:lnTo>
                  <a:pt x="233" y="386"/>
                </a:lnTo>
                <a:lnTo>
                  <a:pt x="235" y="386"/>
                </a:lnTo>
                <a:lnTo>
                  <a:pt x="236" y="386"/>
                </a:lnTo>
                <a:lnTo>
                  <a:pt x="237" y="386"/>
                </a:lnTo>
                <a:lnTo>
                  <a:pt x="238" y="386"/>
                </a:lnTo>
                <a:lnTo>
                  <a:pt x="239" y="386"/>
                </a:lnTo>
                <a:lnTo>
                  <a:pt x="240" y="386"/>
                </a:lnTo>
                <a:lnTo>
                  <a:pt x="241" y="386"/>
                </a:lnTo>
                <a:lnTo>
                  <a:pt x="242" y="386"/>
                </a:lnTo>
                <a:lnTo>
                  <a:pt x="244" y="386"/>
                </a:lnTo>
                <a:lnTo>
                  <a:pt x="245" y="386"/>
                </a:lnTo>
                <a:lnTo>
                  <a:pt x="246" y="386"/>
                </a:lnTo>
                <a:lnTo>
                  <a:pt x="246" y="0"/>
                </a:lnTo>
                <a:lnTo>
                  <a:pt x="247" y="0"/>
                </a:lnTo>
                <a:lnTo>
                  <a:pt x="248" y="0"/>
                </a:lnTo>
                <a:lnTo>
                  <a:pt x="249" y="0"/>
                </a:lnTo>
                <a:lnTo>
                  <a:pt x="250" y="0"/>
                </a:lnTo>
                <a:lnTo>
                  <a:pt x="252" y="0"/>
                </a:lnTo>
                <a:lnTo>
                  <a:pt x="253" y="0"/>
                </a:lnTo>
                <a:lnTo>
                  <a:pt x="254" y="0"/>
                </a:lnTo>
                <a:lnTo>
                  <a:pt x="255" y="0"/>
                </a:lnTo>
                <a:lnTo>
                  <a:pt x="256" y="0"/>
                </a:lnTo>
                <a:lnTo>
                  <a:pt x="257" y="0"/>
                </a:lnTo>
                <a:lnTo>
                  <a:pt x="258" y="0"/>
                </a:lnTo>
                <a:lnTo>
                  <a:pt x="259" y="0"/>
                </a:lnTo>
                <a:lnTo>
                  <a:pt x="261" y="0"/>
                </a:lnTo>
                <a:lnTo>
                  <a:pt x="262" y="0"/>
                </a:lnTo>
                <a:lnTo>
                  <a:pt x="263" y="0"/>
                </a:lnTo>
                <a:lnTo>
                  <a:pt x="264" y="0"/>
                </a:lnTo>
                <a:lnTo>
                  <a:pt x="265" y="0"/>
                </a:lnTo>
                <a:lnTo>
                  <a:pt x="266" y="0"/>
                </a:lnTo>
                <a:lnTo>
                  <a:pt x="267" y="0"/>
                </a:lnTo>
                <a:lnTo>
                  <a:pt x="269" y="0"/>
                </a:lnTo>
                <a:lnTo>
                  <a:pt x="270" y="0"/>
                </a:lnTo>
                <a:lnTo>
                  <a:pt x="271" y="0"/>
                </a:lnTo>
                <a:lnTo>
                  <a:pt x="272" y="0"/>
                </a:lnTo>
                <a:lnTo>
                  <a:pt x="273" y="0"/>
                </a:lnTo>
                <a:lnTo>
                  <a:pt x="274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0" y="0"/>
                </a:lnTo>
                <a:lnTo>
                  <a:pt x="281" y="0"/>
                </a:lnTo>
                <a:lnTo>
                  <a:pt x="282" y="0"/>
                </a:lnTo>
                <a:lnTo>
                  <a:pt x="283" y="0"/>
                </a:lnTo>
                <a:lnTo>
                  <a:pt x="284" y="0"/>
                </a:lnTo>
                <a:lnTo>
                  <a:pt x="286" y="0"/>
                </a:lnTo>
                <a:lnTo>
                  <a:pt x="287" y="0"/>
                </a:lnTo>
                <a:lnTo>
                  <a:pt x="288" y="0"/>
                </a:lnTo>
                <a:lnTo>
                  <a:pt x="289" y="0"/>
                </a:lnTo>
                <a:lnTo>
                  <a:pt x="290" y="0"/>
                </a:lnTo>
                <a:lnTo>
                  <a:pt x="291" y="0"/>
                </a:lnTo>
                <a:lnTo>
                  <a:pt x="292" y="0"/>
                </a:lnTo>
                <a:lnTo>
                  <a:pt x="293" y="0"/>
                </a:lnTo>
                <a:lnTo>
                  <a:pt x="295" y="0"/>
                </a:lnTo>
                <a:lnTo>
                  <a:pt x="295" y="386"/>
                </a:lnTo>
                <a:lnTo>
                  <a:pt x="296" y="386"/>
                </a:lnTo>
                <a:lnTo>
                  <a:pt x="297" y="386"/>
                </a:lnTo>
                <a:lnTo>
                  <a:pt x="298" y="386"/>
                </a:lnTo>
                <a:lnTo>
                  <a:pt x="299" y="386"/>
                </a:lnTo>
                <a:lnTo>
                  <a:pt x="300" y="386"/>
                </a:lnTo>
                <a:lnTo>
                  <a:pt x="301" y="386"/>
                </a:lnTo>
                <a:lnTo>
                  <a:pt x="303" y="386"/>
                </a:lnTo>
                <a:lnTo>
                  <a:pt x="304" y="386"/>
                </a:lnTo>
                <a:lnTo>
                  <a:pt x="305" y="386"/>
                </a:lnTo>
                <a:lnTo>
                  <a:pt x="306" y="386"/>
                </a:lnTo>
                <a:lnTo>
                  <a:pt x="307" y="386"/>
                </a:lnTo>
                <a:lnTo>
                  <a:pt x="308" y="386"/>
                </a:lnTo>
                <a:lnTo>
                  <a:pt x="309" y="386"/>
                </a:lnTo>
                <a:lnTo>
                  <a:pt x="310" y="386"/>
                </a:lnTo>
                <a:lnTo>
                  <a:pt x="312" y="386"/>
                </a:lnTo>
                <a:lnTo>
                  <a:pt x="313" y="386"/>
                </a:lnTo>
                <a:lnTo>
                  <a:pt x="314" y="386"/>
                </a:lnTo>
                <a:lnTo>
                  <a:pt x="315" y="386"/>
                </a:lnTo>
                <a:lnTo>
                  <a:pt x="316" y="386"/>
                </a:lnTo>
                <a:lnTo>
                  <a:pt x="317" y="386"/>
                </a:lnTo>
                <a:lnTo>
                  <a:pt x="318" y="386"/>
                </a:lnTo>
                <a:lnTo>
                  <a:pt x="320" y="386"/>
                </a:lnTo>
                <a:lnTo>
                  <a:pt x="321" y="386"/>
                </a:lnTo>
                <a:lnTo>
                  <a:pt x="322" y="386"/>
                </a:lnTo>
                <a:lnTo>
                  <a:pt x="323" y="386"/>
                </a:lnTo>
                <a:lnTo>
                  <a:pt x="324" y="386"/>
                </a:lnTo>
                <a:lnTo>
                  <a:pt x="325" y="386"/>
                </a:lnTo>
                <a:lnTo>
                  <a:pt x="326" y="386"/>
                </a:lnTo>
                <a:lnTo>
                  <a:pt x="327" y="386"/>
                </a:lnTo>
                <a:lnTo>
                  <a:pt x="329" y="386"/>
                </a:lnTo>
                <a:lnTo>
                  <a:pt x="330" y="386"/>
                </a:lnTo>
                <a:lnTo>
                  <a:pt x="331" y="386"/>
                </a:lnTo>
                <a:lnTo>
                  <a:pt x="332" y="386"/>
                </a:lnTo>
                <a:lnTo>
                  <a:pt x="333" y="386"/>
                </a:lnTo>
                <a:lnTo>
                  <a:pt x="334" y="386"/>
                </a:lnTo>
                <a:lnTo>
                  <a:pt x="335" y="386"/>
                </a:lnTo>
                <a:lnTo>
                  <a:pt x="337" y="386"/>
                </a:lnTo>
                <a:lnTo>
                  <a:pt x="338" y="386"/>
                </a:lnTo>
                <a:lnTo>
                  <a:pt x="339" y="386"/>
                </a:lnTo>
                <a:lnTo>
                  <a:pt x="340" y="386"/>
                </a:lnTo>
                <a:lnTo>
                  <a:pt x="341" y="386"/>
                </a:lnTo>
                <a:lnTo>
                  <a:pt x="342" y="386"/>
                </a:lnTo>
                <a:lnTo>
                  <a:pt x="343" y="386"/>
                </a:lnTo>
                <a:lnTo>
                  <a:pt x="344" y="386"/>
                </a:lnTo>
                <a:lnTo>
                  <a:pt x="346" y="386"/>
                </a:lnTo>
                <a:lnTo>
                  <a:pt x="347" y="386"/>
                </a:lnTo>
                <a:lnTo>
                  <a:pt x="348" y="386"/>
                </a:lnTo>
                <a:lnTo>
                  <a:pt x="349" y="386"/>
                </a:lnTo>
                <a:lnTo>
                  <a:pt x="350" y="386"/>
                </a:lnTo>
                <a:lnTo>
                  <a:pt x="351" y="386"/>
                </a:lnTo>
                <a:lnTo>
                  <a:pt x="352" y="386"/>
                </a:lnTo>
                <a:lnTo>
                  <a:pt x="354" y="386"/>
                </a:lnTo>
                <a:lnTo>
                  <a:pt x="355" y="386"/>
                </a:lnTo>
                <a:lnTo>
                  <a:pt x="356" y="386"/>
                </a:lnTo>
                <a:lnTo>
                  <a:pt x="357" y="386"/>
                </a:lnTo>
                <a:lnTo>
                  <a:pt x="358" y="386"/>
                </a:lnTo>
                <a:lnTo>
                  <a:pt x="359" y="386"/>
                </a:lnTo>
                <a:lnTo>
                  <a:pt x="360" y="386"/>
                </a:lnTo>
                <a:lnTo>
                  <a:pt x="362" y="386"/>
                </a:lnTo>
                <a:lnTo>
                  <a:pt x="363" y="386"/>
                </a:lnTo>
                <a:lnTo>
                  <a:pt x="364" y="386"/>
                </a:lnTo>
                <a:lnTo>
                  <a:pt x="365" y="386"/>
                </a:lnTo>
                <a:lnTo>
                  <a:pt x="366" y="386"/>
                </a:lnTo>
                <a:lnTo>
                  <a:pt x="367" y="386"/>
                </a:lnTo>
                <a:lnTo>
                  <a:pt x="368" y="386"/>
                </a:lnTo>
                <a:lnTo>
                  <a:pt x="369" y="386"/>
                </a:lnTo>
                <a:lnTo>
                  <a:pt x="371" y="386"/>
                </a:lnTo>
                <a:lnTo>
                  <a:pt x="372" y="386"/>
                </a:lnTo>
                <a:lnTo>
                  <a:pt x="373" y="386"/>
                </a:lnTo>
                <a:lnTo>
                  <a:pt x="374" y="386"/>
                </a:lnTo>
                <a:lnTo>
                  <a:pt x="375" y="386"/>
                </a:lnTo>
                <a:lnTo>
                  <a:pt x="376" y="386"/>
                </a:lnTo>
                <a:lnTo>
                  <a:pt x="377" y="386"/>
                </a:lnTo>
                <a:lnTo>
                  <a:pt x="379" y="386"/>
                </a:lnTo>
                <a:lnTo>
                  <a:pt x="380" y="386"/>
                </a:lnTo>
                <a:lnTo>
                  <a:pt x="381" y="386"/>
                </a:lnTo>
                <a:lnTo>
                  <a:pt x="382" y="386"/>
                </a:lnTo>
                <a:lnTo>
                  <a:pt x="383" y="386"/>
                </a:lnTo>
                <a:lnTo>
                  <a:pt x="384" y="386"/>
                </a:lnTo>
                <a:lnTo>
                  <a:pt x="385" y="386"/>
                </a:lnTo>
                <a:lnTo>
                  <a:pt x="386" y="386"/>
                </a:lnTo>
                <a:lnTo>
                  <a:pt x="388" y="386"/>
                </a:lnTo>
                <a:lnTo>
                  <a:pt x="389" y="386"/>
                </a:lnTo>
                <a:lnTo>
                  <a:pt x="390" y="386"/>
                </a:lnTo>
                <a:lnTo>
                  <a:pt x="391" y="386"/>
                </a:lnTo>
                <a:lnTo>
                  <a:pt x="392" y="386"/>
                </a:lnTo>
                <a:lnTo>
                  <a:pt x="393" y="386"/>
                </a:lnTo>
                <a:lnTo>
                  <a:pt x="394" y="386"/>
                </a:lnTo>
                <a:lnTo>
                  <a:pt x="396" y="386"/>
                </a:lnTo>
                <a:lnTo>
                  <a:pt x="397" y="386"/>
                </a:lnTo>
                <a:lnTo>
                  <a:pt x="398" y="386"/>
                </a:lnTo>
                <a:lnTo>
                  <a:pt x="399" y="386"/>
                </a:lnTo>
                <a:lnTo>
                  <a:pt x="400" y="386"/>
                </a:lnTo>
                <a:lnTo>
                  <a:pt x="401" y="386"/>
                </a:lnTo>
                <a:lnTo>
                  <a:pt x="402" y="386"/>
                </a:lnTo>
                <a:lnTo>
                  <a:pt x="403" y="386"/>
                </a:lnTo>
                <a:lnTo>
                  <a:pt x="405" y="386"/>
                </a:lnTo>
                <a:lnTo>
                  <a:pt x="406" y="386"/>
                </a:lnTo>
                <a:lnTo>
                  <a:pt x="407" y="386"/>
                </a:lnTo>
                <a:lnTo>
                  <a:pt x="408" y="386"/>
                </a:lnTo>
                <a:lnTo>
                  <a:pt x="409" y="386"/>
                </a:lnTo>
                <a:lnTo>
                  <a:pt x="410" y="386"/>
                </a:lnTo>
                <a:lnTo>
                  <a:pt x="411" y="386"/>
                </a:lnTo>
                <a:lnTo>
                  <a:pt x="413" y="386"/>
                </a:lnTo>
                <a:lnTo>
                  <a:pt x="414" y="386"/>
                </a:lnTo>
                <a:lnTo>
                  <a:pt x="415" y="386"/>
                </a:lnTo>
                <a:lnTo>
                  <a:pt x="416" y="386"/>
                </a:lnTo>
                <a:lnTo>
                  <a:pt x="417" y="386"/>
                </a:lnTo>
                <a:lnTo>
                  <a:pt x="418" y="386"/>
                </a:lnTo>
                <a:lnTo>
                  <a:pt x="419" y="386"/>
                </a:lnTo>
                <a:lnTo>
                  <a:pt x="420" y="386"/>
                </a:lnTo>
                <a:lnTo>
                  <a:pt x="422" y="386"/>
                </a:lnTo>
                <a:lnTo>
                  <a:pt x="423" y="386"/>
                </a:lnTo>
                <a:lnTo>
                  <a:pt x="424" y="386"/>
                </a:lnTo>
                <a:lnTo>
                  <a:pt x="425" y="386"/>
                </a:lnTo>
                <a:lnTo>
                  <a:pt x="426" y="386"/>
                </a:lnTo>
                <a:lnTo>
                  <a:pt x="427" y="386"/>
                </a:lnTo>
                <a:lnTo>
                  <a:pt x="428" y="386"/>
                </a:lnTo>
                <a:lnTo>
                  <a:pt x="430" y="386"/>
                </a:lnTo>
                <a:lnTo>
                  <a:pt x="431" y="386"/>
                </a:lnTo>
                <a:lnTo>
                  <a:pt x="432" y="386"/>
                </a:lnTo>
                <a:lnTo>
                  <a:pt x="433" y="386"/>
                </a:lnTo>
                <a:lnTo>
                  <a:pt x="434" y="386"/>
                </a:lnTo>
                <a:lnTo>
                  <a:pt x="435" y="386"/>
                </a:lnTo>
                <a:lnTo>
                  <a:pt x="436" y="386"/>
                </a:lnTo>
                <a:lnTo>
                  <a:pt x="437" y="386"/>
                </a:lnTo>
                <a:lnTo>
                  <a:pt x="439" y="386"/>
                </a:lnTo>
                <a:lnTo>
                  <a:pt x="440" y="386"/>
                </a:lnTo>
                <a:lnTo>
                  <a:pt x="441" y="386"/>
                </a:lnTo>
                <a:lnTo>
                  <a:pt x="442" y="386"/>
                </a:lnTo>
              </a:path>
            </a:pathLst>
          </a:custGeom>
          <a:noFill/>
          <a:ln w="19050" cmpd="sng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818" name="Line 10"/>
          <p:cNvSpPr>
            <a:spLocks noChangeShapeType="1"/>
          </p:cNvSpPr>
          <p:nvPr/>
        </p:nvSpPr>
        <p:spPr bwMode="auto">
          <a:xfrm>
            <a:off x="2286000" y="2209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19" name="Line 11"/>
          <p:cNvSpPr>
            <a:spLocks noChangeShapeType="1"/>
          </p:cNvSpPr>
          <p:nvPr/>
        </p:nvSpPr>
        <p:spPr bwMode="auto">
          <a:xfrm>
            <a:off x="2286000" y="1981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1627" name="Freeform 12"/>
          <p:cNvSpPr>
            <a:spLocks/>
          </p:cNvSpPr>
          <p:nvPr/>
        </p:nvSpPr>
        <p:spPr bwMode="auto">
          <a:xfrm>
            <a:off x="3581400" y="2057400"/>
            <a:ext cx="1143000" cy="301625"/>
          </a:xfrm>
          <a:custGeom>
            <a:avLst/>
            <a:gdLst>
              <a:gd name="T0" fmla="*/ 2147483647 w 847"/>
              <a:gd name="T1" fmla="*/ 2147483647 h 738"/>
              <a:gd name="T2" fmla="*/ 2147483647 w 847"/>
              <a:gd name="T3" fmla="*/ 2147483647 h 738"/>
              <a:gd name="T4" fmla="*/ 2147483647 w 847"/>
              <a:gd name="T5" fmla="*/ 2147483647 h 738"/>
              <a:gd name="T6" fmla="*/ 2147483647 w 847"/>
              <a:gd name="T7" fmla="*/ 2147483647 h 738"/>
              <a:gd name="T8" fmla="*/ 2147483647 w 847"/>
              <a:gd name="T9" fmla="*/ 2147483647 h 738"/>
              <a:gd name="T10" fmla="*/ 2147483647 w 847"/>
              <a:gd name="T11" fmla="*/ 2147483647 h 738"/>
              <a:gd name="T12" fmla="*/ 2147483647 w 847"/>
              <a:gd name="T13" fmla="*/ 2147483647 h 738"/>
              <a:gd name="T14" fmla="*/ 2147483647 w 847"/>
              <a:gd name="T15" fmla="*/ 0 h 738"/>
              <a:gd name="T16" fmla="*/ 2147483647 w 847"/>
              <a:gd name="T17" fmla="*/ 2147483647 h 738"/>
              <a:gd name="T18" fmla="*/ 2147483647 w 847"/>
              <a:gd name="T19" fmla="*/ 2147483647 h 738"/>
              <a:gd name="T20" fmla="*/ 2147483647 w 847"/>
              <a:gd name="T21" fmla="*/ 2147483647 h 738"/>
              <a:gd name="T22" fmla="*/ 2147483647 w 847"/>
              <a:gd name="T23" fmla="*/ 2147483647 h 738"/>
              <a:gd name="T24" fmla="*/ 2147483647 w 847"/>
              <a:gd name="T25" fmla="*/ 2147483647 h 738"/>
              <a:gd name="T26" fmla="*/ 2147483647 w 847"/>
              <a:gd name="T27" fmla="*/ 2147483647 h 738"/>
              <a:gd name="T28" fmla="*/ 2147483647 w 847"/>
              <a:gd name="T29" fmla="*/ 2147483647 h 738"/>
              <a:gd name="T30" fmla="*/ 2147483647 w 847"/>
              <a:gd name="T31" fmla="*/ 2147483647 h 738"/>
              <a:gd name="T32" fmla="*/ 2147483647 w 847"/>
              <a:gd name="T33" fmla="*/ 2147483647 h 738"/>
              <a:gd name="T34" fmla="*/ 2147483647 w 847"/>
              <a:gd name="T35" fmla="*/ 2147483647 h 738"/>
              <a:gd name="T36" fmla="*/ 2147483647 w 847"/>
              <a:gd name="T37" fmla="*/ 2147483647 h 738"/>
              <a:gd name="T38" fmla="*/ 2147483647 w 847"/>
              <a:gd name="T39" fmla="*/ 2147483647 h 738"/>
              <a:gd name="T40" fmla="*/ 2147483647 w 847"/>
              <a:gd name="T41" fmla="*/ 2147483647 h 738"/>
              <a:gd name="T42" fmla="*/ 2147483647 w 847"/>
              <a:gd name="T43" fmla="*/ 2147483647 h 738"/>
              <a:gd name="T44" fmla="*/ 2147483647 w 847"/>
              <a:gd name="T45" fmla="*/ 2147483647 h 738"/>
              <a:gd name="T46" fmla="*/ 2147483647 w 847"/>
              <a:gd name="T47" fmla="*/ 0 h 738"/>
              <a:gd name="T48" fmla="*/ 2147483647 w 847"/>
              <a:gd name="T49" fmla="*/ 0 h 738"/>
              <a:gd name="T50" fmla="*/ 2147483647 w 847"/>
              <a:gd name="T51" fmla="*/ 0 h 738"/>
              <a:gd name="T52" fmla="*/ 2147483647 w 847"/>
              <a:gd name="T53" fmla="*/ 0 h 738"/>
              <a:gd name="T54" fmla="*/ 2147483647 w 847"/>
              <a:gd name="T55" fmla="*/ 0 h 738"/>
              <a:gd name="T56" fmla="*/ 2147483647 w 847"/>
              <a:gd name="T57" fmla="*/ 2147483647 h 738"/>
              <a:gd name="T58" fmla="*/ 2147483647 w 847"/>
              <a:gd name="T59" fmla="*/ 2147483647 h 738"/>
              <a:gd name="T60" fmla="*/ 2147483647 w 847"/>
              <a:gd name="T61" fmla="*/ 2147483647 h 738"/>
              <a:gd name="T62" fmla="*/ 2147483647 w 847"/>
              <a:gd name="T63" fmla="*/ 2147483647 h 738"/>
              <a:gd name="T64" fmla="*/ 2147483647 w 847"/>
              <a:gd name="T65" fmla="*/ 2147483647 h 738"/>
              <a:gd name="T66" fmla="*/ 2147483647 w 847"/>
              <a:gd name="T67" fmla="*/ 2147483647 h 738"/>
              <a:gd name="T68" fmla="*/ 2147483647 w 847"/>
              <a:gd name="T69" fmla="*/ 2147483647 h 738"/>
              <a:gd name="T70" fmla="*/ 2147483647 w 847"/>
              <a:gd name="T71" fmla="*/ 2147483647 h 738"/>
              <a:gd name="T72" fmla="*/ 2147483647 w 847"/>
              <a:gd name="T73" fmla="*/ 2147483647 h 738"/>
              <a:gd name="T74" fmla="*/ 2147483647 w 847"/>
              <a:gd name="T75" fmla="*/ 2147483647 h 738"/>
              <a:gd name="T76" fmla="*/ 2147483647 w 847"/>
              <a:gd name="T77" fmla="*/ 2147483647 h 738"/>
              <a:gd name="T78" fmla="*/ 2147483647 w 847"/>
              <a:gd name="T79" fmla="*/ 2147483647 h 738"/>
              <a:gd name="T80" fmla="*/ 2147483647 w 847"/>
              <a:gd name="T81" fmla="*/ 2147483647 h 738"/>
              <a:gd name="T82" fmla="*/ 2147483647 w 847"/>
              <a:gd name="T83" fmla="*/ 2147483647 h 738"/>
              <a:gd name="T84" fmla="*/ 2147483647 w 847"/>
              <a:gd name="T85" fmla="*/ 2147483647 h 738"/>
              <a:gd name="T86" fmla="*/ 2147483647 w 847"/>
              <a:gd name="T87" fmla="*/ 0 h 738"/>
              <a:gd name="T88" fmla="*/ 2147483647 w 847"/>
              <a:gd name="T89" fmla="*/ 2147483647 h 738"/>
              <a:gd name="T90" fmla="*/ 2147483647 w 847"/>
              <a:gd name="T91" fmla="*/ 2147483647 h 738"/>
              <a:gd name="T92" fmla="*/ 2147483647 w 847"/>
              <a:gd name="T93" fmla="*/ 2147483647 h 738"/>
              <a:gd name="T94" fmla="*/ 2147483647 w 847"/>
              <a:gd name="T95" fmla="*/ 2147483647 h 738"/>
              <a:gd name="T96" fmla="*/ 2147483647 w 847"/>
              <a:gd name="T97" fmla="*/ 2147483647 h 738"/>
              <a:gd name="T98" fmla="*/ 2147483647 w 847"/>
              <a:gd name="T99" fmla="*/ 2147483647 h 738"/>
              <a:gd name="T100" fmla="*/ 2147483647 w 847"/>
              <a:gd name="T101" fmla="*/ 2147483647 h 738"/>
              <a:gd name="T102" fmla="*/ 2147483647 w 847"/>
              <a:gd name="T103" fmla="*/ 2147483647 h 738"/>
              <a:gd name="T104" fmla="*/ 2147483647 w 847"/>
              <a:gd name="T105" fmla="*/ 2147483647 h 738"/>
              <a:gd name="T106" fmla="*/ 2147483647 w 847"/>
              <a:gd name="T107" fmla="*/ 2147483647 h 738"/>
              <a:gd name="T108" fmla="*/ 2147483647 w 847"/>
              <a:gd name="T109" fmla="*/ 2147483647 h 738"/>
              <a:gd name="T110" fmla="*/ 2147483647 w 847"/>
              <a:gd name="T111" fmla="*/ 2147483647 h 738"/>
              <a:gd name="T112" fmla="*/ 2147483647 w 847"/>
              <a:gd name="T113" fmla="*/ 2147483647 h 738"/>
              <a:gd name="T114" fmla="*/ 2147483647 w 847"/>
              <a:gd name="T115" fmla="*/ 2147483647 h 738"/>
              <a:gd name="T116" fmla="*/ 2147483647 w 847"/>
              <a:gd name="T117" fmla="*/ 2147483647 h 738"/>
              <a:gd name="T118" fmla="*/ 2147483647 w 847"/>
              <a:gd name="T119" fmla="*/ 2147483647 h 738"/>
              <a:gd name="T120" fmla="*/ 2147483647 w 847"/>
              <a:gd name="T121" fmla="*/ 2147483647 h 7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47" h="738">
                <a:moveTo>
                  <a:pt x="0" y="370"/>
                </a:moveTo>
                <a:lnTo>
                  <a:pt x="3" y="368"/>
                </a:lnTo>
                <a:lnTo>
                  <a:pt x="5" y="368"/>
                </a:lnTo>
                <a:lnTo>
                  <a:pt x="7" y="368"/>
                </a:lnTo>
                <a:lnTo>
                  <a:pt x="9" y="368"/>
                </a:lnTo>
                <a:lnTo>
                  <a:pt x="11" y="368"/>
                </a:lnTo>
                <a:lnTo>
                  <a:pt x="13" y="366"/>
                </a:lnTo>
                <a:lnTo>
                  <a:pt x="16" y="366"/>
                </a:lnTo>
                <a:lnTo>
                  <a:pt x="18" y="364"/>
                </a:lnTo>
                <a:lnTo>
                  <a:pt x="20" y="362"/>
                </a:lnTo>
                <a:lnTo>
                  <a:pt x="22" y="360"/>
                </a:lnTo>
                <a:lnTo>
                  <a:pt x="22" y="357"/>
                </a:lnTo>
                <a:lnTo>
                  <a:pt x="22" y="355"/>
                </a:lnTo>
                <a:lnTo>
                  <a:pt x="24" y="353"/>
                </a:lnTo>
                <a:lnTo>
                  <a:pt x="24" y="351"/>
                </a:lnTo>
                <a:lnTo>
                  <a:pt x="26" y="349"/>
                </a:lnTo>
                <a:lnTo>
                  <a:pt x="26" y="344"/>
                </a:lnTo>
                <a:lnTo>
                  <a:pt x="29" y="340"/>
                </a:lnTo>
                <a:lnTo>
                  <a:pt x="29" y="338"/>
                </a:lnTo>
                <a:lnTo>
                  <a:pt x="29" y="334"/>
                </a:lnTo>
                <a:lnTo>
                  <a:pt x="31" y="327"/>
                </a:lnTo>
                <a:lnTo>
                  <a:pt x="31" y="323"/>
                </a:lnTo>
                <a:lnTo>
                  <a:pt x="33" y="318"/>
                </a:lnTo>
                <a:lnTo>
                  <a:pt x="33" y="312"/>
                </a:lnTo>
                <a:lnTo>
                  <a:pt x="35" y="305"/>
                </a:lnTo>
                <a:lnTo>
                  <a:pt x="35" y="299"/>
                </a:lnTo>
                <a:lnTo>
                  <a:pt x="35" y="292"/>
                </a:lnTo>
                <a:lnTo>
                  <a:pt x="37" y="286"/>
                </a:lnTo>
                <a:lnTo>
                  <a:pt x="37" y="277"/>
                </a:lnTo>
                <a:lnTo>
                  <a:pt x="39" y="271"/>
                </a:lnTo>
                <a:lnTo>
                  <a:pt x="39" y="262"/>
                </a:lnTo>
                <a:lnTo>
                  <a:pt x="42" y="253"/>
                </a:lnTo>
                <a:lnTo>
                  <a:pt x="42" y="245"/>
                </a:lnTo>
                <a:lnTo>
                  <a:pt x="42" y="236"/>
                </a:lnTo>
                <a:lnTo>
                  <a:pt x="44" y="228"/>
                </a:lnTo>
                <a:lnTo>
                  <a:pt x="44" y="219"/>
                </a:lnTo>
                <a:lnTo>
                  <a:pt x="46" y="208"/>
                </a:lnTo>
                <a:lnTo>
                  <a:pt x="46" y="199"/>
                </a:lnTo>
                <a:lnTo>
                  <a:pt x="48" y="189"/>
                </a:lnTo>
                <a:lnTo>
                  <a:pt x="48" y="180"/>
                </a:lnTo>
                <a:lnTo>
                  <a:pt x="50" y="171"/>
                </a:lnTo>
                <a:lnTo>
                  <a:pt x="50" y="160"/>
                </a:lnTo>
                <a:lnTo>
                  <a:pt x="50" y="152"/>
                </a:lnTo>
                <a:lnTo>
                  <a:pt x="52" y="143"/>
                </a:lnTo>
                <a:lnTo>
                  <a:pt x="52" y="134"/>
                </a:lnTo>
                <a:lnTo>
                  <a:pt x="55" y="124"/>
                </a:lnTo>
                <a:lnTo>
                  <a:pt x="55" y="115"/>
                </a:lnTo>
                <a:lnTo>
                  <a:pt x="57" y="108"/>
                </a:lnTo>
                <a:lnTo>
                  <a:pt x="57" y="100"/>
                </a:lnTo>
                <a:lnTo>
                  <a:pt x="57" y="91"/>
                </a:lnTo>
                <a:lnTo>
                  <a:pt x="59" y="85"/>
                </a:lnTo>
                <a:lnTo>
                  <a:pt x="59" y="76"/>
                </a:lnTo>
                <a:lnTo>
                  <a:pt x="61" y="70"/>
                </a:lnTo>
                <a:lnTo>
                  <a:pt x="61" y="63"/>
                </a:lnTo>
                <a:lnTo>
                  <a:pt x="63" y="57"/>
                </a:lnTo>
                <a:lnTo>
                  <a:pt x="63" y="52"/>
                </a:lnTo>
                <a:lnTo>
                  <a:pt x="63" y="46"/>
                </a:lnTo>
                <a:lnTo>
                  <a:pt x="65" y="41"/>
                </a:lnTo>
                <a:lnTo>
                  <a:pt x="65" y="37"/>
                </a:lnTo>
                <a:lnTo>
                  <a:pt x="68" y="33"/>
                </a:lnTo>
                <a:lnTo>
                  <a:pt x="68" y="28"/>
                </a:lnTo>
                <a:lnTo>
                  <a:pt x="70" y="24"/>
                </a:lnTo>
                <a:lnTo>
                  <a:pt x="70" y="22"/>
                </a:lnTo>
                <a:lnTo>
                  <a:pt x="70" y="20"/>
                </a:lnTo>
                <a:lnTo>
                  <a:pt x="72" y="15"/>
                </a:lnTo>
                <a:lnTo>
                  <a:pt x="72" y="13"/>
                </a:lnTo>
                <a:lnTo>
                  <a:pt x="74" y="11"/>
                </a:lnTo>
                <a:lnTo>
                  <a:pt x="76" y="9"/>
                </a:lnTo>
                <a:lnTo>
                  <a:pt x="78" y="7"/>
                </a:lnTo>
                <a:lnTo>
                  <a:pt x="78" y="5"/>
                </a:lnTo>
                <a:lnTo>
                  <a:pt x="81" y="2"/>
                </a:lnTo>
                <a:lnTo>
                  <a:pt x="83" y="2"/>
                </a:lnTo>
                <a:lnTo>
                  <a:pt x="85" y="0"/>
                </a:lnTo>
                <a:lnTo>
                  <a:pt x="87" y="0"/>
                </a:lnTo>
                <a:lnTo>
                  <a:pt x="89" y="0"/>
                </a:lnTo>
                <a:lnTo>
                  <a:pt x="92" y="0"/>
                </a:lnTo>
                <a:lnTo>
                  <a:pt x="94" y="0"/>
                </a:lnTo>
                <a:lnTo>
                  <a:pt x="96" y="0"/>
                </a:lnTo>
                <a:lnTo>
                  <a:pt x="98" y="0"/>
                </a:lnTo>
                <a:lnTo>
                  <a:pt x="100" y="0"/>
                </a:lnTo>
                <a:lnTo>
                  <a:pt x="102" y="0"/>
                </a:lnTo>
                <a:lnTo>
                  <a:pt x="105" y="2"/>
                </a:lnTo>
                <a:lnTo>
                  <a:pt x="107" y="5"/>
                </a:lnTo>
                <a:lnTo>
                  <a:pt x="109" y="7"/>
                </a:lnTo>
                <a:lnTo>
                  <a:pt x="111" y="9"/>
                </a:lnTo>
                <a:lnTo>
                  <a:pt x="113" y="11"/>
                </a:lnTo>
                <a:lnTo>
                  <a:pt x="113" y="13"/>
                </a:lnTo>
                <a:lnTo>
                  <a:pt x="113" y="18"/>
                </a:lnTo>
                <a:lnTo>
                  <a:pt x="115" y="20"/>
                </a:lnTo>
                <a:lnTo>
                  <a:pt x="115" y="24"/>
                </a:lnTo>
                <a:lnTo>
                  <a:pt x="118" y="28"/>
                </a:lnTo>
                <a:lnTo>
                  <a:pt x="118" y="33"/>
                </a:lnTo>
                <a:lnTo>
                  <a:pt x="120" y="37"/>
                </a:lnTo>
                <a:lnTo>
                  <a:pt x="120" y="44"/>
                </a:lnTo>
                <a:lnTo>
                  <a:pt x="120" y="50"/>
                </a:lnTo>
                <a:lnTo>
                  <a:pt x="122" y="57"/>
                </a:lnTo>
                <a:lnTo>
                  <a:pt x="122" y="65"/>
                </a:lnTo>
                <a:lnTo>
                  <a:pt x="124" y="74"/>
                </a:lnTo>
                <a:lnTo>
                  <a:pt x="124" y="83"/>
                </a:lnTo>
                <a:lnTo>
                  <a:pt x="126" y="93"/>
                </a:lnTo>
                <a:lnTo>
                  <a:pt x="126" y="104"/>
                </a:lnTo>
                <a:lnTo>
                  <a:pt x="126" y="115"/>
                </a:lnTo>
                <a:lnTo>
                  <a:pt x="128" y="128"/>
                </a:lnTo>
                <a:lnTo>
                  <a:pt x="128" y="139"/>
                </a:lnTo>
                <a:lnTo>
                  <a:pt x="131" y="154"/>
                </a:lnTo>
                <a:lnTo>
                  <a:pt x="131" y="167"/>
                </a:lnTo>
                <a:lnTo>
                  <a:pt x="133" y="182"/>
                </a:lnTo>
                <a:lnTo>
                  <a:pt x="133" y="199"/>
                </a:lnTo>
                <a:lnTo>
                  <a:pt x="133" y="215"/>
                </a:lnTo>
                <a:lnTo>
                  <a:pt x="135" y="232"/>
                </a:lnTo>
                <a:lnTo>
                  <a:pt x="135" y="249"/>
                </a:lnTo>
                <a:lnTo>
                  <a:pt x="137" y="266"/>
                </a:lnTo>
                <a:lnTo>
                  <a:pt x="137" y="284"/>
                </a:lnTo>
                <a:lnTo>
                  <a:pt x="139" y="303"/>
                </a:lnTo>
                <a:lnTo>
                  <a:pt x="139" y="323"/>
                </a:lnTo>
                <a:lnTo>
                  <a:pt x="141" y="340"/>
                </a:lnTo>
                <a:lnTo>
                  <a:pt x="141" y="360"/>
                </a:lnTo>
                <a:lnTo>
                  <a:pt x="141" y="379"/>
                </a:lnTo>
                <a:lnTo>
                  <a:pt x="144" y="398"/>
                </a:lnTo>
                <a:lnTo>
                  <a:pt x="144" y="416"/>
                </a:lnTo>
                <a:lnTo>
                  <a:pt x="146" y="435"/>
                </a:lnTo>
                <a:lnTo>
                  <a:pt x="146" y="455"/>
                </a:lnTo>
                <a:lnTo>
                  <a:pt x="148" y="472"/>
                </a:lnTo>
                <a:lnTo>
                  <a:pt x="148" y="489"/>
                </a:lnTo>
                <a:lnTo>
                  <a:pt x="148" y="507"/>
                </a:lnTo>
                <a:lnTo>
                  <a:pt x="150" y="524"/>
                </a:lnTo>
                <a:lnTo>
                  <a:pt x="150" y="539"/>
                </a:lnTo>
                <a:lnTo>
                  <a:pt x="152" y="556"/>
                </a:lnTo>
                <a:lnTo>
                  <a:pt x="152" y="572"/>
                </a:lnTo>
                <a:lnTo>
                  <a:pt x="154" y="585"/>
                </a:lnTo>
                <a:lnTo>
                  <a:pt x="154" y="600"/>
                </a:lnTo>
                <a:lnTo>
                  <a:pt x="154" y="611"/>
                </a:lnTo>
                <a:lnTo>
                  <a:pt x="157" y="624"/>
                </a:lnTo>
                <a:lnTo>
                  <a:pt x="157" y="634"/>
                </a:lnTo>
                <a:lnTo>
                  <a:pt x="159" y="645"/>
                </a:lnTo>
                <a:lnTo>
                  <a:pt x="159" y="656"/>
                </a:lnTo>
                <a:lnTo>
                  <a:pt x="161" y="665"/>
                </a:lnTo>
                <a:lnTo>
                  <a:pt x="161" y="673"/>
                </a:lnTo>
                <a:lnTo>
                  <a:pt x="161" y="682"/>
                </a:lnTo>
                <a:lnTo>
                  <a:pt x="163" y="689"/>
                </a:lnTo>
                <a:lnTo>
                  <a:pt x="163" y="695"/>
                </a:lnTo>
                <a:lnTo>
                  <a:pt x="165" y="701"/>
                </a:lnTo>
                <a:lnTo>
                  <a:pt x="165" y="706"/>
                </a:lnTo>
                <a:lnTo>
                  <a:pt x="167" y="710"/>
                </a:lnTo>
                <a:lnTo>
                  <a:pt x="167" y="714"/>
                </a:lnTo>
                <a:lnTo>
                  <a:pt x="170" y="719"/>
                </a:lnTo>
                <a:lnTo>
                  <a:pt x="170" y="721"/>
                </a:lnTo>
                <a:lnTo>
                  <a:pt x="170" y="725"/>
                </a:lnTo>
                <a:lnTo>
                  <a:pt x="172" y="727"/>
                </a:lnTo>
                <a:lnTo>
                  <a:pt x="172" y="730"/>
                </a:lnTo>
                <a:lnTo>
                  <a:pt x="174" y="732"/>
                </a:lnTo>
                <a:lnTo>
                  <a:pt x="176" y="734"/>
                </a:lnTo>
                <a:lnTo>
                  <a:pt x="178" y="736"/>
                </a:lnTo>
                <a:lnTo>
                  <a:pt x="180" y="738"/>
                </a:lnTo>
                <a:lnTo>
                  <a:pt x="183" y="738"/>
                </a:lnTo>
                <a:lnTo>
                  <a:pt x="185" y="738"/>
                </a:lnTo>
                <a:lnTo>
                  <a:pt x="187" y="738"/>
                </a:lnTo>
                <a:lnTo>
                  <a:pt x="189" y="738"/>
                </a:lnTo>
                <a:lnTo>
                  <a:pt x="191" y="738"/>
                </a:lnTo>
                <a:lnTo>
                  <a:pt x="193" y="738"/>
                </a:lnTo>
                <a:lnTo>
                  <a:pt x="196" y="738"/>
                </a:lnTo>
                <a:lnTo>
                  <a:pt x="198" y="736"/>
                </a:lnTo>
                <a:lnTo>
                  <a:pt x="200" y="736"/>
                </a:lnTo>
                <a:lnTo>
                  <a:pt x="202" y="734"/>
                </a:lnTo>
                <a:lnTo>
                  <a:pt x="204" y="732"/>
                </a:lnTo>
                <a:lnTo>
                  <a:pt x="204" y="730"/>
                </a:lnTo>
                <a:lnTo>
                  <a:pt x="207" y="727"/>
                </a:lnTo>
                <a:lnTo>
                  <a:pt x="207" y="725"/>
                </a:lnTo>
                <a:lnTo>
                  <a:pt x="209" y="721"/>
                </a:lnTo>
                <a:lnTo>
                  <a:pt x="209" y="719"/>
                </a:lnTo>
                <a:lnTo>
                  <a:pt x="211" y="714"/>
                </a:lnTo>
                <a:lnTo>
                  <a:pt x="211" y="710"/>
                </a:lnTo>
                <a:lnTo>
                  <a:pt x="211" y="706"/>
                </a:lnTo>
                <a:lnTo>
                  <a:pt x="213" y="701"/>
                </a:lnTo>
                <a:lnTo>
                  <a:pt x="213" y="695"/>
                </a:lnTo>
                <a:lnTo>
                  <a:pt x="215" y="689"/>
                </a:lnTo>
                <a:lnTo>
                  <a:pt x="215" y="682"/>
                </a:lnTo>
                <a:lnTo>
                  <a:pt x="217" y="673"/>
                </a:lnTo>
                <a:lnTo>
                  <a:pt x="217" y="665"/>
                </a:lnTo>
                <a:lnTo>
                  <a:pt x="217" y="656"/>
                </a:lnTo>
                <a:lnTo>
                  <a:pt x="220" y="645"/>
                </a:lnTo>
                <a:lnTo>
                  <a:pt x="220" y="634"/>
                </a:lnTo>
                <a:lnTo>
                  <a:pt x="222" y="624"/>
                </a:lnTo>
                <a:lnTo>
                  <a:pt x="222" y="611"/>
                </a:lnTo>
                <a:lnTo>
                  <a:pt x="224" y="600"/>
                </a:lnTo>
                <a:lnTo>
                  <a:pt x="224" y="585"/>
                </a:lnTo>
                <a:lnTo>
                  <a:pt x="224" y="572"/>
                </a:lnTo>
                <a:lnTo>
                  <a:pt x="226" y="556"/>
                </a:lnTo>
                <a:lnTo>
                  <a:pt x="226" y="539"/>
                </a:lnTo>
                <a:lnTo>
                  <a:pt x="228" y="524"/>
                </a:lnTo>
                <a:lnTo>
                  <a:pt x="228" y="507"/>
                </a:lnTo>
                <a:lnTo>
                  <a:pt x="230" y="489"/>
                </a:lnTo>
                <a:lnTo>
                  <a:pt x="230" y="472"/>
                </a:lnTo>
                <a:lnTo>
                  <a:pt x="233" y="455"/>
                </a:lnTo>
                <a:lnTo>
                  <a:pt x="233" y="435"/>
                </a:lnTo>
                <a:lnTo>
                  <a:pt x="233" y="416"/>
                </a:lnTo>
                <a:lnTo>
                  <a:pt x="235" y="398"/>
                </a:lnTo>
                <a:lnTo>
                  <a:pt x="235" y="379"/>
                </a:lnTo>
                <a:lnTo>
                  <a:pt x="237" y="360"/>
                </a:lnTo>
                <a:lnTo>
                  <a:pt x="237" y="340"/>
                </a:lnTo>
                <a:lnTo>
                  <a:pt x="239" y="323"/>
                </a:lnTo>
                <a:lnTo>
                  <a:pt x="239" y="303"/>
                </a:lnTo>
                <a:lnTo>
                  <a:pt x="239" y="284"/>
                </a:lnTo>
                <a:lnTo>
                  <a:pt x="241" y="266"/>
                </a:lnTo>
                <a:lnTo>
                  <a:pt x="241" y="249"/>
                </a:lnTo>
                <a:lnTo>
                  <a:pt x="243" y="232"/>
                </a:lnTo>
                <a:lnTo>
                  <a:pt x="243" y="215"/>
                </a:lnTo>
                <a:lnTo>
                  <a:pt x="246" y="199"/>
                </a:lnTo>
                <a:lnTo>
                  <a:pt x="246" y="182"/>
                </a:lnTo>
                <a:lnTo>
                  <a:pt x="246" y="167"/>
                </a:lnTo>
                <a:lnTo>
                  <a:pt x="248" y="154"/>
                </a:lnTo>
                <a:lnTo>
                  <a:pt x="248" y="139"/>
                </a:lnTo>
                <a:lnTo>
                  <a:pt x="250" y="128"/>
                </a:lnTo>
                <a:lnTo>
                  <a:pt x="250" y="115"/>
                </a:lnTo>
                <a:lnTo>
                  <a:pt x="252" y="104"/>
                </a:lnTo>
                <a:lnTo>
                  <a:pt x="252" y="93"/>
                </a:lnTo>
                <a:lnTo>
                  <a:pt x="252" y="83"/>
                </a:lnTo>
                <a:lnTo>
                  <a:pt x="254" y="74"/>
                </a:lnTo>
                <a:lnTo>
                  <a:pt x="254" y="65"/>
                </a:lnTo>
                <a:lnTo>
                  <a:pt x="256" y="57"/>
                </a:lnTo>
                <a:lnTo>
                  <a:pt x="256" y="50"/>
                </a:lnTo>
                <a:lnTo>
                  <a:pt x="259" y="44"/>
                </a:lnTo>
                <a:lnTo>
                  <a:pt x="259" y="37"/>
                </a:lnTo>
                <a:lnTo>
                  <a:pt x="261" y="33"/>
                </a:lnTo>
                <a:lnTo>
                  <a:pt x="261" y="28"/>
                </a:lnTo>
                <a:lnTo>
                  <a:pt x="261" y="24"/>
                </a:lnTo>
                <a:lnTo>
                  <a:pt x="263" y="20"/>
                </a:lnTo>
                <a:lnTo>
                  <a:pt x="263" y="18"/>
                </a:lnTo>
                <a:lnTo>
                  <a:pt x="265" y="13"/>
                </a:lnTo>
                <a:lnTo>
                  <a:pt x="265" y="11"/>
                </a:lnTo>
                <a:lnTo>
                  <a:pt x="267" y="9"/>
                </a:lnTo>
                <a:lnTo>
                  <a:pt x="267" y="7"/>
                </a:lnTo>
                <a:lnTo>
                  <a:pt x="269" y="5"/>
                </a:lnTo>
                <a:lnTo>
                  <a:pt x="272" y="2"/>
                </a:lnTo>
                <a:lnTo>
                  <a:pt x="274" y="0"/>
                </a:lnTo>
                <a:lnTo>
                  <a:pt x="276" y="0"/>
                </a:lnTo>
                <a:lnTo>
                  <a:pt x="278" y="0"/>
                </a:lnTo>
                <a:lnTo>
                  <a:pt x="280" y="0"/>
                </a:lnTo>
                <a:lnTo>
                  <a:pt x="282" y="0"/>
                </a:lnTo>
                <a:lnTo>
                  <a:pt x="285" y="0"/>
                </a:lnTo>
                <a:lnTo>
                  <a:pt x="287" y="0"/>
                </a:lnTo>
                <a:lnTo>
                  <a:pt x="289" y="0"/>
                </a:lnTo>
                <a:lnTo>
                  <a:pt x="291" y="0"/>
                </a:lnTo>
                <a:lnTo>
                  <a:pt x="293" y="0"/>
                </a:lnTo>
                <a:lnTo>
                  <a:pt x="295" y="0"/>
                </a:lnTo>
                <a:lnTo>
                  <a:pt x="298" y="0"/>
                </a:lnTo>
                <a:lnTo>
                  <a:pt x="300" y="0"/>
                </a:lnTo>
                <a:lnTo>
                  <a:pt x="302" y="0"/>
                </a:lnTo>
                <a:lnTo>
                  <a:pt x="304" y="0"/>
                </a:lnTo>
                <a:lnTo>
                  <a:pt x="306" y="0"/>
                </a:lnTo>
                <a:lnTo>
                  <a:pt x="308" y="0"/>
                </a:lnTo>
                <a:lnTo>
                  <a:pt x="311" y="0"/>
                </a:lnTo>
                <a:lnTo>
                  <a:pt x="313" y="0"/>
                </a:lnTo>
                <a:lnTo>
                  <a:pt x="315" y="0"/>
                </a:lnTo>
                <a:lnTo>
                  <a:pt x="317" y="0"/>
                </a:lnTo>
                <a:lnTo>
                  <a:pt x="319" y="0"/>
                </a:lnTo>
                <a:lnTo>
                  <a:pt x="321" y="0"/>
                </a:lnTo>
                <a:lnTo>
                  <a:pt x="324" y="0"/>
                </a:lnTo>
                <a:lnTo>
                  <a:pt x="326" y="0"/>
                </a:lnTo>
                <a:lnTo>
                  <a:pt x="328" y="0"/>
                </a:lnTo>
                <a:lnTo>
                  <a:pt x="330" y="0"/>
                </a:lnTo>
                <a:lnTo>
                  <a:pt x="332" y="0"/>
                </a:lnTo>
                <a:lnTo>
                  <a:pt x="335" y="0"/>
                </a:lnTo>
                <a:lnTo>
                  <a:pt x="337" y="0"/>
                </a:lnTo>
                <a:lnTo>
                  <a:pt x="339" y="0"/>
                </a:lnTo>
                <a:lnTo>
                  <a:pt x="341" y="0"/>
                </a:lnTo>
                <a:lnTo>
                  <a:pt x="343" y="0"/>
                </a:lnTo>
                <a:lnTo>
                  <a:pt x="345" y="0"/>
                </a:lnTo>
                <a:lnTo>
                  <a:pt x="348" y="0"/>
                </a:lnTo>
                <a:lnTo>
                  <a:pt x="350" y="0"/>
                </a:lnTo>
                <a:lnTo>
                  <a:pt x="352" y="0"/>
                </a:lnTo>
                <a:lnTo>
                  <a:pt x="354" y="0"/>
                </a:lnTo>
                <a:lnTo>
                  <a:pt x="356" y="0"/>
                </a:lnTo>
                <a:lnTo>
                  <a:pt x="358" y="0"/>
                </a:lnTo>
                <a:lnTo>
                  <a:pt x="361" y="0"/>
                </a:lnTo>
                <a:lnTo>
                  <a:pt x="363" y="0"/>
                </a:lnTo>
                <a:lnTo>
                  <a:pt x="365" y="0"/>
                </a:lnTo>
                <a:lnTo>
                  <a:pt x="367" y="0"/>
                </a:lnTo>
                <a:lnTo>
                  <a:pt x="369" y="0"/>
                </a:lnTo>
                <a:lnTo>
                  <a:pt x="371" y="0"/>
                </a:lnTo>
                <a:lnTo>
                  <a:pt x="374" y="0"/>
                </a:lnTo>
                <a:lnTo>
                  <a:pt x="376" y="0"/>
                </a:lnTo>
                <a:lnTo>
                  <a:pt x="378" y="0"/>
                </a:lnTo>
                <a:lnTo>
                  <a:pt x="380" y="0"/>
                </a:lnTo>
                <a:lnTo>
                  <a:pt x="382" y="0"/>
                </a:lnTo>
                <a:lnTo>
                  <a:pt x="384" y="0"/>
                </a:lnTo>
                <a:lnTo>
                  <a:pt x="387" y="2"/>
                </a:lnTo>
                <a:lnTo>
                  <a:pt x="389" y="5"/>
                </a:lnTo>
                <a:lnTo>
                  <a:pt x="391" y="7"/>
                </a:lnTo>
                <a:lnTo>
                  <a:pt x="393" y="9"/>
                </a:lnTo>
                <a:lnTo>
                  <a:pt x="393" y="11"/>
                </a:lnTo>
                <a:lnTo>
                  <a:pt x="395" y="13"/>
                </a:lnTo>
                <a:lnTo>
                  <a:pt x="395" y="18"/>
                </a:lnTo>
                <a:lnTo>
                  <a:pt x="397" y="20"/>
                </a:lnTo>
                <a:lnTo>
                  <a:pt x="397" y="24"/>
                </a:lnTo>
                <a:lnTo>
                  <a:pt x="400" y="28"/>
                </a:lnTo>
                <a:lnTo>
                  <a:pt x="400" y="33"/>
                </a:lnTo>
                <a:lnTo>
                  <a:pt x="400" y="37"/>
                </a:lnTo>
                <a:lnTo>
                  <a:pt x="402" y="44"/>
                </a:lnTo>
                <a:lnTo>
                  <a:pt x="402" y="50"/>
                </a:lnTo>
                <a:lnTo>
                  <a:pt x="404" y="57"/>
                </a:lnTo>
                <a:lnTo>
                  <a:pt x="404" y="65"/>
                </a:lnTo>
                <a:lnTo>
                  <a:pt x="406" y="74"/>
                </a:lnTo>
                <a:lnTo>
                  <a:pt x="406" y="83"/>
                </a:lnTo>
                <a:lnTo>
                  <a:pt x="406" y="93"/>
                </a:lnTo>
                <a:lnTo>
                  <a:pt x="408" y="104"/>
                </a:lnTo>
                <a:lnTo>
                  <a:pt x="408" y="115"/>
                </a:lnTo>
                <a:lnTo>
                  <a:pt x="410" y="128"/>
                </a:lnTo>
                <a:lnTo>
                  <a:pt x="410" y="139"/>
                </a:lnTo>
                <a:lnTo>
                  <a:pt x="413" y="154"/>
                </a:lnTo>
                <a:lnTo>
                  <a:pt x="413" y="167"/>
                </a:lnTo>
                <a:lnTo>
                  <a:pt x="415" y="182"/>
                </a:lnTo>
                <a:lnTo>
                  <a:pt x="415" y="199"/>
                </a:lnTo>
                <a:lnTo>
                  <a:pt x="415" y="215"/>
                </a:lnTo>
                <a:lnTo>
                  <a:pt x="417" y="232"/>
                </a:lnTo>
                <a:lnTo>
                  <a:pt x="417" y="249"/>
                </a:lnTo>
                <a:lnTo>
                  <a:pt x="419" y="266"/>
                </a:lnTo>
                <a:lnTo>
                  <a:pt x="419" y="284"/>
                </a:lnTo>
                <a:lnTo>
                  <a:pt x="421" y="303"/>
                </a:lnTo>
                <a:lnTo>
                  <a:pt x="421" y="323"/>
                </a:lnTo>
                <a:lnTo>
                  <a:pt x="421" y="340"/>
                </a:lnTo>
                <a:lnTo>
                  <a:pt x="423" y="360"/>
                </a:lnTo>
                <a:lnTo>
                  <a:pt x="423" y="379"/>
                </a:lnTo>
                <a:lnTo>
                  <a:pt x="426" y="398"/>
                </a:lnTo>
                <a:lnTo>
                  <a:pt x="426" y="416"/>
                </a:lnTo>
                <a:lnTo>
                  <a:pt x="428" y="435"/>
                </a:lnTo>
                <a:lnTo>
                  <a:pt x="428" y="455"/>
                </a:lnTo>
                <a:lnTo>
                  <a:pt x="428" y="472"/>
                </a:lnTo>
                <a:lnTo>
                  <a:pt x="430" y="489"/>
                </a:lnTo>
                <a:lnTo>
                  <a:pt x="430" y="507"/>
                </a:lnTo>
                <a:lnTo>
                  <a:pt x="432" y="524"/>
                </a:lnTo>
                <a:lnTo>
                  <a:pt x="432" y="539"/>
                </a:lnTo>
                <a:lnTo>
                  <a:pt x="434" y="556"/>
                </a:lnTo>
                <a:lnTo>
                  <a:pt x="434" y="572"/>
                </a:lnTo>
                <a:lnTo>
                  <a:pt x="434" y="585"/>
                </a:lnTo>
                <a:lnTo>
                  <a:pt x="436" y="600"/>
                </a:lnTo>
                <a:lnTo>
                  <a:pt x="436" y="611"/>
                </a:lnTo>
                <a:lnTo>
                  <a:pt x="439" y="624"/>
                </a:lnTo>
                <a:lnTo>
                  <a:pt x="439" y="634"/>
                </a:lnTo>
                <a:lnTo>
                  <a:pt x="441" y="645"/>
                </a:lnTo>
                <a:lnTo>
                  <a:pt x="441" y="656"/>
                </a:lnTo>
                <a:lnTo>
                  <a:pt x="443" y="665"/>
                </a:lnTo>
                <a:lnTo>
                  <a:pt x="443" y="673"/>
                </a:lnTo>
                <a:lnTo>
                  <a:pt x="443" y="682"/>
                </a:lnTo>
                <a:lnTo>
                  <a:pt x="445" y="689"/>
                </a:lnTo>
                <a:lnTo>
                  <a:pt x="445" y="695"/>
                </a:lnTo>
                <a:lnTo>
                  <a:pt x="447" y="701"/>
                </a:lnTo>
                <a:lnTo>
                  <a:pt x="447" y="706"/>
                </a:lnTo>
                <a:lnTo>
                  <a:pt x="450" y="710"/>
                </a:lnTo>
                <a:lnTo>
                  <a:pt x="450" y="714"/>
                </a:lnTo>
                <a:lnTo>
                  <a:pt x="450" y="719"/>
                </a:lnTo>
                <a:lnTo>
                  <a:pt x="452" y="721"/>
                </a:lnTo>
                <a:lnTo>
                  <a:pt x="452" y="725"/>
                </a:lnTo>
                <a:lnTo>
                  <a:pt x="454" y="727"/>
                </a:lnTo>
                <a:lnTo>
                  <a:pt x="454" y="730"/>
                </a:lnTo>
                <a:lnTo>
                  <a:pt x="456" y="732"/>
                </a:lnTo>
                <a:lnTo>
                  <a:pt x="458" y="734"/>
                </a:lnTo>
                <a:lnTo>
                  <a:pt x="460" y="736"/>
                </a:lnTo>
                <a:lnTo>
                  <a:pt x="463" y="738"/>
                </a:lnTo>
                <a:lnTo>
                  <a:pt x="465" y="738"/>
                </a:lnTo>
                <a:lnTo>
                  <a:pt x="467" y="738"/>
                </a:lnTo>
                <a:lnTo>
                  <a:pt x="469" y="738"/>
                </a:lnTo>
                <a:lnTo>
                  <a:pt x="471" y="738"/>
                </a:lnTo>
                <a:lnTo>
                  <a:pt x="473" y="738"/>
                </a:lnTo>
                <a:lnTo>
                  <a:pt x="476" y="738"/>
                </a:lnTo>
                <a:lnTo>
                  <a:pt x="478" y="738"/>
                </a:lnTo>
                <a:lnTo>
                  <a:pt x="480" y="736"/>
                </a:lnTo>
                <a:lnTo>
                  <a:pt x="482" y="736"/>
                </a:lnTo>
                <a:lnTo>
                  <a:pt x="484" y="734"/>
                </a:lnTo>
                <a:lnTo>
                  <a:pt x="486" y="732"/>
                </a:lnTo>
                <a:lnTo>
                  <a:pt x="486" y="730"/>
                </a:lnTo>
                <a:lnTo>
                  <a:pt x="489" y="727"/>
                </a:lnTo>
                <a:lnTo>
                  <a:pt x="489" y="725"/>
                </a:lnTo>
                <a:lnTo>
                  <a:pt x="491" y="721"/>
                </a:lnTo>
                <a:lnTo>
                  <a:pt x="491" y="719"/>
                </a:lnTo>
                <a:lnTo>
                  <a:pt x="491" y="714"/>
                </a:lnTo>
                <a:lnTo>
                  <a:pt x="493" y="710"/>
                </a:lnTo>
                <a:lnTo>
                  <a:pt x="493" y="706"/>
                </a:lnTo>
                <a:lnTo>
                  <a:pt x="495" y="701"/>
                </a:lnTo>
                <a:lnTo>
                  <a:pt x="495" y="695"/>
                </a:lnTo>
                <a:lnTo>
                  <a:pt x="497" y="689"/>
                </a:lnTo>
                <a:lnTo>
                  <a:pt x="497" y="682"/>
                </a:lnTo>
                <a:lnTo>
                  <a:pt x="497" y="673"/>
                </a:lnTo>
                <a:lnTo>
                  <a:pt x="499" y="665"/>
                </a:lnTo>
                <a:lnTo>
                  <a:pt x="499" y="656"/>
                </a:lnTo>
                <a:lnTo>
                  <a:pt x="502" y="645"/>
                </a:lnTo>
                <a:lnTo>
                  <a:pt x="502" y="634"/>
                </a:lnTo>
                <a:lnTo>
                  <a:pt x="504" y="624"/>
                </a:lnTo>
                <a:lnTo>
                  <a:pt x="504" y="611"/>
                </a:lnTo>
                <a:lnTo>
                  <a:pt x="506" y="600"/>
                </a:lnTo>
                <a:lnTo>
                  <a:pt x="506" y="585"/>
                </a:lnTo>
                <a:lnTo>
                  <a:pt x="506" y="572"/>
                </a:lnTo>
                <a:lnTo>
                  <a:pt x="508" y="556"/>
                </a:lnTo>
                <a:lnTo>
                  <a:pt x="508" y="539"/>
                </a:lnTo>
                <a:lnTo>
                  <a:pt x="510" y="524"/>
                </a:lnTo>
                <a:lnTo>
                  <a:pt x="510" y="507"/>
                </a:lnTo>
                <a:lnTo>
                  <a:pt x="512" y="489"/>
                </a:lnTo>
                <a:lnTo>
                  <a:pt x="512" y="472"/>
                </a:lnTo>
                <a:lnTo>
                  <a:pt x="512" y="455"/>
                </a:lnTo>
                <a:lnTo>
                  <a:pt x="515" y="435"/>
                </a:lnTo>
                <a:lnTo>
                  <a:pt x="515" y="416"/>
                </a:lnTo>
                <a:lnTo>
                  <a:pt x="517" y="398"/>
                </a:lnTo>
                <a:lnTo>
                  <a:pt x="517" y="379"/>
                </a:lnTo>
                <a:lnTo>
                  <a:pt x="519" y="360"/>
                </a:lnTo>
                <a:lnTo>
                  <a:pt x="519" y="340"/>
                </a:lnTo>
                <a:lnTo>
                  <a:pt x="519" y="323"/>
                </a:lnTo>
                <a:lnTo>
                  <a:pt x="521" y="303"/>
                </a:lnTo>
                <a:lnTo>
                  <a:pt x="521" y="284"/>
                </a:lnTo>
                <a:lnTo>
                  <a:pt x="523" y="266"/>
                </a:lnTo>
                <a:lnTo>
                  <a:pt x="523" y="249"/>
                </a:lnTo>
                <a:lnTo>
                  <a:pt x="525" y="232"/>
                </a:lnTo>
                <a:lnTo>
                  <a:pt x="525" y="215"/>
                </a:lnTo>
                <a:lnTo>
                  <a:pt x="525" y="199"/>
                </a:lnTo>
                <a:lnTo>
                  <a:pt x="528" y="182"/>
                </a:lnTo>
                <a:lnTo>
                  <a:pt x="528" y="167"/>
                </a:lnTo>
                <a:lnTo>
                  <a:pt x="530" y="154"/>
                </a:lnTo>
                <a:lnTo>
                  <a:pt x="530" y="139"/>
                </a:lnTo>
                <a:lnTo>
                  <a:pt x="532" y="128"/>
                </a:lnTo>
                <a:lnTo>
                  <a:pt x="532" y="115"/>
                </a:lnTo>
                <a:lnTo>
                  <a:pt x="534" y="104"/>
                </a:lnTo>
                <a:lnTo>
                  <a:pt x="534" y="93"/>
                </a:lnTo>
                <a:lnTo>
                  <a:pt x="534" y="83"/>
                </a:lnTo>
                <a:lnTo>
                  <a:pt x="536" y="74"/>
                </a:lnTo>
                <a:lnTo>
                  <a:pt x="536" y="65"/>
                </a:lnTo>
                <a:lnTo>
                  <a:pt x="538" y="57"/>
                </a:lnTo>
                <a:lnTo>
                  <a:pt x="538" y="50"/>
                </a:lnTo>
                <a:lnTo>
                  <a:pt x="541" y="44"/>
                </a:lnTo>
                <a:lnTo>
                  <a:pt x="541" y="37"/>
                </a:lnTo>
                <a:lnTo>
                  <a:pt x="541" y="33"/>
                </a:lnTo>
                <a:lnTo>
                  <a:pt x="543" y="28"/>
                </a:lnTo>
                <a:lnTo>
                  <a:pt x="543" y="24"/>
                </a:lnTo>
                <a:lnTo>
                  <a:pt x="545" y="20"/>
                </a:lnTo>
                <a:lnTo>
                  <a:pt x="545" y="18"/>
                </a:lnTo>
                <a:lnTo>
                  <a:pt x="547" y="13"/>
                </a:lnTo>
                <a:lnTo>
                  <a:pt x="547" y="11"/>
                </a:lnTo>
                <a:lnTo>
                  <a:pt x="547" y="9"/>
                </a:lnTo>
                <a:lnTo>
                  <a:pt x="549" y="7"/>
                </a:lnTo>
                <a:lnTo>
                  <a:pt x="551" y="5"/>
                </a:lnTo>
                <a:lnTo>
                  <a:pt x="554" y="2"/>
                </a:lnTo>
                <a:lnTo>
                  <a:pt x="556" y="0"/>
                </a:lnTo>
                <a:lnTo>
                  <a:pt x="558" y="0"/>
                </a:lnTo>
                <a:lnTo>
                  <a:pt x="560" y="0"/>
                </a:lnTo>
                <a:lnTo>
                  <a:pt x="562" y="0"/>
                </a:lnTo>
                <a:lnTo>
                  <a:pt x="564" y="0"/>
                </a:lnTo>
                <a:lnTo>
                  <a:pt x="567" y="0"/>
                </a:lnTo>
                <a:lnTo>
                  <a:pt x="569" y="0"/>
                </a:lnTo>
                <a:lnTo>
                  <a:pt x="571" y="0"/>
                </a:lnTo>
                <a:lnTo>
                  <a:pt x="573" y="0"/>
                </a:lnTo>
                <a:lnTo>
                  <a:pt x="575" y="2"/>
                </a:lnTo>
                <a:lnTo>
                  <a:pt x="578" y="5"/>
                </a:lnTo>
                <a:lnTo>
                  <a:pt x="580" y="7"/>
                </a:lnTo>
                <a:lnTo>
                  <a:pt x="582" y="9"/>
                </a:lnTo>
                <a:lnTo>
                  <a:pt x="582" y="11"/>
                </a:lnTo>
                <a:lnTo>
                  <a:pt x="582" y="13"/>
                </a:lnTo>
                <a:lnTo>
                  <a:pt x="584" y="18"/>
                </a:lnTo>
                <a:lnTo>
                  <a:pt x="584" y="20"/>
                </a:lnTo>
                <a:lnTo>
                  <a:pt x="586" y="24"/>
                </a:lnTo>
                <a:lnTo>
                  <a:pt x="586" y="28"/>
                </a:lnTo>
                <a:lnTo>
                  <a:pt x="588" y="33"/>
                </a:lnTo>
                <a:lnTo>
                  <a:pt x="588" y="37"/>
                </a:lnTo>
                <a:lnTo>
                  <a:pt x="588" y="44"/>
                </a:lnTo>
                <a:lnTo>
                  <a:pt x="591" y="50"/>
                </a:lnTo>
                <a:lnTo>
                  <a:pt x="591" y="57"/>
                </a:lnTo>
                <a:lnTo>
                  <a:pt x="593" y="65"/>
                </a:lnTo>
                <a:lnTo>
                  <a:pt x="593" y="74"/>
                </a:lnTo>
                <a:lnTo>
                  <a:pt x="595" y="83"/>
                </a:lnTo>
                <a:lnTo>
                  <a:pt x="595" y="93"/>
                </a:lnTo>
                <a:lnTo>
                  <a:pt x="597" y="104"/>
                </a:lnTo>
                <a:lnTo>
                  <a:pt x="597" y="115"/>
                </a:lnTo>
                <a:lnTo>
                  <a:pt x="597" y="128"/>
                </a:lnTo>
                <a:lnTo>
                  <a:pt x="599" y="139"/>
                </a:lnTo>
                <a:lnTo>
                  <a:pt x="599" y="154"/>
                </a:lnTo>
                <a:lnTo>
                  <a:pt x="601" y="167"/>
                </a:lnTo>
                <a:lnTo>
                  <a:pt x="601" y="182"/>
                </a:lnTo>
                <a:lnTo>
                  <a:pt x="604" y="199"/>
                </a:lnTo>
                <a:lnTo>
                  <a:pt x="604" y="215"/>
                </a:lnTo>
                <a:lnTo>
                  <a:pt x="604" y="232"/>
                </a:lnTo>
                <a:lnTo>
                  <a:pt x="606" y="249"/>
                </a:lnTo>
                <a:lnTo>
                  <a:pt x="606" y="266"/>
                </a:lnTo>
                <a:lnTo>
                  <a:pt x="608" y="284"/>
                </a:lnTo>
                <a:lnTo>
                  <a:pt x="608" y="303"/>
                </a:lnTo>
                <a:lnTo>
                  <a:pt x="610" y="323"/>
                </a:lnTo>
                <a:lnTo>
                  <a:pt x="610" y="340"/>
                </a:lnTo>
                <a:lnTo>
                  <a:pt x="610" y="360"/>
                </a:lnTo>
                <a:lnTo>
                  <a:pt x="612" y="379"/>
                </a:lnTo>
                <a:lnTo>
                  <a:pt x="612" y="398"/>
                </a:lnTo>
                <a:lnTo>
                  <a:pt x="614" y="416"/>
                </a:lnTo>
                <a:lnTo>
                  <a:pt x="614" y="435"/>
                </a:lnTo>
                <a:lnTo>
                  <a:pt x="617" y="455"/>
                </a:lnTo>
                <a:lnTo>
                  <a:pt x="617" y="472"/>
                </a:lnTo>
                <a:lnTo>
                  <a:pt x="617" y="489"/>
                </a:lnTo>
                <a:lnTo>
                  <a:pt x="619" y="507"/>
                </a:lnTo>
                <a:lnTo>
                  <a:pt x="619" y="524"/>
                </a:lnTo>
                <a:lnTo>
                  <a:pt x="621" y="539"/>
                </a:lnTo>
                <a:lnTo>
                  <a:pt x="621" y="556"/>
                </a:lnTo>
                <a:lnTo>
                  <a:pt x="623" y="572"/>
                </a:lnTo>
                <a:lnTo>
                  <a:pt x="623" y="585"/>
                </a:lnTo>
                <a:lnTo>
                  <a:pt x="625" y="600"/>
                </a:lnTo>
                <a:lnTo>
                  <a:pt x="625" y="611"/>
                </a:lnTo>
                <a:lnTo>
                  <a:pt x="625" y="624"/>
                </a:lnTo>
                <a:lnTo>
                  <a:pt x="627" y="634"/>
                </a:lnTo>
                <a:lnTo>
                  <a:pt x="627" y="645"/>
                </a:lnTo>
                <a:lnTo>
                  <a:pt x="630" y="656"/>
                </a:lnTo>
                <a:lnTo>
                  <a:pt x="630" y="665"/>
                </a:lnTo>
                <a:lnTo>
                  <a:pt x="632" y="673"/>
                </a:lnTo>
                <a:lnTo>
                  <a:pt x="632" y="682"/>
                </a:lnTo>
                <a:lnTo>
                  <a:pt x="632" y="689"/>
                </a:lnTo>
                <a:lnTo>
                  <a:pt x="634" y="695"/>
                </a:lnTo>
                <a:lnTo>
                  <a:pt x="634" y="701"/>
                </a:lnTo>
                <a:lnTo>
                  <a:pt x="636" y="706"/>
                </a:lnTo>
                <a:lnTo>
                  <a:pt x="636" y="710"/>
                </a:lnTo>
                <a:lnTo>
                  <a:pt x="638" y="714"/>
                </a:lnTo>
                <a:lnTo>
                  <a:pt x="638" y="719"/>
                </a:lnTo>
                <a:lnTo>
                  <a:pt x="638" y="721"/>
                </a:lnTo>
                <a:lnTo>
                  <a:pt x="640" y="725"/>
                </a:lnTo>
                <a:lnTo>
                  <a:pt x="640" y="727"/>
                </a:lnTo>
                <a:lnTo>
                  <a:pt x="643" y="730"/>
                </a:lnTo>
                <a:lnTo>
                  <a:pt x="645" y="732"/>
                </a:lnTo>
                <a:lnTo>
                  <a:pt x="645" y="734"/>
                </a:lnTo>
                <a:lnTo>
                  <a:pt x="647" y="736"/>
                </a:lnTo>
                <a:lnTo>
                  <a:pt x="649" y="738"/>
                </a:lnTo>
                <a:lnTo>
                  <a:pt x="651" y="738"/>
                </a:lnTo>
                <a:lnTo>
                  <a:pt x="653" y="738"/>
                </a:lnTo>
                <a:lnTo>
                  <a:pt x="656" y="738"/>
                </a:lnTo>
                <a:lnTo>
                  <a:pt x="658" y="738"/>
                </a:lnTo>
                <a:lnTo>
                  <a:pt x="660" y="738"/>
                </a:lnTo>
                <a:lnTo>
                  <a:pt x="662" y="738"/>
                </a:lnTo>
                <a:lnTo>
                  <a:pt x="664" y="738"/>
                </a:lnTo>
                <a:lnTo>
                  <a:pt x="666" y="738"/>
                </a:lnTo>
                <a:lnTo>
                  <a:pt x="669" y="738"/>
                </a:lnTo>
                <a:lnTo>
                  <a:pt x="671" y="738"/>
                </a:lnTo>
                <a:lnTo>
                  <a:pt x="673" y="738"/>
                </a:lnTo>
                <a:lnTo>
                  <a:pt x="675" y="738"/>
                </a:lnTo>
                <a:lnTo>
                  <a:pt x="677" y="738"/>
                </a:lnTo>
                <a:lnTo>
                  <a:pt x="679" y="738"/>
                </a:lnTo>
                <a:lnTo>
                  <a:pt x="682" y="738"/>
                </a:lnTo>
                <a:lnTo>
                  <a:pt x="684" y="738"/>
                </a:lnTo>
                <a:lnTo>
                  <a:pt x="686" y="738"/>
                </a:lnTo>
                <a:lnTo>
                  <a:pt x="688" y="738"/>
                </a:lnTo>
                <a:lnTo>
                  <a:pt x="690" y="738"/>
                </a:lnTo>
                <a:lnTo>
                  <a:pt x="693" y="738"/>
                </a:lnTo>
                <a:lnTo>
                  <a:pt x="695" y="738"/>
                </a:lnTo>
                <a:lnTo>
                  <a:pt x="697" y="738"/>
                </a:lnTo>
                <a:lnTo>
                  <a:pt x="699" y="738"/>
                </a:lnTo>
                <a:lnTo>
                  <a:pt x="701" y="738"/>
                </a:lnTo>
                <a:lnTo>
                  <a:pt x="703" y="738"/>
                </a:lnTo>
                <a:lnTo>
                  <a:pt x="706" y="738"/>
                </a:lnTo>
                <a:lnTo>
                  <a:pt x="708" y="738"/>
                </a:lnTo>
                <a:lnTo>
                  <a:pt x="710" y="738"/>
                </a:lnTo>
                <a:lnTo>
                  <a:pt x="712" y="738"/>
                </a:lnTo>
                <a:lnTo>
                  <a:pt x="714" y="738"/>
                </a:lnTo>
                <a:lnTo>
                  <a:pt x="716" y="738"/>
                </a:lnTo>
                <a:lnTo>
                  <a:pt x="719" y="738"/>
                </a:lnTo>
                <a:lnTo>
                  <a:pt x="721" y="738"/>
                </a:lnTo>
                <a:lnTo>
                  <a:pt x="723" y="738"/>
                </a:lnTo>
                <a:lnTo>
                  <a:pt x="725" y="738"/>
                </a:lnTo>
                <a:lnTo>
                  <a:pt x="727" y="738"/>
                </a:lnTo>
                <a:lnTo>
                  <a:pt x="729" y="738"/>
                </a:lnTo>
                <a:lnTo>
                  <a:pt x="732" y="738"/>
                </a:lnTo>
                <a:lnTo>
                  <a:pt x="734" y="738"/>
                </a:lnTo>
                <a:lnTo>
                  <a:pt x="736" y="738"/>
                </a:lnTo>
                <a:lnTo>
                  <a:pt x="738" y="738"/>
                </a:lnTo>
                <a:lnTo>
                  <a:pt x="740" y="738"/>
                </a:lnTo>
                <a:lnTo>
                  <a:pt x="742" y="738"/>
                </a:lnTo>
                <a:lnTo>
                  <a:pt x="745" y="738"/>
                </a:lnTo>
                <a:lnTo>
                  <a:pt x="747" y="738"/>
                </a:lnTo>
                <a:lnTo>
                  <a:pt x="749" y="738"/>
                </a:lnTo>
                <a:lnTo>
                  <a:pt x="751" y="738"/>
                </a:lnTo>
                <a:lnTo>
                  <a:pt x="753" y="738"/>
                </a:lnTo>
                <a:lnTo>
                  <a:pt x="755" y="738"/>
                </a:lnTo>
                <a:lnTo>
                  <a:pt x="758" y="738"/>
                </a:lnTo>
                <a:lnTo>
                  <a:pt x="760" y="738"/>
                </a:lnTo>
                <a:lnTo>
                  <a:pt x="762" y="738"/>
                </a:lnTo>
                <a:lnTo>
                  <a:pt x="764" y="738"/>
                </a:lnTo>
                <a:lnTo>
                  <a:pt x="766" y="738"/>
                </a:lnTo>
                <a:lnTo>
                  <a:pt x="768" y="738"/>
                </a:lnTo>
                <a:lnTo>
                  <a:pt x="771" y="738"/>
                </a:lnTo>
                <a:lnTo>
                  <a:pt x="773" y="738"/>
                </a:lnTo>
                <a:lnTo>
                  <a:pt x="775" y="738"/>
                </a:lnTo>
                <a:lnTo>
                  <a:pt x="777" y="738"/>
                </a:lnTo>
                <a:lnTo>
                  <a:pt x="779" y="738"/>
                </a:lnTo>
                <a:lnTo>
                  <a:pt x="781" y="738"/>
                </a:lnTo>
                <a:lnTo>
                  <a:pt x="784" y="738"/>
                </a:lnTo>
                <a:lnTo>
                  <a:pt x="786" y="738"/>
                </a:lnTo>
                <a:lnTo>
                  <a:pt x="788" y="738"/>
                </a:lnTo>
                <a:lnTo>
                  <a:pt x="790" y="738"/>
                </a:lnTo>
                <a:lnTo>
                  <a:pt x="792" y="738"/>
                </a:lnTo>
                <a:lnTo>
                  <a:pt x="794" y="738"/>
                </a:lnTo>
                <a:lnTo>
                  <a:pt x="797" y="738"/>
                </a:lnTo>
                <a:lnTo>
                  <a:pt x="799" y="738"/>
                </a:lnTo>
                <a:lnTo>
                  <a:pt x="801" y="738"/>
                </a:lnTo>
                <a:lnTo>
                  <a:pt x="803" y="738"/>
                </a:lnTo>
                <a:lnTo>
                  <a:pt x="805" y="738"/>
                </a:lnTo>
                <a:lnTo>
                  <a:pt x="807" y="738"/>
                </a:lnTo>
                <a:lnTo>
                  <a:pt x="810" y="738"/>
                </a:lnTo>
                <a:lnTo>
                  <a:pt x="812" y="738"/>
                </a:lnTo>
                <a:lnTo>
                  <a:pt x="814" y="738"/>
                </a:lnTo>
                <a:lnTo>
                  <a:pt x="816" y="738"/>
                </a:lnTo>
                <a:lnTo>
                  <a:pt x="818" y="738"/>
                </a:lnTo>
                <a:lnTo>
                  <a:pt x="821" y="738"/>
                </a:lnTo>
                <a:lnTo>
                  <a:pt x="823" y="738"/>
                </a:lnTo>
                <a:lnTo>
                  <a:pt x="825" y="738"/>
                </a:lnTo>
                <a:lnTo>
                  <a:pt x="827" y="738"/>
                </a:lnTo>
                <a:lnTo>
                  <a:pt x="829" y="738"/>
                </a:lnTo>
                <a:lnTo>
                  <a:pt x="831" y="738"/>
                </a:lnTo>
                <a:lnTo>
                  <a:pt x="834" y="738"/>
                </a:lnTo>
                <a:lnTo>
                  <a:pt x="836" y="738"/>
                </a:lnTo>
                <a:lnTo>
                  <a:pt x="838" y="738"/>
                </a:lnTo>
                <a:lnTo>
                  <a:pt x="840" y="738"/>
                </a:lnTo>
                <a:lnTo>
                  <a:pt x="842" y="738"/>
                </a:lnTo>
                <a:lnTo>
                  <a:pt x="844" y="738"/>
                </a:lnTo>
                <a:lnTo>
                  <a:pt x="847" y="738"/>
                </a:lnTo>
              </a:path>
            </a:pathLst>
          </a:custGeom>
          <a:noFill/>
          <a:ln w="19050" cmpd="sng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821" name="Line 13"/>
          <p:cNvSpPr>
            <a:spLocks noChangeShapeType="1"/>
          </p:cNvSpPr>
          <p:nvPr/>
        </p:nvSpPr>
        <p:spPr bwMode="auto">
          <a:xfrm>
            <a:off x="3581400" y="2209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22" name="Line 14"/>
          <p:cNvSpPr>
            <a:spLocks noChangeShapeType="1"/>
          </p:cNvSpPr>
          <p:nvPr/>
        </p:nvSpPr>
        <p:spPr bwMode="auto">
          <a:xfrm>
            <a:off x="3581400" y="1981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23" name="Line 15"/>
          <p:cNvSpPr>
            <a:spLocks noChangeShapeType="1"/>
          </p:cNvSpPr>
          <p:nvPr/>
        </p:nvSpPr>
        <p:spPr bwMode="auto">
          <a:xfrm>
            <a:off x="4953000" y="2209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24" name="Line 16"/>
          <p:cNvSpPr>
            <a:spLocks noChangeShapeType="1"/>
          </p:cNvSpPr>
          <p:nvPr/>
        </p:nvSpPr>
        <p:spPr bwMode="auto">
          <a:xfrm>
            <a:off x="4953000" y="1981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1632" name="Freeform 17"/>
          <p:cNvSpPr>
            <a:spLocks/>
          </p:cNvSpPr>
          <p:nvPr/>
        </p:nvSpPr>
        <p:spPr bwMode="auto">
          <a:xfrm>
            <a:off x="4953000" y="2057400"/>
            <a:ext cx="1143000" cy="301625"/>
          </a:xfrm>
          <a:custGeom>
            <a:avLst/>
            <a:gdLst>
              <a:gd name="T0" fmla="*/ 2147483647 w 569"/>
              <a:gd name="T1" fmla="*/ 2147483647 h 496"/>
              <a:gd name="T2" fmla="*/ 2147483647 w 569"/>
              <a:gd name="T3" fmla="*/ 2147483647 h 496"/>
              <a:gd name="T4" fmla="*/ 2147483647 w 569"/>
              <a:gd name="T5" fmla="*/ 2147483647 h 496"/>
              <a:gd name="T6" fmla="*/ 2147483647 w 569"/>
              <a:gd name="T7" fmla="*/ 2147483647 h 496"/>
              <a:gd name="T8" fmla="*/ 2147483647 w 569"/>
              <a:gd name="T9" fmla="*/ 2147483647 h 496"/>
              <a:gd name="T10" fmla="*/ 2147483647 w 569"/>
              <a:gd name="T11" fmla="*/ 2147483647 h 496"/>
              <a:gd name="T12" fmla="*/ 2147483647 w 569"/>
              <a:gd name="T13" fmla="*/ 2147483647 h 496"/>
              <a:gd name="T14" fmla="*/ 2147483647 w 569"/>
              <a:gd name="T15" fmla="*/ 2147483647 h 496"/>
              <a:gd name="T16" fmla="*/ 2147483647 w 569"/>
              <a:gd name="T17" fmla="*/ 2147483647 h 496"/>
              <a:gd name="T18" fmla="*/ 2147483647 w 569"/>
              <a:gd name="T19" fmla="*/ 2147483647 h 496"/>
              <a:gd name="T20" fmla="*/ 2147483647 w 569"/>
              <a:gd name="T21" fmla="*/ 2147483647 h 496"/>
              <a:gd name="T22" fmla="*/ 2147483647 w 569"/>
              <a:gd name="T23" fmla="*/ 2147483647 h 496"/>
              <a:gd name="T24" fmla="*/ 2147483647 w 569"/>
              <a:gd name="T25" fmla="*/ 2147483647 h 496"/>
              <a:gd name="T26" fmla="*/ 2147483647 w 569"/>
              <a:gd name="T27" fmla="*/ 2147483647 h 496"/>
              <a:gd name="T28" fmla="*/ 2147483647 w 569"/>
              <a:gd name="T29" fmla="*/ 2147483647 h 496"/>
              <a:gd name="T30" fmla="*/ 2147483647 w 569"/>
              <a:gd name="T31" fmla="*/ 2147483647 h 496"/>
              <a:gd name="T32" fmla="*/ 2147483647 w 569"/>
              <a:gd name="T33" fmla="*/ 2147483647 h 496"/>
              <a:gd name="T34" fmla="*/ 2147483647 w 569"/>
              <a:gd name="T35" fmla="*/ 2147483647 h 496"/>
              <a:gd name="T36" fmla="*/ 2147483647 w 569"/>
              <a:gd name="T37" fmla="*/ 2147483647 h 496"/>
              <a:gd name="T38" fmla="*/ 2147483647 w 569"/>
              <a:gd name="T39" fmla="*/ 2147483647 h 496"/>
              <a:gd name="T40" fmla="*/ 2147483647 w 569"/>
              <a:gd name="T41" fmla="*/ 2147483647 h 496"/>
              <a:gd name="T42" fmla="*/ 2147483647 w 569"/>
              <a:gd name="T43" fmla="*/ 2147483647 h 496"/>
              <a:gd name="T44" fmla="*/ 2147483647 w 569"/>
              <a:gd name="T45" fmla="*/ 2147483647 h 496"/>
              <a:gd name="T46" fmla="*/ 2147483647 w 569"/>
              <a:gd name="T47" fmla="*/ 2147483647 h 496"/>
              <a:gd name="T48" fmla="*/ 2147483647 w 569"/>
              <a:gd name="T49" fmla="*/ 2147483647 h 496"/>
              <a:gd name="T50" fmla="*/ 2147483647 w 569"/>
              <a:gd name="T51" fmla="*/ 2147483647 h 496"/>
              <a:gd name="T52" fmla="*/ 2147483647 w 569"/>
              <a:gd name="T53" fmla="*/ 2147483647 h 496"/>
              <a:gd name="T54" fmla="*/ 2147483647 w 569"/>
              <a:gd name="T55" fmla="*/ 0 h 496"/>
              <a:gd name="T56" fmla="*/ 2147483647 w 569"/>
              <a:gd name="T57" fmla="*/ 2147483647 h 496"/>
              <a:gd name="T58" fmla="*/ 2147483647 w 569"/>
              <a:gd name="T59" fmla="*/ 2147483647 h 496"/>
              <a:gd name="T60" fmla="*/ 2147483647 w 569"/>
              <a:gd name="T61" fmla="*/ 2147483647 h 496"/>
              <a:gd name="T62" fmla="*/ 2147483647 w 569"/>
              <a:gd name="T63" fmla="*/ 2147483647 h 496"/>
              <a:gd name="T64" fmla="*/ 2147483647 w 569"/>
              <a:gd name="T65" fmla="*/ 2147483647 h 496"/>
              <a:gd name="T66" fmla="*/ 2147483647 w 569"/>
              <a:gd name="T67" fmla="*/ 2147483647 h 496"/>
              <a:gd name="T68" fmla="*/ 2147483647 w 569"/>
              <a:gd name="T69" fmla="*/ 2147483647 h 496"/>
              <a:gd name="T70" fmla="*/ 2147483647 w 569"/>
              <a:gd name="T71" fmla="*/ 2147483647 h 496"/>
              <a:gd name="T72" fmla="*/ 2147483647 w 569"/>
              <a:gd name="T73" fmla="*/ 2147483647 h 496"/>
              <a:gd name="T74" fmla="*/ 2147483647 w 569"/>
              <a:gd name="T75" fmla="*/ 2147483647 h 496"/>
              <a:gd name="T76" fmla="*/ 2147483647 w 569"/>
              <a:gd name="T77" fmla="*/ 2147483647 h 496"/>
              <a:gd name="T78" fmla="*/ 2147483647 w 569"/>
              <a:gd name="T79" fmla="*/ 2147483647 h 496"/>
              <a:gd name="T80" fmla="*/ 2147483647 w 569"/>
              <a:gd name="T81" fmla="*/ 2147483647 h 496"/>
              <a:gd name="T82" fmla="*/ 2147483647 w 569"/>
              <a:gd name="T83" fmla="*/ 2147483647 h 496"/>
              <a:gd name="T84" fmla="*/ 2147483647 w 569"/>
              <a:gd name="T85" fmla="*/ 2147483647 h 496"/>
              <a:gd name="T86" fmla="*/ 2147483647 w 569"/>
              <a:gd name="T87" fmla="*/ 2147483647 h 496"/>
              <a:gd name="T88" fmla="*/ 2147483647 w 569"/>
              <a:gd name="T89" fmla="*/ 2147483647 h 496"/>
              <a:gd name="T90" fmla="*/ 2147483647 w 569"/>
              <a:gd name="T91" fmla="*/ 2147483647 h 496"/>
              <a:gd name="T92" fmla="*/ 2147483647 w 569"/>
              <a:gd name="T93" fmla="*/ 2147483647 h 496"/>
              <a:gd name="T94" fmla="*/ 2147483647 w 569"/>
              <a:gd name="T95" fmla="*/ 2147483647 h 496"/>
              <a:gd name="T96" fmla="*/ 2147483647 w 569"/>
              <a:gd name="T97" fmla="*/ 2147483647 h 496"/>
              <a:gd name="T98" fmla="*/ 2147483647 w 569"/>
              <a:gd name="T99" fmla="*/ 2147483647 h 496"/>
              <a:gd name="T100" fmla="*/ 2147483647 w 569"/>
              <a:gd name="T101" fmla="*/ 2147483647 h 496"/>
              <a:gd name="T102" fmla="*/ 2147483647 w 569"/>
              <a:gd name="T103" fmla="*/ 2147483647 h 496"/>
              <a:gd name="T104" fmla="*/ 2147483647 w 569"/>
              <a:gd name="T105" fmla="*/ 2147483647 h 496"/>
              <a:gd name="T106" fmla="*/ 2147483647 w 569"/>
              <a:gd name="T107" fmla="*/ 2147483647 h 496"/>
              <a:gd name="T108" fmla="*/ 2147483647 w 569"/>
              <a:gd name="T109" fmla="*/ 2147483647 h 496"/>
              <a:gd name="T110" fmla="*/ 2147483647 w 569"/>
              <a:gd name="T111" fmla="*/ 2147483647 h 496"/>
              <a:gd name="T112" fmla="*/ 2147483647 w 569"/>
              <a:gd name="T113" fmla="*/ 2147483647 h 496"/>
              <a:gd name="T114" fmla="*/ 2147483647 w 569"/>
              <a:gd name="T115" fmla="*/ 2147483647 h 496"/>
              <a:gd name="T116" fmla="*/ 2147483647 w 569"/>
              <a:gd name="T117" fmla="*/ 2147483647 h 4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69" h="496">
                <a:moveTo>
                  <a:pt x="0" y="0"/>
                </a:moveTo>
                <a:lnTo>
                  <a:pt x="2" y="2"/>
                </a:lnTo>
                <a:lnTo>
                  <a:pt x="2" y="8"/>
                </a:lnTo>
                <a:lnTo>
                  <a:pt x="3" y="18"/>
                </a:lnTo>
                <a:lnTo>
                  <a:pt x="3" y="31"/>
                </a:lnTo>
                <a:lnTo>
                  <a:pt x="5" y="48"/>
                </a:lnTo>
                <a:lnTo>
                  <a:pt x="5" y="67"/>
                </a:lnTo>
                <a:lnTo>
                  <a:pt x="5" y="91"/>
                </a:lnTo>
                <a:lnTo>
                  <a:pt x="6" y="115"/>
                </a:lnTo>
                <a:lnTo>
                  <a:pt x="6" y="143"/>
                </a:lnTo>
                <a:lnTo>
                  <a:pt x="8" y="172"/>
                </a:lnTo>
                <a:lnTo>
                  <a:pt x="8" y="202"/>
                </a:lnTo>
                <a:lnTo>
                  <a:pt x="9" y="233"/>
                </a:lnTo>
                <a:lnTo>
                  <a:pt x="9" y="263"/>
                </a:lnTo>
                <a:lnTo>
                  <a:pt x="9" y="295"/>
                </a:lnTo>
                <a:lnTo>
                  <a:pt x="11" y="324"/>
                </a:lnTo>
                <a:lnTo>
                  <a:pt x="11" y="353"/>
                </a:lnTo>
                <a:lnTo>
                  <a:pt x="12" y="381"/>
                </a:lnTo>
                <a:lnTo>
                  <a:pt x="12" y="406"/>
                </a:lnTo>
                <a:lnTo>
                  <a:pt x="13" y="429"/>
                </a:lnTo>
                <a:lnTo>
                  <a:pt x="13" y="449"/>
                </a:lnTo>
                <a:lnTo>
                  <a:pt x="15" y="465"/>
                </a:lnTo>
                <a:lnTo>
                  <a:pt x="15" y="478"/>
                </a:lnTo>
                <a:lnTo>
                  <a:pt x="15" y="488"/>
                </a:lnTo>
                <a:lnTo>
                  <a:pt x="16" y="494"/>
                </a:lnTo>
                <a:lnTo>
                  <a:pt x="16" y="496"/>
                </a:lnTo>
                <a:lnTo>
                  <a:pt x="18" y="494"/>
                </a:lnTo>
                <a:lnTo>
                  <a:pt x="18" y="487"/>
                </a:lnTo>
                <a:lnTo>
                  <a:pt x="19" y="477"/>
                </a:lnTo>
                <a:lnTo>
                  <a:pt x="19" y="464"/>
                </a:lnTo>
                <a:lnTo>
                  <a:pt x="19" y="446"/>
                </a:lnTo>
                <a:lnTo>
                  <a:pt x="21" y="426"/>
                </a:lnTo>
                <a:lnTo>
                  <a:pt x="21" y="403"/>
                </a:lnTo>
                <a:lnTo>
                  <a:pt x="22" y="377"/>
                </a:lnTo>
                <a:lnTo>
                  <a:pt x="22" y="348"/>
                </a:lnTo>
                <a:lnTo>
                  <a:pt x="24" y="319"/>
                </a:lnTo>
                <a:lnTo>
                  <a:pt x="24" y="287"/>
                </a:lnTo>
                <a:lnTo>
                  <a:pt x="24" y="255"/>
                </a:lnTo>
                <a:lnTo>
                  <a:pt x="25" y="223"/>
                </a:lnTo>
                <a:lnTo>
                  <a:pt x="25" y="191"/>
                </a:lnTo>
                <a:lnTo>
                  <a:pt x="27" y="160"/>
                </a:lnTo>
                <a:lnTo>
                  <a:pt x="27" y="130"/>
                </a:lnTo>
                <a:lnTo>
                  <a:pt x="28" y="102"/>
                </a:lnTo>
                <a:lnTo>
                  <a:pt x="28" y="77"/>
                </a:lnTo>
                <a:lnTo>
                  <a:pt x="28" y="56"/>
                </a:lnTo>
                <a:lnTo>
                  <a:pt x="30" y="37"/>
                </a:lnTo>
                <a:lnTo>
                  <a:pt x="30" y="21"/>
                </a:lnTo>
                <a:lnTo>
                  <a:pt x="31" y="9"/>
                </a:lnTo>
                <a:lnTo>
                  <a:pt x="31" y="3"/>
                </a:lnTo>
                <a:lnTo>
                  <a:pt x="32" y="0"/>
                </a:lnTo>
                <a:lnTo>
                  <a:pt x="32" y="2"/>
                </a:lnTo>
                <a:lnTo>
                  <a:pt x="34" y="9"/>
                </a:lnTo>
                <a:lnTo>
                  <a:pt x="34" y="21"/>
                </a:lnTo>
                <a:lnTo>
                  <a:pt x="34" y="37"/>
                </a:lnTo>
                <a:lnTo>
                  <a:pt x="35" y="56"/>
                </a:lnTo>
                <a:lnTo>
                  <a:pt x="35" y="80"/>
                </a:lnTo>
                <a:lnTo>
                  <a:pt x="37" y="107"/>
                </a:lnTo>
                <a:lnTo>
                  <a:pt x="37" y="137"/>
                </a:lnTo>
                <a:lnTo>
                  <a:pt x="38" y="169"/>
                </a:lnTo>
                <a:lnTo>
                  <a:pt x="38" y="202"/>
                </a:lnTo>
                <a:lnTo>
                  <a:pt x="38" y="237"/>
                </a:lnTo>
                <a:lnTo>
                  <a:pt x="40" y="272"/>
                </a:lnTo>
                <a:lnTo>
                  <a:pt x="40" y="307"/>
                </a:lnTo>
                <a:lnTo>
                  <a:pt x="41" y="340"/>
                </a:lnTo>
                <a:lnTo>
                  <a:pt x="41" y="372"/>
                </a:lnTo>
                <a:lnTo>
                  <a:pt x="43" y="401"/>
                </a:lnTo>
                <a:lnTo>
                  <a:pt x="43" y="429"/>
                </a:lnTo>
                <a:lnTo>
                  <a:pt x="43" y="451"/>
                </a:lnTo>
                <a:lnTo>
                  <a:pt x="44" y="470"/>
                </a:lnTo>
                <a:lnTo>
                  <a:pt x="44" y="483"/>
                </a:lnTo>
                <a:lnTo>
                  <a:pt x="46" y="491"/>
                </a:lnTo>
                <a:lnTo>
                  <a:pt x="46" y="496"/>
                </a:lnTo>
                <a:lnTo>
                  <a:pt x="47" y="494"/>
                </a:lnTo>
                <a:lnTo>
                  <a:pt x="47" y="487"/>
                </a:lnTo>
                <a:lnTo>
                  <a:pt x="47" y="475"/>
                </a:lnTo>
                <a:lnTo>
                  <a:pt x="48" y="458"/>
                </a:lnTo>
                <a:lnTo>
                  <a:pt x="48" y="438"/>
                </a:lnTo>
                <a:lnTo>
                  <a:pt x="50" y="412"/>
                </a:lnTo>
                <a:lnTo>
                  <a:pt x="50" y="382"/>
                </a:lnTo>
                <a:lnTo>
                  <a:pt x="51" y="351"/>
                </a:lnTo>
                <a:lnTo>
                  <a:pt x="51" y="317"/>
                </a:lnTo>
                <a:lnTo>
                  <a:pt x="53" y="281"/>
                </a:lnTo>
                <a:lnTo>
                  <a:pt x="53" y="244"/>
                </a:lnTo>
                <a:lnTo>
                  <a:pt x="53" y="208"/>
                </a:lnTo>
                <a:lnTo>
                  <a:pt x="54" y="173"/>
                </a:lnTo>
                <a:lnTo>
                  <a:pt x="54" y="138"/>
                </a:lnTo>
                <a:lnTo>
                  <a:pt x="56" y="108"/>
                </a:lnTo>
                <a:lnTo>
                  <a:pt x="56" y="79"/>
                </a:lnTo>
                <a:lnTo>
                  <a:pt x="57" y="54"/>
                </a:lnTo>
                <a:lnTo>
                  <a:pt x="57" y="34"/>
                </a:lnTo>
                <a:lnTo>
                  <a:pt x="57" y="18"/>
                </a:lnTo>
                <a:lnTo>
                  <a:pt x="59" y="6"/>
                </a:lnTo>
                <a:lnTo>
                  <a:pt x="59" y="2"/>
                </a:lnTo>
                <a:lnTo>
                  <a:pt x="60" y="0"/>
                </a:lnTo>
                <a:lnTo>
                  <a:pt x="60" y="6"/>
                </a:lnTo>
                <a:lnTo>
                  <a:pt x="62" y="16"/>
                </a:lnTo>
                <a:lnTo>
                  <a:pt x="62" y="32"/>
                </a:lnTo>
                <a:lnTo>
                  <a:pt x="62" y="51"/>
                </a:lnTo>
                <a:lnTo>
                  <a:pt x="63" y="76"/>
                </a:lnTo>
                <a:lnTo>
                  <a:pt x="63" y="105"/>
                </a:lnTo>
                <a:lnTo>
                  <a:pt x="64" y="136"/>
                </a:lnTo>
                <a:lnTo>
                  <a:pt x="64" y="169"/>
                </a:lnTo>
                <a:lnTo>
                  <a:pt x="66" y="205"/>
                </a:lnTo>
                <a:lnTo>
                  <a:pt x="66" y="242"/>
                </a:lnTo>
                <a:lnTo>
                  <a:pt x="66" y="278"/>
                </a:lnTo>
                <a:lnTo>
                  <a:pt x="67" y="313"/>
                </a:lnTo>
                <a:lnTo>
                  <a:pt x="67" y="348"/>
                </a:lnTo>
                <a:lnTo>
                  <a:pt x="69" y="380"/>
                </a:lnTo>
                <a:lnTo>
                  <a:pt x="69" y="410"/>
                </a:lnTo>
                <a:lnTo>
                  <a:pt x="70" y="435"/>
                </a:lnTo>
                <a:lnTo>
                  <a:pt x="70" y="457"/>
                </a:lnTo>
                <a:lnTo>
                  <a:pt x="70" y="474"/>
                </a:lnTo>
                <a:lnTo>
                  <a:pt x="72" y="487"/>
                </a:lnTo>
                <a:lnTo>
                  <a:pt x="72" y="494"/>
                </a:lnTo>
                <a:lnTo>
                  <a:pt x="73" y="496"/>
                </a:lnTo>
                <a:lnTo>
                  <a:pt x="73" y="491"/>
                </a:lnTo>
                <a:lnTo>
                  <a:pt x="75" y="483"/>
                </a:lnTo>
                <a:lnTo>
                  <a:pt x="75" y="470"/>
                </a:lnTo>
                <a:lnTo>
                  <a:pt x="76" y="451"/>
                </a:lnTo>
                <a:lnTo>
                  <a:pt x="76" y="427"/>
                </a:lnTo>
                <a:lnTo>
                  <a:pt x="76" y="401"/>
                </a:lnTo>
                <a:lnTo>
                  <a:pt x="78" y="371"/>
                </a:lnTo>
                <a:lnTo>
                  <a:pt x="78" y="337"/>
                </a:lnTo>
                <a:lnTo>
                  <a:pt x="79" y="303"/>
                </a:lnTo>
                <a:lnTo>
                  <a:pt x="79" y="268"/>
                </a:lnTo>
                <a:lnTo>
                  <a:pt x="81" y="231"/>
                </a:lnTo>
                <a:lnTo>
                  <a:pt x="81" y="195"/>
                </a:lnTo>
                <a:lnTo>
                  <a:pt x="81" y="162"/>
                </a:lnTo>
                <a:lnTo>
                  <a:pt x="82" y="128"/>
                </a:lnTo>
                <a:lnTo>
                  <a:pt x="82" y="99"/>
                </a:lnTo>
                <a:lnTo>
                  <a:pt x="83" y="72"/>
                </a:lnTo>
                <a:lnTo>
                  <a:pt x="83" y="48"/>
                </a:lnTo>
                <a:lnTo>
                  <a:pt x="85" y="30"/>
                </a:lnTo>
                <a:lnTo>
                  <a:pt x="85" y="15"/>
                </a:lnTo>
                <a:lnTo>
                  <a:pt x="85" y="6"/>
                </a:lnTo>
                <a:lnTo>
                  <a:pt x="86" y="0"/>
                </a:lnTo>
                <a:lnTo>
                  <a:pt x="88" y="6"/>
                </a:lnTo>
                <a:lnTo>
                  <a:pt x="88" y="15"/>
                </a:lnTo>
                <a:lnTo>
                  <a:pt x="89" y="30"/>
                </a:lnTo>
                <a:lnTo>
                  <a:pt x="89" y="47"/>
                </a:lnTo>
                <a:lnTo>
                  <a:pt x="89" y="69"/>
                </a:lnTo>
                <a:lnTo>
                  <a:pt x="91" y="93"/>
                </a:lnTo>
                <a:lnTo>
                  <a:pt x="91" y="120"/>
                </a:lnTo>
                <a:lnTo>
                  <a:pt x="92" y="149"/>
                </a:lnTo>
                <a:lnTo>
                  <a:pt x="92" y="181"/>
                </a:lnTo>
                <a:lnTo>
                  <a:pt x="94" y="211"/>
                </a:lnTo>
                <a:lnTo>
                  <a:pt x="94" y="243"/>
                </a:lnTo>
                <a:lnTo>
                  <a:pt x="95" y="275"/>
                </a:lnTo>
                <a:lnTo>
                  <a:pt x="95" y="307"/>
                </a:lnTo>
                <a:lnTo>
                  <a:pt x="95" y="336"/>
                </a:lnTo>
                <a:lnTo>
                  <a:pt x="97" y="365"/>
                </a:lnTo>
                <a:lnTo>
                  <a:pt x="97" y="391"/>
                </a:lnTo>
                <a:lnTo>
                  <a:pt x="98" y="414"/>
                </a:lnTo>
                <a:lnTo>
                  <a:pt x="98" y="435"/>
                </a:lnTo>
                <a:lnTo>
                  <a:pt x="99" y="454"/>
                </a:lnTo>
                <a:lnTo>
                  <a:pt x="99" y="468"/>
                </a:lnTo>
                <a:lnTo>
                  <a:pt x="99" y="480"/>
                </a:lnTo>
                <a:lnTo>
                  <a:pt x="101" y="488"/>
                </a:lnTo>
                <a:lnTo>
                  <a:pt x="101" y="494"/>
                </a:lnTo>
                <a:lnTo>
                  <a:pt x="102" y="496"/>
                </a:lnTo>
                <a:lnTo>
                  <a:pt x="102" y="494"/>
                </a:lnTo>
                <a:lnTo>
                  <a:pt x="104" y="490"/>
                </a:lnTo>
                <a:lnTo>
                  <a:pt x="104" y="481"/>
                </a:lnTo>
                <a:lnTo>
                  <a:pt x="104" y="471"/>
                </a:lnTo>
                <a:lnTo>
                  <a:pt x="105" y="458"/>
                </a:lnTo>
                <a:lnTo>
                  <a:pt x="105" y="442"/>
                </a:lnTo>
                <a:lnTo>
                  <a:pt x="107" y="425"/>
                </a:lnTo>
                <a:lnTo>
                  <a:pt x="107" y="404"/>
                </a:lnTo>
                <a:lnTo>
                  <a:pt x="108" y="382"/>
                </a:lnTo>
                <a:lnTo>
                  <a:pt x="108" y="359"/>
                </a:lnTo>
                <a:lnTo>
                  <a:pt x="108" y="335"/>
                </a:lnTo>
                <a:lnTo>
                  <a:pt x="110" y="310"/>
                </a:lnTo>
                <a:lnTo>
                  <a:pt x="110" y="284"/>
                </a:lnTo>
                <a:lnTo>
                  <a:pt x="111" y="258"/>
                </a:lnTo>
                <a:lnTo>
                  <a:pt x="111" y="231"/>
                </a:lnTo>
                <a:lnTo>
                  <a:pt x="113" y="205"/>
                </a:lnTo>
                <a:lnTo>
                  <a:pt x="113" y="181"/>
                </a:lnTo>
                <a:lnTo>
                  <a:pt x="114" y="156"/>
                </a:lnTo>
                <a:lnTo>
                  <a:pt x="114" y="131"/>
                </a:lnTo>
                <a:lnTo>
                  <a:pt x="114" y="109"/>
                </a:lnTo>
                <a:lnTo>
                  <a:pt x="115" y="89"/>
                </a:lnTo>
                <a:lnTo>
                  <a:pt x="115" y="70"/>
                </a:lnTo>
                <a:lnTo>
                  <a:pt x="117" y="53"/>
                </a:lnTo>
                <a:lnTo>
                  <a:pt x="117" y="38"/>
                </a:lnTo>
                <a:lnTo>
                  <a:pt x="118" y="25"/>
                </a:lnTo>
                <a:lnTo>
                  <a:pt x="118" y="15"/>
                </a:lnTo>
                <a:lnTo>
                  <a:pt x="118" y="8"/>
                </a:lnTo>
                <a:lnTo>
                  <a:pt x="120" y="3"/>
                </a:lnTo>
                <a:lnTo>
                  <a:pt x="120" y="0"/>
                </a:lnTo>
                <a:lnTo>
                  <a:pt x="121" y="0"/>
                </a:lnTo>
                <a:lnTo>
                  <a:pt x="121" y="3"/>
                </a:lnTo>
                <a:lnTo>
                  <a:pt x="123" y="9"/>
                </a:lnTo>
                <a:lnTo>
                  <a:pt x="123" y="18"/>
                </a:lnTo>
                <a:lnTo>
                  <a:pt x="123" y="28"/>
                </a:lnTo>
                <a:lnTo>
                  <a:pt x="124" y="41"/>
                </a:lnTo>
                <a:lnTo>
                  <a:pt x="124" y="56"/>
                </a:lnTo>
                <a:lnTo>
                  <a:pt x="126" y="73"/>
                </a:lnTo>
                <a:lnTo>
                  <a:pt x="126" y="92"/>
                </a:lnTo>
                <a:lnTo>
                  <a:pt x="127" y="114"/>
                </a:lnTo>
                <a:lnTo>
                  <a:pt x="127" y="136"/>
                </a:lnTo>
                <a:lnTo>
                  <a:pt x="127" y="159"/>
                </a:lnTo>
                <a:lnTo>
                  <a:pt x="129" y="183"/>
                </a:lnTo>
                <a:lnTo>
                  <a:pt x="129" y="208"/>
                </a:lnTo>
                <a:lnTo>
                  <a:pt x="130" y="234"/>
                </a:lnTo>
                <a:lnTo>
                  <a:pt x="130" y="260"/>
                </a:lnTo>
                <a:lnTo>
                  <a:pt x="132" y="285"/>
                </a:lnTo>
                <a:lnTo>
                  <a:pt x="132" y="310"/>
                </a:lnTo>
                <a:lnTo>
                  <a:pt x="132" y="335"/>
                </a:lnTo>
                <a:lnTo>
                  <a:pt x="133" y="358"/>
                </a:lnTo>
                <a:lnTo>
                  <a:pt x="133" y="381"/>
                </a:lnTo>
                <a:lnTo>
                  <a:pt x="134" y="401"/>
                </a:lnTo>
                <a:lnTo>
                  <a:pt x="134" y="422"/>
                </a:lnTo>
                <a:lnTo>
                  <a:pt x="136" y="439"/>
                </a:lnTo>
                <a:lnTo>
                  <a:pt x="136" y="454"/>
                </a:lnTo>
                <a:lnTo>
                  <a:pt x="137" y="467"/>
                </a:lnTo>
                <a:lnTo>
                  <a:pt x="137" y="478"/>
                </a:lnTo>
                <a:lnTo>
                  <a:pt x="137" y="486"/>
                </a:lnTo>
                <a:lnTo>
                  <a:pt x="139" y="491"/>
                </a:lnTo>
                <a:lnTo>
                  <a:pt x="139" y="496"/>
                </a:lnTo>
                <a:lnTo>
                  <a:pt x="140" y="496"/>
                </a:lnTo>
                <a:lnTo>
                  <a:pt x="140" y="493"/>
                </a:lnTo>
                <a:lnTo>
                  <a:pt x="142" y="488"/>
                </a:lnTo>
                <a:lnTo>
                  <a:pt x="142" y="481"/>
                </a:lnTo>
                <a:lnTo>
                  <a:pt x="142" y="471"/>
                </a:lnTo>
                <a:lnTo>
                  <a:pt x="143" y="458"/>
                </a:lnTo>
                <a:lnTo>
                  <a:pt x="143" y="442"/>
                </a:lnTo>
                <a:lnTo>
                  <a:pt x="145" y="426"/>
                </a:lnTo>
                <a:lnTo>
                  <a:pt x="145" y="406"/>
                </a:lnTo>
                <a:lnTo>
                  <a:pt x="146" y="385"/>
                </a:lnTo>
                <a:lnTo>
                  <a:pt x="146" y="362"/>
                </a:lnTo>
                <a:lnTo>
                  <a:pt x="146" y="337"/>
                </a:lnTo>
                <a:lnTo>
                  <a:pt x="148" y="311"/>
                </a:lnTo>
                <a:lnTo>
                  <a:pt x="148" y="285"/>
                </a:lnTo>
                <a:lnTo>
                  <a:pt x="149" y="259"/>
                </a:lnTo>
                <a:lnTo>
                  <a:pt x="149" y="231"/>
                </a:lnTo>
                <a:lnTo>
                  <a:pt x="150" y="204"/>
                </a:lnTo>
                <a:lnTo>
                  <a:pt x="150" y="176"/>
                </a:lnTo>
                <a:lnTo>
                  <a:pt x="150" y="150"/>
                </a:lnTo>
                <a:lnTo>
                  <a:pt x="152" y="125"/>
                </a:lnTo>
                <a:lnTo>
                  <a:pt x="152" y="102"/>
                </a:lnTo>
                <a:lnTo>
                  <a:pt x="153" y="79"/>
                </a:lnTo>
                <a:lnTo>
                  <a:pt x="153" y="60"/>
                </a:lnTo>
                <a:lnTo>
                  <a:pt x="155" y="43"/>
                </a:lnTo>
                <a:lnTo>
                  <a:pt x="155" y="27"/>
                </a:lnTo>
                <a:lnTo>
                  <a:pt x="156" y="15"/>
                </a:lnTo>
                <a:lnTo>
                  <a:pt x="156" y="6"/>
                </a:lnTo>
                <a:lnTo>
                  <a:pt x="156" y="2"/>
                </a:lnTo>
                <a:lnTo>
                  <a:pt x="158" y="0"/>
                </a:lnTo>
                <a:lnTo>
                  <a:pt x="158" y="3"/>
                </a:lnTo>
                <a:lnTo>
                  <a:pt x="159" y="9"/>
                </a:lnTo>
                <a:lnTo>
                  <a:pt x="159" y="19"/>
                </a:lnTo>
                <a:lnTo>
                  <a:pt x="161" y="32"/>
                </a:lnTo>
                <a:lnTo>
                  <a:pt x="161" y="50"/>
                </a:lnTo>
                <a:lnTo>
                  <a:pt x="161" y="72"/>
                </a:lnTo>
                <a:lnTo>
                  <a:pt x="162" y="95"/>
                </a:lnTo>
                <a:lnTo>
                  <a:pt x="162" y="122"/>
                </a:lnTo>
                <a:lnTo>
                  <a:pt x="164" y="152"/>
                </a:lnTo>
                <a:lnTo>
                  <a:pt x="164" y="183"/>
                </a:lnTo>
                <a:lnTo>
                  <a:pt x="165" y="215"/>
                </a:lnTo>
                <a:lnTo>
                  <a:pt x="165" y="249"/>
                </a:lnTo>
                <a:lnTo>
                  <a:pt x="165" y="284"/>
                </a:lnTo>
                <a:lnTo>
                  <a:pt x="166" y="317"/>
                </a:lnTo>
                <a:lnTo>
                  <a:pt x="166" y="349"/>
                </a:lnTo>
                <a:lnTo>
                  <a:pt x="168" y="380"/>
                </a:lnTo>
                <a:lnTo>
                  <a:pt x="168" y="407"/>
                </a:lnTo>
                <a:lnTo>
                  <a:pt x="169" y="432"/>
                </a:lnTo>
                <a:lnTo>
                  <a:pt x="169" y="454"/>
                </a:lnTo>
                <a:lnTo>
                  <a:pt x="169" y="471"/>
                </a:lnTo>
                <a:lnTo>
                  <a:pt x="171" y="484"/>
                </a:lnTo>
                <a:lnTo>
                  <a:pt x="171" y="493"/>
                </a:lnTo>
                <a:lnTo>
                  <a:pt x="172" y="496"/>
                </a:lnTo>
                <a:lnTo>
                  <a:pt x="172" y="494"/>
                </a:lnTo>
                <a:lnTo>
                  <a:pt x="174" y="487"/>
                </a:lnTo>
                <a:lnTo>
                  <a:pt x="174" y="475"/>
                </a:lnTo>
                <a:lnTo>
                  <a:pt x="175" y="458"/>
                </a:lnTo>
                <a:lnTo>
                  <a:pt x="175" y="436"/>
                </a:lnTo>
                <a:lnTo>
                  <a:pt x="175" y="412"/>
                </a:lnTo>
                <a:lnTo>
                  <a:pt x="177" y="382"/>
                </a:lnTo>
                <a:lnTo>
                  <a:pt x="177" y="351"/>
                </a:lnTo>
                <a:lnTo>
                  <a:pt x="178" y="316"/>
                </a:lnTo>
                <a:lnTo>
                  <a:pt x="178" y="281"/>
                </a:lnTo>
                <a:lnTo>
                  <a:pt x="180" y="244"/>
                </a:lnTo>
                <a:lnTo>
                  <a:pt x="180" y="208"/>
                </a:lnTo>
                <a:lnTo>
                  <a:pt x="180" y="173"/>
                </a:lnTo>
                <a:lnTo>
                  <a:pt x="181" y="138"/>
                </a:lnTo>
                <a:lnTo>
                  <a:pt x="181" y="108"/>
                </a:lnTo>
                <a:lnTo>
                  <a:pt x="183" y="79"/>
                </a:lnTo>
                <a:lnTo>
                  <a:pt x="183" y="54"/>
                </a:lnTo>
                <a:lnTo>
                  <a:pt x="184" y="34"/>
                </a:lnTo>
                <a:lnTo>
                  <a:pt x="184" y="18"/>
                </a:lnTo>
                <a:lnTo>
                  <a:pt x="184" y="6"/>
                </a:lnTo>
                <a:lnTo>
                  <a:pt x="185" y="2"/>
                </a:lnTo>
                <a:lnTo>
                  <a:pt x="185" y="0"/>
                </a:lnTo>
                <a:lnTo>
                  <a:pt x="187" y="6"/>
                </a:lnTo>
                <a:lnTo>
                  <a:pt x="187" y="16"/>
                </a:lnTo>
                <a:lnTo>
                  <a:pt x="188" y="32"/>
                </a:lnTo>
                <a:lnTo>
                  <a:pt x="188" y="51"/>
                </a:lnTo>
                <a:lnTo>
                  <a:pt x="188" y="76"/>
                </a:lnTo>
                <a:lnTo>
                  <a:pt x="190" y="105"/>
                </a:lnTo>
                <a:lnTo>
                  <a:pt x="190" y="136"/>
                </a:lnTo>
                <a:lnTo>
                  <a:pt x="191" y="169"/>
                </a:lnTo>
                <a:lnTo>
                  <a:pt x="191" y="205"/>
                </a:lnTo>
                <a:lnTo>
                  <a:pt x="193" y="242"/>
                </a:lnTo>
                <a:lnTo>
                  <a:pt x="193" y="278"/>
                </a:lnTo>
                <a:lnTo>
                  <a:pt x="193" y="313"/>
                </a:lnTo>
                <a:lnTo>
                  <a:pt x="194" y="348"/>
                </a:lnTo>
                <a:lnTo>
                  <a:pt x="194" y="380"/>
                </a:lnTo>
                <a:lnTo>
                  <a:pt x="196" y="410"/>
                </a:lnTo>
                <a:lnTo>
                  <a:pt x="196" y="435"/>
                </a:lnTo>
                <a:lnTo>
                  <a:pt x="197" y="457"/>
                </a:lnTo>
                <a:lnTo>
                  <a:pt x="197" y="474"/>
                </a:lnTo>
                <a:lnTo>
                  <a:pt x="199" y="487"/>
                </a:lnTo>
                <a:lnTo>
                  <a:pt x="199" y="494"/>
                </a:lnTo>
                <a:lnTo>
                  <a:pt x="199" y="496"/>
                </a:lnTo>
                <a:lnTo>
                  <a:pt x="200" y="491"/>
                </a:lnTo>
                <a:lnTo>
                  <a:pt x="200" y="483"/>
                </a:lnTo>
                <a:lnTo>
                  <a:pt x="201" y="470"/>
                </a:lnTo>
                <a:lnTo>
                  <a:pt x="201" y="451"/>
                </a:lnTo>
                <a:lnTo>
                  <a:pt x="203" y="427"/>
                </a:lnTo>
                <a:lnTo>
                  <a:pt x="203" y="400"/>
                </a:lnTo>
                <a:lnTo>
                  <a:pt x="203" y="369"/>
                </a:lnTo>
                <a:lnTo>
                  <a:pt x="204" y="336"/>
                </a:lnTo>
                <a:lnTo>
                  <a:pt x="204" y="301"/>
                </a:lnTo>
                <a:lnTo>
                  <a:pt x="206" y="265"/>
                </a:lnTo>
                <a:lnTo>
                  <a:pt x="206" y="229"/>
                </a:lnTo>
                <a:lnTo>
                  <a:pt x="207" y="192"/>
                </a:lnTo>
                <a:lnTo>
                  <a:pt x="207" y="157"/>
                </a:lnTo>
                <a:lnTo>
                  <a:pt x="207" y="125"/>
                </a:lnTo>
                <a:lnTo>
                  <a:pt x="209" y="95"/>
                </a:lnTo>
                <a:lnTo>
                  <a:pt x="209" y="67"/>
                </a:lnTo>
                <a:lnTo>
                  <a:pt x="210" y="44"/>
                </a:lnTo>
                <a:lnTo>
                  <a:pt x="210" y="27"/>
                </a:lnTo>
                <a:lnTo>
                  <a:pt x="212" y="12"/>
                </a:lnTo>
                <a:lnTo>
                  <a:pt x="212" y="3"/>
                </a:lnTo>
                <a:lnTo>
                  <a:pt x="212" y="0"/>
                </a:lnTo>
                <a:lnTo>
                  <a:pt x="213" y="2"/>
                </a:lnTo>
                <a:lnTo>
                  <a:pt x="213" y="11"/>
                </a:lnTo>
                <a:lnTo>
                  <a:pt x="215" y="22"/>
                </a:lnTo>
                <a:lnTo>
                  <a:pt x="215" y="40"/>
                </a:lnTo>
                <a:lnTo>
                  <a:pt x="216" y="63"/>
                </a:lnTo>
                <a:lnTo>
                  <a:pt x="216" y="89"/>
                </a:lnTo>
                <a:lnTo>
                  <a:pt x="217" y="118"/>
                </a:lnTo>
                <a:lnTo>
                  <a:pt x="217" y="150"/>
                </a:lnTo>
                <a:lnTo>
                  <a:pt x="217" y="185"/>
                </a:lnTo>
                <a:lnTo>
                  <a:pt x="219" y="221"/>
                </a:lnTo>
                <a:lnTo>
                  <a:pt x="219" y="258"/>
                </a:lnTo>
                <a:lnTo>
                  <a:pt x="220" y="294"/>
                </a:lnTo>
                <a:lnTo>
                  <a:pt x="220" y="329"/>
                </a:lnTo>
                <a:lnTo>
                  <a:pt x="222" y="362"/>
                </a:lnTo>
                <a:lnTo>
                  <a:pt x="222" y="394"/>
                </a:lnTo>
                <a:lnTo>
                  <a:pt x="222" y="422"/>
                </a:lnTo>
                <a:lnTo>
                  <a:pt x="223" y="446"/>
                </a:lnTo>
                <a:lnTo>
                  <a:pt x="223" y="465"/>
                </a:lnTo>
                <a:lnTo>
                  <a:pt x="225" y="481"/>
                </a:lnTo>
                <a:lnTo>
                  <a:pt x="225" y="490"/>
                </a:lnTo>
                <a:lnTo>
                  <a:pt x="226" y="496"/>
                </a:lnTo>
                <a:lnTo>
                  <a:pt x="226" y="494"/>
                </a:lnTo>
                <a:lnTo>
                  <a:pt x="226" y="488"/>
                </a:lnTo>
                <a:lnTo>
                  <a:pt x="228" y="477"/>
                </a:lnTo>
                <a:lnTo>
                  <a:pt x="228" y="461"/>
                </a:lnTo>
                <a:lnTo>
                  <a:pt x="229" y="441"/>
                </a:lnTo>
                <a:lnTo>
                  <a:pt x="229" y="416"/>
                </a:lnTo>
                <a:lnTo>
                  <a:pt x="231" y="387"/>
                </a:lnTo>
                <a:lnTo>
                  <a:pt x="231" y="355"/>
                </a:lnTo>
                <a:lnTo>
                  <a:pt x="231" y="321"/>
                </a:lnTo>
                <a:lnTo>
                  <a:pt x="232" y="285"/>
                </a:lnTo>
                <a:lnTo>
                  <a:pt x="232" y="249"/>
                </a:lnTo>
                <a:lnTo>
                  <a:pt x="234" y="213"/>
                </a:lnTo>
                <a:lnTo>
                  <a:pt x="234" y="176"/>
                </a:lnTo>
                <a:lnTo>
                  <a:pt x="235" y="143"/>
                </a:lnTo>
                <a:lnTo>
                  <a:pt x="235" y="111"/>
                </a:lnTo>
                <a:lnTo>
                  <a:pt x="236" y="82"/>
                </a:lnTo>
                <a:lnTo>
                  <a:pt x="236" y="57"/>
                </a:lnTo>
                <a:lnTo>
                  <a:pt x="236" y="35"/>
                </a:lnTo>
                <a:lnTo>
                  <a:pt x="238" y="19"/>
                </a:lnTo>
                <a:lnTo>
                  <a:pt x="238" y="8"/>
                </a:lnTo>
                <a:lnTo>
                  <a:pt x="239" y="2"/>
                </a:lnTo>
                <a:lnTo>
                  <a:pt x="239" y="0"/>
                </a:lnTo>
                <a:lnTo>
                  <a:pt x="241" y="5"/>
                </a:lnTo>
                <a:lnTo>
                  <a:pt x="241" y="15"/>
                </a:lnTo>
                <a:lnTo>
                  <a:pt x="241" y="30"/>
                </a:lnTo>
                <a:lnTo>
                  <a:pt x="242" y="50"/>
                </a:lnTo>
                <a:lnTo>
                  <a:pt x="242" y="73"/>
                </a:lnTo>
                <a:lnTo>
                  <a:pt x="244" y="101"/>
                </a:lnTo>
                <a:lnTo>
                  <a:pt x="244" y="133"/>
                </a:lnTo>
                <a:lnTo>
                  <a:pt x="245" y="166"/>
                </a:lnTo>
                <a:lnTo>
                  <a:pt x="245" y="201"/>
                </a:lnTo>
                <a:lnTo>
                  <a:pt x="245" y="237"/>
                </a:lnTo>
                <a:lnTo>
                  <a:pt x="247" y="274"/>
                </a:lnTo>
                <a:lnTo>
                  <a:pt x="247" y="310"/>
                </a:lnTo>
                <a:lnTo>
                  <a:pt x="248" y="345"/>
                </a:lnTo>
                <a:lnTo>
                  <a:pt x="248" y="377"/>
                </a:lnTo>
                <a:lnTo>
                  <a:pt x="250" y="407"/>
                </a:lnTo>
                <a:lnTo>
                  <a:pt x="250" y="433"/>
                </a:lnTo>
                <a:lnTo>
                  <a:pt x="250" y="455"/>
                </a:lnTo>
                <a:lnTo>
                  <a:pt x="251" y="473"/>
                </a:lnTo>
                <a:lnTo>
                  <a:pt x="251" y="486"/>
                </a:lnTo>
                <a:lnTo>
                  <a:pt x="252" y="493"/>
                </a:lnTo>
                <a:lnTo>
                  <a:pt x="252" y="496"/>
                </a:lnTo>
                <a:lnTo>
                  <a:pt x="254" y="493"/>
                </a:lnTo>
                <a:lnTo>
                  <a:pt x="254" y="484"/>
                </a:lnTo>
                <a:lnTo>
                  <a:pt x="254" y="471"/>
                </a:lnTo>
                <a:lnTo>
                  <a:pt x="255" y="452"/>
                </a:lnTo>
                <a:lnTo>
                  <a:pt x="255" y="430"/>
                </a:lnTo>
                <a:lnTo>
                  <a:pt x="257" y="403"/>
                </a:lnTo>
                <a:lnTo>
                  <a:pt x="257" y="372"/>
                </a:lnTo>
                <a:lnTo>
                  <a:pt x="258" y="340"/>
                </a:lnTo>
                <a:lnTo>
                  <a:pt x="258" y="305"/>
                </a:lnTo>
                <a:lnTo>
                  <a:pt x="260" y="269"/>
                </a:lnTo>
                <a:lnTo>
                  <a:pt x="260" y="233"/>
                </a:lnTo>
                <a:lnTo>
                  <a:pt x="260" y="197"/>
                </a:lnTo>
                <a:lnTo>
                  <a:pt x="261" y="162"/>
                </a:lnTo>
                <a:lnTo>
                  <a:pt x="261" y="128"/>
                </a:lnTo>
                <a:lnTo>
                  <a:pt x="263" y="98"/>
                </a:lnTo>
                <a:lnTo>
                  <a:pt x="263" y="70"/>
                </a:lnTo>
                <a:lnTo>
                  <a:pt x="264" y="47"/>
                </a:lnTo>
                <a:lnTo>
                  <a:pt x="264" y="28"/>
                </a:lnTo>
                <a:lnTo>
                  <a:pt x="264" y="14"/>
                </a:lnTo>
                <a:lnTo>
                  <a:pt x="266" y="5"/>
                </a:lnTo>
                <a:lnTo>
                  <a:pt x="266" y="0"/>
                </a:lnTo>
                <a:lnTo>
                  <a:pt x="267" y="2"/>
                </a:lnTo>
                <a:lnTo>
                  <a:pt x="267" y="9"/>
                </a:lnTo>
                <a:lnTo>
                  <a:pt x="268" y="21"/>
                </a:lnTo>
                <a:lnTo>
                  <a:pt x="268" y="37"/>
                </a:lnTo>
                <a:lnTo>
                  <a:pt x="268" y="59"/>
                </a:lnTo>
                <a:lnTo>
                  <a:pt x="270" y="83"/>
                </a:lnTo>
                <a:lnTo>
                  <a:pt x="270" y="111"/>
                </a:lnTo>
                <a:lnTo>
                  <a:pt x="271" y="143"/>
                </a:lnTo>
                <a:lnTo>
                  <a:pt x="271" y="176"/>
                </a:lnTo>
                <a:lnTo>
                  <a:pt x="273" y="211"/>
                </a:lnTo>
                <a:lnTo>
                  <a:pt x="273" y="246"/>
                </a:lnTo>
                <a:lnTo>
                  <a:pt x="273" y="281"/>
                </a:lnTo>
                <a:lnTo>
                  <a:pt x="274" y="316"/>
                </a:lnTo>
                <a:lnTo>
                  <a:pt x="274" y="349"/>
                </a:lnTo>
                <a:lnTo>
                  <a:pt x="276" y="380"/>
                </a:lnTo>
                <a:lnTo>
                  <a:pt x="276" y="407"/>
                </a:lnTo>
                <a:lnTo>
                  <a:pt x="277" y="432"/>
                </a:lnTo>
                <a:lnTo>
                  <a:pt x="277" y="454"/>
                </a:lnTo>
                <a:lnTo>
                  <a:pt x="279" y="471"/>
                </a:lnTo>
                <a:lnTo>
                  <a:pt x="279" y="483"/>
                </a:lnTo>
                <a:lnTo>
                  <a:pt x="279" y="491"/>
                </a:lnTo>
                <a:lnTo>
                  <a:pt x="280" y="496"/>
                </a:lnTo>
                <a:lnTo>
                  <a:pt x="280" y="494"/>
                </a:lnTo>
                <a:lnTo>
                  <a:pt x="282" y="490"/>
                </a:lnTo>
                <a:lnTo>
                  <a:pt x="282" y="481"/>
                </a:lnTo>
                <a:lnTo>
                  <a:pt x="283" y="468"/>
                </a:lnTo>
                <a:lnTo>
                  <a:pt x="283" y="451"/>
                </a:lnTo>
                <a:lnTo>
                  <a:pt x="283" y="432"/>
                </a:lnTo>
                <a:lnTo>
                  <a:pt x="285" y="409"/>
                </a:lnTo>
                <a:lnTo>
                  <a:pt x="285" y="384"/>
                </a:lnTo>
                <a:lnTo>
                  <a:pt x="286" y="356"/>
                </a:lnTo>
                <a:lnTo>
                  <a:pt x="286" y="329"/>
                </a:lnTo>
                <a:lnTo>
                  <a:pt x="287" y="298"/>
                </a:lnTo>
                <a:lnTo>
                  <a:pt x="287" y="269"/>
                </a:lnTo>
                <a:lnTo>
                  <a:pt x="287" y="239"/>
                </a:lnTo>
                <a:lnTo>
                  <a:pt x="289" y="210"/>
                </a:lnTo>
                <a:lnTo>
                  <a:pt x="289" y="181"/>
                </a:lnTo>
                <a:lnTo>
                  <a:pt x="290" y="154"/>
                </a:lnTo>
                <a:lnTo>
                  <a:pt x="290" y="128"/>
                </a:lnTo>
                <a:lnTo>
                  <a:pt x="292" y="104"/>
                </a:lnTo>
                <a:lnTo>
                  <a:pt x="292" y="82"/>
                </a:lnTo>
                <a:lnTo>
                  <a:pt x="292" y="61"/>
                </a:lnTo>
                <a:lnTo>
                  <a:pt x="293" y="44"/>
                </a:lnTo>
                <a:lnTo>
                  <a:pt x="293" y="30"/>
                </a:lnTo>
                <a:lnTo>
                  <a:pt x="295" y="18"/>
                </a:lnTo>
                <a:lnTo>
                  <a:pt x="295" y="9"/>
                </a:lnTo>
                <a:lnTo>
                  <a:pt x="296" y="3"/>
                </a:lnTo>
                <a:lnTo>
                  <a:pt x="296" y="0"/>
                </a:lnTo>
                <a:lnTo>
                  <a:pt x="298" y="0"/>
                </a:lnTo>
                <a:lnTo>
                  <a:pt x="298" y="3"/>
                </a:lnTo>
                <a:lnTo>
                  <a:pt x="298" y="9"/>
                </a:lnTo>
                <a:lnTo>
                  <a:pt x="299" y="18"/>
                </a:lnTo>
                <a:lnTo>
                  <a:pt x="299" y="30"/>
                </a:lnTo>
                <a:lnTo>
                  <a:pt x="301" y="43"/>
                </a:lnTo>
                <a:lnTo>
                  <a:pt x="301" y="59"/>
                </a:lnTo>
                <a:lnTo>
                  <a:pt x="302" y="76"/>
                </a:lnTo>
                <a:lnTo>
                  <a:pt x="302" y="95"/>
                </a:lnTo>
                <a:lnTo>
                  <a:pt x="302" y="117"/>
                </a:lnTo>
                <a:lnTo>
                  <a:pt x="303" y="140"/>
                </a:lnTo>
                <a:lnTo>
                  <a:pt x="303" y="163"/>
                </a:lnTo>
                <a:lnTo>
                  <a:pt x="305" y="188"/>
                </a:lnTo>
                <a:lnTo>
                  <a:pt x="305" y="214"/>
                </a:lnTo>
                <a:lnTo>
                  <a:pt x="306" y="239"/>
                </a:lnTo>
                <a:lnTo>
                  <a:pt x="306" y="265"/>
                </a:lnTo>
                <a:lnTo>
                  <a:pt x="306" y="291"/>
                </a:lnTo>
                <a:lnTo>
                  <a:pt x="308" y="316"/>
                </a:lnTo>
                <a:lnTo>
                  <a:pt x="308" y="340"/>
                </a:lnTo>
                <a:lnTo>
                  <a:pt x="309" y="364"/>
                </a:lnTo>
                <a:lnTo>
                  <a:pt x="309" y="385"/>
                </a:lnTo>
                <a:lnTo>
                  <a:pt x="311" y="406"/>
                </a:lnTo>
                <a:lnTo>
                  <a:pt x="311" y="425"/>
                </a:lnTo>
                <a:lnTo>
                  <a:pt x="311" y="442"/>
                </a:lnTo>
                <a:lnTo>
                  <a:pt x="312" y="457"/>
                </a:lnTo>
                <a:lnTo>
                  <a:pt x="312" y="470"/>
                </a:lnTo>
                <a:lnTo>
                  <a:pt x="314" y="480"/>
                </a:lnTo>
                <a:lnTo>
                  <a:pt x="314" y="487"/>
                </a:lnTo>
                <a:lnTo>
                  <a:pt x="315" y="493"/>
                </a:lnTo>
                <a:lnTo>
                  <a:pt x="315" y="496"/>
                </a:lnTo>
                <a:lnTo>
                  <a:pt x="317" y="496"/>
                </a:lnTo>
                <a:lnTo>
                  <a:pt x="317" y="493"/>
                </a:lnTo>
                <a:lnTo>
                  <a:pt x="317" y="487"/>
                </a:lnTo>
                <a:lnTo>
                  <a:pt x="318" y="480"/>
                </a:lnTo>
                <a:lnTo>
                  <a:pt x="318" y="470"/>
                </a:lnTo>
                <a:lnTo>
                  <a:pt x="319" y="457"/>
                </a:lnTo>
                <a:lnTo>
                  <a:pt x="319" y="442"/>
                </a:lnTo>
                <a:lnTo>
                  <a:pt x="321" y="425"/>
                </a:lnTo>
                <a:lnTo>
                  <a:pt x="321" y="406"/>
                </a:lnTo>
                <a:lnTo>
                  <a:pt x="321" y="385"/>
                </a:lnTo>
                <a:lnTo>
                  <a:pt x="322" y="362"/>
                </a:lnTo>
                <a:lnTo>
                  <a:pt x="322" y="339"/>
                </a:lnTo>
                <a:lnTo>
                  <a:pt x="324" y="314"/>
                </a:lnTo>
                <a:lnTo>
                  <a:pt x="324" y="290"/>
                </a:lnTo>
                <a:lnTo>
                  <a:pt x="325" y="265"/>
                </a:lnTo>
                <a:lnTo>
                  <a:pt x="325" y="239"/>
                </a:lnTo>
                <a:lnTo>
                  <a:pt x="325" y="213"/>
                </a:lnTo>
                <a:lnTo>
                  <a:pt x="327" y="188"/>
                </a:lnTo>
                <a:lnTo>
                  <a:pt x="327" y="163"/>
                </a:lnTo>
                <a:lnTo>
                  <a:pt x="328" y="140"/>
                </a:lnTo>
                <a:lnTo>
                  <a:pt x="328" y="117"/>
                </a:lnTo>
                <a:lnTo>
                  <a:pt x="330" y="95"/>
                </a:lnTo>
                <a:lnTo>
                  <a:pt x="330" y="76"/>
                </a:lnTo>
                <a:lnTo>
                  <a:pt x="330" y="59"/>
                </a:lnTo>
                <a:lnTo>
                  <a:pt x="331" y="43"/>
                </a:lnTo>
                <a:lnTo>
                  <a:pt x="331" y="30"/>
                </a:lnTo>
                <a:lnTo>
                  <a:pt x="333" y="18"/>
                </a:lnTo>
                <a:lnTo>
                  <a:pt x="333" y="9"/>
                </a:lnTo>
                <a:lnTo>
                  <a:pt x="334" y="3"/>
                </a:lnTo>
                <a:lnTo>
                  <a:pt x="334" y="0"/>
                </a:lnTo>
                <a:lnTo>
                  <a:pt x="336" y="3"/>
                </a:lnTo>
                <a:lnTo>
                  <a:pt x="336" y="9"/>
                </a:lnTo>
                <a:lnTo>
                  <a:pt x="337" y="16"/>
                </a:lnTo>
                <a:lnTo>
                  <a:pt x="337" y="28"/>
                </a:lnTo>
                <a:lnTo>
                  <a:pt x="338" y="43"/>
                </a:lnTo>
                <a:lnTo>
                  <a:pt x="338" y="59"/>
                </a:lnTo>
                <a:lnTo>
                  <a:pt x="340" y="77"/>
                </a:lnTo>
                <a:lnTo>
                  <a:pt x="340" y="98"/>
                </a:lnTo>
                <a:lnTo>
                  <a:pt x="340" y="121"/>
                </a:lnTo>
                <a:lnTo>
                  <a:pt x="341" y="146"/>
                </a:lnTo>
                <a:lnTo>
                  <a:pt x="341" y="173"/>
                </a:lnTo>
                <a:lnTo>
                  <a:pt x="343" y="201"/>
                </a:lnTo>
                <a:lnTo>
                  <a:pt x="343" y="229"/>
                </a:lnTo>
                <a:lnTo>
                  <a:pt x="344" y="258"/>
                </a:lnTo>
                <a:lnTo>
                  <a:pt x="344" y="287"/>
                </a:lnTo>
                <a:lnTo>
                  <a:pt x="344" y="316"/>
                </a:lnTo>
                <a:lnTo>
                  <a:pt x="346" y="345"/>
                </a:lnTo>
                <a:lnTo>
                  <a:pt x="346" y="371"/>
                </a:lnTo>
                <a:lnTo>
                  <a:pt x="347" y="397"/>
                </a:lnTo>
                <a:lnTo>
                  <a:pt x="347" y="420"/>
                </a:lnTo>
                <a:lnTo>
                  <a:pt x="349" y="441"/>
                </a:lnTo>
                <a:lnTo>
                  <a:pt x="349" y="459"/>
                </a:lnTo>
                <a:lnTo>
                  <a:pt x="349" y="474"/>
                </a:lnTo>
                <a:lnTo>
                  <a:pt x="350" y="486"/>
                </a:lnTo>
                <a:lnTo>
                  <a:pt x="350" y="493"/>
                </a:lnTo>
                <a:lnTo>
                  <a:pt x="352" y="496"/>
                </a:lnTo>
                <a:lnTo>
                  <a:pt x="352" y="494"/>
                </a:lnTo>
                <a:lnTo>
                  <a:pt x="353" y="490"/>
                </a:lnTo>
                <a:lnTo>
                  <a:pt x="353" y="480"/>
                </a:lnTo>
                <a:lnTo>
                  <a:pt x="353" y="465"/>
                </a:lnTo>
                <a:lnTo>
                  <a:pt x="354" y="448"/>
                </a:lnTo>
                <a:lnTo>
                  <a:pt x="354" y="426"/>
                </a:lnTo>
                <a:lnTo>
                  <a:pt x="356" y="400"/>
                </a:lnTo>
                <a:lnTo>
                  <a:pt x="356" y="372"/>
                </a:lnTo>
                <a:lnTo>
                  <a:pt x="357" y="342"/>
                </a:lnTo>
                <a:lnTo>
                  <a:pt x="357" y="308"/>
                </a:lnTo>
                <a:lnTo>
                  <a:pt x="359" y="274"/>
                </a:lnTo>
                <a:lnTo>
                  <a:pt x="359" y="239"/>
                </a:lnTo>
                <a:lnTo>
                  <a:pt x="359" y="204"/>
                </a:lnTo>
                <a:lnTo>
                  <a:pt x="360" y="169"/>
                </a:lnTo>
                <a:lnTo>
                  <a:pt x="360" y="137"/>
                </a:lnTo>
                <a:lnTo>
                  <a:pt x="362" y="107"/>
                </a:lnTo>
                <a:lnTo>
                  <a:pt x="362" y="79"/>
                </a:lnTo>
                <a:lnTo>
                  <a:pt x="363" y="54"/>
                </a:lnTo>
                <a:lnTo>
                  <a:pt x="363" y="34"/>
                </a:lnTo>
                <a:lnTo>
                  <a:pt x="363" y="18"/>
                </a:lnTo>
                <a:lnTo>
                  <a:pt x="365" y="8"/>
                </a:lnTo>
                <a:lnTo>
                  <a:pt x="365" y="2"/>
                </a:lnTo>
                <a:lnTo>
                  <a:pt x="366" y="0"/>
                </a:lnTo>
                <a:lnTo>
                  <a:pt x="366" y="5"/>
                </a:lnTo>
                <a:lnTo>
                  <a:pt x="368" y="15"/>
                </a:lnTo>
                <a:lnTo>
                  <a:pt x="368" y="31"/>
                </a:lnTo>
                <a:lnTo>
                  <a:pt x="368" y="50"/>
                </a:lnTo>
                <a:lnTo>
                  <a:pt x="369" y="75"/>
                </a:lnTo>
                <a:lnTo>
                  <a:pt x="369" y="102"/>
                </a:lnTo>
                <a:lnTo>
                  <a:pt x="370" y="133"/>
                </a:lnTo>
                <a:lnTo>
                  <a:pt x="370" y="166"/>
                </a:lnTo>
                <a:lnTo>
                  <a:pt x="372" y="201"/>
                </a:lnTo>
                <a:lnTo>
                  <a:pt x="372" y="237"/>
                </a:lnTo>
                <a:lnTo>
                  <a:pt x="372" y="274"/>
                </a:lnTo>
                <a:lnTo>
                  <a:pt x="373" y="310"/>
                </a:lnTo>
                <a:lnTo>
                  <a:pt x="373" y="345"/>
                </a:lnTo>
                <a:lnTo>
                  <a:pt x="375" y="377"/>
                </a:lnTo>
                <a:lnTo>
                  <a:pt x="375" y="407"/>
                </a:lnTo>
                <a:lnTo>
                  <a:pt x="376" y="433"/>
                </a:lnTo>
                <a:lnTo>
                  <a:pt x="376" y="455"/>
                </a:lnTo>
                <a:lnTo>
                  <a:pt x="378" y="473"/>
                </a:lnTo>
                <a:lnTo>
                  <a:pt x="378" y="486"/>
                </a:lnTo>
                <a:lnTo>
                  <a:pt x="378" y="493"/>
                </a:lnTo>
                <a:lnTo>
                  <a:pt x="379" y="496"/>
                </a:lnTo>
                <a:lnTo>
                  <a:pt x="379" y="493"/>
                </a:lnTo>
                <a:lnTo>
                  <a:pt x="381" y="484"/>
                </a:lnTo>
                <a:lnTo>
                  <a:pt x="381" y="471"/>
                </a:lnTo>
                <a:lnTo>
                  <a:pt x="382" y="452"/>
                </a:lnTo>
                <a:lnTo>
                  <a:pt x="382" y="430"/>
                </a:lnTo>
                <a:lnTo>
                  <a:pt x="382" y="403"/>
                </a:lnTo>
                <a:lnTo>
                  <a:pt x="384" y="372"/>
                </a:lnTo>
                <a:lnTo>
                  <a:pt x="384" y="340"/>
                </a:lnTo>
                <a:lnTo>
                  <a:pt x="385" y="305"/>
                </a:lnTo>
                <a:lnTo>
                  <a:pt x="385" y="269"/>
                </a:lnTo>
                <a:lnTo>
                  <a:pt x="387" y="233"/>
                </a:lnTo>
                <a:lnTo>
                  <a:pt x="387" y="197"/>
                </a:lnTo>
                <a:lnTo>
                  <a:pt x="387" y="162"/>
                </a:lnTo>
                <a:lnTo>
                  <a:pt x="388" y="128"/>
                </a:lnTo>
                <a:lnTo>
                  <a:pt x="388" y="98"/>
                </a:lnTo>
                <a:lnTo>
                  <a:pt x="389" y="70"/>
                </a:lnTo>
                <a:lnTo>
                  <a:pt x="389" y="47"/>
                </a:lnTo>
                <a:lnTo>
                  <a:pt x="391" y="28"/>
                </a:lnTo>
                <a:lnTo>
                  <a:pt x="391" y="14"/>
                </a:lnTo>
                <a:lnTo>
                  <a:pt x="391" y="5"/>
                </a:lnTo>
                <a:lnTo>
                  <a:pt x="392" y="0"/>
                </a:lnTo>
                <a:lnTo>
                  <a:pt x="392" y="2"/>
                </a:lnTo>
                <a:lnTo>
                  <a:pt x="394" y="9"/>
                </a:lnTo>
                <a:lnTo>
                  <a:pt x="394" y="21"/>
                </a:lnTo>
                <a:lnTo>
                  <a:pt x="395" y="37"/>
                </a:lnTo>
                <a:lnTo>
                  <a:pt x="395" y="59"/>
                </a:lnTo>
                <a:lnTo>
                  <a:pt x="395" y="83"/>
                </a:lnTo>
                <a:lnTo>
                  <a:pt x="397" y="111"/>
                </a:lnTo>
                <a:lnTo>
                  <a:pt x="397" y="143"/>
                </a:lnTo>
                <a:lnTo>
                  <a:pt x="398" y="176"/>
                </a:lnTo>
                <a:lnTo>
                  <a:pt x="398" y="211"/>
                </a:lnTo>
                <a:lnTo>
                  <a:pt x="400" y="246"/>
                </a:lnTo>
                <a:lnTo>
                  <a:pt x="400" y="281"/>
                </a:lnTo>
                <a:lnTo>
                  <a:pt x="401" y="316"/>
                </a:lnTo>
                <a:lnTo>
                  <a:pt x="401" y="349"/>
                </a:lnTo>
                <a:lnTo>
                  <a:pt x="401" y="380"/>
                </a:lnTo>
                <a:lnTo>
                  <a:pt x="403" y="407"/>
                </a:lnTo>
                <a:lnTo>
                  <a:pt x="403" y="432"/>
                </a:lnTo>
                <a:lnTo>
                  <a:pt x="404" y="454"/>
                </a:lnTo>
                <a:lnTo>
                  <a:pt x="404" y="471"/>
                </a:lnTo>
                <a:lnTo>
                  <a:pt x="405" y="483"/>
                </a:lnTo>
                <a:lnTo>
                  <a:pt x="405" y="491"/>
                </a:lnTo>
                <a:lnTo>
                  <a:pt x="405" y="496"/>
                </a:lnTo>
                <a:lnTo>
                  <a:pt x="407" y="494"/>
                </a:lnTo>
                <a:lnTo>
                  <a:pt x="407" y="490"/>
                </a:lnTo>
                <a:lnTo>
                  <a:pt x="408" y="481"/>
                </a:lnTo>
                <a:lnTo>
                  <a:pt x="408" y="468"/>
                </a:lnTo>
                <a:lnTo>
                  <a:pt x="410" y="451"/>
                </a:lnTo>
                <a:lnTo>
                  <a:pt x="410" y="432"/>
                </a:lnTo>
                <a:lnTo>
                  <a:pt x="410" y="409"/>
                </a:lnTo>
                <a:lnTo>
                  <a:pt x="411" y="384"/>
                </a:lnTo>
                <a:lnTo>
                  <a:pt x="411" y="356"/>
                </a:lnTo>
                <a:lnTo>
                  <a:pt x="413" y="329"/>
                </a:lnTo>
                <a:lnTo>
                  <a:pt x="413" y="298"/>
                </a:lnTo>
                <a:lnTo>
                  <a:pt x="414" y="269"/>
                </a:lnTo>
                <a:lnTo>
                  <a:pt x="414" y="239"/>
                </a:lnTo>
                <a:lnTo>
                  <a:pt x="414" y="210"/>
                </a:lnTo>
                <a:lnTo>
                  <a:pt x="416" y="181"/>
                </a:lnTo>
                <a:lnTo>
                  <a:pt x="416" y="154"/>
                </a:lnTo>
                <a:lnTo>
                  <a:pt x="417" y="128"/>
                </a:lnTo>
                <a:lnTo>
                  <a:pt x="417" y="104"/>
                </a:lnTo>
                <a:lnTo>
                  <a:pt x="419" y="82"/>
                </a:lnTo>
                <a:lnTo>
                  <a:pt x="419" y="61"/>
                </a:lnTo>
                <a:lnTo>
                  <a:pt x="420" y="44"/>
                </a:lnTo>
                <a:lnTo>
                  <a:pt x="420" y="30"/>
                </a:lnTo>
                <a:lnTo>
                  <a:pt x="420" y="18"/>
                </a:lnTo>
                <a:lnTo>
                  <a:pt x="421" y="9"/>
                </a:lnTo>
                <a:lnTo>
                  <a:pt x="421" y="3"/>
                </a:lnTo>
                <a:lnTo>
                  <a:pt x="423" y="0"/>
                </a:lnTo>
                <a:lnTo>
                  <a:pt x="424" y="3"/>
                </a:lnTo>
                <a:lnTo>
                  <a:pt x="424" y="9"/>
                </a:lnTo>
                <a:lnTo>
                  <a:pt x="424" y="18"/>
                </a:lnTo>
                <a:lnTo>
                  <a:pt x="426" y="30"/>
                </a:lnTo>
                <a:lnTo>
                  <a:pt x="426" y="43"/>
                </a:lnTo>
                <a:lnTo>
                  <a:pt x="427" y="59"/>
                </a:lnTo>
                <a:lnTo>
                  <a:pt x="427" y="76"/>
                </a:lnTo>
                <a:lnTo>
                  <a:pt x="429" y="95"/>
                </a:lnTo>
                <a:lnTo>
                  <a:pt x="429" y="117"/>
                </a:lnTo>
                <a:lnTo>
                  <a:pt x="429" y="140"/>
                </a:lnTo>
                <a:lnTo>
                  <a:pt x="430" y="163"/>
                </a:lnTo>
                <a:lnTo>
                  <a:pt x="430" y="188"/>
                </a:lnTo>
                <a:lnTo>
                  <a:pt x="432" y="214"/>
                </a:lnTo>
                <a:lnTo>
                  <a:pt x="432" y="239"/>
                </a:lnTo>
                <a:lnTo>
                  <a:pt x="433" y="265"/>
                </a:lnTo>
                <a:lnTo>
                  <a:pt x="433" y="291"/>
                </a:lnTo>
                <a:lnTo>
                  <a:pt x="433" y="316"/>
                </a:lnTo>
                <a:lnTo>
                  <a:pt x="435" y="340"/>
                </a:lnTo>
                <a:lnTo>
                  <a:pt x="435" y="364"/>
                </a:lnTo>
                <a:lnTo>
                  <a:pt x="436" y="385"/>
                </a:lnTo>
                <a:lnTo>
                  <a:pt x="436" y="406"/>
                </a:lnTo>
                <a:lnTo>
                  <a:pt x="438" y="425"/>
                </a:lnTo>
                <a:lnTo>
                  <a:pt x="438" y="442"/>
                </a:lnTo>
                <a:lnTo>
                  <a:pt x="439" y="457"/>
                </a:lnTo>
                <a:lnTo>
                  <a:pt x="439" y="470"/>
                </a:lnTo>
                <a:lnTo>
                  <a:pt x="439" y="480"/>
                </a:lnTo>
                <a:lnTo>
                  <a:pt x="440" y="487"/>
                </a:lnTo>
                <a:lnTo>
                  <a:pt x="440" y="493"/>
                </a:lnTo>
                <a:lnTo>
                  <a:pt x="442" y="496"/>
                </a:lnTo>
                <a:lnTo>
                  <a:pt x="443" y="493"/>
                </a:lnTo>
                <a:lnTo>
                  <a:pt x="443" y="487"/>
                </a:lnTo>
                <a:lnTo>
                  <a:pt x="443" y="480"/>
                </a:lnTo>
                <a:lnTo>
                  <a:pt x="445" y="470"/>
                </a:lnTo>
                <a:lnTo>
                  <a:pt x="445" y="457"/>
                </a:lnTo>
                <a:lnTo>
                  <a:pt x="446" y="442"/>
                </a:lnTo>
                <a:lnTo>
                  <a:pt x="446" y="425"/>
                </a:lnTo>
                <a:lnTo>
                  <a:pt x="448" y="406"/>
                </a:lnTo>
                <a:lnTo>
                  <a:pt x="448" y="385"/>
                </a:lnTo>
                <a:lnTo>
                  <a:pt x="448" y="362"/>
                </a:lnTo>
                <a:lnTo>
                  <a:pt x="449" y="339"/>
                </a:lnTo>
                <a:lnTo>
                  <a:pt x="449" y="316"/>
                </a:lnTo>
                <a:lnTo>
                  <a:pt x="451" y="290"/>
                </a:lnTo>
                <a:lnTo>
                  <a:pt x="451" y="265"/>
                </a:lnTo>
                <a:lnTo>
                  <a:pt x="452" y="239"/>
                </a:lnTo>
                <a:lnTo>
                  <a:pt x="452" y="213"/>
                </a:lnTo>
                <a:lnTo>
                  <a:pt x="452" y="188"/>
                </a:lnTo>
                <a:lnTo>
                  <a:pt x="454" y="163"/>
                </a:lnTo>
                <a:lnTo>
                  <a:pt x="454" y="140"/>
                </a:lnTo>
                <a:lnTo>
                  <a:pt x="455" y="118"/>
                </a:lnTo>
                <a:lnTo>
                  <a:pt x="455" y="96"/>
                </a:lnTo>
                <a:lnTo>
                  <a:pt x="456" y="77"/>
                </a:lnTo>
                <a:lnTo>
                  <a:pt x="456" y="60"/>
                </a:lnTo>
                <a:lnTo>
                  <a:pt x="456" y="44"/>
                </a:lnTo>
                <a:lnTo>
                  <a:pt x="458" y="31"/>
                </a:lnTo>
                <a:lnTo>
                  <a:pt x="458" y="19"/>
                </a:lnTo>
                <a:lnTo>
                  <a:pt x="459" y="11"/>
                </a:lnTo>
                <a:lnTo>
                  <a:pt x="459" y="5"/>
                </a:lnTo>
                <a:lnTo>
                  <a:pt x="461" y="2"/>
                </a:lnTo>
                <a:lnTo>
                  <a:pt x="461" y="0"/>
                </a:lnTo>
                <a:lnTo>
                  <a:pt x="462" y="2"/>
                </a:lnTo>
                <a:lnTo>
                  <a:pt x="462" y="6"/>
                </a:lnTo>
                <a:lnTo>
                  <a:pt x="462" y="14"/>
                </a:lnTo>
                <a:lnTo>
                  <a:pt x="464" y="24"/>
                </a:lnTo>
                <a:lnTo>
                  <a:pt x="464" y="35"/>
                </a:lnTo>
                <a:lnTo>
                  <a:pt x="465" y="50"/>
                </a:lnTo>
                <a:lnTo>
                  <a:pt x="465" y="66"/>
                </a:lnTo>
                <a:lnTo>
                  <a:pt x="467" y="85"/>
                </a:lnTo>
                <a:lnTo>
                  <a:pt x="467" y="105"/>
                </a:lnTo>
                <a:lnTo>
                  <a:pt x="467" y="127"/>
                </a:lnTo>
                <a:lnTo>
                  <a:pt x="468" y="150"/>
                </a:lnTo>
                <a:lnTo>
                  <a:pt x="468" y="173"/>
                </a:lnTo>
                <a:lnTo>
                  <a:pt x="470" y="198"/>
                </a:lnTo>
                <a:lnTo>
                  <a:pt x="470" y="224"/>
                </a:lnTo>
                <a:lnTo>
                  <a:pt x="471" y="250"/>
                </a:lnTo>
                <a:lnTo>
                  <a:pt x="471" y="275"/>
                </a:lnTo>
                <a:lnTo>
                  <a:pt x="471" y="301"/>
                </a:lnTo>
                <a:lnTo>
                  <a:pt x="472" y="326"/>
                </a:lnTo>
                <a:lnTo>
                  <a:pt x="472" y="349"/>
                </a:lnTo>
                <a:lnTo>
                  <a:pt x="474" y="372"/>
                </a:lnTo>
                <a:lnTo>
                  <a:pt x="474" y="394"/>
                </a:lnTo>
                <a:lnTo>
                  <a:pt x="475" y="413"/>
                </a:lnTo>
                <a:lnTo>
                  <a:pt x="475" y="432"/>
                </a:lnTo>
                <a:lnTo>
                  <a:pt x="475" y="448"/>
                </a:lnTo>
                <a:lnTo>
                  <a:pt x="477" y="462"/>
                </a:lnTo>
                <a:lnTo>
                  <a:pt x="477" y="474"/>
                </a:lnTo>
                <a:lnTo>
                  <a:pt x="478" y="483"/>
                </a:lnTo>
                <a:lnTo>
                  <a:pt x="478" y="490"/>
                </a:lnTo>
                <a:lnTo>
                  <a:pt x="480" y="494"/>
                </a:lnTo>
                <a:lnTo>
                  <a:pt x="480" y="496"/>
                </a:lnTo>
                <a:lnTo>
                  <a:pt x="481" y="494"/>
                </a:lnTo>
                <a:lnTo>
                  <a:pt x="481" y="491"/>
                </a:lnTo>
                <a:lnTo>
                  <a:pt x="481" y="484"/>
                </a:lnTo>
                <a:lnTo>
                  <a:pt x="483" y="475"/>
                </a:lnTo>
                <a:lnTo>
                  <a:pt x="483" y="464"/>
                </a:lnTo>
                <a:lnTo>
                  <a:pt x="484" y="451"/>
                </a:lnTo>
                <a:lnTo>
                  <a:pt x="484" y="435"/>
                </a:lnTo>
                <a:lnTo>
                  <a:pt x="486" y="417"/>
                </a:lnTo>
                <a:lnTo>
                  <a:pt x="486" y="397"/>
                </a:lnTo>
                <a:lnTo>
                  <a:pt x="486" y="377"/>
                </a:lnTo>
                <a:lnTo>
                  <a:pt x="487" y="353"/>
                </a:lnTo>
                <a:lnTo>
                  <a:pt x="487" y="330"/>
                </a:lnTo>
                <a:lnTo>
                  <a:pt x="489" y="305"/>
                </a:lnTo>
                <a:lnTo>
                  <a:pt x="489" y="279"/>
                </a:lnTo>
                <a:lnTo>
                  <a:pt x="490" y="255"/>
                </a:lnTo>
                <a:lnTo>
                  <a:pt x="490" y="229"/>
                </a:lnTo>
                <a:lnTo>
                  <a:pt x="490" y="204"/>
                </a:lnTo>
                <a:lnTo>
                  <a:pt x="491" y="178"/>
                </a:lnTo>
                <a:lnTo>
                  <a:pt x="491" y="154"/>
                </a:lnTo>
                <a:lnTo>
                  <a:pt x="493" y="131"/>
                </a:lnTo>
                <a:lnTo>
                  <a:pt x="493" y="109"/>
                </a:lnTo>
                <a:lnTo>
                  <a:pt x="494" y="89"/>
                </a:lnTo>
                <a:lnTo>
                  <a:pt x="494" y="70"/>
                </a:lnTo>
                <a:lnTo>
                  <a:pt x="494" y="53"/>
                </a:lnTo>
                <a:lnTo>
                  <a:pt x="496" y="38"/>
                </a:lnTo>
                <a:lnTo>
                  <a:pt x="496" y="25"/>
                </a:lnTo>
                <a:lnTo>
                  <a:pt x="497" y="15"/>
                </a:lnTo>
                <a:lnTo>
                  <a:pt x="497" y="8"/>
                </a:lnTo>
                <a:lnTo>
                  <a:pt x="499" y="3"/>
                </a:lnTo>
                <a:lnTo>
                  <a:pt x="499" y="0"/>
                </a:lnTo>
                <a:lnTo>
                  <a:pt x="500" y="0"/>
                </a:lnTo>
                <a:lnTo>
                  <a:pt x="500" y="3"/>
                </a:lnTo>
                <a:lnTo>
                  <a:pt x="500" y="9"/>
                </a:lnTo>
                <a:lnTo>
                  <a:pt x="502" y="18"/>
                </a:lnTo>
                <a:lnTo>
                  <a:pt x="502" y="28"/>
                </a:lnTo>
                <a:lnTo>
                  <a:pt x="503" y="41"/>
                </a:lnTo>
                <a:lnTo>
                  <a:pt x="503" y="56"/>
                </a:lnTo>
                <a:lnTo>
                  <a:pt x="505" y="73"/>
                </a:lnTo>
                <a:lnTo>
                  <a:pt x="505" y="92"/>
                </a:lnTo>
                <a:lnTo>
                  <a:pt x="505" y="114"/>
                </a:lnTo>
                <a:lnTo>
                  <a:pt x="506" y="136"/>
                </a:lnTo>
                <a:lnTo>
                  <a:pt x="506" y="159"/>
                </a:lnTo>
                <a:lnTo>
                  <a:pt x="507" y="183"/>
                </a:lnTo>
                <a:lnTo>
                  <a:pt x="507" y="208"/>
                </a:lnTo>
                <a:lnTo>
                  <a:pt x="509" y="234"/>
                </a:lnTo>
                <a:lnTo>
                  <a:pt x="509" y="260"/>
                </a:lnTo>
                <a:lnTo>
                  <a:pt x="509" y="285"/>
                </a:lnTo>
                <a:lnTo>
                  <a:pt x="510" y="310"/>
                </a:lnTo>
                <a:lnTo>
                  <a:pt x="510" y="335"/>
                </a:lnTo>
                <a:lnTo>
                  <a:pt x="512" y="358"/>
                </a:lnTo>
                <a:lnTo>
                  <a:pt x="512" y="381"/>
                </a:lnTo>
                <a:lnTo>
                  <a:pt x="513" y="401"/>
                </a:lnTo>
                <a:lnTo>
                  <a:pt x="513" y="422"/>
                </a:lnTo>
                <a:lnTo>
                  <a:pt x="513" y="439"/>
                </a:lnTo>
                <a:lnTo>
                  <a:pt x="515" y="454"/>
                </a:lnTo>
                <a:lnTo>
                  <a:pt x="515" y="467"/>
                </a:lnTo>
                <a:lnTo>
                  <a:pt x="516" y="478"/>
                </a:lnTo>
                <a:lnTo>
                  <a:pt x="516" y="486"/>
                </a:lnTo>
                <a:lnTo>
                  <a:pt x="518" y="491"/>
                </a:lnTo>
                <a:lnTo>
                  <a:pt x="518" y="496"/>
                </a:lnTo>
                <a:lnTo>
                  <a:pt x="519" y="493"/>
                </a:lnTo>
                <a:lnTo>
                  <a:pt x="519" y="488"/>
                </a:lnTo>
                <a:lnTo>
                  <a:pt x="521" y="481"/>
                </a:lnTo>
                <a:lnTo>
                  <a:pt x="521" y="471"/>
                </a:lnTo>
                <a:lnTo>
                  <a:pt x="522" y="459"/>
                </a:lnTo>
                <a:lnTo>
                  <a:pt x="522" y="445"/>
                </a:lnTo>
                <a:lnTo>
                  <a:pt x="523" y="427"/>
                </a:lnTo>
                <a:lnTo>
                  <a:pt x="523" y="410"/>
                </a:lnTo>
                <a:lnTo>
                  <a:pt x="523" y="390"/>
                </a:lnTo>
                <a:lnTo>
                  <a:pt x="525" y="368"/>
                </a:lnTo>
                <a:lnTo>
                  <a:pt x="525" y="345"/>
                </a:lnTo>
                <a:lnTo>
                  <a:pt x="526" y="320"/>
                </a:lnTo>
                <a:lnTo>
                  <a:pt x="526" y="295"/>
                </a:lnTo>
                <a:lnTo>
                  <a:pt x="528" y="269"/>
                </a:lnTo>
                <a:lnTo>
                  <a:pt x="528" y="244"/>
                </a:lnTo>
                <a:lnTo>
                  <a:pt x="528" y="218"/>
                </a:lnTo>
                <a:lnTo>
                  <a:pt x="529" y="194"/>
                </a:lnTo>
                <a:lnTo>
                  <a:pt x="529" y="169"/>
                </a:lnTo>
                <a:lnTo>
                  <a:pt x="531" y="144"/>
                </a:lnTo>
                <a:lnTo>
                  <a:pt x="531" y="122"/>
                </a:lnTo>
                <a:lnTo>
                  <a:pt x="532" y="101"/>
                </a:lnTo>
                <a:lnTo>
                  <a:pt x="532" y="80"/>
                </a:lnTo>
                <a:lnTo>
                  <a:pt x="532" y="63"/>
                </a:lnTo>
                <a:lnTo>
                  <a:pt x="534" y="47"/>
                </a:lnTo>
                <a:lnTo>
                  <a:pt x="534" y="32"/>
                </a:lnTo>
                <a:lnTo>
                  <a:pt x="535" y="21"/>
                </a:lnTo>
                <a:lnTo>
                  <a:pt x="535" y="12"/>
                </a:lnTo>
                <a:lnTo>
                  <a:pt x="537" y="6"/>
                </a:lnTo>
                <a:lnTo>
                  <a:pt x="537" y="2"/>
                </a:lnTo>
                <a:lnTo>
                  <a:pt x="537" y="0"/>
                </a:lnTo>
                <a:lnTo>
                  <a:pt x="538" y="2"/>
                </a:lnTo>
                <a:lnTo>
                  <a:pt x="538" y="6"/>
                </a:lnTo>
                <a:lnTo>
                  <a:pt x="540" y="12"/>
                </a:lnTo>
                <a:lnTo>
                  <a:pt x="540" y="21"/>
                </a:lnTo>
                <a:lnTo>
                  <a:pt x="541" y="32"/>
                </a:lnTo>
                <a:lnTo>
                  <a:pt x="541" y="47"/>
                </a:lnTo>
                <a:lnTo>
                  <a:pt x="542" y="63"/>
                </a:lnTo>
                <a:lnTo>
                  <a:pt x="542" y="80"/>
                </a:lnTo>
                <a:lnTo>
                  <a:pt x="542" y="101"/>
                </a:lnTo>
                <a:lnTo>
                  <a:pt x="544" y="122"/>
                </a:lnTo>
                <a:lnTo>
                  <a:pt x="544" y="144"/>
                </a:lnTo>
                <a:lnTo>
                  <a:pt x="545" y="169"/>
                </a:lnTo>
                <a:lnTo>
                  <a:pt x="545" y="194"/>
                </a:lnTo>
                <a:lnTo>
                  <a:pt x="547" y="218"/>
                </a:lnTo>
                <a:lnTo>
                  <a:pt x="547" y="244"/>
                </a:lnTo>
                <a:lnTo>
                  <a:pt x="547" y="269"/>
                </a:lnTo>
                <a:lnTo>
                  <a:pt x="548" y="295"/>
                </a:lnTo>
                <a:lnTo>
                  <a:pt x="548" y="320"/>
                </a:lnTo>
                <a:lnTo>
                  <a:pt x="550" y="345"/>
                </a:lnTo>
                <a:lnTo>
                  <a:pt x="550" y="368"/>
                </a:lnTo>
                <a:lnTo>
                  <a:pt x="551" y="390"/>
                </a:lnTo>
                <a:lnTo>
                  <a:pt x="551" y="410"/>
                </a:lnTo>
                <a:lnTo>
                  <a:pt x="551" y="427"/>
                </a:lnTo>
                <a:lnTo>
                  <a:pt x="553" y="445"/>
                </a:lnTo>
                <a:lnTo>
                  <a:pt x="553" y="459"/>
                </a:lnTo>
                <a:lnTo>
                  <a:pt x="554" y="471"/>
                </a:lnTo>
                <a:lnTo>
                  <a:pt x="554" y="481"/>
                </a:lnTo>
                <a:lnTo>
                  <a:pt x="556" y="488"/>
                </a:lnTo>
                <a:lnTo>
                  <a:pt x="556" y="493"/>
                </a:lnTo>
                <a:lnTo>
                  <a:pt x="556" y="496"/>
                </a:lnTo>
                <a:lnTo>
                  <a:pt x="557" y="496"/>
                </a:lnTo>
                <a:lnTo>
                  <a:pt x="557" y="491"/>
                </a:lnTo>
                <a:lnTo>
                  <a:pt x="558" y="486"/>
                </a:lnTo>
                <a:lnTo>
                  <a:pt x="558" y="478"/>
                </a:lnTo>
                <a:lnTo>
                  <a:pt x="560" y="467"/>
                </a:lnTo>
                <a:lnTo>
                  <a:pt x="560" y="454"/>
                </a:lnTo>
                <a:lnTo>
                  <a:pt x="561" y="439"/>
                </a:lnTo>
                <a:lnTo>
                  <a:pt x="561" y="422"/>
                </a:lnTo>
                <a:lnTo>
                  <a:pt x="561" y="401"/>
                </a:lnTo>
                <a:lnTo>
                  <a:pt x="563" y="381"/>
                </a:lnTo>
                <a:lnTo>
                  <a:pt x="563" y="358"/>
                </a:lnTo>
                <a:lnTo>
                  <a:pt x="564" y="335"/>
                </a:lnTo>
                <a:lnTo>
                  <a:pt x="564" y="310"/>
                </a:lnTo>
                <a:lnTo>
                  <a:pt x="566" y="285"/>
                </a:lnTo>
                <a:lnTo>
                  <a:pt x="566" y="260"/>
                </a:lnTo>
                <a:lnTo>
                  <a:pt x="566" y="234"/>
                </a:lnTo>
                <a:lnTo>
                  <a:pt x="567" y="208"/>
                </a:lnTo>
                <a:lnTo>
                  <a:pt x="567" y="183"/>
                </a:lnTo>
                <a:lnTo>
                  <a:pt x="569" y="159"/>
                </a:lnTo>
                <a:lnTo>
                  <a:pt x="569" y="136"/>
                </a:lnTo>
              </a:path>
            </a:pathLst>
          </a:custGeom>
          <a:noFill/>
          <a:ln w="19050" cmpd="sng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826" name="AutoShape 18"/>
          <p:cNvSpPr>
            <a:spLocks noChangeArrowheads="1"/>
          </p:cNvSpPr>
          <p:nvPr/>
        </p:nvSpPr>
        <p:spPr bwMode="auto">
          <a:xfrm>
            <a:off x="2286000" y="2514600"/>
            <a:ext cx="519113" cy="609600"/>
          </a:xfrm>
          <a:custGeom>
            <a:avLst/>
            <a:gdLst>
              <a:gd name="G0" fmla="+- -336857 0 0"/>
              <a:gd name="G1" fmla="+- -4109403 0 0"/>
              <a:gd name="G2" fmla="+- -336857 0 -4109403"/>
              <a:gd name="G3" fmla="+- 10800 0 0"/>
              <a:gd name="G4" fmla="+- 0 0 -336857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864 0 0"/>
              <a:gd name="G9" fmla="+- 0 0 -4109403"/>
              <a:gd name="G10" fmla="+- 6864 0 2700"/>
              <a:gd name="G11" fmla="cos G10 -336857"/>
              <a:gd name="G12" fmla="sin G10 -336857"/>
              <a:gd name="G13" fmla="cos 13500 -336857"/>
              <a:gd name="G14" fmla="sin 13500 -336857"/>
              <a:gd name="G15" fmla="+- G11 10800 0"/>
              <a:gd name="G16" fmla="+- G12 10800 0"/>
              <a:gd name="G17" fmla="+- G13 10800 0"/>
              <a:gd name="G18" fmla="+- G14 10800 0"/>
              <a:gd name="G19" fmla="*/ 6864 1 2"/>
              <a:gd name="G20" fmla="+- G19 5400 0"/>
              <a:gd name="G21" fmla="cos G20 -336857"/>
              <a:gd name="G22" fmla="sin G20 -336857"/>
              <a:gd name="G23" fmla="+- G21 10800 0"/>
              <a:gd name="G24" fmla="+- G12 G23 G22"/>
              <a:gd name="G25" fmla="+- G22 G23 G11"/>
              <a:gd name="G26" fmla="cos 10800 -336857"/>
              <a:gd name="G27" fmla="sin 10800 -336857"/>
              <a:gd name="G28" fmla="cos 6864 -336857"/>
              <a:gd name="G29" fmla="sin 6864 -336857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4109403"/>
              <a:gd name="G36" fmla="sin G34 -4109403"/>
              <a:gd name="G37" fmla="+/ -4109403 -336857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864 G39"/>
              <a:gd name="G43" fmla="sin 686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9761 w 21600"/>
              <a:gd name="T5" fmla="*/ 4772 h 21600"/>
              <a:gd name="T6" fmla="*/ 14850 w 21600"/>
              <a:gd name="T7" fmla="*/ 2951 h 21600"/>
              <a:gd name="T8" fmla="*/ 16495 w 21600"/>
              <a:gd name="T9" fmla="*/ 6969 h 21600"/>
              <a:gd name="T10" fmla="*/ 24245 w 21600"/>
              <a:gd name="T11" fmla="*/ 9590 h 21600"/>
              <a:gd name="T12" fmla="*/ 20014 w 21600"/>
              <a:gd name="T13" fmla="*/ 14657 h 21600"/>
              <a:gd name="T14" fmla="*/ 14947 w 21600"/>
              <a:gd name="T15" fmla="*/ 104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36" y="10185"/>
                </a:moveTo>
                <a:cubicBezTo>
                  <a:pt x="17426" y="7846"/>
                  <a:pt x="16034" y="5777"/>
                  <a:pt x="13947" y="4700"/>
                </a:cubicBezTo>
                <a:lnTo>
                  <a:pt x="15752" y="1202"/>
                </a:lnTo>
                <a:cubicBezTo>
                  <a:pt x="19036" y="2896"/>
                  <a:pt x="21225" y="6152"/>
                  <a:pt x="21556" y="9832"/>
                </a:cubicBezTo>
                <a:lnTo>
                  <a:pt x="24245" y="9590"/>
                </a:lnTo>
                <a:lnTo>
                  <a:pt x="20014" y="14657"/>
                </a:lnTo>
                <a:lnTo>
                  <a:pt x="14947" y="10426"/>
                </a:lnTo>
                <a:lnTo>
                  <a:pt x="17636" y="10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27" name="AutoShape 19"/>
          <p:cNvSpPr>
            <a:spLocks noChangeArrowheads="1"/>
          </p:cNvSpPr>
          <p:nvPr/>
        </p:nvSpPr>
        <p:spPr bwMode="auto">
          <a:xfrm>
            <a:off x="3429000" y="2514600"/>
            <a:ext cx="519113" cy="609600"/>
          </a:xfrm>
          <a:custGeom>
            <a:avLst/>
            <a:gdLst>
              <a:gd name="G0" fmla="+- -336857 0 0"/>
              <a:gd name="G1" fmla="+- -4109403 0 0"/>
              <a:gd name="G2" fmla="+- -336857 0 -4109403"/>
              <a:gd name="G3" fmla="+- 10800 0 0"/>
              <a:gd name="G4" fmla="+- 0 0 -336857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864 0 0"/>
              <a:gd name="G9" fmla="+- 0 0 -4109403"/>
              <a:gd name="G10" fmla="+- 6864 0 2700"/>
              <a:gd name="G11" fmla="cos G10 -336857"/>
              <a:gd name="G12" fmla="sin G10 -336857"/>
              <a:gd name="G13" fmla="cos 13500 -336857"/>
              <a:gd name="G14" fmla="sin 13500 -336857"/>
              <a:gd name="G15" fmla="+- G11 10800 0"/>
              <a:gd name="G16" fmla="+- G12 10800 0"/>
              <a:gd name="G17" fmla="+- G13 10800 0"/>
              <a:gd name="G18" fmla="+- G14 10800 0"/>
              <a:gd name="G19" fmla="*/ 6864 1 2"/>
              <a:gd name="G20" fmla="+- G19 5400 0"/>
              <a:gd name="G21" fmla="cos G20 -336857"/>
              <a:gd name="G22" fmla="sin G20 -336857"/>
              <a:gd name="G23" fmla="+- G21 10800 0"/>
              <a:gd name="G24" fmla="+- G12 G23 G22"/>
              <a:gd name="G25" fmla="+- G22 G23 G11"/>
              <a:gd name="G26" fmla="cos 10800 -336857"/>
              <a:gd name="G27" fmla="sin 10800 -336857"/>
              <a:gd name="G28" fmla="cos 6864 -336857"/>
              <a:gd name="G29" fmla="sin 6864 -336857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4109403"/>
              <a:gd name="G36" fmla="sin G34 -4109403"/>
              <a:gd name="G37" fmla="+/ -4109403 -336857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864 G39"/>
              <a:gd name="G43" fmla="sin 686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9761 w 21600"/>
              <a:gd name="T5" fmla="*/ 4772 h 21600"/>
              <a:gd name="T6" fmla="*/ 14850 w 21600"/>
              <a:gd name="T7" fmla="*/ 2951 h 21600"/>
              <a:gd name="T8" fmla="*/ 16495 w 21600"/>
              <a:gd name="T9" fmla="*/ 6969 h 21600"/>
              <a:gd name="T10" fmla="*/ 24245 w 21600"/>
              <a:gd name="T11" fmla="*/ 9590 h 21600"/>
              <a:gd name="T12" fmla="*/ 20014 w 21600"/>
              <a:gd name="T13" fmla="*/ 14657 h 21600"/>
              <a:gd name="T14" fmla="*/ 14947 w 21600"/>
              <a:gd name="T15" fmla="*/ 104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36" y="10185"/>
                </a:moveTo>
                <a:cubicBezTo>
                  <a:pt x="17426" y="7846"/>
                  <a:pt x="16034" y="5777"/>
                  <a:pt x="13947" y="4700"/>
                </a:cubicBezTo>
                <a:lnTo>
                  <a:pt x="15752" y="1202"/>
                </a:lnTo>
                <a:cubicBezTo>
                  <a:pt x="19036" y="2896"/>
                  <a:pt x="21225" y="6152"/>
                  <a:pt x="21556" y="9832"/>
                </a:cubicBezTo>
                <a:lnTo>
                  <a:pt x="24245" y="9590"/>
                </a:lnTo>
                <a:lnTo>
                  <a:pt x="20014" y="14657"/>
                </a:lnTo>
                <a:lnTo>
                  <a:pt x="14947" y="10426"/>
                </a:lnTo>
                <a:lnTo>
                  <a:pt x="17636" y="10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28" name="AutoShape 20"/>
          <p:cNvSpPr>
            <a:spLocks noChangeArrowheads="1"/>
          </p:cNvSpPr>
          <p:nvPr/>
        </p:nvSpPr>
        <p:spPr bwMode="auto">
          <a:xfrm>
            <a:off x="4724400" y="2514600"/>
            <a:ext cx="519113" cy="609600"/>
          </a:xfrm>
          <a:custGeom>
            <a:avLst/>
            <a:gdLst>
              <a:gd name="G0" fmla="+- -336857 0 0"/>
              <a:gd name="G1" fmla="+- -4109403 0 0"/>
              <a:gd name="G2" fmla="+- -336857 0 -4109403"/>
              <a:gd name="G3" fmla="+- 10800 0 0"/>
              <a:gd name="G4" fmla="+- 0 0 -336857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864 0 0"/>
              <a:gd name="G9" fmla="+- 0 0 -4109403"/>
              <a:gd name="G10" fmla="+- 6864 0 2700"/>
              <a:gd name="G11" fmla="cos G10 -336857"/>
              <a:gd name="G12" fmla="sin G10 -336857"/>
              <a:gd name="G13" fmla="cos 13500 -336857"/>
              <a:gd name="G14" fmla="sin 13500 -336857"/>
              <a:gd name="G15" fmla="+- G11 10800 0"/>
              <a:gd name="G16" fmla="+- G12 10800 0"/>
              <a:gd name="G17" fmla="+- G13 10800 0"/>
              <a:gd name="G18" fmla="+- G14 10800 0"/>
              <a:gd name="G19" fmla="*/ 6864 1 2"/>
              <a:gd name="G20" fmla="+- G19 5400 0"/>
              <a:gd name="G21" fmla="cos G20 -336857"/>
              <a:gd name="G22" fmla="sin G20 -336857"/>
              <a:gd name="G23" fmla="+- G21 10800 0"/>
              <a:gd name="G24" fmla="+- G12 G23 G22"/>
              <a:gd name="G25" fmla="+- G22 G23 G11"/>
              <a:gd name="G26" fmla="cos 10800 -336857"/>
              <a:gd name="G27" fmla="sin 10800 -336857"/>
              <a:gd name="G28" fmla="cos 6864 -336857"/>
              <a:gd name="G29" fmla="sin 6864 -336857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4109403"/>
              <a:gd name="G36" fmla="sin G34 -4109403"/>
              <a:gd name="G37" fmla="+/ -4109403 -336857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864 G39"/>
              <a:gd name="G43" fmla="sin 686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9761 w 21600"/>
              <a:gd name="T5" fmla="*/ 4772 h 21600"/>
              <a:gd name="T6" fmla="*/ 14850 w 21600"/>
              <a:gd name="T7" fmla="*/ 2951 h 21600"/>
              <a:gd name="T8" fmla="*/ 16495 w 21600"/>
              <a:gd name="T9" fmla="*/ 6969 h 21600"/>
              <a:gd name="T10" fmla="*/ 24245 w 21600"/>
              <a:gd name="T11" fmla="*/ 9590 h 21600"/>
              <a:gd name="T12" fmla="*/ 20014 w 21600"/>
              <a:gd name="T13" fmla="*/ 14657 h 21600"/>
              <a:gd name="T14" fmla="*/ 14947 w 21600"/>
              <a:gd name="T15" fmla="*/ 104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36" y="10185"/>
                </a:moveTo>
                <a:cubicBezTo>
                  <a:pt x="17426" y="7846"/>
                  <a:pt x="16034" y="5777"/>
                  <a:pt x="13947" y="4700"/>
                </a:cubicBezTo>
                <a:lnTo>
                  <a:pt x="15752" y="1202"/>
                </a:lnTo>
                <a:cubicBezTo>
                  <a:pt x="19036" y="2896"/>
                  <a:pt x="21225" y="6152"/>
                  <a:pt x="21556" y="9832"/>
                </a:cubicBezTo>
                <a:lnTo>
                  <a:pt x="24245" y="9590"/>
                </a:lnTo>
                <a:lnTo>
                  <a:pt x="20014" y="14657"/>
                </a:lnTo>
                <a:lnTo>
                  <a:pt x="14947" y="10426"/>
                </a:lnTo>
                <a:lnTo>
                  <a:pt x="17636" y="10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111636" name="Object 21"/>
          <p:cNvGraphicFramePr>
            <a:graphicFrameLocks noChangeAspect="1"/>
          </p:cNvGraphicFramePr>
          <p:nvPr/>
        </p:nvGraphicFramePr>
        <p:xfrm>
          <a:off x="1905000" y="4876800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97" name="Equation" r:id="rId4" imgW="1333500" imgH="469900" progId="Equation.3">
                  <p:embed/>
                </p:oleObj>
              </mc:Choice>
              <mc:Fallback>
                <p:oleObj name="Equation" r:id="rId4" imgW="1333500" imgH="4699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876800"/>
                        <a:ext cx="1333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30" name="Text Box 22"/>
          <p:cNvSpPr txBox="1">
            <a:spLocks noChangeArrowheads="1"/>
          </p:cNvSpPr>
          <p:nvPr/>
        </p:nvSpPr>
        <p:spPr bwMode="auto">
          <a:xfrm>
            <a:off x="3733800" y="4837113"/>
            <a:ext cx="3292475" cy="6492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74998"/>
              </a:schemeClr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200" b="1">
                <a:solidFill>
                  <a:schemeClr val="tx1"/>
                </a:solidFill>
                <a:cs typeface="+mn-cs"/>
              </a:rPr>
              <a:t>frequency is the time-derivative of the phase</a:t>
            </a:r>
            <a:endParaRPr lang="en-US" sz="1200">
              <a:solidFill>
                <a:schemeClr val="tx1"/>
              </a:solidFill>
              <a:cs typeface="+mn-cs"/>
            </a:endParaRPr>
          </a:p>
          <a:p>
            <a:pPr algn="l" eaLnBrk="0" hangingPunct="0">
              <a:defRPr/>
            </a:pPr>
            <a:r>
              <a:rPr lang="en-US" sz="1200">
                <a:solidFill>
                  <a:schemeClr val="tx1"/>
                </a:solidFill>
                <a:cs typeface="+mn-cs"/>
              </a:rPr>
              <a:t>since the phase is proportional to the integral of </a:t>
            </a:r>
            <a:r>
              <a:rPr lang="en-US" sz="1200" i="1">
                <a:solidFill>
                  <a:schemeClr val="tx1"/>
                </a:solidFill>
                <a:cs typeface="+mn-cs"/>
              </a:rPr>
              <a:t>m</a:t>
            </a:r>
            <a:r>
              <a:rPr lang="en-US" sz="1200">
                <a:solidFill>
                  <a:schemeClr val="tx1"/>
                </a:solidFill>
                <a:cs typeface="+mn-cs"/>
              </a:rPr>
              <a:t>(</a:t>
            </a:r>
            <a:r>
              <a:rPr lang="en-US" sz="1200" i="1">
                <a:solidFill>
                  <a:schemeClr val="tx1"/>
                </a:solidFill>
                <a:cs typeface="+mn-cs"/>
              </a:rPr>
              <a:t>t</a:t>
            </a:r>
            <a:r>
              <a:rPr lang="en-US" sz="1200">
                <a:solidFill>
                  <a:schemeClr val="tx1"/>
                </a:solidFill>
                <a:cs typeface="+mn-cs"/>
              </a:rPr>
              <a:t>), the frequency is proportional to </a:t>
            </a:r>
            <a:r>
              <a:rPr lang="en-US" sz="1200" i="1">
                <a:solidFill>
                  <a:schemeClr val="tx1"/>
                </a:solidFill>
                <a:cs typeface="+mn-cs"/>
              </a:rPr>
              <a:t>m</a:t>
            </a:r>
            <a:r>
              <a:rPr lang="en-US" sz="1200">
                <a:solidFill>
                  <a:schemeClr val="tx1"/>
                </a:solidFill>
                <a:cs typeface="+mn-cs"/>
              </a:rPr>
              <a:t>(</a:t>
            </a:r>
            <a:r>
              <a:rPr lang="en-US" sz="1200" i="1">
                <a:solidFill>
                  <a:schemeClr val="tx1"/>
                </a:solidFill>
                <a:cs typeface="+mn-cs"/>
              </a:rPr>
              <a:t>t</a:t>
            </a:r>
            <a:r>
              <a:rPr lang="en-US" sz="1200">
                <a:solidFill>
                  <a:schemeClr val="tx1"/>
                </a:solidFill>
                <a:cs typeface="+mn-cs"/>
              </a:rPr>
              <a:t>).</a:t>
            </a:r>
          </a:p>
        </p:txBody>
      </p:sp>
      <p:sp>
        <p:nvSpPr>
          <p:cNvPr id="119831" name="Freeform 23"/>
          <p:cNvSpPr>
            <a:spLocks/>
          </p:cNvSpPr>
          <p:nvPr/>
        </p:nvSpPr>
        <p:spPr bwMode="auto">
          <a:xfrm flipH="1" flipV="1">
            <a:off x="3276600" y="5105400"/>
            <a:ext cx="381000" cy="101600"/>
          </a:xfrm>
          <a:custGeom>
            <a:avLst/>
            <a:gdLst>
              <a:gd name="T0" fmla="*/ 0 w 240"/>
              <a:gd name="T1" fmla="*/ 8 h 64"/>
              <a:gd name="T2" fmla="*/ 144 w 240"/>
              <a:gd name="T3" fmla="*/ 8 h 64"/>
              <a:gd name="T4" fmla="*/ 96 w 240"/>
              <a:gd name="T5" fmla="*/ 56 h 64"/>
              <a:gd name="T6" fmla="*/ 240 w 240"/>
              <a:gd name="T7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0" h="64">
                <a:moveTo>
                  <a:pt x="0" y="8"/>
                </a:moveTo>
                <a:cubicBezTo>
                  <a:pt x="64" y="4"/>
                  <a:pt x="128" y="0"/>
                  <a:pt x="144" y="8"/>
                </a:cubicBezTo>
                <a:cubicBezTo>
                  <a:pt x="160" y="16"/>
                  <a:pt x="80" y="48"/>
                  <a:pt x="96" y="56"/>
                </a:cubicBezTo>
                <a:cubicBezTo>
                  <a:pt x="112" y="64"/>
                  <a:pt x="176" y="60"/>
                  <a:pt x="240" y="5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111639" name="Object 24"/>
          <p:cNvGraphicFramePr>
            <a:graphicFrameLocks noChangeAspect="1"/>
          </p:cNvGraphicFramePr>
          <p:nvPr/>
        </p:nvGraphicFramePr>
        <p:xfrm>
          <a:off x="3733800" y="3124200"/>
          <a:ext cx="315913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98" name="Equation" r:id="rId6" imgW="317500" imgH="203200" progId="Equation.3">
                  <p:embed/>
                </p:oleObj>
              </mc:Choice>
              <mc:Fallback>
                <p:oleObj name="Equation" r:id="rId6" imgW="317500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124200"/>
                        <a:ext cx="315913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40" name="Object 25"/>
          <p:cNvGraphicFramePr>
            <a:graphicFrameLocks noChangeAspect="1"/>
          </p:cNvGraphicFramePr>
          <p:nvPr/>
        </p:nvGraphicFramePr>
        <p:xfrm>
          <a:off x="5486400" y="2971800"/>
          <a:ext cx="2794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99" name="Equation" r:id="rId8" imgW="279400" imgH="203200" progId="Equation.3">
                  <p:embed/>
                </p:oleObj>
              </mc:Choice>
              <mc:Fallback>
                <p:oleObj name="Equation" r:id="rId8" imgW="279400" imgH="2032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971800"/>
                        <a:ext cx="279400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41" name="Object 26"/>
          <p:cNvGraphicFramePr>
            <a:graphicFrameLocks noChangeAspect="1"/>
          </p:cNvGraphicFramePr>
          <p:nvPr/>
        </p:nvGraphicFramePr>
        <p:xfrm>
          <a:off x="3657600" y="3657600"/>
          <a:ext cx="15494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00" name="Equation" r:id="rId10" imgW="1549400" imgH="228600" progId="Equation.3">
                  <p:embed/>
                </p:oleObj>
              </mc:Choice>
              <mc:Fallback>
                <p:oleObj name="Equation" r:id="rId10" imgW="154940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657600"/>
                        <a:ext cx="15494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35" name="Line 27"/>
          <p:cNvSpPr>
            <a:spLocks noChangeShapeType="1"/>
          </p:cNvSpPr>
          <p:nvPr/>
        </p:nvSpPr>
        <p:spPr bwMode="auto">
          <a:xfrm flipH="1">
            <a:off x="2209800" y="3886200"/>
            <a:ext cx="2819400" cy="1066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836" name="Text Box 28"/>
          <p:cNvSpPr txBox="1">
            <a:spLocks noChangeArrowheads="1"/>
          </p:cNvSpPr>
          <p:nvPr/>
        </p:nvSpPr>
        <p:spPr bwMode="auto">
          <a:xfrm>
            <a:off x="2819400" y="4114800"/>
            <a:ext cx="11604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cs typeface="+mn-cs"/>
              </a:rPr>
              <a:t>time-varying phase</a:t>
            </a:r>
          </a:p>
        </p:txBody>
      </p:sp>
      <p:sp>
        <p:nvSpPr>
          <p:cNvPr id="119837" name="Text Box 29"/>
          <p:cNvSpPr txBox="1">
            <a:spLocks noChangeArrowheads="1"/>
          </p:cNvSpPr>
          <p:nvPr/>
        </p:nvSpPr>
        <p:spPr bwMode="auto">
          <a:xfrm>
            <a:off x="384175" y="5773738"/>
            <a:ext cx="514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" Quadrature Modulation for Aeronautical Telemetry</a:t>
            </a:r>
            <a:r>
              <a:rPr lang="ja-JP" altLang="en-US" sz="1000">
                <a:solidFill>
                  <a:schemeClr val="tx1"/>
                </a:solidFill>
                <a:latin typeface="Arial"/>
                <a:cs typeface="+mn-cs"/>
              </a:rPr>
              <a:t>”</a:t>
            </a: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, by Michael Rice, BYU and Robert Jefferis, Tybrin Corp, ITC 2001.  Reprinted by permission of the authors.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0 in CPM Notation</a:t>
            </a:r>
          </a:p>
        </p:txBody>
      </p:sp>
      <p:sp>
        <p:nvSpPr>
          <p:cNvPr id="82329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3200400"/>
            <a:ext cx="8229600" cy="26749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charset="0"/>
              <a:buNone/>
              <a:defRPr/>
            </a:pPr>
            <a:endParaRPr lang="en-US" sz="2000">
              <a:latin typeface="Symbol" charset="0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M = 2 (binary)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latin typeface="Symbol" charset="0"/>
                <a:cs typeface="+mn-cs"/>
                <a:sym typeface="Symbol" charset="0"/>
              </a:rPr>
              <a:t></a:t>
            </a:r>
            <a:r>
              <a:rPr lang="en-US" sz="2000" baseline="-25000">
                <a:cs typeface="+mn-cs"/>
              </a:rPr>
              <a:t>i </a:t>
            </a:r>
            <a:r>
              <a:rPr lang="en-US" sz="2000">
                <a:cs typeface="+mn-cs"/>
              </a:rPr>
              <a:t>= 2d</a:t>
            </a:r>
            <a:r>
              <a:rPr lang="en-US" sz="2000" baseline="-25000">
                <a:cs typeface="+mn-cs"/>
              </a:rPr>
              <a:t>i </a:t>
            </a:r>
            <a:r>
              <a:rPr lang="en-US" sz="2000">
                <a:cs typeface="+mn-cs"/>
              </a:rPr>
              <a:t>- 1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d</a:t>
            </a:r>
            <a:r>
              <a:rPr lang="en-US" sz="1600" baseline="-25000"/>
              <a:t>i</a:t>
            </a:r>
            <a:r>
              <a:rPr lang="en-US" sz="1600"/>
              <a:t> = {0, 1}, </a:t>
            </a:r>
            <a:r>
              <a:rPr lang="en-US" sz="1600">
                <a:latin typeface="Symbol" charset="0"/>
                <a:sym typeface="Symbol" charset="0"/>
              </a:rPr>
              <a:t></a:t>
            </a:r>
            <a:r>
              <a:rPr lang="en-US" sz="1600" baseline="-25000"/>
              <a:t>i</a:t>
            </a:r>
            <a:r>
              <a:rPr lang="en-US" sz="1600"/>
              <a:t> = {-1, +1}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h = 0.7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g(t) is the normalized impulse response of a high order Bessel filter with 3 dB bandwidth = 0.7 * bit rate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Normalized such that the integral over all time = 1/2</a:t>
            </a:r>
          </a:p>
        </p:txBody>
      </p:sp>
      <p:sp>
        <p:nvSpPr>
          <p:cNvPr id="823300" name="Rectangle 1028"/>
          <p:cNvSpPr>
            <a:spLocks noChangeArrowheads="1"/>
          </p:cNvSpPr>
          <p:nvPr/>
        </p:nvSpPr>
        <p:spPr bwMode="auto">
          <a:xfrm>
            <a:off x="5967413" y="22352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 sz="1200">
                <a:solidFill>
                  <a:schemeClr val="tx1"/>
                </a:solidFill>
                <a:latin typeface="Times" charset="0"/>
                <a:cs typeface="Times New Roman" charset="0"/>
              </a:rPr>
              <a:t> </a:t>
            </a: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 -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&lt; t &lt;+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endParaRPr lang="en-US">
              <a:solidFill>
                <a:schemeClr val="tx1"/>
              </a:solidFill>
              <a:latin typeface="Times" charset="0"/>
              <a:cs typeface="Times New Roman" charset="0"/>
            </a:endParaRP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endParaRPr lang="en-US" sz="1800">
              <a:solidFill>
                <a:schemeClr val="tx1"/>
              </a:solidFill>
              <a:cs typeface="Times New Roman" charset="0"/>
              <a:sym typeface="Symbol" charset="0"/>
            </a:endParaRPr>
          </a:p>
        </p:txBody>
      </p:sp>
      <p:graphicFrame>
        <p:nvGraphicFramePr>
          <p:cNvPr id="113668" name="Object 1029"/>
          <p:cNvGraphicFramePr>
            <a:graphicFrameLocks noChangeAspect="1"/>
          </p:cNvGraphicFramePr>
          <p:nvPr/>
        </p:nvGraphicFramePr>
        <p:xfrm>
          <a:off x="1751013" y="1397000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54" name="Equation" r:id="rId4" imgW="2374900" imgH="254000" progId="Equation.3">
                  <p:embed/>
                </p:oleObj>
              </mc:Choice>
              <mc:Fallback>
                <p:oleObj name="Equation" r:id="rId4" imgW="2374900" imgH="25400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013" y="1397000"/>
                        <a:ext cx="51816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9" name="Object 1030"/>
          <p:cNvGraphicFramePr>
            <a:graphicFrameLocks noChangeAspect="1"/>
          </p:cNvGraphicFramePr>
          <p:nvPr/>
        </p:nvGraphicFramePr>
        <p:xfrm>
          <a:off x="1674813" y="2108200"/>
          <a:ext cx="4267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55" name="Equation" r:id="rId6" imgW="2019300" imgH="469900" progId="Equation.3">
                  <p:embed/>
                </p:oleObj>
              </mc:Choice>
              <mc:Fallback>
                <p:oleObj name="Equation" r:id="rId6" imgW="2019300" imgH="46990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4813" y="2108200"/>
                        <a:ext cx="426720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PCM/FM as a Phase Modulation</a:t>
            </a:r>
          </a:p>
        </p:txBody>
      </p:sp>
      <p:pic>
        <p:nvPicPr>
          <p:cNvPr id="11571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403860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5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2514600"/>
            <a:ext cx="4038600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Power Spectral Density (PSD)</a:t>
            </a:r>
          </a:p>
        </p:txBody>
      </p:sp>
      <p:pic>
        <p:nvPicPr>
          <p:cNvPr id="12493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41388" y="1301750"/>
            <a:ext cx="7259637" cy="487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Fractional Out-of-band Power</a:t>
            </a:r>
          </a:p>
        </p:txBody>
      </p:sp>
      <p:sp>
        <p:nvSpPr>
          <p:cNvPr id="601091" name="Text Box 3"/>
          <p:cNvSpPr txBox="1">
            <a:spLocks noChangeArrowheads="1"/>
          </p:cNvSpPr>
          <p:nvPr/>
        </p:nvSpPr>
        <p:spPr bwMode="auto">
          <a:xfrm>
            <a:off x="2438400" y="4800600"/>
            <a:ext cx="118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cs typeface="+mn-cs"/>
              </a:rPr>
              <a:t>5 Mbps</a:t>
            </a:r>
          </a:p>
        </p:txBody>
      </p:sp>
      <p:pic>
        <p:nvPicPr>
          <p:cNvPr id="60109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3925" y="1371600"/>
            <a:ext cx="729456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981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72400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PCM/FM Summary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>
                <a:cs typeface="+mn-cs"/>
              </a:rPr>
              <a:t>Legacy waveform</a:t>
            </a:r>
          </a:p>
          <a:p>
            <a:pPr lvl="1" eaLnBrk="1" hangingPunct="1">
              <a:defRPr/>
            </a:pPr>
            <a:r>
              <a:rPr lang="en-US"/>
              <a:t>Equipment is ubiquitous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Constant envelope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Several practical implementations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99.9% bandwidth: 2.03 times bit rate</a:t>
            </a:r>
          </a:p>
        </p:txBody>
      </p:sp>
      <p:graphicFrame>
        <p:nvGraphicFramePr>
          <p:cNvPr id="129055" name="Group 31"/>
          <p:cNvGraphicFramePr>
            <a:graphicFrameLocks noGrp="1"/>
          </p:cNvGraphicFramePr>
          <p:nvPr/>
        </p:nvGraphicFramePr>
        <p:xfrm>
          <a:off x="762000" y="4648200"/>
          <a:ext cx="7239000" cy="1236665"/>
        </p:xfrm>
        <a:graphic>
          <a:graphicData uri="http://schemas.openxmlformats.org/drawingml/2006/table">
            <a:tbl>
              <a:tblPr/>
              <a:tblGrid>
                <a:gridCol w="804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7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charset="0"/>
                          <a:ea typeface="ＭＳ Ｐゴシック" charset="0"/>
                          <a:sym typeface="Symbol" charset="0"/>
                        </a:rPr>
                        <a:t></a:t>
                      </a:r>
                      <a:r>
                        <a:rPr kumimoji="0" lang="en-US" sz="2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</a:t>
                      </a: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g(t)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{-1, +1}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0.7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impulse response of a high order Bessel filter with 3 dB bandwidth = 0.7 * bit rate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ARTM Tier I</a:t>
            </a:r>
            <a:br>
              <a:rPr lang="en-US" sz="2800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(SOQPSK-TG)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rgbClr val="000000"/>
                </a:solidFill>
                <a:latin typeface="Arial Black" charset="0"/>
              </a:rPr>
              <a:t>The way things are</a:t>
            </a:r>
          </a:p>
        </p:txBody>
      </p:sp>
    </p:spTree>
    <p:extLst>
      <p:ext uri="{BB962C8B-B14F-4D97-AF65-F5344CB8AC3E}">
        <p14:creationId xmlns:p14="http://schemas.microsoft.com/office/powerpoint/2010/main" val="1776049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I Overview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7924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>
                <a:cs typeface="+mn-cs"/>
              </a:rPr>
              <a:t>Shaped OQPSK (SOQPSK)</a:t>
            </a:r>
          </a:p>
          <a:p>
            <a:pPr lvl="1" eaLnBrk="1" hangingPunct="1">
              <a:defRPr/>
            </a:pPr>
            <a:r>
              <a:rPr lang="en-US" sz="1800"/>
              <a:t>Constant envelope modulation(s) introduced by Hill (ITC 2000)</a:t>
            </a:r>
          </a:p>
          <a:p>
            <a:pPr lvl="1" eaLnBrk="1" hangingPunct="1">
              <a:defRPr/>
            </a:pPr>
            <a:r>
              <a:rPr lang="en-US" sz="1800"/>
              <a:t>Defined by 4 parameters ( </a:t>
            </a:r>
            <a:r>
              <a:rPr lang="en-US" sz="1800">
                <a:latin typeface="Symbol" charset="0"/>
              </a:rPr>
              <a:t>r</a:t>
            </a:r>
            <a:r>
              <a:rPr lang="en-US" sz="1800"/>
              <a:t>, B, T</a:t>
            </a:r>
            <a:r>
              <a:rPr lang="en-US" sz="1800" baseline="-25000"/>
              <a:t>1</a:t>
            </a:r>
            <a:r>
              <a:rPr lang="en-US" sz="1800"/>
              <a:t>, T</a:t>
            </a:r>
            <a:r>
              <a:rPr lang="en-US" sz="1800" baseline="-25000"/>
              <a:t>2 </a:t>
            </a:r>
            <a:r>
              <a:rPr lang="en-US" sz="1800"/>
              <a:t>)</a:t>
            </a:r>
          </a:p>
          <a:p>
            <a:pPr lvl="1" eaLnBrk="1" hangingPunct="1">
              <a:defRPr/>
            </a:pPr>
            <a:r>
              <a:rPr lang="en-US" sz="1800"/>
              <a:t>Compatible with existing efficient non-linear class C power amplifier</a:t>
            </a:r>
          </a:p>
          <a:p>
            <a:pPr lvl="1" eaLnBrk="1" hangingPunct="1">
              <a:defRPr/>
            </a:pPr>
            <a:r>
              <a:rPr lang="en-US" sz="1800"/>
              <a:t>Non-proprietary waveform</a:t>
            </a:r>
          </a:p>
          <a:p>
            <a:pPr lvl="1" eaLnBrk="1" hangingPunct="1">
              <a:defRPr/>
            </a:pPr>
            <a:r>
              <a:rPr lang="en-US" sz="1800"/>
              <a:t>Comparable in performance and interoperable with FQPSK</a:t>
            </a:r>
          </a:p>
          <a:p>
            <a:pPr eaLnBrk="1" hangingPunct="1">
              <a:defRPr/>
            </a:pPr>
            <a:r>
              <a:rPr lang="en-US" sz="2400">
                <a:cs typeface="+mn-cs"/>
              </a:rPr>
              <a:t>FQPSK</a:t>
            </a:r>
          </a:p>
          <a:p>
            <a:pPr lvl="1" eaLnBrk="1" hangingPunct="1">
              <a:defRPr/>
            </a:pPr>
            <a:r>
              <a:rPr lang="en-US" sz="1800"/>
              <a:t>Patented by K. Feher</a:t>
            </a:r>
          </a:p>
          <a:p>
            <a:pPr lvl="1" eaLnBrk="1" hangingPunct="1">
              <a:defRPr/>
            </a:pPr>
            <a:r>
              <a:rPr lang="en-US" sz="1800"/>
              <a:t>Defined by I and Q components</a:t>
            </a:r>
          </a:p>
          <a:p>
            <a:pPr lvl="1" eaLnBrk="1" hangingPunct="1">
              <a:defRPr/>
            </a:pPr>
            <a:r>
              <a:rPr lang="en-US" sz="1800"/>
              <a:t>Non-constant envelope</a:t>
            </a:r>
          </a:p>
          <a:p>
            <a:pPr lvl="1" eaLnBrk="1" hangingPunct="1">
              <a:defRPr/>
            </a:pPr>
            <a:r>
              <a:rPr lang="en-US" sz="1800"/>
              <a:t>Details are proprietary, contact Digcom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in CPM Notation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3425825"/>
            <a:ext cx="7772400" cy="2974975"/>
          </a:xfrm>
        </p:spPr>
        <p:txBody>
          <a:bodyPr lIns="90487" tIns="44450" rIns="90487" bIns="44450"/>
          <a:lstStyle/>
          <a:p>
            <a:pPr eaLnBrk="1" hangingPunct="1">
              <a:defRPr/>
            </a:pPr>
            <a:r>
              <a:rPr lang="en-US" sz="2000">
                <a:cs typeface="+mn-cs"/>
              </a:rPr>
              <a:t>M = 3 (ternary)</a:t>
            </a:r>
          </a:p>
          <a:p>
            <a:pPr lvl="4" eaLnBrk="1" hangingPunct="1">
              <a:defRPr/>
            </a:pPr>
            <a:endParaRPr lang="en-US" sz="800"/>
          </a:p>
          <a:p>
            <a:pPr eaLnBrk="1" hangingPunct="1">
              <a:defRPr/>
            </a:pPr>
            <a:r>
              <a:rPr lang="en-US" sz="2000">
                <a:cs typeface="+mn-cs"/>
              </a:rPr>
              <a:t>			      </a:t>
            </a:r>
            <a:r>
              <a:rPr lang="en-US" sz="2000">
                <a:latin typeface="Symbol" charset="0"/>
                <a:cs typeface="+mn-cs"/>
                <a:sym typeface="Symbol" charset="0"/>
              </a:rPr>
              <a:t></a:t>
            </a:r>
            <a:r>
              <a:rPr lang="en-US" sz="2000" baseline="-25000">
                <a:cs typeface="+mn-cs"/>
              </a:rPr>
              <a:t>i</a:t>
            </a:r>
            <a:r>
              <a:rPr lang="en-US" sz="2000">
                <a:cs typeface="+mn-cs"/>
              </a:rPr>
              <a:t> = {-1, 0, +1}</a:t>
            </a:r>
          </a:p>
          <a:p>
            <a:pPr lvl="4" eaLnBrk="1" hangingPunct="1">
              <a:defRPr/>
            </a:pPr>
            <a:endParaRPr lang="en-US" sz="800"/>
          </a:p>
          <a:p>
            <a:pPr lvl="1" eaLnBrk="1" hangingPunct="1">
              <a:defRPr/>
            </a:pPr>
            <a:r>
              <a:rPr lang="en-US" sz="1600"/>
              <a:t> </a:t>
            </a:r>
            <a:r>
              <a:rPr lang="en-US" sz="2000">
                <a:latin typeface="Arno Pro Italic Caption" charset="0"/>
              </a:rPr>
              <a:t>a</a:t>
            </a:r>
            <a:r>
              <a:rPr lang="en-US" sz="2000" baseline="-25000">
                <a:latin typeface="Arno Pro Italic Caption" charset="0"/>
              </a:rPr>
              <a:t>i</a:t>
            </a:r>
            <a:r>
              <a:rPr lang="en-US" sz="1600"/>
              <a:t> = 2d</a:t>
            </a:r>
            <a:r>
              <a:rPr lang="en-US" sz="1600" baseline="-25000"/>
              <a:t>i</a:t>
            </a:r>
            <a:r>
              <a:rPr lang="en-US" sz="1600"/>
              <a:t> - 1</a:t>
            </a:r>
          </a:p>
          <a:p>
            <a:pPr lvl="1" eaLnBrk="1" hangingPunct="1">
              <a:defRPr/>
            </a:pPr>
            <a:r>
              <a:rPr lang="en-US" sz="1600"/>
              <a:t> </a:t>
            </a:r>
            <a:r>
              <a:rPr lang="en-US" sz="2000">
                <a:latin typeface="Arno Pro Italic Caption" charset="0"/>
              </a:rPr>
              <a:t>a</a:t>
            </a:r>
            <a:r>
              <a:rPr lang="en-US" sz="2000" baseline="-25000">
                <a:latin typeface="Arno Pro Italic Caption" charset="0"/>
              </a:rPr>
              <a:t>i</a:t>
            </a:r>
            <a:r>
              <a:rPr lang="en-US" sz="1600"/>
              <a:t> = {-1, +1}, d</a:t>
            </a:r>
            <a:r>
              <a:rPr lang="en-US" sz="1600" baseline="-25000"/>
              <a:t>i</a:t>
            </a:r>
            <a:r>
              <a:rPr lang="en-US" sz="1600"/>
              <a:t> = {0, 1}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h = 0.5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g(t) = windowed impulse response of spectral raised cosine</a:t>
            </a:r>
          </a:p>
          <a:p>
            <a:pPr lvl="1" eaLnBrk="1" hangingPunct="1">
              <a:defRPr/>
            </a:pPr>
            <a:r>
              <a:rPr lang="en-US" sz="1800"/>
              <a:t>Normalized such that the integral over all time = 1/2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6273800" y="24384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 sz="1200">
                <a:solidFill>
                  <a:schemeClr val="tx1"/>
                </a:solidFill>
                <a:latin typeface="Times" charset="0"/>
                <a:cs typeface="Times New Roman" charset="0"/>
              </a:rPr>
              <a:t> </a:t>
            </a: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 -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&lt; t &lt;+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endParaRPr lang="en-US">
              <a:solidFill>
                <a:schemeClr val="tx1"/>
              </a:solidFill>
              <a:latin typeface="Times" charset="0"/>
              <a:cs typeface="Times New Roman" charset="0"/>
            </a:endParaRP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endParaRPr lang="en-US" sz="1800">
              <a:solidFill>
                <a:schemeClr val="tx1"/>
              </a:solidFill>
              <a:cs typeface="Times New Roman" charset="0"/>
              <a:sym typeface="Symbol" charset="0"/>
            </a:endParaRPr>
          </a:p>
        </p:txBody>
      </p:sp>
      <p:graphicFrame>
        <p:nvGraphicFramePr>
          <p:cNvPr id="128004" name="Object 5"/>
          <p:cNvGraphicFramePr>
            <a:graphicFrameLocks noChangeAspect="1"/>
          </p:cNvGraphicFramePr>
          <p:nvPr/>
        </p:nvGraphicFramePr>
        <p:xfrm>
          <a:off x="2057400" y="1600200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5" name="Equation" r:id="rId4" imgW="2374900" imgH="254000" progId="Equation.3">
                  <p:embed/>
                </p:oleObj>
              </mc:Choice>
              <mc:Fallback>
                <p:oleObj name="Equation" r:id="rId4" imgW="23749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00200"/>
                        <a:ext cx="51816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5" name="Object 6"/>
          <p:cNvGraphicFramePr>
            <a:graphicFrameLocks noChangeAspect="1"/>
          </p:cNvGraphicFramePr>
          <p:nvPr/>
        </p:nvGraphicFramePr>
        <p:xfrm>
          <a:off x="1981200" y="2311400"/>
          <a:ext cx="4267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6" name="Equation" r:id="rId6" imgW="2019300" imgH="469900" progId="Equation.3">
                  <p:embed/>
                </p:oleObj>
              </mc:Choice>
              <mc:Fallback>
                <p:oleObj name="Equation" r:id="rId6" imgW="2019300" imgH="469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311400"/>
                        <a:ext cx="426720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7"/>
          <p:cNvGraphicFramePr>
            <a:graphicFrameLocks noChangeAspect="1"/>
          </p:cNvGraphicFramePr>
          <p:nvPr/>
        </p:nvGraphicFramePr>
        <p:xfrm>
          <a:off x="1143000" y="3810000"/>
          <a:ext cx="26670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27" name="Equation" r:id="rId8" imgW="1549400" imgH="368300" progId="Equation.3">
                  <p:embed/>
                </p:oleObj>
              </mc:Choice>
              <mc:Fallback>
                <p:oleObj name="Equation" r:id="rId8" imgW="1549400" imgH="368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White">
                      <a:xfrm>
                        <a:off x="1143000" y="3810000"/>
                        <a:ext cx="2667000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BER Performance Comparison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53394"/>
            <a:ext cx="7467600" cy="507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129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Definition of SOQPSK Pulse</a:t>
            </a:r>
          </a:p>
        </p:txBody>
      </p:sp>
      <p:graphicFrame>
        <p:nvGraphicFramePr>
          <p:cNvPr id="130050" name="Object 3"/>
          <p:cNvGraphicFramePr>
            <a:graphicFrameLocks noChangeAspect="1"/>
          </p:cNvGraphicFramePr>
          <p:nvPr/>
        </p:nvGraphicFramePr>
        <p:xfrm>
          <a:off x="1295400" y="2133600"/>
          <a:ext cx="5375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1" name="Document" r:id="rId4" imgW="5486400" imgH="215900" progId="Word.Document.8">
                  <p:embed/>
                </p:oleObj>
              </mc:Choice>
              <mc:Fallback>
                <p:oleObj name="Document" r:id="rId4" imgW="5486400" imgH="2159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50000"/>
                      <a:stretch>
                        <a:fillRect/>
                      </a:stretch>
                    </p:blipFill>
                    <p:spPr bwMode="auto">
                      <a:xfrm>
                        <a:off x="1295400" y="2133600"/>
                        <a:ext cx="537527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1" name="Object 4"/>
          <p:cNvGraphicFramePr>
            <a:graphicFrameLocks noChangeAspect="1"/>
          </p:cNvGraphicFramePr>
          <p:nvPr/>
        </p:nvGraphicFramePr>
        <p:xfrm>
          <a:off x="1295400" y="3048000"/>
          <a:ext cx="4424363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2" name="Equation" r:id="rId6" imgW="2209800" imgH="393700" progId="Equation.3">
                  <p:embed/>
                </p:oleObj>
              </mc:Choice>
              <mc:Fallback>
                <p:oleObj name="Equation" r:id="rId6" imgW="22098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048000"/>
                        <a:ext cx="4424363" cy="78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2" name="Object 5"/>
          <p:cNvGraphicFramePr>
            <a:graphicFrameLocks noChangeAspect="1"/>
          </p:cNvGraphicFramePr>
          <p:nvPr/>
        </p:nvGraphicFramePr>
        <p:xfrm>
          <a:off x="1344613" y="4090988"/>
          <a:ext cx="6840537" cy="171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73" name="Equation" r:id="rId8" imgW="3441700" imgH="863600" progId="Equation.3">
                  <p:embed/>
                </p:oleObj>
              </mc:Choice>
              <mc:Fallback>
                <p:oleObj name="Equation" r:id="rId8" imgW="3441700" imgH="863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613" y="4090988"/>
                        <a:ext cx="6840537" cy="171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Frequency Pulse Shape, g(t)</a:t>
            </a:r>
          </a:p>
        </p:txBody>
      </p:sp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2819400"/>
            <a:ext cx="2886075" cy="133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4470400" cy="365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Variants</a:t>
            </a:r>
          </a:p>
        </p:txBody>
      </p:sp>
      <p:pic>
        <p:nvPicPr>
          <p:cNvPr id="134146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02" b="5327"/>
          <a:stretch>
            <a:fillRect/>
          </a:stretch>
        </p:blipFill>
        <p:spPr bwMode="auto">
          <a:xfrm>
            <a:off x="1676400" y="1385888"/>
            <a:ext cx="6019800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4680" name="Rectangle 8"/>
          <p:cNvSpPr>
            <a:spLocks noChangeArrowheads="1"/>
          </p:cNvSpPr>
          <p:nvPr/>
        </p:nvSpPr>
        <p:spPr bwMode="auto">
          <a:xfrm rot="-5400000">
            <a:off x="1011238" y="3713162"/>
            <a:ext cx="2154238" cy="3667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 99.99% Bandwidth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Optimal SOQPSK Variants</a:t>
            </a:r>
          </a:p>
        </p:txBody>
      </p:sp>
      <p:pic>
        <p:nvPicPr>
          <p:cNvPr id="28570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62" b="7443"/>
          <a:stretch>
            <a:fillRect/>
          </a:stretch>
        </p:blipFill>
        <p:spPr>
          <a:xfrm>
            <a:off x="1193800" y="1271588"/>
            <a:ext cx="6469063" cy="49387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85700" name="Rectangle 4"/>
          <p:cNvSpPr>
            <a:spLocks noChangeArrowheads="1"/>
          </p:cNvSpPr>
          <p:nvPr/>
        </p:nvSpPr>
        <p:spPr bwMode="auto">
          <a:xfrm rot="-5400000">
            <a:off x="554038" y="3408362"/>
            <a:ext cx="2154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tx1"/>
                </a:solidFill>
                <a:latin typeface="Arial" charset="0"/>
                <a:cs typeface="+mn-cs"/>
              </a:rPr>
              <a:t> 99.99% Bandwidth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Unshaped Offset QPSK</a:t>
            </a: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  <p:pic>
        <p:nvPicPr>
          <p:cNvPr id="138243" name="Picture 5" descr="soqpsk - 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413" y="1525588"/>
            <a:ext cx="7056437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Slightly Shaped OQPSK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  <p:pic>
        <p:nvPicPr>
          <p:cNvPr id="140291" name="Picture 4" descr="soqpsk -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413" y="1525588"/>
            <a:ext cx="7056437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MIL-STD SOQSPK</a:t>
            </a:r>
          </a:p>
        </p:txBody>
      </p:sp>
      <p:sp>
        <p:nvSpPr>
          <p:cNvPr id="3962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  <p:pic>
        <p:nvPicPr>
          <p:cNvPr id="142339" name="Picture 1028" descr="soqpsk -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413" y="1525588"/>
            <a:ext cx="7056437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</a:t>
            </a:r>
          </a:p>
        </p:txBody>
      </p:sp>
      <p:sp>
        <p:nvSpPr>
          <p:cNvPr id="3973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  <p:pic>
        <p:nvPicPr>
          <p:cNvPr id="144387" name="Picture 1028" descr="soqpsk -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413" y="1525588"/>
            <a:ext cx="7056437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</a:t>
            </a:r>
          </a:p>
        </p:txBody>
      </p:sp>
      <p:sp>
        <p:nvSpPr>
          <p:cNvPr id="3973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Jump to </a:t>
            </a:r>
            <a:r>
              <a:rPr lang="en-US" dirty="0">
                <a:cs typeface="+mn-cs"/>
                <a:hlinkClick r:id="rId3" action="ppaction://hlinkfile"/>
              </a:rPr>
              <a:t>file://localhost/Users/TerryHill/Documents/Quasonix/TIMTER/SOQPSK Modulator10.xls</a:t>
            </a: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6305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 Phase Tree</a:t>
            </a:r>
          </a:p>
        </p:txBody>
      </p:sp>
      <p:pic>
        <p:nvPicPr>
          <p:cNvPr id="568326" name="Picture 103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27" name="Picture 103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28" name="Picture 103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29" name="Picture 103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30" name="Picture 103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31" name="Picture 103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32" name="Picture 103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68333" name="Picture 103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>
                <a:cs typeface="+mj-cs"/>
              </a:rPr>
              <a:t>Cumulative Error Counts</a:t>
            </a:r>
            <a:br>
              <a:rPr lang="en-US" sz="2800" dirty="0">
                <a:cs typeface="+mj-cs"/>
              </a:rPr>
            </a:br>
            <a:r>
              <a:rPr lang="en-US" sz="2800" dirty="0">
                <a:cs typeface="+mj-cs"/>
              </a:rPr>
              <a:t>in Bursty Channels</a:t>
            </a:r>
          </a:p>
        </p:txBody>
      </p:sp>
      <p:graphicFrame>
        <p:nvGraphicFramePr>
          <p:cNvPr id="37890" name="Object 1027"/>
          <p:cNvGraphicFramePr>
            <a:graphicFrameLocks noChangeAspect="1"/>
          </p:cNvGraphicFramePr>
          <p:nvPr/>
        </p:nvGraphicFramePr>
        <p:xfrm>
          <a:off x="685800" y="1370013"/>
          <a:ext cx="7772400" cy="494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2" name="Chart" r:id="rId4" imgW="11811000" imgH="7315200" progId="Excel.Chart.8">
                  <p:embed/>
                </p:oleObj>
              </mc:Choice>
              <mc:Fallback>
                <p:oleObj name="Chart" r:id="rId4" imgW="11811000" imgH="7315200" progId="Excel.Chart.8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70013"/>
                        <a:ext cx="7772400" cy="4945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="" xmlns:a14="http://schemas.microsoft.com/office/drawing/2010/main" w="158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4868" name="Text Box 1028"/>
          <p:cNvSpPr txBox="1">
            <a:spLocks noChangeArrowheads="1"/>
          </p:cNvSpPr>
          <p:nvPr/>
        </p:nvSpPr>
        <p:spPr bwMode="auto">
          <a:xfrm>
            <a:off x="1447800" y="4860925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Robert Jefferis, Tybrin, Edwards AFB.  Reprinted by permission of the author.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Power Spectral Density</a:t>
            </a:r>
          </a:p>
        </p:txBody>
      </p:sp>
      <p:pic>
        <p:nvPicPr>
          <p:cNvPr id="3983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226425" cy="464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 Eye Patterns</a:t>
            </a:r>
          </a:p>
        </p:txBody>
      </p:sp>
      <p:sp>
        <p:nvSpPr>
          <p:cNvPr id="303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629400" y="1524000"/>
            <a:ext cx="23622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>
                <a:cs typeface="+mn-cs"/>
              </a:rPr>
              <a:t>Single-symbol detection is sub-optimal, but practical</a:t>
            </a:r>
          </a:p>
        </p:txBody>
      </p:sp>
      <p:pic>
        <p:nvPicPr>
          <p:cNvPr id="2" name="Picture 1" descr="SOQPSK I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371600"/>
            <a:ext cx="4419600" cy="2517648"/>
          </a:xfrm>
          <a:prstGeom prst="rect">
            <a:avLst/>
          </a:prstGeom>
        </p:spPr>
      </p:pic>
      <p:pic>
        <p:nvPicPr>
          <p:cNvPr id="3" name="Picture 2" descr="SOQPSK Q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3810000"/>
            <a:ext cx="4419600" cy="252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375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Constellations</a:t>
            </a:r>
          </a:p>
        </p:txBody>
      </p:sp>
      <p:pic>
        <p:nvPicPr>
          <p:cNvPr id="851975" name="Picture 1031" descr="SOQPSK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923" name="Picture 1032" descr="SOQPSK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1977" name="Picture 1033" descr="SOQPSK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11430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1978" name="Picture 1034" descr="SOQPSK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37338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2057400"/>
            <a:ext cx="3733800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+mn-lt"/>
              </a:rPr>
              <a:t>Wait!  I thought SOQPSK was constant envelope…</a:t>
            </a:r>
          </a:p>
        </p:txBody>
      </p:sp>
    </p:spTree>
    <p:extLst>
      <p:ext uri="{BB962C8B-B14F-4D97-AF65-F5344CB8AC3E}">
        <p14:creationId xmlns:p14="http://schemas.microsoft.com/office/powerpoint/2010/main" val="316131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Measured PSD (Tier 0 &amp; 1)</a:t>
            </a:r>
          </a:p>
        </p:txBody>
      </p:sp>
      <p:pic>
        <p:nvPicPr>
          <p:cNvPr id="14950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41388" y="1371600"/>
            <a:ext cx="7259637" cy="487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Fractional Out-of-band Power</a:t>
            </a:r>
          </a:p>
        </p:txBody>
      </p:sp>
      <p:sp>
        <p:nvSpPr>
          <p:cNvPr id="603139" name="Text Box 3"/>
          <p:cNvSpPr txBox="1">
            <a:spLocks noChangeArrowheads="1"/>
          </p:cNvSpPr>
          <p:nvPr/>
        </p:nvSpPr>
        <p:spPr bwMode="auto">
          <a:xfrm>
            <a:off x="2438400" y="4800600"/>
            <a:ext cx="118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cs typeface="+mn-cs"/>
              </a:rPr>
              <a:t>5 Mbps</a:t>
            </a:r>
          </a:p>
        </p:txBody>
      </p:sp>
      <p:pic>
        <p:nvPicPr>
          <p:cNvPr id="60314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3925" y="1219200"/>
            <a:ext cx="729456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282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775" y="1219200"/>
            <a:ext cx="7642225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>
            <a:off x="3962400" y="4542105"/>
            <a:ext cx="2133600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4191000" y="4648200"/>
            <a:ext cx="1981200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+mn-lt"/>
              </a:rPr>
              <a:t>Often-cited factor of two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Shaped Offset QPSK Summary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>
                <a:cs typeface="+mn-cs"/>
              </a:rPr>
              <a:t>Constant envelope, CPM waveform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Adjustable shaping factor for BW and detection efficiency trade-off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Improved spectral containment over OQPSK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Compatible with standard OQPSK receivers and demodulators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Adopted as an ARTM Tier I waveform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99.9% bandwidth: 0.98 times bit rate</a:t>
            </a:r>
          </a:p>
          <a:p>
            <a:pPr eaLnBrk="1" hangingPunct="1">
              <a:defRPr/>
            </a:pPr>
            <a:r>
              <a:rPr lang="en-US" sz="2000">
                <a:cs typeface="+mn-cs"/>
              </a:rPr>
              <a:t>Interoperable with FQPSK</a:t>
            </a:r>
          </a:p>
        </p:txBody>
      </p:sp>
      <p:graphicFrame>
        <p:nvGraphicFramePr>
          <p:cNvPr id="158741" name="Group 21"/>
          <p:cNvGraphicFramePr>
            <a:graphicFrameLocks noGrp="1"/>
          </p:cNvGraphicFramePr>
          <p:nvPr/>
        </p:nvGraphicFramePr>
        <p:xfrm>
          <a:off x="762000" y="4648200"/>
          <a:ext cx="7239000" cy="1236665"/>
        </p:xfrm>
        <a:graphic>
          <a:graphicData uri="http://schemas.openxmlformats.org/drawingml/2006/table">
            <a:tbl>
              <a:tblPr/>
              <a:tblGrid>
                <a:gridCol w="804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0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3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7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charset="0"/>
                          <a:ea typeface="ＭＳ Ｐゴシック" charset="0"/>
                          <a:sym typeface="Symbol" charset="0"/>
                        </a:rPr>
                        <a:t></a:t>
                      </a:r>
                      <a:r>
                        <a:rPr kumimoji="0" lang="en-US" sz="2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</a:t>
                      </a: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g(t)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{-1, 0, +1}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0.50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windowed impulse response of a spectral raised cosine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ARTM Tier II</a:t>
            </a:r>
            <a:br>
              <a:rPr lang="en-US" sz="2800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(ARTM CPM)</a:t>
            </a:r>
            <a:br>
              <a:rPr lang="en-US" sz="2800" dirty="0">
                <a:latin typeface="Arial Black" charset="0"/>
              </a:rPr>
            </a:br>
            <a:r>
              <a:rPr lang="en-US" sz="2800" dirty="0">
                <a:latin typeface="Arial Black" charset="0"/>
              </a:rPr>
              <a:t>(Multi-h CPM)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rgbClr val="000000"/>
                </a:solidFill>
                <a:latin typeface="Arial Black" charset="0"/>
              </a:rPr>
              <a:t>The way things can be</a:t>
            </a:r>
          </a:p>
        </p:txBody>
      </p:sp>
    </p:spTree>
    <p:extLst>
      <p:ext uri="{BB962C8B-B14F-4D97-AF65-F5344CB8AC3E}">
        <p14:creationId xmlns:p14="http://schemas.microsoft.com/office/powerpoint/2010/main" val="17760498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II Overview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>
                <a:cs typeface="+mn-cs"/>
              </a:rPr>
              <a:t>Multi-h CPM characteristics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/>
              <a:t>Easy to trade off bandwidth and detection efficiency.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/>
              <a:t>Constant envelope is ideal for high efficiency non-linear power amplifiers.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/>
              <a:t>Detection efficiency is enhanced by periodically varying the modulation index (h).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/>
              <a:t>Extends the point at which competing paths remerge thereby increasing the minimum distance and decreasing the probability of symbol error.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/>
              <a:t>Nearly 2.5x improvement over PCM/FM in spectral efficiency with similar detection efficiency.</a:t>
            </a:r>
          </a:p>
          <a:p>
            <a:pPr lvl="2" eaLnBrk="1" hangingPunct="1">
              <a:lnSpc>
                <a:spcPct val="90000"/>
              </a:lnSpc>
              <a:defRPr/>
            </a:pPr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ARTM Tier II in CPM Notation</a:t>
            </a:r>
          </a:p>
        </p:txBody>
      </p:sp>
      <p:sp>
        <p:nvSpPr>
          <p:cNvPr id="8263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3425825"/>
            <a:ext cx="7772400" cy="2441575"/>
          </a:xfrm>
        </p:spPr>
        <p:txBody>
          <a:bodyPr lIns="90487" tIns="44450" rIns="90487" bIns="44450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M = 4 (quaternary)</a:t>
            </a:r>
          </a:p>
          <a:p>
            <a:pPr lvl="4" eaLnBrk="1" hangingPunct="1">
              <a:lnSpc>
                <a:spcPct val="90000"/>
              </a:lnSpc>
              <a:defRPr/>
            </a:pPr>
            <a:endParaRPr lang="en-US" sz="80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latin typeface="Symbol" charset="0"/>
                <a:cs typeface="+mn-cs"/>
                <a:sym typeface="Symbol" charset="0"/>
              </a:rPr>
              <a:t></a:t>
            </a:r>
            <a:r>
              <a:rPr lang="en-US" sz="2000" baseline="-25000">
                <a:cs typeface="+mn-cs"/>
              </a:rPr>
              <a:t>i</a:t>
            </a:r>
            <a:r>
              <a:rPr lang="en-US" sz="2000">
                <a:cs typeface="+mn-cs"/>
              </a:rPr>
              <a:t> = 2 [2d</a:t>
            </a:r>
            <a:r>
              <a:rPr lang="en-US" sz="2000" baseline="-25000">
                <a:cs typeface="+mn-cs"/>
              </a:rPr>
              <a:t>1i</a:t>
            </a:r>
            <a:r>
              <a:rPr lang="en-US" sz="2000">
                <a:cs typeface="+mn-cs"/>
              </a:rPr>
              <a:t> + d</a:t>
            </a:r>
            <a:r>
              <a:rPr lang="en-US" sz="2000" baseline="-25000">
                <a:cs typeface="+mn-cs"/>
              </a:rPr>
              <a:t>0i</a:t>
            </a:r>
            <a:r>
              <a:rPr lang="en-US" sz="2000">
                <a:cs typeface="+mn-cs"/>
              </a:rPr>
              <a:t>] - 3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700">
                <a:latin typeface="Symbol" charset="0"/>
                <a:sym typeface="Symbol" charset="0"/>
              </a:rPr>
              <a:t></a:t>
            </a:r>
            <a:r>
              <a:rPr lang="en-US" sz="1700" baseline="-25000"/>
              <a:t>i</a:t>
            </a:r>
            <a:r>
              <a:rPr lang="en-US" sz="1700"/>
              <a:t> = {-3, -1, +1, +3}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/>
              <a:t>d</a:t>
            </a:r>
            <a:r>
              <a:rPr lang="en-US" sz="1600" baseline="-25000"/>
              <a:t>i</a:t>
            </a:r>
            <a:r>
              <a:rPr lang="en-US" sz="1600"/>
              <a:t> = {0, 1}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h = {4/16, 5/16}, alternating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>
                <a:cs typeface="+mn-cs"/>
              </a:rPr>
              <a:t>g(t) = raised cosine, 3 symbols (6 bits) in duration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Normalized such that the integral over all time = 1/2</a:t>
            </a:r>
            <a:endParaRPr lang="en-US"/>
          </a:p>
        </p:txBody>
      </p:sp>
      <p:sp>
        <p:nvSpPr>
          <p:cNvPr id="826372" name="Rectangle 1028"/>
          <p:cNvSpPr>
            <a:spLocks noChangeArrowheads="1"/>
          </p:cNvSpPr>
          <p:nvPr/>
        </p:nvSpPr>
        <p:spPr bwMode="auto">
          <a:xfrm>
            <a:off x="6273800" y="24384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 sz="1200">
                <a:solidFill>
                  <a:schemeClr val="tx1"/>
                </a:solidFill>
                <a:latin typeface="Times" charset="0"/>
                <a:cs typeface="Times New Roman" charset="0"/>
              </a:rPr>
              <a:t> </a:t>
            </a: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 -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r>
              <a:rPr lang="en-US">
                <a:solidFill>
                  <a:schemeClr val="tx1"/>
                </a:solidFill>
                <a:latin typeface="Times" charset="0"/>
                <a:cs typeface="Times New Roman" charset="0"/>
              </a:rPr>
              <a:t>&lt; t &lt;+</a:t>
            </a:r>
            <a:r>
              <a:rPr lang="en-US">
                <a:solidFill>
                  <a:schemeClr val="tx1"/>
                </a:solidFill>
                <a:cs typeface="Times New Roman" charset="0"/>
                <a:sym typeface="Symbol" charset="0"/>
              </a:rPr>
              <a:t></a:t>
            </a:r>
            <a:endParaRPr lang="en-US">
              <a:solidFill>
                <a:schemeClr val="tx1"/>
              </a:solidFill>
              <a:latin typeface="Times" charset="0"/>
              <a:cs typeface="Times New Roman" charset="0"/>
            </a:endParaRPr>
          </a:p>
          <a:p>
            <a:pPr algn="l" eaLnBrk="0" hangingPunct="0">
              <a:tabLst>
                <a:tab pos="457200" algn="r"/>
                <a:tab pos="2743200" algn="ctr"/>
                <a:tab pos="5486400" algn="r"/>
              </a:tabLst>
              <a:defRPr/>
            </a:pPr>
            <a:endParaRPr lang="en-US" sz="1800">
              <a:solidFill>
                <a:schemeClr val="tx1"/>
              </a:solidFill>
              <a:cs typeface="Times New Roman" charset="0"/>
              <a:sym typeface="Symbol" charset="0"/>
            </a:endParaRPr>
          </a:p>
        </p:txBody>
      </p:sp>
      <p:graphicFrame>
        <p:nvGraphicFramePr>
          <p:cNvPr id="171012" name="Object 1029"/>
          <p:cNvGraphicFramePr>
            <a:graphicFrameLocks noChangeAspect="1"/>
          </p:cNvGraphicFramePr>
          <p:nvPr/>
        </p:nvGraphicFramePr>
        <p:xfrm>
          <a:off x="2057400" y="1600200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98" name="Equation" r:id="rId4" imgW="2374900" imgH="254000" progId="Equation.3">
                  <p:embed/>
                </p:oleObj>
              </mc:Choice>
              <mc:Fallback>
                <p:oleObj name="Equation" r:id="rId4" imgW="2374900" imgH="25400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00200"/>
                        <a:ext cx="51816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3" name="Object 1030"/>
          <p:cNvGraphicFramePr>
            <a:graphicFrameLocks noChangeAspect="1"/>
          </p:cNvGraphicFramePr>
          <p:nvPr/>
        </p:nvGraphicFramePr>
        <p:xfrm>
          <a:off x="1981200" y="2311400"/>
          <a:ext cx="4267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99" name="Equation" r:id="rId6" imgW="2019300" imgH="469900" progId="Equation.3">
                  <p:embed/>
                </p:oleObj>
              </mc:Choice>
              <mc:Fallback>
                <p:oleObj name="Equation" r:id="rId6" imgW="2019300" imgH="46990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311400"/>
                        <a:ext cx="426720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Frequency Pulse &amp; Phase Tree</a:t>
            </a:r>
          </a:p>
        </p:txBody>
      </p:sp>
      <p:pic>
        <p:nvPicPr>
          <p:cNvPr id="173058" name="Picture 6" descr="rc3_phsfreq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514600"/>
            <a:ext cx="4114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8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2514600"/>
            <a:ext cx="4495800" cy="33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u="sng" dirty="0"/>
              <a:t>Link Availability (LA)</a:t>
            </a:r>
            <a:r>
              <a:rPr lang="en-US" i="1" u="sng" dirty="0"/>
              <a:t> </a:t>
            </a:r>
            <a:r>
              <a:rPr lang="en-US" dirty="0"/>
              <a:t>– % of the time that the instantaneous BER over 1 sec blocks is less than 10</a:t>
            </a:r>
            <a:r>
              <a:rPr lang="en-US" baseline="30000" dirty="0"/>
              <a:t>-5</a:t>
            </a:r>
            <a:r>
              <a:rPr lang="en-US" dirty="0"/>
              <a:t>. </a:t>
            </a:r>
          </a:p>
          <a:p>
            <a:r>
              <a:rPr lang="en-US" b="1" i="1" u="sng" dirty="0"/>
              <a:t>Video Availability (VA) </a:t>
            </a:r>
            <a:r>
              <a:rPr lang="en-US" dirty="0"/>
              <a:t>- % of time video is available (picture on time/ total time x 100)</a:t>
            </a:r>
          </a:p>
          <a:p>
            <a:r>
              <a:rPr lang="en-US" dirty="0"/>
              <a:t>These two metrics are not the same.  Video system sensitivity and its response to bit errors can have significant impact on VA performance.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1539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PSD (Tier 0, I, &amp; II)</a:t>
            </a:r>
          </a:p>
        </p:txBody>
      </p:sp>
      <p:pic>
        <p:nvPicPr>
          <p:cNvPr id="16691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14400" y="1371600"/>
            <a:ext cx="7259638" cy="487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Fractional Out-of-band Power</a:t>
            </a:r>
          </a:p>
        </p:txBody>
      </p:sp>
      <p:sp>
        <p:nvSpPr>
          <p:cNvPr id="605187" name="Text Box 1027"/>
          <p:cNvSpPr txBox="1">
            <a:spLocks noChangeArrowheads="1"/>
          </p:cNvSpPr>
          <p:nvPr/>
        </p:nvSpPr>
        <p:spPr bwMode="auto">
          <a:xfrm>
            <a:off x="2438400" y="4800600"/>
            <a:ext cx="118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cs typeface="+mn-cs"/>
              </a:rPr>
              <a:t>5 Mbps</a:t>
            </a:r>
          </a:p>
        </p:txBody>
      </p:sp>
      <p:pic>
        <p:nvPicPr>
          <p:cNvPr id="605188" name="Picture 10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3925" y="1219200"/>
            <a:ext cx="729456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7715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219200"/>
            <a:ext cx="76962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II Multi-h CPM Summary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895600"/>
          </a:xfrm>
        </p:spPr>
        <p:txBody>
          <a:bodyPr/>
          <a:lstStyle/>
          <a:p>
            <a:pPr eaLnBrk="1" hangingPunct="1">
              <a:defRPr/>
            </a:pPr>
            <a:r>
              <a:rPr lang="en-US" sz="2600">
                <a:cs typeface="+mn-cs"/>
              </a:rPr>
              <a:t>Similar detection efficiency to PCM/FM.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Constant envelope waveform is ideal for efficient non-linear PA</a:t>
            </a:r>
            <a:r>
              <a:rPr lang="ja-JP" altLang="en-US" sz="2600">
                <a:latin typeface="Arial"/>
                <a:cs typeface="+mn-cs"/>
              </a:rPr>
              <a:t>’</a:t>
            </a:r>
            <a:r>
              <a:rPr lang="en-US" sz="2600">
                <a:cs typeface="+mn-cs"/>
              </a:rPr>
              <a:t>s.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Enhanced performance gained by increasing demodulator complexity.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99.9% bandwidth: 0.75 times bit rate</a:t>
            </a:r>
          </a:p>
        </p:txBody>
      </p:sp>
      <p:graphicFrame>
        <p:nvGraphicFramePr>
          <p:cNvPr id="168989" name="Group 29"/>
          <p:cNvGraphicFramePr>
            <a:graphicFrameLocks noGrp="1"/>
          </p:cNvGraphicFramePr>
          <p:nvPr/>
        </p:nvGraphicFramePr>
        <p:xfrm>
          <a:off x="457200" y="4724400"/>
          <a:ext cx="8077200" cy="1222378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9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16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0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</a:t>
                      </a:r>
                    </a:p>
                  </a:txBody>
                  <a:tcPr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ゴシック" charset="0"/>
                          <a:ea typeface="ＭＳ Ｐゴシック" charset="0"/>
                          <a:sym typeface="Symbol" charset="0"/>
                        </a:rPr>
                        <a:t></a:t>
                      </a:r>
                      <a:r>
                        <a:rPr kumimoji="0" lang="en-US" sz="2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</a:t>
                      </a: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g(t)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2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{-3, -1, +1, +3}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{4/16, 5/16}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raised cosine, 3 symbols (6 bits) long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Side by Side Summary</a:t>
            </a:r>
          </a:p>
        </p:txBody>
      </p:sp>
      <p:graphicFrame>
        <p:nvGraphicFramePr>
          <p:cNvPr id="825470" name="Group 11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500904"/>
              </p:ext>
            </p:extLst>
          </p:nvPr>
        </p:nvGraphicFramePr>
        <p:xfrm>
          <a:off x="533400" y="1371600"/>
          <a:ext cx="8043863" cy="2246494"/>
        </p:xfrm>
        <a:graphic>
          <a:graphicData uri="http://schemas.openxmlformats.org/drawingml/2006/table">
            <a:tbl>
              <a:tblPr/>
              <a:tblGrid>
                <a:gridCol w="651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2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43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Tier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M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charset="0"/>
                          <a:ea typeface="ＭＳ Ｐゴシック" charset="0"/>
                          <a:sym typeface="Symbol" charset="0"/>
                        </a:rPr>
                        <a:t>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h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g(t)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99.9% BW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{-1, +1}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impulse response of a high order Bessel filter with 3 dB bandwidth = 0.7 * bit rate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2.03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0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{-1, 0, +1}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windowed impulse response of a spectral raised cosine, 8 bits long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0.98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II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{-3, -1, +1, +3}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{4/16, 5/16}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Normalized raised cosine, 3 symbols (6 bits) long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 2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0.75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25471" name="Picture 115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533400" y="3733800"/>
            <a:ext cx="3657600" cy="245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25472" name="Picture 115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876800" y="3733800"/>
            <a:ext cx="364648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1284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36480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Demodulation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0530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Demodulation</a:t>
            </a:r>
          </a:p>
        </p:txBody>
      </p:sp>
      <p:sp>
        <p:nvSpPr>
          <p:cNvPr id="29901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cs typeface="+mn-cs"/>
              </a:rPr>
              <a:t>As the shop manual says, </a:t>
            </a:r>
            <a:r>
              <a:rPr lang="ja-JP" altLang="en-US" sz="2800" dirty="0">
                <a:latin typeface="Arial"/>
                <a:cs typeface="+mn-cs"/>
              </a:rPr>
              <a:t>“</a:t>
            </a:r>
            <a:r>
              <a:rPr lang="en-US" sz="2800" dirty="0">
                <a:cs typeface="+mn-cs"/>
              </a:rPr>
              <a:t>Installation is reverse of removal.</a:t>
            </a:r>
            <a:r>
              <a:rPr lang="ja-JP" altLang="en-US" sz="2800" dirty="0">
                <a:latin typeface="Arial"/>
                <a:cs typeface="+mn-cs"/>
              </a:rPr>
              <a:t>”</a:t>
            </a:r>
            <a:endParaRPr lang="en-US" sz="2800" dirty="0"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cs typeface="+mn-cs"/>
              </a:rPr>
              <a:t>Demodulation is intrinsically more difficult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Unknown carrier frequency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Unknown carrier phase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Unknown clock frequency and phase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Signal corruption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 dirty="0"/>
              <a:t>Noise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 dirty="0"/>
              <a:t>Interference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 dirty="0"/>
              <a:t>Multipath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 dirty="0"/>
              <a:t>Doppler shift</a:t>
            </a:r>
          </a:p>
          <a:p>
            <a:pPr lvl="0" eaLnBrk="1" hangingPunct="1">
              <a:lnSpc>
                <a:spcPct val="90000"/>
              </a:lnSpc>
              <a:defRPr/>
            </a:pPr>
            <a:r>
              <a:rPr lang="en-US" sz="2800" dirty="0"/>
              <a:t>Multiple techniques can be applied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Tier 0</a:t>
            </a:r>
          </a:p>
          <a:p>
            <a:pPr lvl="1"/>
            <a:r>
              <a:rPr lang="en-US" sz="1800" dirty="0"/>
              <a:t>Legacy (nearly exclusive</a:t>
            </a:r>
            <a:r>
              <a:rPr lang="en-US" sz="1800" baseline="0" dirty="0"/>
              <a:t> in 20</a:t>
            </a:r>
            <a:r>
              <a:rPr lang="en-US" sz="1800" baseline="30000" dirty="0"/>
              <a:t>th</a:t>
            </a:r>
            <a:r>
              <a:rPr lang="en-US" sz="1800" baseline="0" dirty="0"/>
              <a:t> century)</a:t>
            </a:r>
          </a:p>
          <a:p>
            <a:pPr lvl="1"/>
            <a:r>
              <a:rPr lang="en-US" sz="1800" baseline="0" dirty="0"/>
              <a:t>Simple</a:t>
            </a:r>
            <a:r>
              <a:rPr lang="en-US" sz="1800" dirty="0"/>
              <a:t> to build</a:t>
            </a:r>
          </a:p>
          <a:p>
            <a:pPr lvl="1"/>
            <a:r>
              <a:rPr lang="en-US" sz="1800" baseline="0" dirty="0"/>
              <a:t>Robust to signal defects and channel impairments</a:t>
            </a:r>
          </a:p>
          <a:p>
            <a:pPr lvl="1"/>
            <a:r>
              <a:rPr lang="en-US" sz="1800" baseline="0" dirty="0"/>
              <a:t>~3.5 to 5 dB short of theoretical limit</a:t>
            </a:r>
          </a:p>
          <a:p>
            <a:r>
              <a:rPr lang="en-US" sz="2400" dirty="0"/>
              <a:t>Tier I</a:t>
            </a:r>
          </a:p>
          <a:p>
            <a:pPr lvl="1"/>
            <a:r>
              <a:rPr lang="en-US" sz="1800" dirty="0"/>
              <a:t>Requires optimization for </a:t>
            </a:r>
            <a:r>
              <a:rPr lang="en-US" sz="1800" b="1" dirty="0">
                <a:solidFill>
                  <a:srgbClr val="FF0000"/>
                </a:solidFill>
              </a:rPr>
              <a:t>S</a:t>
            </a:r>
            <a:r>
              <a:rPr lang="en-US" sz="1800" dirty="0"/>
              <a:t>OQPSK</a:t>
            </a:r>
          </a:p>
          <a:p>
            <a:pPr lvl="1"/>
            <a:r>
              <a:rPr lang="en-US" sz="1800" dirty="0"/>
              <a:t>Weakly synchronized</a:t>
            </a:r>
          </a:p>
          <a:p>
            <a:pPr lvl="1"/>
            <a:r>
              <a:rPr lang="en-US" sz="1800" dirty="0"/>
              <a:t>Requires high SNR for acquisition</a:t>
            </a:r>
          </a:p>
          <a:p>
            <a:pPr lvl="1"/>
            <a:r>
              <a:rPr lang="en-US" sz="1800" dirty="0"/>
              <a:t>~1.0 to 1.5 dB short of theoretical limit</a:t>
            </a:r>
          </a:p>
          <a:p>
            <a:r>
              <a:rPr lang="en-US" sz="2400" dirty="0"/>
              <a:t>Tier II</a:t>
            </a:r>
          </a:p>
          <a:p>
            <a:pPr lvl="1"/>
            <a:r>
              <a:rPr lang="en-US" sz="1800" dirty="0"/>
              <a:t>No practical single-symbol detectors</a:t>
            </a:r>
          </a:p>
        </p:txBody>
      </p:sp>
      <p:sp>
        <p:nvSpPr>
          <p:cNvPr id="84275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Single-Symbol Demodulation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0 Single-Symbol Detection</a:t>
            </a:r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3429000"/>
            <a:ext cx="8229600" cy="2438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Differentiate the phase to get frequency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Limiter-discriminator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Phase locked loop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/>
              <a:t>Digital processing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If the frequency in this symbol &gt; 0, data = 1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>
                <a:cs typeface="+mn-cs"/>
              </a:rPr>
              <a:t>If the frequency in this symbol &lt; 0, data = 0</a:t>
            </a:r>
          </a:p>
        </p:txBody>
      </p:sp>
      <p:graphicFrame>
        <p:nvGraphicFramePr>
          <p:cNvPr id="189443" name="Object 6"/>
          <p:cNvGraphicFramePr>
            <a:graphicFrameLocks noChangeAspect="1"/>
          </p:cNvGraphicFramePr>
          <p:nvPr/>
        </p:nvGraphicFramePr>
        <p:xfrm>
          <a:off x="1752600" y="1447800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29" name="Equation" r:id="rId4" imgW="2374900" imgH="254000" progId="Equation.3">
                  <p:embed/>
                </p:oleObj>
              </mc:Choice>
              <mc:Fallback>
                <p:oleObj name="Equation" r:id="rId4" imgW="2374900" imgH="254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447800"/>
                        <a:ext cx="51816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4" name="Object 7"/>
          <p:cNvGraphicFramePr>
            <a:graphicFrameLocks noChangeAspect="1"/>
          </p:cNvGraphicFramePr>
          <p:nvPr/>
        </p:nvGraphicFramePr>
        <p:xfrm>
          <a:off x="1676400" y="2159000"/>
          <a:ext cx="4267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30" name="Equation" r:id="rId6" imgW="2019300" imgH="469900" progId="Equation.3">
                  <p:embed/>
                </p:oleObj>
              </mc:Choice>
              <mc:Fallback>
                <p:oleObj name="Equation" r:id="rId6" imgW="2019300" imgH="469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159000"/>
                        <a:ext cx="426720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Tier 0 Frequency Detection</a:t>
            </a:r>
          </a:p>
        </p:txBody>
      </p:sp>
      <p:pic>
        <p:nvPicPr>
          <p:cNvPr id="191490" name="Picture 1028" descr="Ey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37576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4805" name="Picture 1029" descr="Ey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37576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4806" name="Picture 1030" descr="Ey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3886200"/>
            <a:ext cx="37576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4807" name="Picture 1031" descr="Ey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37576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 Eye Patterns</a:t>
            </a:r>
          </a:p>
        </p:txBody>
      </p:sp>
      <p:sp>
        <p:nvSpPr>
          <p:cNvPr id="303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629400" y="1524000"/>
            <a:ext cx="23622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>
                <a:cs typeface="+mn-cs"/>
              </a:rPr>
              <a:t>Single-symbol detection ignores memory inherent in waveform</a:t>
            </a:r>
          </a:p>
          <a:p>
            <a:pPr eaLnBrk="1" hangingPunct="1">
              <a:defRPr/>
            </a:pPr>
            <a:r>
              <a:rPr lang="en-US" sz="1600" dirty="0">
                <a:cs typeface="+mn-cs"/>
              </a:rPr>
              <a:t>Can be detected by conventional (non-shaped) offset QPSK demod</a:t>
            </a:r>
          </a:p>
          <a:p>
            <a:pPr eaLnBrk="1" hangingPunct="1">
              <a:defRPr/>
            </a:pPr>
            <a:r>
              <a:rPr lang="en-US" sz="1600" dirty="0">
                <a:cs typeface="+mn-cs"/>
              </a:rPr>
              <a:t>I&amp;D detector endures additional loss due to waveform mismatch</a:t>
            </a:r>
          </a:p>
        </p:txBody>
      </p:sp>
      <p:pic>
        <p:nvPicPr>
          <p:cNvPr id="2" name="Picture 1" descr="SOQPSK I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371600"/>
            <a:ext cx="4419600" cy="2517648"/>
          </a:xfrm>
          <a:prstGeom prst="rect">
            <a:avLst/>
          </a:prstGeom>
        </p:spPr>
      </p:pic>
      <p:pic>
        <p:nvPicPr>
          <p:cNvPr id="3" name="Picture 2" descr="SOQPSK Q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3810000"/>
            <a:ext cx="4419600" cy="25237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Which Bandwidth?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>
                <a:cs typeface="+mn-cs"/>
              </a:rPr>
              <a:t>Fixed level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-60 dBc is common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-25 dBm is </a:t>
            </a:r>
            <a:r>
              <a:rPr lang="ja-JP" altLang="en-US" sz="2000">
                <a:latin typeface="Arial"/>
              </a:rPr>
              <a:t>“</a:t>
            </a:r>
            <a:r>
              <a:rPr lang="en-US" sz="2000"/>
              <a:t>standard</a:t>
            </a:r>
            <a:r>
              <a:rPr lang="ja-JP" altLang="en-US" sz="2000">
                <a:latin typeface="Arial"/>
              </a:rPr>
              <a:t>”</a:t>
            </a:r>
            <a:r>
              <a:rPr lang="en-US" sz="2000"/>
              <a:t> in IRIG-106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>
                <a:cs typeface="+mn-cs"/>
              </a:rPr>
              <a:t>Fractional out-of-band power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99%, 99.9%, 99.99% are all used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>
                <a:cs typeface="+mn-cs"/>
              </a:rPr>
              <a:t>Minimum frequency separation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/>
              <a:t>Accounts for receive-side effects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/>
              <a:t>Receiver IF filtering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/>
              <a:t>Demodulator interference tolerance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/>
              <a:t>Relative levels of interfering signals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1600"/>
              <a:t>Depends on application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600">
              <a:cs typeface="+mn-cs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Constellations</a:t>
            </a:r>
          </a:p>
        </p:txBody>
      </p:sp>
      <p:pic>
        <p:nvPicPr>
          <p:cNvPr id="851975" name="Picture 1031" descr="SOQPSK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923" name="Picture 1032" descr="SOQPSK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1977" name="Picture 1033" descr="SOQPSK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11430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1978" name="Picture 1034" descr="SOQPSK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3733800"/>
            <a:ext cx="2741613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Waveform Comparison</a:t>
            </a:r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7620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7" tIns="44450" rIns="90487" bIns="44450" anchor="ctr"/>
          <a:lstStyle/>
          <a:p>
            <a:pPr eaLnBrk="0" hangingPunct="0">
              <a:defRPr/>
            </a:pPr>
            <a:endParaRPr lang="en-US" sz="4400">
              <a:latin typeface="Times" charset="0"/>
              <a:cs typeface="+mn-cs"/>
            </a:endParaRPr>
          </a:p>
        </p:txBody>
      </p:sp>
      <p:sp>
        <p:nvSpPr>
          <p:cNvPr id="210948" name="Rectangle 4"/>
          <p:cNvSpPr>
            <a:spLocks noChangeArrowheads="1"/>
          </p:cNvSpPr>
          <p:nvPr/>
        </p:nvSpPr>
        <p:spPr bwMode="auto">
          <a:xfrm>
            <a:off x="685800" y="14605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pPr marL="342900" indent="-342900" algn="l" eaLnBrk="0" hangingPunct="0">
              <a:spcBef>
                <a:spcPct val="20000"/>
              </a:spcBef>
              <a:defRPr/>
            </a:pPr>
            <a:r>
              <a:rPr lang="en-US">
                <a:solidFill>
                  <a:schemeClr val="tx1"/>
                </a:solidFill>
                <a:latin typeface="Times" charset="0"/>
                <a:cs typeface="+mn-cs"/>
              </a:rPr>
              <a:t>   PCM/FM (1x)           SOQPSK (2x)       Multi-h CPM (2.5x)</a:t>
            </a:r>
          </a:p>
        </p:txBody>
      </p:sp>
      <p:pic>
        <p:nvPicPr>
          <p:cNvPr id="39424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1841500"/>
            <a:ext cx="2667000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245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841500"/>
            <a:ext cx="2590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24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1841500"/>
            <a:ext cx="26670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952" name="Picture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400" y="3822700"/>
            <a:ext cx="2743200" cy="2057400"/>
          </a:xfrm>
          <a:extLst>
            <a:ext uri="{91240B29-F687-4f45-9708-019B960494DF}">
              <a14:hiddenLine xmlns=""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10953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3822700"/>
            <a:ext cx="28194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10954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3822700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67964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Tier 0</a:t>
            </a:r>
          </a:p>
          <a:p>
            <a:pPr lvl="1"/>
            <a:r>
              <a:rPr lang="en-US" sz="1800" dirty="0"/>
              <a:t>Invented in 1974, introduced in 2001</a:t>
            </a:r>
          </a:p>
          <a:p>
            <a:pPr lvl="2"/>
            <a:r>
              <a:rPr lang="en-US" sz="1200" dirty="0"/>
              <a:t>Osborne &amp; </a:t>
            </a:r>
            <a:r>
              <a:rPr lang="en-US" sz="1200" dirty="0" err="1"/>
              <a:t>Luntz</a:t>
            </a:r>
            <a:r>
              <a:rPr lang="en-US" sz="1200" dirty="0"/>
              <a:t>, “Coherent and Noncoherent Detection of CPFSK”, IEEE T-COM, August 1974</a:t>
            </a:r>
            <a:endParaRPr lang="en-US" sz="1200" baseline="0" dirty="0"/>
          </a:p>
          <a:p>
            <a:pPr lvl="1"/>
            <a:r>
              <a:rPr lang="en-US" sz="1800" baseline="0" dirty="0"/>
              <a:t>Requires significant signal processing power</a:t>
            </a:r>
            <a:endParaRPr lang="en-US" sz="1800" dirty="0"/>
          </a:p>
          <a:p>
            <a:pPr lvl="1"/>
            <a:r>
              <a:rPr lang="en-US" sz="1800" baseline="0" dirty="0"/>
              <a:t>Signal defects and channel impairments require attention</a:t>
            </a:r>
          </a:p>
          <a:p>
            <a:pPr lvl="2"/>
            <a:r>
              <a:rPr lang="en-US" sz="1400" dirty="0"/>
              <a:t>DSP techniques can be applied to solve these issues</a:t>
            </a:r>
            <a:endParaRPr lang="en-US" sz="1400" baseline="0" dirty="0"/>
          </a:p>
          <a:p>
            <a:pPr lvl="1"/>
            <a:r>
              <a:rPr lang="en-US" sz="1800" baseline="0" dirty="0"/>
              <a:t>Operates within 0.2 dB of theoretical limit</a:t>
            </a:r>
          </a:p>
          <a:p>
            <a:r>
              <a:rPr lang="en-US" sz="2400" dirty="0"/>
              <a:t>Tier I</a:t>
            </a:r>
          </a:p>
          <a:p>
            <a:pPr lvl="1"/>
            <a:r>
              <a:rPr lang="en-US" sz="1800" dirty="0"/>
              <a:t>Strong, rapid synchronization</a:t>
            </a:r>
          </a:p>
          <a:p>
            <a:pPr lvl="1"/>
            <a:r>
              <a:rPr lang="en-US" sz="1800" dirty="0"/>
              <a:t>Operates within 0.2 dB of theoretical limit</a:t>
            </a:r>
          </a:p>
          <a:p>
            <a:r>
              <a:rPr lang="en-US" sz="2400" dirty="0"/>
              <a:t>Tier II</a:t>
            </a:r>
          </a:p>
          <a:p>
            <a:pPr lvl="1"/>
            <a:r>
              <a:rPr lang="en-US" sz="1800" dirty="0"/>
              <a:t>Mandatory for practical implementation</a:t>
            </a:r>
          </a:p>
        </p:txBody>
      </p:sp>
      <p:sp>
        <p:nvSpPr>
          <p:cNvPr id="84275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Trellis Demodulation Overview</a:t>
            </a:r>
          </a:p>
        </p:txBody>
      </p:sp>
    </p:spTree>
    <p:extLst>
      <p:ext uri="{BB962C8B-B14F-4D97-AF65-F5344CB8AC3E}">
        <p14:creationId xmlns:p14="http://schemas.microsoft.com/office/powerpoint/2010/main" val="34421541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0 Phase Tree</a:t>
            </a:r>
          </a:p>
        </p:txBody>
      </p:sp>
      <p:grpSp>
        <p:nvGrpSpPr>
          <p:cNvPr id="193538" name="Group 1039"/>
          <p:cNvGrpSpPr>
            <a:grpSpLocks/>
          </p:cNvGrpSpPr>
          <p:nvPr/>
        </p:nvGrpSpPr>
        <p:grpSpPr bwMode="auto">
          <a:xfrm>
            <a:off x="304800" y="914400"/>
            <a:ext cx="8720138" cy="5449888"/>
            <a:chOff x="192" y="576"/>
            <a:chExt cx="5493" cy="3433"/>
          </a:xfrm>
        </p:grpSpPr>
        <p:pic>
          <p:nvPicPr>
            <p:cNvPr id="856080" name="Picture 104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White">
            <a:xfrm>
              <a:off x="192" y="576"/>
              <a:ext cx="5493" cy="3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856081" name="Text Box 1041"/>
            <p:cNvSpPr txBox="1">
              <a:spLocks noChangeArrowheads="1"/>
            </p:cNvSpPr>
            <p:nvPr/>
          </p:nvSpPr>
          <p:spPr bwMode="blackWhite">
            <a:xfrm>
              <a:off x="1632" y="1056"/>
              <a:ext cx="528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400">
                  <a:solidFill>
                    <a:schemeClr val="tx1"/>
                  </a:solidFill>
                  <a:latin typeface="Arial" charset="0"/>
                  <a:cs typeface="+mn-cs"/>
                </a:rPr>
                <a:t>h = 0.7</a:t>
              </a:r>
            </a:p>
          </p:txBody>
        </p:sp>
        <p:sp>
          <p:nvSpPr>
            <p:cNvPr id="856082" name="Line 1042"/>
            <p:cNvSpPr>
              <a:spLocks noChangeShapeType="1"/>
            </p:cNvSpPr>
            <p:nvPr/>
          </p:nvSpPr>
          <p:spPr bwMode="blackWhite">
            <a:xfrm>
              <a:off x="2064" y="1248"/>
              <a:ext cx="52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4400" y="5029200"/>
            <a:ext cx="5791200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A multi-symbol detector finds the data </a:t>
            </a:r>
            <a:r>
              <a:rPr lang="en-US" sz="2000" b="1" i="1" dirty="0">
                <a:solidFill>
                  <a:schemeClr val="tx1"/>
                </a:solidFill>
                <a:latin typeface="+mn-lt"/>
              </a:rPr>
              <a:t>sequence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that best fits the observed phase trajectory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Grp="1" noChangeArrowheads="1"/>
          </p:cNvSpPr>
          <p:nvPr>
            <p:ph type="title" idx="4294967295"/>
          </p:nvPr>
        </p:nvSpPr>
        <p:spPr bwMode="blackWhite"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Why Does It Matter?</a:t>
            </a:r>
          </a:p>
        </p:txBody>
      </p:sp>
      <p:pic>
        <p:nvPicPr>
          <p:cNvPr id="94003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696913" y="1417638"/>
            <a:ext cx="7573962" cy="474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40036" name="Text Box 4"/>
          <p:cNvSpPr txBox="1">
            <a:spLocks noChangeArrowheads="1"/>
          </p:cNvSpPr>
          <p:nvPr/>
        </p:nvSpPr>
        <p:spPr bwMode="blackWhite">
          <a:xfrm>
            <a:off x="1873250" y="2220913"/>
            <a:ext cx="2644775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tx1"/>
                </a:solidFill>
                <a:latin typeface="Arial" charset="0"/>
                <a:cs typeface="+mn-cs"/>
              </a:rPr>
              <a:t>If this bit is different, the phase trajectory is forever shifted…</a:t>
            </a:r>
          </a:p>
        </p:txBody>
      </p:sp>
      <p:sp>
        <p:nvSpPr>
          <p:cNvPr id="940037" name="Text Box 5"/>
          <p:cNvSpPr txBox="1">
            <a:spLocks noChangeArrowheads="1"/>
          </p:cNvSpPr>
          <p:nvPr/>
        </p:nvSpPr>
        <p:spPr bwMode="blackWhite">
          <a:xfrm>
            <a:off x="4360863" y="4140200"/>
            <a:ext cx="3090862" cy="51752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tx1"/>
                </a:solidFill>
                <a:latin typeface="Arial" charset="0"/>
                <a:cs typeface="+mn-cs"/>
              </a:rPr>
              <a:t>Therefore, later bits can help make decisions about earlier bits.</a:t>
            </a:r>
          </a:p>
        </p:txBody>
      </p:sp>
      <p:sp>
        <p:nvSpPr>
          <p:cNvPr id="940038" name="Line 6"/>
          <p:cNvSpPr>
            <a:spLocks noChangeShapeType="1"/>
          </p:cNvSpPr>
          <p:nvPr/>
        </p:nvSpPr>
        <p:spPr bwMode="blackWhite">
          <a:xfrm flipH="1">
            <a:off x="3667124" y="2743200"/>
            <a:ext cx="219075" cy="855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34170" y="2774394"/>
            <a:ext cx="6435268" cy="2089379"/>
            <a:chOff x="1434170" y="2774394"/>
            <a:chExt cx="6435268" cy="2089379"/>
          </a:xfrm>
        </p:grpSpPr>
        <p:sp>
          <p:nvSpPr>
            <p:cNvPr id="2" name="Freeform 1"/>
            <p:cNvSpPr/>
            <p:nvPr/>
          </p:nvSpPr>
          <p:spPr>
            <a:xfrm>
              <a:off x="1434170" y="2774394"/>
              <a:ext cx="6435268" cy="1246021"/>
            </a:xfrm>
            <a:custGeom>
              <a:avLst/>
              <a:gdLst>
                <a:gd name="connsiteX0" fmla="*/ 0 w 1821378"/>
                <a:gd name="connsiteY0" fmla="*/ 440439 h 503278"/>
                <a:gd name="connsiteX1" fmla="*/ 491839 w 1821378"/>
                <a:gd name="connsiteY1" fmla="*/ 491824 h 503278"/>
                <a:gd name="connsiteX2" fmla="*/ 939634 w 1821378"/>
                <a:gd name="connsiteY2" fmla="*/ 491824 h 503278"/>
                <a:gd name="connsiteX3" fmla="*/ 1277315 w 1821378"/>
                <a:gd name="connsiteY3" fmla="*/ 367032 h 503278"/>
                <a:gd name="connsiteX4" fmla="*/ 1659041 w 1821378"/>
                <a:gd name="connsiteY4" fmla="*/ 0 h 503278"/>
                <a:gd name="connsiteX0" fmla="*/ 0 w 2427633"/>
                <a:gd name="connsiteY0" fmla="*/ 814812 h 877651"/>
                <a:gd name="connsiteX1" fmla="*/ 491839 w 2427633"/>
                <a:gd name="connsiteY1" fmla="*/ 866197 h 877651"/>
                <a:gd name="connsiteX2" fmla="*/ 939634 w 2427633"/>
                <a:gd name="connsiteY2" fmla="*/ 866197 h 877651"/>
                <a:gd name="connsiteX3" fmla="*/ 1277315 w 2427633"/>
                <a:gd name="connsiteY3" fmla="*/ 741405 h 877651"/>
                <a:gd name="connsiteX4" fmla="*/ 2319721 w 2427633"/>
                <a:gd name="connsiteY4" fmla="*/ 0 h 877651"/>
                <a:gd name="connsiteX0" fmla="*/ 0 w 2319721"/>
                <a:gd name="connsiteY0" fmla="*/ 814812 h 877651"/>
                <a:gd name="connsiteX1" fmla="*/ 491839 w 2319721"/>
                <a:gd name="connsiteY1" fmla="*/ 866197 h 877651"/>
                <a:gd name="connsiteX2" fmla="*/ 939634 w 2319721"/>
                <a:gd name="connsiteY2" fmla="*/ 866197 h 877651"/>
                <a:gd name="connsiteX3" fmla="*/ 1277315 w 2319721"/>
                <a:gd name="connsiteY3" fmla="*/ 741405 h 877651"/>
                <a:gd name="connsiteX4" fmla="*/ 2319721 w 2319721"/>
                <a:gd name="connsiteY4" fmla="*/ 0 h 877651"/>
                <a:gd name="connsiteX0" fmla="*/ 0 w 2319721"/>
                <a:gd name="connsiteY0" fmla="*/ 814812 h 901803"/>
                <a:gd name="connsiteX1" fmla="*/ 491839 w 2319721"/>
                <a:gd name="connsiteY1" fmla="*/ 866197 h 901803"/>
                <a:gd name="connsiteX2" fmla="*/ 954316 w 2319721"/>
                <a:gd name="connsiteY2" fmla="*/ 895559 h 901803"/>
                <a:gd name="connsiteX3" fmla="*/ 1277315 w 2319721"/>
                <a:gd name="connsiteY3" fmla="*/ 741405 h 901803"/>
                <a:gd name="connsiteX4" fmla="*/ 2319721 w 2319721"/>
                <a:gd name="connsiteY4" fmla="*/ 0 h 901803"/>
                <a:gd name="connsiteX0" fmla="*/ 0 w 2319721"/>
                <a:gd name="connsiteY0" fmla="*/ 814812 h 908494"/>
                <a:gd name="connsiteX1" fmla="*/ 491839 w 2319721"/>
                <a:gd name="connsiteY1" fmla="*/ 866197 h 908494"/>
                <a:gd name="connsiteX2" fmla="*/ 939634 w 2319721"/>
                <a:gd name="connsiteY2" fmla="*/ 902900 h 908494"/>
                <a:gd name="connsiteX3" fmla="*/ 1277315 w 2319721"/>
                <a:gd name="connsiteY3" fmla="*/ 741405 h 908494"/>
                <a:gd name="connsiteX4" fmla="*/ 2319721 w 2319721"/>
                <a:gd name="connsiteY4" fmla="*/ 0 h 908494"/>
                <a:gd name="connsiteX0" fmla="*/ 0 w 3721832"/>
                <a:gd name="connsiteY0" fmla="*/ 638636 h 732318"/>
                <a:gd name="connsiteX1" fmla="*/ 491839 w 3721832"/>
                <a:gd name="connsiteY1" fmla="*/ 690021 h 732318"/>
                <a:gd name="connsiteX2" fmla="*/ 939634 w 3721832"/>
                <a:gd name="connsiteY2" fmla="*/ 726724 h 732318"/>
                <a:gd name="connsiteX3" fmla="*/ 1277315 w 3721832"/>
                <a:gd name="connsiteY3" fmla="*/ 565229 h 732318"/>
                <a:gd name="connsiteX4" fmla="*/ 3721832 w 3721832"/>
                <a:gd name="connsiteY4" fmla="*/ 0 h 732318"/>
                <a:gd name="connsiteX0" fmla="*/ 0 w 3721832"/>
                <a:gd name="connsiteY0" fmla="*/ 712232 h 805914"/>
                <a:gd name="connsiteX1" fmla="*/ 491839 w 3721832"/>
                <a:gd name="connsiteY1" fmla="*/ 763617 h 805914"/>
                <a:gd name="connsiteX2" fmla="*/ 939634 w 3721832"/>
                <a:gd name="connsiteY2" fmla="*/ 800320 h 805914"/>
                <a:gd name="connsiteX3" fmla="*/ 1277315 w 3721832"/>
                <a:gd name="connsiteY3" fmla="*/ 638825 h 805914"/>
                <a:gd name="connsiteX4" fmla="*/ 3721832 w 3721832"/>
                <a:gd name="connsiteY4" fmla="*/ 73596 h 805914"/>
                <a:gd name="connsiteX0" fmla="*/ 0 w 3721832"/>
                <a:gd name="connsiteY0" fmla="*/ 722945 h 816627"/>
                <a:gd name="connsiteX1" fmla="*/ 491839 w 3721832"/>
                <a:gd name="connsiteY1" fmla="*/ 774330 h 816627"/>
                <a:gd name="connsiteX2" fmla="*/ 939634 w 3721832"/>
                <a:gd name="connsiteY2" fmla="*/ 811033 h 816627"/>
                <a:gd name="connsiteX3" fmla="*/ 1277315 w 3721832"/>
                <a:gd name="connsiteY3" fmla="*/ 649538 h 816627"/>
                <a:gd name="connsiteX4" fmla="*/ 2929015 w 3721832"/>
                <a:gd name="connsiteY4" fmla="*/ 32924 h 816627"/>
                <a:gd name="connsiteX5" fmla="*/ 3721832 w 3721832"/>
                <a:gd name="connsiteY5" fmla="*/ 84309 h 816627"/>
                <a:gd name="connsiteX0" fmla="*/ 0 w 3721832"/>
                <a:gd name="connsiteY0" fmla="*/ 968598 h 1062280"/>
                <a:gd name="connsiteX1" fmla="*/ 491839 w 3721832"/>
                <a:gd name="connsiteY1" fmla="*/ 1019983 h 1062280"/>
                <a:gd name="connsiteX2" fmla="*/ 939634 w 3721832"/>
                <a:gd name="connsiteY2" fmla="*/ 1056686 h 1062280"/>
                <a:gd name="connsiteX3" fmla="*/ 1277315 w 3721832"/>
                <a:gd name="connsiteY3" fmla="*/ 895191 h 1062280"/>
                <a:gd name="connsiteX4" fmla="*/ 2855606 w 3721832"/>
                <a:gd name="connsiteY4" fmla="*/ 14314 h 1062280"/>
                <a:gd name="connsiteX5" fmla="*/ 3721832 w 3721832"/>
                <a:gd name="connsiteY5" fmla="*/ 329962 h 1062280"/>
                <a:gd name="connsiteX0" fmla="*/ 0 w 3721832"/>
                <a:gd name="connsiteY0" fmla="*/ 954284 h 1047966"/>
                <a:gd name="connsiteX1" fmla="*/ 491839 w 3721832"/>
                <a:gd name="connsiteY1" fmla="*/ 1005669 h 1047966"/>
                <a:gd name="connsiteX2" fmla="*/ 939634 w 3721832"/>
                <a:gd name="connsiteY2" fmla="*/ 1042372 h 1047966"/>
                <a:gd name="connsiteX3" fmla="*/ 1277315 w 3721832"/>
                <a:gd name="connsiteY3" fmla="*/ 880877 h 1047966"/>
                <a:gd name="connsiteX4" fmla="*/ 2855606 w 3721832"/>
                <a:gd name="connsiteY4" fmla="*/ 0 h 1047966"/>
                <a:gd name="connsiteX5" fmla="*/ 3721832 w 3721832"/>
                <a:gd name="connsiteY5" fmla="*/ 315648 h 1047966"/>
                <a:gd name="connsiteX0" fmla="*/ 0 w 3721832"/>
                <a:gd name="connsiteY0" fmla="*/ 954349 h 1048031"/>
                <a:gd name="connsiteX1" fmla="*/ 491839 w 3721832"/>
                <a:gd name="connsiteY1" fmla="*/ 1005734 h 1048031"/>
                <a:gd name="connsiteX2" fmla="*/ 939634 w 3721832"/>
                <a:gd name="connsiteY2" fmla="*/ 1042437 h 1048031"/>
                <a:gd name="connsiteX3" fmla="*/ 1277315 w 3721832"/>
                <a:gd name="connsiteY3" fmla="*/ 880942 h 1048031"/>
                <a:gd name="connsiteX4" fmla="*/ 2209607 w 3721832"/>
                <a:gd name="connsiteY4" fmla="*/ 293692 h 1048031"/>
                <a:gd name="connsiteX5" fmla="*/ 2855606 w 3721832"/>
                <a:gd name="connsiteY5" fmla="*/ 65 h 1048031"/>
                <a:gd name="connsiteX6" fmla="*/ 3721832 w 3721832"/>
                <a:gd name="connsiteY6" fmla="*/ 315713 h 1048031"/>
                <a:gd name="connsiteX0" fmla="*/ 0 w 3721832"/>
                <a:gd name="connsiteY0" fmla="*/ 954382 h 1048064"/>
                <a:gd name="connsiteX1" fmla="*/ 491839 w 3721832"/>
                <a:gd name="connsiteY1" fmla="*/ 1005767 h 1048064"/>
                <a:gd name="connsiteX2" fmla="*/ 939634 w 3721832"/>
                <a:gd name="connsiteY2" fmla="*/ 1042470 h 1048064"/>
                <a:gd name="connsiteX3" fmla="*/ 1277315 w 3721832"/>
                <a:gd name="connsiteY3" fmla="*/ 880975 h 1048064"/>
                <a:gd name="connsiteX4" fmla="*/ 2128858 w 3721832"/>
                <a:gd name="connsiteY4" fmla="*/ 242340 h 1048064"/>
                <a:gd name="connsiteX5" fmla="*/ 2855606 w 3721832"/>
                <a:gd name="connsiteY5" fmla="*/ 98 h 1048064"/>
                <a:gd name="connsiteX6" fmla="*/ 3721832 w 3721832"/>
                <a:gd name="connsiteY6" fmla="*/ 315746 h 1048064"/>
                <a:gd name="connsiteX0" fmla="*/ 0 w 3721832"/>
                <a:gd name="connsiteY0" fmla="*/ 954382 h 1044400"/>
                <a:gd name="connsiteX1" fmla="*/ 491839 w 3721832"/>
                <a:gd name="connsiteY1" fmla="*/ 969063 h 1044400"/>
                <a:gd name="connsiteX2" fmla="*/ 939634 w 3721832"/>
                <a:gd name="connsiteY2" fmla="*/ 1042470 h 1044400"/>
                <a:gd name="connsiteX3" fmla="*/ 1277315 w 3721832"/>
                <a:gd name="connsiteY3" fmla="*/ 880975 h 1044400"/>
                <a:gd name="connsiteX4" fmla="*/ 2128858 w 3721832"/>
                <a:gd name="connsiteY4" fmla="*/ 242340 h 1044400"/>
                <a:gd name="connsiteX5" fmla="*/ 2855606 w 3721832"/>
                <a:gd name="connsiteY5" fmla="*/ 98 h 1044400"/>
                <a:gd name="connsiteX6" fmla="*/ 3721832 w 3721832"/>
                <a:gd name="connsiteY6" fmla="*/ 315746 h 1044400"/>
                <a:gd name="connsiteX0" fmla="*/ 0 w 4610080"/>
                <a:gd name="connsiteY0" fmla="*/ 954382 h 1044400"/>
                <a:gd name="connsiteX1" fmla="*/ 491839 w 4610080"/>
                <a:gd name="connsiteY1" fmla="*/ 969063 h 1044400"/>
                <a:gd name="connsiteX2" fmla="*/ 939634 w 4610080"/>
                <a:gd name="connsiteY2" fmla="*/ 1042470 h 1044400"/>
                <a:gd name="connsiteX3" fmla="*/ 1277315 w 4610080"/>
                <a:gd name="connsiteY3" fmla="*/ 880975 h 1044400"/>
                <a:gd name="connsiteX4" fmla="*/ 2128858 w 4610080"/>
                <a:gd name="connsiteY4" fmla="*/ 242340 h 1044400"/>
                <a:gd name="connsiteX5" fmla="*/ 2855606 w 4610080"/>
                <a:gd name="connsiteY5" fmla="*/ 98 h 1044400"/>
                <a:gd name="connsiteX6" fmla="*/ 4610080 w 4610080"/>
                <a:gd name="connsiteY6" fmla="*/ 609372 h 1044400"/>
                <a:gd name="connsiteX0" fmla="*/ 0 w 4610080"/>
                <a:gd name="connsiteY0" fmla="*/ 954653 h 1044671"/>
                <a:gd name="connsiteX1" fmla="*/ 491839 w 4610080"/>
                <a:gd name="connsiteY1" fmla="*/ 969334 h 1044671"/>
                <a:gd name="connsiteX2" fmla="*/ 939634 w 4610080"/>
                <a:gd name="connsiteY2" fmla="*/ 1042741 h 1044671"/>
                <a:gd name="connsiteX3" fmla="*/ 1277315 w 4610080"/>
                <a:gd name="connsiteY3" fmla="*/ 881246 h 1044671"/>
                <a:gd name="connsiteX4" fmla="*/ 2128858 w 4610080"/>
                <a:gd name="connsiteY4" fmla="*/ 242611 h 1044671"/>
                <a:gd name="connsiteX5" fmla="*/ 2855606 w 4610080"/>
                <a:gd name="connsiteY5" fmla="*/ 369 h 1044671"/>
                <a:gd name="connsiteX6" fmla="*/ 3714490 w 4610080"/>
                <a:gd name="connsiteY6" fmla="*/ 286656 h 1044671"/>
                <a:gd name="connsiteX7" fmla="*/ 4610080 w 4610080"/>
                <a:gd name="connsiteY7" fmla="*/ 609643 h 1044671"/>
                <a:gd name="connsiteX0" fmla="*/ 0 w 4610080"/>
                <a:gd name="connsiteY0" fmla="*/ 954653 h 1044671"/>
                <a:gd name="connsiteX1" fmla="*/ 491839 w 4610080"/>
                <a:gd name="connsiteY1" fmla="*/ 969334 h 1044671"/>
                <a:gd name="connsiteX2" fmla="*/ 939634 w 4610080"/>
                <a:gd name="connsiteY2" fmla="*/ 1042741 h 1044671"/>
                <a:gd name="connsiteX3" fmla="*/ 1277315 w 4610080"/>
                <a:gd name="connsiteY3" fmla="*/ 881246 h 1044671"/>
                <a:gd name="connsiteX4" fmla="*/ 2128858 w 4610080"/>
                <a:gd name="connsiteY4" fmla="*/ 242611 h 1044671"/>
                <a:gd name="connsiteX5" fmla="*/ 2855606 w 4610080"/>
                <a:gd name="connsiteY5" fmla="*/ 369 h 1044671"/>
                <a:gd name="connsiteX6" fmla="*/ 3699808 w 4610080"/>
                <a:gd name="connsiteY6" fmla="*/ 323359 h 1044671"/>
                <a:gd name="connsiteX7" fmla="*/ 4610080 w 4610080"/>
                <a:gd name="connsiteY7" fmla="*/ 609643 h 1044671"/>
                <a:gd name="connsiteX0" fmla="*/ 0 w 6435268"/>
                <a:gd name="connsiteY0" fmla="*/ 962258 h 1044643"/>
                <a:gd name="connsiteX1" fmla="*/ 2317027 w 6435268"/>
                <a:gd name="connsiteY1" fmla="*/ 969334 h 1044643"/>
                <a:gd name="connsiteX2" fmla="*/ 2764822 w 6435268"/>
                <a:gd name="connsiteY2" fmla="*/ 1042741 h 1044643"/>
                <a:gd name="connsiteX3" fmla="*/ 3102503 w 6435268"/>
                <a:gd name="connsiteY3" fmla="*/ 881246 h 1044643"/>
                <a:gd name="connsiteX4" fmla="*/ 3954046 w 6435268"/>
                <a:gd name="connsiteY4" fmla="*/ 242611 h 1044643"/>
                <a:gd name="connsiteX5" fmla="*/ 4680794 w 6435268"/>
                <a:gd name="connsiteY5" fmla="*/ 369 h 1044643"/>
                <a:gd name="connsiteX6" fmla="*/ 5524996 w 6435268"/>
                <a:gd name="connsiteY6" fmla="*/ 323359 h 1044643"/>
                <a:gd name="connsiteX7" fmla="*/ 6435268 w 6435268"/>
                <a:gd name="connsiteY7" fmla="*/ 609643 h 1044643"/>
                <a:gd name="connsiteX0" fmla="*/ 0 w 6435268"/>
                <a:gd name="connsiteY0" fmla="*/ 962258 h 1044625"/>
                <a:gd name="connsiteX1" fmla="*/ 771265 w 6435268"/>
                <a:gd name="connsiteY1" fmla="*/ 967371 h 1044625"/>
                <a:gd name="connsiteX2" fmla="*/ 2317027 w 6435268"/>
                <a:gd name="connsiteY2" fmla="*/ 969334 h 1044625"/>
                <a:gd name="connsiteX3" fmla="*/ 2764822 w 6435268"/>
                <a:gd name="connsiteY3" fmla="*/ 1042741 h 1044625"/>
                <a:gd name="connsiteX4" fmla="*/ 3102503 w 6435268"/>
                <a:gd name="connsiteY4" fmla="*/ 881246 h 1044625"/>
                <a:gd name="connsiteX5" fmla="*/ 3954046 w 6435268"/>
                <a:gd name="connsiteY5" fmla="*/ 242611 h 1044625"/>
                <a:gd name="connsiteX6" fmla="*/ 4680794 w 6435268"/>
                <a:gd name="connsiteY6" fmla="*/ 369 h 1044625"/>
                <a:gd name="connsiteX7" fmla="*/ 5524996 w 6435268"/>
                <a:gd name="connsiteY7" fmla="*/ 323359 h 1044625"/>
                <a:gd name="connsiteX8" fmla="*/ 6435268 w 6435268"/>
                <a:gd name="connsiteY8" fmla="*/ 609643 h 1044625"/>
                <a:gd name="connsiteX0" fmla="*/ 0 w 6435268"/>
                <a:gd name="connsiteY0" fmla="*/ 962258 h 1187922"/>
                <a:gd name="connsiteX1" fmla="*/ 634376 w 6435268"/>
                <a:gd name="connsiteY1" fmla="*/ 1187922 h 1187922"/>
                <a:gd name="connsiteX2" fmla="*/ 2317027 w 6435268"/>
                <a:gd name="connsiteY2" fmla="*/ 969334 h 1187922"/>
                <a:gd name="connsiteX3" fmla="*/ 2764822 w 6435268"/>
                <a:gd name="connsiteY3" fmla="*/ 1042741 h 1187922"/>
                <a:gd name="connsiteX4" fmla="*/ 3102503 w 6435268"/>
                <a:gd name="connsiteY4" fmla="*/ 881246 h 1187922"/>
                <a:gd name="connsiteX5" fmla="*/ 3954046 w 6435268"/>
                <a:gd name="connsiteY5" fmla="*/ 242611 h 1187922"/>
                <a:gd name="connsiteX6" fmla="*/ 4680794 w 6435268"/>
                <a:gd name="connsiteY6" fmla="*/ 369 h 1187922"/>
                <a:gd name="connsiteX7" fmla="*/ 5524996 w 6435268"/>
                <a:gd name="connsiteY7" fmla="*/ 323359 h 1187922"/>
                <a:gd name="connsiteX8" fmla="*/ 6435268 w 6435268"/>
                <a:gd name="connsiteY8" fmla="*/ 609643 h 1187922"/>
                <a:gd name="connsiteX0" fmla="*/ 0 w 6435268"/>
                <a:gd name="connsiteY0" fmla="*/ 962258 h 1198573"/>
                <a:gd name="connsiteX1" fmla="*/ 634376 w 6435268"/>
                <a:gd name="connsiteY1" fmla="*/ 1187922 h 1198573"/>
                <a:gd name="connsiteX2" fmla="*/ 961389 w 6435268"/>
                <a:gd name="connsiteY2" fmla="*/ 1142290 h 1198573"/>
                <a:gd name="connsiteX3" fmla="*/ 2317027 w 6435268"/>
                <a:gd name="connsiteY3" fmla="*/ 969334 h 1198573"/>
                <a:gd name="connsiteX4" fmla="*/ 2764822 w 6435268"/>
                <a:gd name="connsiteY4" fmla="*/ 1042741 h 1198573"/>
                <a:gd name="connsiteX5" fmla="*/ 3102503 w 6435268"/>
                <a:gd name="connsiteY5" fmla="*/ 881246 h 1198573"/>
                <a:gd name="connsiteX6" fmla="*/ 3954046 w 6435268"/>
                <a:gd name="connsiteY6" fmla="*/ 242611 h 1198573"/>
                <a:gd name="connsiteX7" fmla="*/ 4680794 w 6435268"/>
                <a:gd name="connsiteY7" fmla="*/ 369 h 1198573"/>
                <a:gd name="connsiteX8" fmla="*/ 5524996 w 6435268"/>
                <a:gd name="connsiteY8" fmla="*/ 323359 h 1198573"/>
                <a:gd name="connsiteX9" fmla="*/ 6435268 w 6435268"/>
                <a:gd name="connsiteY9" fmla="*/ 609643 h 1198573"/>
                <a:gd name="connsiteX0" fmla="*/ 0 w 6435268"/>
                <a:gd name="connsiteY0" fmla="*/ 962258 h 1246021"/>
                <a:gd name="connsiteX1" fmla="*/ 634376 w 6435268"/>
                <a:gd name="connsiteY1" fmla="*/ 1187922 h 1246021"/>
                <a:gd name="connsiteX2" fmla="*/ 1067858 w 6435268"/>
                <a:gd name="connsiteY2" fmla="*/ 1233553 h 1246021"/>
                <a:gd name="connsiteX3" fmla="*/ 2317027 w 6435268"/>
                <a:gd name="connsiteY3" fmla="*/ 969334 h 1246021"/>
                <a:gd name="connsiteX4" fmla="*/ 2764822 w 6435268"/>
                <a:gd name="connsiteY4" fmla="*/ 1042741 h 1246021"/>
                <a:gd name="connsiteX5" fmla="*/ 3102503 w 6435268"/>
                <a:gd name="connsiteY5" fmla="*/ 881246 h 1246021"/>
                <a:gd name="connsiteX6" fmla="*/ 3954046 w 6435268"/>
                <a:gd name="connsiteY6" fmla="*/ 242611 h 1246021"/>
                <a:gd name="connsiteX7" fmla="*/ 4680794 w 6435268"/>
                <a:gd name="connsiteY7" fmla="*/ 369 h 1246021"/>
                <a:gd name="connsiteX8" fmla="*/ 5524996 w 6435268"/>
                <a:gd name="connsiteY8" fmla="*/ 323359 h 1246021"/>
                <a:gd name="connsiteX9" fmla="*/ 6435268 w 6435268"/>
                <a:gd name="connsiteY9" fmla="*/ 609643 h 1246021"/>
                <a:gd name="connsiteX0" fmla="*/ 0 w 6435268"/>
                <a:gd name="connsiteY0" fmla="*/ 962258 h 1246021"/>
                <a:gd name="connsiteX1" fmla="*/ 634376 w 6435268"/>
                <a:gd name="connsiteY1" fmla="*/ 1187922 h 1246021"/>
                <a:gd name="connsiteX2" fmla="*/ 1067858 w 6435268"/>
                <a:gd name="connsiteY2" fmla="*/ 1233553 h 1246021"/>
                <a:gd name="connsiteX3" fmla="*/ 2317027 w 6435268"/>
                <a:gd name="connsiteY3" fmla="*/ 969334 h 1246021"/>
                <a:gd name="connsiteX4" fmla="*/ 2764822 w 6435268"/>
                <a:gd name="connsiteY4" fmla="*/ 1042741 h 1246021"/>
                <a:gd name="connsiteX5" fmla="*/ 3102503 w 6435268"/>
                <a:gd name="connsiteY5" fmla="*/ 881246 h 1246021"/>
                <a:gd name="connsiteX6" fmla="*/ 3954046 w 6435268"/>
                <a:gd name="connsiteY6" fmla="*/ 242611 h 1246021"/>
                <a:gd name="connsiteX7" fmla="*/ 4680794 w 6435268"/>
                <a:gd name="connsiteY7" fmla="*/ 369 h 1246021"/>
                <a:gd name="connsiteX8" fmla="*/ 5524996 w 6435268"/>
                <a:gd name="connsiteY8" fmla="*/ 323359 h 1246021"/>
                <a:gd name="connsiteX9" fmla="*/ 6435268 w 6435268"/>
                <a:gd name="connsiteY9" fmla="*/ 609643 h 1246021"/>
                <a:gd name="connsiteX0" fmla="*/ 0 w 6435268"/>
                <a:gd name="connsiteY0" fmla="*/ 962258 h 1246021"/>
                <a:gd name="connsiteX1" fmla="*/ 634376 w 6435268"/>
                <a:gd name="connsiteY1" fmla="*/ 1187922 h 1246021"/>
                <a:gd name="connsiteX2" fmla="*/ 1067858 w 6435268"/>
                <a:gd name="connsiteY2" fmla="*/ 1233553 h 1246021"/>
                <a:gd name="connsiteX3" fmla="*/ 1668649 w 6435268"/>
                <a:gd name="connsiteY3" fmla="*/ 1058633 h 1246021"/>
                <a:gd name="connsiteX4" fmla="*/ 2317027 w 6435268"/>
                <a:gd name="connsiteY4" fmla="*/ 969334 h 1246021"/>
                <a:gd name="connsiteX5" fmla="*/ 2764822 w 6435268"/>
                <a:gd name="connsiteY5" fmla="*/ 1042741 h 1246021"/>
                <a:gd name="connsiteX6" fmla="*/ 3102503 w 6435268"/>
                <a:gd name="connsiteY6" fmla="*/ 881246 h 1246021"/>
                <a:gd name="connsiteX7" fmla="*/ 3954046 w 6435268"/>
                <a:gd name="connsiteY7" fmla="*/ 242611 h 1246021"/>
                <a:gd name="connsiteX8" fmla="*/ 4680794 w 6435268"/>
                <a:gd name="connsiteY8" fmla="*/ 369 h 1246021"/>
                <a:gd name="connsiteX9" fmla="*/ 5524996 w 6435268"/>
                <a:gd name="connsiteY9" fmla="*/ 323359 h 1246021"/>
                <a:gd name="connsiteX10" fmla="*/ 6435268 w 6435268"/>
                <a:gd name="connsiteY10" fmla="*/ 609643 h 1246021"/>
                <a:gd name="connsiteX0" fmla="*/ 0 w 6435268"/>
                <a:gd name="connsiteY0" fmla="*/ 962258 h 1246021"/>
                <a:gd name="connsiteX1" fmla="*/ 634376 w 6435268"/>
                <a:gd name="connsiteY1" fmla="*/ 1187922 h 1246021"/>
                <a:gd name="connsiteX2" fmla="*/ 1067858 w 6435268"/>
                <a:gd name="connsiteY2" fmla="*/ 1233553 h 1246021"/>
                <a:gd name="connsiteX3" fmla="*/ 1661044 w 6435268"/>
                <a:gd name="connsiteY3" fmla="*/ 1005396 h 1246021"/>
                <a:gd name="connsiteX4" fmla="*/ 2317027 w 6435268"/>
                <a:gd name="connsiteY4" fmla="*/ 969334 h 1246021"/>
                <a:gd name="connsiteX5" fmla="*/ 2764822 w 6435268"/>
                <a:gd name="connsiteY5" fmla="*/ 1042741 h 1246021"/>
                <a:gd name="connsiteX6" fmla="*/ 3102503 w 6435268"/>
                <a:gd name="connsiteY6" fmla="*/ 881246 h 1246021"/>
                <a:gd name="connsiteX7" fmla="*/ 3954046 w 6435268"/>
                <a:gd name="connsiteY7" fmla="*/ 242611 h 1246021"/>
                <a:gd name="connsiteX8" fmla="*/ 4680794 w 6435268"/>
                <a:gd name="connsiteY8" fmla="*/ 369 h 1246021"/>
                <a:gd name="connsiteX9" fmla="*/ 5524996 w 6435268"/>
                <a:gd name="connsiteY9" fmla="*/ 323359 h 1246021"/>
                <a:gd name="connsiteX10" fmla="*/ 6435268 w 6435268"/>
                <a:gd name="connsiteY10" fmla="*/ 609643 h 1246021"/>
                <a:gd name="connsiteX0" fmla="*/ 0 w 6435268"/>
                <a:gd name="connsiteY0" fmla="*/ 962258 h 1246021"/>
                <a:gd name="connsiteX1" fmla="*/ 634376 w 6435268"/>
                <a:gd name="connsiteY1" fmla="*/ 1187922 h 1246021"/>
                <a:gd name="connsiteX2" fmla="*/ 1067858 w 6435268"/>
                <a:gd name="connsiteY2" fmla="*/ 1233553 h 1246021"/>
                <a:gd name="connsiteX3" fmla="*/ 1661044 w 6435268"/>
                <a:gd name="connsiteY3" fmla="*/ 1005396 h 1246021"/>
                <a:gd name="connsiteX4" fmla="*/ 2317027 w 6435268"/>
                <a:gd name="connsiteY4" fmla="*/ 969334 h 1246021"/>
                <a:gd name="connsiteX5" fmla="*/ 2764822 w 6435268"/>
                <a:gd name="connsiteY5" fmla="*/ 1042741 h 1246021"/>
                <a:gd name="connsiteX6" fmla="*/ 3102503 w 6435268"/>
                <a:gd name="connsiteY6" fmla="*/ 881246 h 1246021"/>
                <a:gd name="connsiteX7" fmla="*/ 3954046 w 6435268"/>
                <a:gd name="connsiteY7" fmla="*/ 242611 h 1246021"/>
                <a:gd name="connsiteX8" fmla="*/ 4680794 w 6435268"/>
                <a:gd name="connsiteY8" fmla="*/ 369 h 1246021"/>
                <a:gd name="connsiteX9" fmla="*/ 5524996 w 6435268"/>
                <a:gd name="connsiteY9" fmla="*/ 323359 h 1246021"/>
                <a:gd name="connsiteX10" fmla="*/ 6435268 w 6435268"/>
                <a:gd name="connsiteY10" fmla="*/ 609643 h 124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35268" h="1246021">
                  <a:moveTo>
                    <a:pt x="0" y="962258"/>
                  </a:moveTo>
                  <a:cubicBezTo>
                    <a:pt x="234274" y="999453"/>
                    <a:pt x="422917" y="1112701"/>
                    <a:pt x="634376" y="1187922"/>
                  </a:cubicBezTo>
                  <a:cubicBezTo>
                    <a:pt x="794608" y="1217927"/>
                    <a:pt x="787416" y="1269984"/>
                    <a:pt x="1067858" y="1233553"/>
                  </a:cubicBezTo>
                  <a:cubicBezTo>
                    <a:pt x="1240237" y="1212005"/>
                    <a:pt x="1452849" y="1049433"/>
                    <a:pt x="1661044" y="1005396"/>
                  </a:cubicBezTo>
                  <a:cubicBezTo>
                    <a:pt x="1869239" y="961360"/>
                    <a:pt x="2133064" y="963110"/>
                    <a:pt x="2317027" y="969334"/>
                  </a:cubicBezTo>
                  <a:cubicBezTo>
                    <a:pt x="2500990" y="975558"/>
                    <a:pt x="2633909" y="1057422"/>
                    <a:pt x="2764822" y="1042741"/>
                  </a:cubicBezTo>
                  <a:cubicBezTo>
                    <a:pt x="2895735" y="1028060"/>
                    <a:pt x="2904299" y="1014601"/>
                    <a:pt x="3102503" y="881246"/>
                  </a:cubicBezTo>
                  <a:cubicBezTo>
                    <a:pt x="3300707" y="747891"/>
                    <a:pt x="3690998" y="389424"/>
                    <a:pt x="3954046" y="242611"/>
                  </a:cubicBezTo>
                  <a:cubicBezTo>
                    <a:pt x="4217095" y="95798"/>
                    <a:pt x="4416522" y="-6972"/>
                    <a:pt x="4680794" y="369"/>
                  </a:cubicBezTo>
                  <a:cubicBezTo>
                    <a:pt x="4945066" y="7710"/>
                    <a:pt x="5232584" y="221813"/>
                    <a:pt x="5524996" y="323359"/>
                  </a:cubicBezTo>
                  <a:cubicBezTo>
                    <a:pt x="5817408" y="424905"/>
                    <a:pt x="6286003" y="555812"/>
                    <a:pt x="6435268" y="609643"/>
                  </a:cubicBezTo>
                </a:path>
              </a:pathLst>
            </a:custGeom>
            <a:ln w="19050">
              <a:solidFill>
                <a:srgbClr val="008000"/>
              </a:solidFill>
            </a:ln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blackWhite">
            <a:xfrm flipV="1">
              <a:off x="2819400" y="3751262"/>
              <a:ext cx="1000125" cy="7445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blackWhite">
            <a:xfrm>
              <a:off x="1524001" y="4340553"/>
              <a:ext cx="1981200" cy="52322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schemeClr val="tx1"/>
                  </a:solidFill>
                  <a:latin typeface="Arial" charset="0"/>
                  <a:cs typeface="+mn-cs"/>
                </a:rPr>
                <a:t>Noise-corrupted trajectory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438400" y="3733800"/>
            <a:ext cx="2209799" cy="1818620"/>
            <a:chOff x="2438400" y="3733800"/>
            <a:chExt cx="2209799" cy="1818620"/>
          </a:xfrm>
        </p:grpSpPr>
        <p:sp>
          <p:nvSpPr>
            <p:cNvPr id="3" name="Oval 2"/>
            <p:cNvSpPr/>
            <p:nvPr/>
          </p:nvSpPr>
          <p:spPr bwMode="auto">
            <a:xfrm>
              <a:off x="4114800" y="3733800"/>
              <a:ext cx="152400" cy="152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blackWhite">
            <a:xfrm flipV="1">
              <a:off x="3581400" y="3886200"/>
              <a:ext cx="609600" cy="12191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blackWhite">
            <a:xfrm>
              <a:off x="2438400" y="5029200"/>
              <a:ext cx="2209799" cy="52322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schemeClr val="tx1"/>
                  </a:solidFill>
                  <a:latin typeface="Arial" charset="0"/>
                  <a:cs typeface="+mn-cs"/>
                </a:rPr>
                <a:t>Single-symbol detector decides “zero”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14800" y="1325396"/>
            <a:ext cx="3809999" cy="2165122"/>
            <a:chOff x="4114800" y="1340078"/>
            <a:chExt cx="3809999" cy="2165122"/>
          </a:xfrm>
        </p:grpSpPr>
        <p:sp>
          <p:nvSpPr>
            <p:cNvPr id="15" name="Oval 14"/>
            <p:cNvSpPr/>
            <p:nvPr/>
          </p:nvSpPr>
          <p:spPr bwMode="auto">
            <a:xfrm>
              <a:off x="4114800" y="3352800"/>
              <a:ext cx="152400" cy="152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blackWhite">
            <a:xfrm flipH="1">
              <a:off x="4191000" y="1904999"/>
              <a:ext cx="1676400" cy="14477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blackWhite">
            <a:xfrm>
              <a:off x="5715000" y="1340078"/>
              <a:ext cx="2209799" cy="73866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schemeClr val="tx1"/>
                  </a:solidFill>
                  <a:latin typeface="Arial" charset="0"/>
                  <a:cs typeface="+mn-cs"/>
                </a:rPr>
                <a:t>Multi-symbol detector decides “one” – correcting the error</a:t>
              </a:r>
            </a:p>
          </p:txBody>
        </p:sp>
      </p:grpSp>
      <p:sp>
        <p:nvSpPr>
          <p:cNvPr id="19" name="Line 6"/>
          <p:cNvSpPr>
            <a:spLocks noChangeShapeType="1"/>
          </p:cNvSpPr>
          <p:nvPr/>
        </p:nvSpPr>
        <p:spPr bwMode="blackWhite">
          <a:xfrm flipH="1">
            <a:off x="3886199" y="2743200"/>
            <a:ext cx="1" cy="12191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73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003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Multi-Symbol Detector Example</a:t>
            </a:r>
          </a:p>
        </p:txBody>
      </p:sp>
      <p:graphicFrame>
        <p:nvGraphicFramePr>
          <p:cNvPr id="197634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457200" y="1744663"/>
          <a:ext cx="8229600" cy="397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89" name="VISIO" r:id="rId4" imgW="6731000" imgH="3327400" progId="Visio.Drawing.6">
                  <p:embed/>
                </p:oleObj>
              </mc:Choice>
              <mc:Fallback>
                <p:oleObj name="VISIO" r:id="rId4" imgW="6731000" imgH="3327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44663"/>
                        <a:ext cx="8229600" cy="397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blackWhite">
          <a:xfrm>
            <a:off x="457200" y="4464279"/>
            <a:ext cx="2209799" cy="95410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tx1"/>
                </a:solidFill>
                <a:latin typeface="Arial" charset="0"/>
                <a:cs typeface="+mn-cs"/>
              </a:rPr>
              <a:t>Brute force approach – yields performance gain, but leads to extreme hardware complexity</a:t>
            </a:r>
          </a:p>
        </p:txBody>
      </p:sp>
    </p:spTree>
    <p:extLst>
      <p:ext uri="{BB962C8B-B14F-4D97-AF65-F5344CB8AC3E}">
        <p14:creationId xmlns:p14="http://schemas.microsoft.com/office/powerpoint/2010/main" val="25030412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Generic Trellis Demodulator</a:t>
            </a:r>
          </a:p>
        </p:txBody>
      </p:sp>
      <p:pic>
        <p:nvPicPr>
          <p:cNvPr id="235522" name="Picture 103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8229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blackWhite">
          <a:xfrm>
            <a:off x="457200" y="1600200"/>
            <a:ext cx="3200400" cy="954107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tx1"/>
                </a:solidFill>
                <a:latin typeface="Arial" charset="0"/>
                <a:cs typeface="+mn-cs"/>
              </a:rPr>
              <a:t>Brains over brawn – Efficient computation yields the same performance as the brute force approach, with far less hardware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Tier 0 BER Performance</a:t>
            </a:r>
          </a:p>
        </p:txBody>
      </p:sp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90600" y="1295400"/>
            <a:ext cx="7113588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Legacy PCM/FM Transmitters</a:t>
            </a:r>
          </a:p>
        </p:txBody>
      </p:sp>
      <p:grpSp>
        <p:nvGrpSpPr>
          <p:cNvPr id="577554" name="Group 1042"/>
          <p:cNvGrpSpPr>
            <a:grpSpLocks/>
          </p:cNvGrpSpPr>
          <p:nvPr/>
        </p:nvGrpSpPr>
        <p:grpSpPr bwMode="auto">
          <a:xfrm>
            <a:off x="304800" y="914400"/>
            <a:ext cx="8720138" cy="5449888"/>
            <a:chOff x="192" y="576"/>
            <a:chExt cx="5493" cy="3433"/>
          </a:xfrm>
        </p:grpSpPr>
        <p:pic>
          <p:nvPicPr>
            <p:cNvPr id="577550" name="Picture 103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White">
            <a:xfrm>
              <a:off x="192" y="576"/>
              <a:ext cx="5493" cy="3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577543" name="Text Box 1031"/>
            <p:cNvSpPr txBox="1">
              <a:spLocks noChangeArrowheads="1"/>
            </p:cNvSpPr>
            <p:nvPr/>
          </p:nvSpPr>
          <p:spPr bwMode="blackWhite">
            <a:xfrm>
              <a:off x="2208" y="1056"/>
              <a:ext cx="528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400">
                  <a:solidFill>
                    <a:schemeClr val="tx1"/>
                  </a:solidFill>
                  <a:latin typeface="Arial" charset="0"/>
                  <a:cs typeface="+mn-cs"/>
                </a:rPr>
                <a:t>h = 0.6</a:t>
              </a:r>
            </a:p>
          </p:txBody>
        </p:sp>
        <p:sp>
          <p:nvSpPr>
            <p:cNvPr id="577546" name="Line 1034"/>
            <p:cNvSpPr>
              <a:spLocks noChangeShapeType="1"/>
            </p:cNvSpPr>
            <p:nvPr/>
          </p:nvSpPr>
          <p:spPr bwMode="blackWhite">
            <a:xfrm>
              <a:off x="2640" y="1248"/>
              <a:ext cx="432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01731" name="Group 1041"/>
          <p:cNvGrpSpPr>
            <a:grpSpLocks/>
          </p:cNvGrpSpPr>
          <p:nvPr/>
        </p:nvGrpSpPr>
        <p:grpSpPr bwMode="auto">
          <a:xfrm>
            <a:off x="304800" y="914400"/>
            <a:ext cx="8720138" cy="5449888"/>
            <a:chOff x="192" y="576"/>
            <a:chExt cx="5493" cy="3433"/>
          </a:xfrm>
        </p:grpSpPr>
        <p:pic>
          <p:nvPicPr>
            <p:cNvPr id="577541" name="Picture 1029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White">
            <a:xfrm>
              <a:off x="192" y="576"/>
              <a:ext cx="5493" cy="3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577544" name="Text Box 1032"/>
            <p:cNvSpPr txBox="1">
              <a:spLocks noChangeArrowheads="1"/>
            </p:cNvSpPr>
            <p:nvPr/>
          </p:nvSpPr>
          <p:spPr bwMode="blackWhite">
            <a:xfrm>
              <a:off x="1632" y="1056"/>
              <a:ext cx="528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400">
                  <a:solidFill>
                    <a:schemeClr val="tx1"/>
                  </a:solidFill>
                  <a:latin typeface="Arial" charset="0"/>
                  <a:cs typeface="+mn-cs"/>
                </a:rPr>
                <a:t>h = 0.7</a:t>
              </a:r>
            </a:p>
          </p:txBody>
        </p:sp>
        <p:sp>
          <p:nvSpPr>
            <p:cNvPr id="577547" name="Line 1035"/>
            <p:cNvSpPr>
              <a:spLocks noChangeShapeType="1"/>
            </p:cNvSpPr>
            <p:nvPr/>
          </p:nvSpPr>
          <p:spPr bwMode="blackWhite">
            <a:xfrm>
              <a:off x="2064" y="1248"/>
              <a:ext cx="52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577552" name="Group 1040"/>
          <p:cNvGrpSpPr>
            <a:grpSpLocks/>
          </p:cNvGrpSpPr>
          <p:nvPr/>
        </p:nvGrpSpPr>
        <p:grpSpPr bwMode="auto">
          <a:xfrm>
            <a:off x="304800" y="914400"/>
            <a:ext cx="8720138" cy="5449888"/>
            <a:chOff x="192" y="576"/>
            <a:chExt cx="5493" cy="3433"/>
          </a:xfrm>
        </p:grpSpPr>
        <p:sp>
          <p:nvSpPr>
            <p:cNvPr id="577545" name="Text Box 1033"/>
            <p:cNvSpPr txBox="1">
              <a:spLocks noChangeArrowheads="1"/>
            </p:cNvSpPr>
            <p:nvPr/>
          </p:nvSpPr>
          <p:spPr bwMode="blackWhite">
            <a:xfrm>
              <a:off x="1056" y="1056"/>
              <a:ext cx="528" cy="19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sz="1400">
                  <a:solidFill>
                    <a:schemeClr val="tx1"/>
                  </a:solidFill>
                  <a:latin typeface="Arial" charset="0"/>
                  <a:cs typeface="+mn-cs"/>
                </a:rPr>
                <a:t>h = 0.8</a:t>
              </a:r>
            </a:p>
          </p:txBody>
        </p:sp>
        <p:pic>
          <p:nvPicPr>
            <p:cNvPr id="577549" name="Picture 1037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White">
            <a:xfrm>
              <a:off x="192" y="576"/>
              <a:ext cx="5493" cy="3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577548" name="Line 1036"/>
            <p:cNvSpPr>
              <a:spLocks noChangeShapeType="1"/>
            </p:cNvSpPr>
            <p:nvPr/>
          </p:nvSpPr>
          <p:spPr bwMode="blackWhite">
            <a:xfrm>
              <a:off x="1440" y="1248"/>
              <a:ext cx="62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Effect of TX Deviation Error</a:t>
            </a:r>
          </a:p>
        </p:txBody>
      </p:sp>
      <p:pic>
        <p:nvPicPr>
          <p:cNvPr id="576516" name="Picture 10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57200" y="1395413"/>
            <a:ext cx="7951788" cy="470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Power Spectral Density (PSD)</a:t>
            </a:r>
          </a:p>
        </p:txBody>
      </p:sp>
      <p:pic>
        <p:nvPicPr>
          <p:cNvPr id="309256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8688" y="1295400"/>
            <a:ext cx="726598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09259" name="Rectangle 11"/>
          <p:cNvSpPr>
            <a:spLocks noChangeArrowheads="1"/>
          </p:cNvSpPr>
          <p:nvPr/>
        </p:nvSpPr>
        <p:spPr bwMode="blackWhite">
          <a:xfrm>
            <a:off x="4648200" y="1600200"/>
            <a:ext cx="3048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0" name="Rectangle 12"/>
          <p:cNvSpPr>
            <a:spLocks noChangeArrowheads="1"/>
          </p:cNvSpPr>
          <p:nvPr/>
        </p:nvSpPr>
        <p:spPr bwMode="blackWhite">
          <a:xfrm>
            <a:off x="4495800" y="1600200"/>
            <a:ext cx="6096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1" name="Rectangle 13"/>
          <p:cNvSpPr>
            <a:spLocks noChangeArrowheads="1"/>
          </p:cNvSpPr>
          <p:nvPr/>
        </p:nvSpPr>
        <p:spPr bwMode="blackWhite">
          <a:xfrm>
            <a:off x="4343400" y="1600200"/>
            <a:ext cx="9144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2" name="Rectangle 14"/>
          <p:cNvSpPr>
            <a:spLocks noChangeArrowheads="1"/>
          </p:cNvSpPr>
          <p:nvPr/>
        </p:nvSpPr>
        <p:spPr bwMode="blackWhite">
          <a:xfrm>
            <a:off x="4191000" y="1600200"/>
            <a:ext cx="12192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3" name="Rectangle 15"/>
          <p:cNvSpPr>
            <a:spLocks noChangeArrowheads="1"/>
          </p:cNvSpPr>
          <p:nvPr/>
        </p:nvSpPr>
        <p:spPr bwMode="blackWhite">
          <a:xfrm>
            <a:off x="4038600" y="1600200"/>
            <a:ext cx="15240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4" name="Rectangle 16"/>
          <p:cNvSpPr>
            <a:spLocks noChangeArrowheads="1"/>
          </p:cNvSpPr>
          <p:nvPr/>
        </p:nvSpPr>
        <p:spPr bwMode="blackWhite">
          <a:xfrm>
            <a:off x="3886200" y="1600200"/>
            <a:ext cx="18288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5" name="Rectangle 17"/>
          <p:cNvSpPr>
            <a:spLocks noChangeArrowheads="1"/>
          </p:cNvSpPr>
          <p:nvPr/>
        </p:nvSpPr>
        <p:spPr bwMode="blackWhite">
          <a:xfrm>
            <a:off x="3733800" y="1600200"/>
            <a:ext cx="21336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9266" name="Rectangle 18"/>
          <p:cNvSpPr>
            <a:spLocks noChangeArrowheads="1"/>
          </p:cNvSpPr>
          <p:nvPr/>
        </p:nvSpPr>
        <p:spPr bwMode="blackWhite">
          <a:xfrm>
            <a:off x="3581400" y="1600200"/>
            <a:ext cx="2438400" cy="373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9" grpId="0" animBg="1"/>
      <p:bldP spid="309259" grpId="1" animBg="1"/>
      <p:bldP spid="309260" grpId="0" animBg="1"/>
      <p:bldP spid="309260" grpId="1" animBg="1"/>
      <p:bldP spid="309261" grpId="0" animBg="1"/>
      <p:bldP spid="309261" grpId="1" animBg="1"/>
      <p:bldP spid="309262" grpId="0" animBg="1"/>
      <p:bldP spid="309262" grpId="1" animBg="1"/>
      <p:bldP spid="309263" grpId="0" animBg="1"/>
      <p:bldP spid="309263" grpId="1" animBg="1"/>
      <p:bldP spid="309264" grpId="0" animBg="1"/>
      <p:bldP spid="309264" grpId="1" animBg="1"/>
      <p:bldP spid="309265" grpId="0" animBg="1"/>
      <p:bldP spid="309265" grpId="1" animBg="1"/>
      <p:bldP spid="30926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What About Phase Noise?</a:t>
            </a:r>
          </a:p>
        </p:txBody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  <p:pic>
        <p:nvPicPr>
          <p:cNvPr id="9502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52438" y="1590675"/>
            <a:ext cx="36560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02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5024438" y="1590675"/>
            <a:ext cx="36560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027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452438" y="3883025"/>
            <a:ext cx="36560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02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5024438" y="3883025"/>
            <a:ext cx="36560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1511" name="TextBox 1"/>
          <p:cNvSpPr txBox="1">
            <a:spLocks noChangeArrowheads="1"/>
          </p:cNvSpPr>
          <p:nvPr/>
        </p:nvSpPr>
        <p:spPr bwMode="auto">
          <a:xfrm>
            <a:off x="841375" y="17954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No phase noise:</a:t>
            </a:r>
          </a:p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The entire trellis is helpful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2738" y="1787525"/>
            <a:ext cx="2460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Minimal phase noise:</a:t>
            </a:r>
          </a:p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Several bits of the trellis are helpful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31850" y="4098925"/>
            <a:ext cx="2347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Significant phase noise:</a:t>
            </a:r>
          </a:p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A few bits of the trellis are helpful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14963" y="4105275"/>
            <a:ext cx="2700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Severe phase noise:</a:t>
            </a:r>
          </a:p>
          <a:p>
            <a:pPr algn="l" eaLnBrk="1" hangingPunct="1"/>
            <a:r>
              <a:rPr lang="en-US" sz="900">
                <a:solidFill>
                  <a:schemeClr val="tx1"/>
                </a:solidFill>
                <a:latin typeface="Arial Black" charset="0"/>
                <a:cs typeface="Arial Black" charset="0"/>
              </a:rPr>
              <a:t>Not a candidate for trellis demodulation</a:t>
            </a:r>
          </a:p>
        </p:txBody>
      </p:sp>
    </p:spTree>
    <p:extLst>
      <p:ext uri="{BB962C8B-B14F-4D97-AF65-F5344CB8AC3E}">
        <p14:creationId xmlns:p14="http://schemas.microsoft.com/office/powerpoint/2010/main" val="316082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Phase Noise</a:t>
            </a:r>
          </a:p>
        </p:txBody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>
                <a:cs typeface="+mn-cs"/>
              </a:rPr>
              <a:t>Trellis demodulation is based on the assumption that the signal is following a predictable path through the trellis.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If this is not true (due to high phase noise), then a trellis demodulator may not provide the expected performance gain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Most often an issue at low bit rates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Some trellis demods handle this case by modifying the trellis calculations.</a:t>
            </a:r>
          </a:p>
        </p:txBody>
      </p:sp>
    </p:spTree>
    <p:extLst>
      <p:ext uri="{BB962C8B-B14F-4D97-AF65-F5344CB8AC3E}">
        <p14:creationId xmlns:p14="http://schemas.microsoft.com/office/powerpoint/2010/main" val="371026425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Detection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n-cs"/>
              </a:rPr>
              <a:t>Can be detected by conventional (non-shaped) offset QPSK demod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Non-matched filtering loss of about 2 dB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Butterworth lowpass filter is reasonable approximation to matched filter</a:t>
            </a:r>
          </a:p>
          <a:p>
            <a:pPr eaLnBrk="1" hangingPunct="1">
              <a:defRPr/>
            </a:pPr>
            <a:r>
              <a:rPr lang="en-US">
                <a:cs typeface="+mn-cs"/>
              </a:rPr>
              <a:t>Trellis detection is optimum, but more complex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SOQPSK-TG Phase Tree</a:t>
            </a:r>
          </a:p>
        </p:txBody>
      </p:sp>
      <p:pic>
        <p:nvPicPr>
          <p:cNvPr id="854019" name="Picture 10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0" name="Picture 102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1" name="Picture 102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2" name="Picture 103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3" name="Picture 103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4" name="Picture 103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5" name="Picture 103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54026" name="Picture 103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304800" y="954088"/>
            <a:ext cx="8604250" cy="52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Detection Efficiency</a:t>
            </a:r>
            <a:endParaRPr lang="en-US" sz="2400" dirty="0">
              <a:cs typeface="+mj-cs"/>
            </a:endParaRPr>
          </a:p>
        </p:txBody>
      </p:sp>
      <p:pic>
        <p:nvPicPr>
          <p:cNvPr id="2867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0" b="8017"/>
          <a:stretch>
            <a:fillRect/>
          </a:stretch>
        </p:blipFill>
        <p:spPr>
          <a:xfrm>
            <a:off x="381000" y="1449388"/>
            <a:ext cx="8267700" cy="4686300"/>
          </a:xfrm>
          <a:extLst>
            <a:ext uri="{91240B29-F687-4f45-9708-019B960494DF}">
              <a14:hiddenLine xmlns=""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 bwMode="auto">
          <a:xfrm flipV="1">
            <a:off x="3886200" y="4953000"/>
            <a:ext cx="1600200" cy="533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 flipV="1">
            <a:off x="3886200" y="4114800"/>
            <a:ext cx="1447800" cy="1371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3886200" y="3505200"/>
            <a:ext cx="838200" cy="1981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2057400" y="5334000"/>
            <a:ext cx="1828799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SOQPSK-TG</a:t>
            </a:r>
          </a:p>
        </p:txBody>
      </p:sp>
    </p:spTree>
    <p:extLst>
      <p:ext uri="{BB962C8B-B14F-4D97-AF65-F5344CB8AC3E}">
        <p14:creationId xmlns:p14="http://schemas.microsoft.com/office/powerpoint/2010/main" val="8148131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Multi-h CPM Detection</a:t>
            </a:r>
          </a:p>
        </p:txBody>
      </p:sp>
      <p:sp>
        <p:nvSpPr>
          <p:cNvPr id="30617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n-cs"/>
              </a:rPr>
              <a:t>Modulator intentionally creates severe inter-symbol interference</a:t>
            </a:r>
          </a:p>
          <a:p>
            <a:pPr lvl="1" eaLnBrk="1" hangingPunct="1">
              <a:defRPr/>
            </a:pPr>
            <a:r>
              <a:rPr lang="en-US" dirty="0"/>
              <a:t>3-symbol RC premod filter</a:t>
            </a:r>
          </a:p>
          <a:p>
            <a:pPr eaLnBrk="1" hangingPunct="1">
              <a:defRPr/>
            </a:pPr>
            <a:r>
              <a:rPr lang="en-US" dirty="0">
                <a:cs typeface="+mn-cs"/>
              </a:rPr>
              <a:t>Symbol-by-symbol detection is essentially useless</a:t>
            </a:r>
          </a:p>
          <a:p>
            <a:pPr eaLnBrk="1" hangingPunct="1">
              <a:defRPr/>
            </a:pPr>
            <a:r>
              <a:rPr lang="en-US" dirty="0">
                <a:cs typeface="+mn-cs"/>
              </a:rPr>
              <a:t>Trellis detection is required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BER Performance Comparison</a:t>
            </a:r>
          </a:p>
        </p:txBody>
      </p:sp>
      <p:pic>
        <p:nvPicPr>
          <p:cNvPr id="2" name="Picture 1" descr="BER Summary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295400"/>
            <a:ext cx="7315200" cy="4968727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Synchronization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5126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>
                <a:cs typeface="+mj-cs"/>
              </a:rPr>
              <a:t>Telemetry Channels are Bursty</a:t>
            </a:r>
          </a:p>
        </p:txBody>
      </p:sp>
      <p:graphicFrame>
        <p:nvGraphicFramePr>
          <p:cNvPr id="219138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284874"/>
              </p:ext>
            </p:extLst>
          </p:nvPr>
        </p:nvGraphicFramePr>
        <p:xfrm>
          <a:off x="685800" y="1370013"/>
          <a:ext cx="7772400" cy="494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3" name="Chart" r:id="rId4" imgW="11811000" imgH="7315200" progId="Excel.Chart.8">
                  <p:embed/>
                </p:oleObj>
              </mc:Choice>
              <mc:Fallback>
                <p:oleObj name="Chart" r:id="rId4" imgW="11811000" imgH="7315200" progId="Excel.Chart.8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70013"/>
                        <a:ext cx="7772400" cy="4945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="" xmlns:a14="http://schemas.microsoft.com/office/drawing/2010/main" w="158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9140" name="Text Box 1028"/>
          <p:cNvSpPr txBox="1">
            <a:spLocks noChangeArrowheads="1"/>
          </p:cNvSpPr>
          <p:nvPr/>
        </p:nvSpPr>
        <p:spPr bwMode="auto">
          <a:xfrm>
            <a:off x="1447800" y="4860925"/>
            <a:ext cx="6400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000">
                <a:solidFill>
                  <a:schemeClr val="tx1"/>
                </a:solidFill>
                <a:latin typeface="Arial" charset="0"/>
                <a:cs typeface="+mn-cs"/>
              </a:rPr>
              <a:t>Figure from Robert Jefferis, Tybrin, Edwards AFB.  Reprinted by permission of the author.</a:t>
            </a:r>
          </a:p>
        </p:txBody>
      </p:sp>
      <p:sp>
        <p:nvSpPr>
          <p:cNvPr id="2" name="TextBox 1"/>
          <p:cNvSpPr txBox="1"/>
          <p:nvPr/>
        </p:nvSpPr>
        <p:spPr>
          <a:xfrm rot="19584222">
            <a:off x="4620835" y="4205356"/>
            <a:ext cx="3477710" cy="400110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  <a:latin typeface="+mn-lt"/>
              </a:rPr>
              <a:t>Synchronization is important!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76400" y="2362200"/>
            <a:ext cx="4495799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In a typical flight test, the vast majority of bit errors occur at dropouts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2743200" y="3124200"/>
            <a:ext cx="228600" cy="1524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>
            <a:off x="2971800" y="3124200"/>
            <a:ext cx="457200" cy="1371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9"/>
          <p:cNvCxnSpPr/>
          <p:nvPr/>
        </p:nvCxnSpPr>
        <p:spPr bwMode="auto">
          <a:xfrm>
            <a:off x="2971800" y="3124200"/>
            <a:ext cx="1371600" cy="1066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Synchronization Test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>
                <a:cs typeface="+mn-cs"/>
              </a:rPr>
              <a:t>IRIG 118-12, Procedure 7.4 (Flat Fade Recovery Test)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Transmit randomized ones pattern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Measure time at which output becomes </a:t>
            </a:r>
            <a:r>
              <a:rPr lang="ja-JP" altLang="en-US" sz="2000" dirty="0">
                <a:latin typeface="Arial"/>
                <a:cs typeface="+mn-cs"/>
              </a:rPr>
              <a:t>“</a:t>
            </a:r>
            <a:r>
              <a:rPr lang="en-US" sz="2000" dirty="0">
                <a:cs typeface="+mn-cs"/>
              </a:rPr>
              <a:t>all (or mostly) ones”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33400" y="2895600"/>
            <a:ext cx="7772400" cy="3276600"/>
            <a:chOff x="533400" y="2590800"/>
            <a:chExt cx="8229600" cy="3581400"/>
          </a:xfrm>
        </p:grpSpPr>
        <p:sp>
          <p:nvSpPr>
            <p:cNvPr id="611332" name="Rectangle 4"/>
            <p:cNvSpPr>
              <a:spLocks noChangeArrowheads="1"/>
            </p:cNvSpPr>
            <p:nvPr/>
          </p:nvSpPr>
          <p:spPr bwMode="blackWhite">
            <a:xfrm>
              <a:off x="533400" y="35814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IRIG </a:t>
              </a:r>
            </a:p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Randomizer</a:t>
              </a:r>
            </a:p>
          </p:txBody>
        </p:sp>
        <p:sp>
          <p:nvSpPr>
            <p:cNvPr id="611333" name="Rectangle 5"/>
            <p:cNvSpPr>
              <a:spLocks noChangeArrowheads="1"/>
            </p:cNvSpPr>
            <p:nvPr/>
          </p:nvSpPr>
          <p:spPr bwMode="blackWhite">
            <a:xfrm>
              <a:off x="2286000" y="35814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Modulator</a:t>
              </a:r>
            </a:p>
          </p:txBody>
        </p:sp>
        <p:sp>
          <p:nvSpPr>
            <p:cNvPr id="611334" name="Rectangle 6"/>
            <p:cNvSpPr>
              <a:spLocks noChangeArrowheads="1"/>
            </p:cNvSpPr>
            <p:nvPr/>
          </p:nvSpPr>
          <p:spPr bwMode="blackWhite">
            <a:xfrm>
              <a:off x="3962400" y="35814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 dirty="0">
                  <a:solidFill>
                    <a:schemeClr val="tx1"/>
                  </a:solidFill>
                  <a:latin typeface="Arial" charset="0"/>
                  <a:cs typeface="+mn-cs"/>
                </a:rPr>
                <a:t>Add Noise</a:t>
              </a:r>
            </a:p>
          </p:txBody>
        </p:sp>
        <p:cxnSp>
          <p:nvCxnSpPr>
            <p:cNvPr id="611335" name="AutoShape 7"/>
            <p:cNvCxnSpPr>
              <a:cxnSpLocks noChangeShapeType="1"/>
              <a:stCxn id="611342" idx="2"/>
              <a:endCxn id="611332" idx="0"/>
            </p:cNvCxnSpPr>
            <p:nvPr/>
          </p:nvCxnSpPr>
          <p:spPr bwMode="blackWhite">
            <a:xfrm>
              <a:off x="1104900" y="3200400"/>
              <a:ext cx="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36" name="AutoShape 8"/>
            <p:cNvCxnSpPr>
              <a:cxnSpLocks noChangeShapeType="1"/>
              <a:stCxn id="611332" idx="3"/>
              <a:endCxn id="611333" idx="1"/>
            </p:cNvCxnSpPr>
            <p:nvPr/>
          </p:nvCxnSpPr>
          <p:spPr bwMode="blackWhite">
            <a:xfrm>
              <a:off x="1676400" y="3886200"/>
              <a:ext cx="6096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611337" name="Rectangle 9"/>
            <p:cNvSpPr>
              <a:spLocks noChangeArrowheads="1"/>
            </p:cNvSpPr>
            <p:nvPr/>
          </p:nvSpPr>
          <p:spPr bwMode="blackWhite">
            <a:xfrm>
              <a:off x="5791200" y="25908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Noise</a:t>
              </a:r>
            </a:p>
          </p:txBody>
        </p:sp>
        <p:sp>
          <p:nvSpPr>
            <p:cNvPr id="611338" name="Rectangle 10"/>
            <p:cNvSpPr>
              <a:spLocks noChangeArrowheads="1"/>
            </p:cNvSpPr>
            <p:nvPr/>
          </p:nvSpPr>
          <p:spPr bwMode="blackWhite">
            <a:xfrm>
              <a:off x="5791200" y="35814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Switch</a:t>
              </a:r>
            </a:p>
          </p:txBody>
        </p:sp>
        <p:sp>
          <p:nvSpPr>
            <p:cNvPr id="611339" name="Rectangle 11"/>
            <p:cNvSpPr>
              <a:spLocks noChangeArrowheads="1"/>
            </p:cNvSpPr>
            <p:nvPr/>
          </p:nvSpPr>
          <p:spPr bwMode="blackWhite">
            <a:xfrm>
              <a:off x="7391400" y="4572000"/>
              <a:ext cx="1371600" cy="7620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Demod</a:t>
              </a:r>
            </a:p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with</a:t>
              </a:r>
            </a:p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Derandomizer</a:t>
              </a:r>
            </a:p>
          </p:txBody>
        </p:sp>
        <p:sp>
          <p:nvSpPr>
            <p:cNvPr id="611340" name="Rectangle 12"/>
            <p:cNvSpPr>
              <a:spLocks noChangeArrowheads="1"/>
            </p:cNvSpPr>
            <p:nvPr/>
          </p:nvSpPr>
          <p:spPr bwMode="blackWhite">
            <a:xfrm>
              <a:off x="3962400" y="46482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Timer</a:t>
              </a:r>
            </a:p>
          </p:txBody>
        </p:sp>
        <p:sp>
          <p:nvSpPr>
            <p:cNvPr id="611341" name="Rectangle 13"/>
            <p:cNvSpPr>
              <a:spLocks noChangeArrowheads="1"/>
            </p:cNvSpPr>
            <p:nvPr/>
          </p:nvSpPr>
          <p:spPr bwMode="blackWhite">
            <a:xfrm>
              <a:off x="5791200" y="55626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Ones</a:t>
              </a:r>
            </a:p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Detector</a:t>
              </a:r>
            </a:p>
          </p:txBody>
        </p:sp>
        <p:sp>
          <p:nvSpPr>
            <p:cNvPr id="611342" name="Rectangle 14"/>
            <p:cNvSpPr>
              <a:spLocks noChangeArrowheads="1"/>
            </p:cNvSpPr>
            <p:nvPr/>
          </p:nvSpPr>
          <p:spPr bwMode="blackWhite">
            <a:xfrm>
              <a:off x="533400" y="25908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All ones</a:t>
              </a:r>
            </a:p>
          </p:txBody>
        </p:sp>
        <p:cxnSp>
          <p:nvCxnSpPr>
            <p:cNvPr id="611343" name="AutoShape 15"/>
            <p:cNvCxnSpPr>
              <a:cxnSpLocks noChangeShapeType="1"/>
              <a:stCxn id="611333" idx="3"/>
              <a:endCxn id="611334" idx="1"/>
            </p:cNvCxnSpPr>
            <p:nvPr/>
          </p:nvCxnSpPr>
          <p:spPr bwMode="blackWhite">
            <a:xfrm>
              <a:off x="3429000" y="3886200"/>
              <a:ext cx="5334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44" name="AutoShape 16"/>
            <p:cNvCxnSpPr>
              <a:cxnSpLocks noChangeShapeType="1"/>
              <a:stCxn id="611334" idx="3"/>
              <a:endCxn id="611338" idx="1"/>
            </p:cNvCxnSpPr>
            <p:nvPr/>
          </p:nvCxnSpPr>
          <p:spPr bwMode="blackWhite">
            <a:xfrm>
              <a:off x="5105400" y="3886200"/>
              <a:ext cx="68580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45" name="AutoShape 17"/>
            <p:cNvCxnSpPr>
              <a:cxnSpLocks noChangeShapeType="1"/>
              <a:stCxn id="611337" idx="2"/>
              <a:endCxn id="611338" idx="0"/>
            </p:cNvCxnSpPr>
            <p:nvPr/>
          </p:nvCxnSpPr>
          <p:spPr bwMode="blackWhite">
            <a:xfrm>
              <a:off x="6362700" y="3200400"/>
              <a:ext cx="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47" name="AutoShape 19"/>
            <p:cNvCxnSpPr>
              <a:cxnSpLocks noChangeShapeType="1"/>
              <a:stCxn id="611338" idx="3"/>
              <a:endCxn id="611339" idx="0"/>
            </p:cNvCxnSpPr>
            <p:nvPr/>
          </p:nvCxnSpPr>
          <p:spPr bwMode="blackWhite">
            <a:xfrm>
              <a:off x="6934200" y="3886200"/>
              <a:ext cx="1143000" cy="68580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49" name="AutoShape 21"/>
            <p:cNvCxnSpPr>
              <a:cxnSpLocks noChangeShapeType="1"/>
              <a:stCxn id="611341" idx="1"/>
              <a:endCxn id="611340" idx="2"/>
            </p:cNvCxnSpPr>
            <p:nvPr/>
          </p:nvCxnSpPr>
          <p:spPr bwMode="blackWhite">
            <a:xfrm rot="10800000">
              <a:off x="4533900" y="5257800"/>
              <a:ext cx="1257300" cy="60960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611350" name="Rectangle 22"/>
            <p:cNvSpPr>
              <a:spLocks noChangeArrowheads="1"/>
            </p:cNvSpPr>
            <p:nvPr/>
          </p:nvSpPr>
          <p:spPr bwMode="blackWhite">
            <a:xfrm>
              <a:off x="5791200" y="4648200"/>
              <a:ext cx="1143000" cy="60960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sz="1600">
                  <a:solidFill>
                    <a:schemeClr val="tx1"/>
                  </a:solidFill>
                  <a:latin typeface="Arial" charset="0"/>
                  <a:cs typeface="+mn-cs"/>
                </a:rPr>
                <a:t>Controller</a:t>
              </a:r>
            </a:p>
          </p:txBody>
        </p:sp>
        <p:cxnSp>
          <p:nvCxnSpPr>
            <p:cNvPr id="611351" name="AutoShape 23"/>
            <p:cNvCxnSpPr>
              <a:cxnSpLocks noChangeShapeType="1"/>
              <a:stCxn id="611350" idx="0"/>
              <a:endCxn id="611338" idx="2"/>
            </p:cNvCxnSpPr>
            <p:nvPr/>
          </p:nvCxnSpPr>
          <p:spPr bwMode="blackWhite">
            <a:xfrm flipV="1">
              <a:off x="6362700" y="4191000"/>
              <a:ext cx="0" cy="4572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52" name="AutoShape 24"/>
            <p:cNvCxnSpPr>
              <a:cxnSpLocks noChangeShapeType="1"/>
              <a:stCxn id="611350" idx="0"/>
              <a:endCxn id="611340" idx="0"/>
            </p:cNvCxnSpPr>
            <p:nvPr/>
          </p:nvCxnSpPr>
          <p:spPr bwMode="blackWhite">
            <a:xfrm rot="16200000" flipH="1" flipV="1">
              <a:off x="5447506" y="3734594"/>
              <a:ext cx="1588" cy="1828800"/>
            </a:xfrm>
            <a:prstGeom prst="bentConnector3">
              <a:avLst>
                <a:gd name="adj1" fmla="val -1440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11353" name="AutoShape 25"/>
            <p:cNvCxnSpPr>
              <a:cxnSpLocks noChangeShapeType="1"/>
              <a:stCxn id="611339" idx="2"/>
              <a:endCxn id="611341" idx="3"/>
            </p:cNvCxnSpPr>
            <p:nvPr/>
          </p:nvCxnSpPr>
          <p:spPr bwMode="blackWhite">
            <a:xfrm rot="5400000">
              <a:off x="7239000" y="5029200"/>
              <a:ext cx="533400" cy="114300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611354" name="Text Box 26"/>
            <p:cNvSpPr txBox="1">
              <a:spLocks noChangeArrowheads="1"/>
            </p:cNvSpPr>
            <p:nvPr/>
          </p:nvSpPr>
          <p:spPr bwMode="blackWhite">
            <a:xfrm>
              <a:off x="4038600" y="4419600"/>
              <a:ext cx="45243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sz="1000">
                  <a:solidFill>
                    <a:schemeClr val="tx1"/>
                  </a:solidFill>
                  <a:latin typeface="Arial" charset="0"/>
                  <a:cs typeface="+mn-cs"/>
                </a:rPr>
                <a:t>Start</a:t>
              </a:r>
            </a:p>
          </p:txBody>
        </p:sp>
        <p:sp>
          <p:nvSpPr>
            <p:cNvPr id="611355" name="Text Box 27"/>
            <p:cNvSpPr txBox="1">
              <a:spLocks noChangeArrowheads="1"/>
            </p:cNvSpPr>
            <p:nvPr/>
          </p:nvSpPr>
          <p:spPr bwMode="blackWhite">
            <a:xfrm>
              <a:off x="4038600" y="5334000"/>
              <a:ext cx="4460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sz="1000">
                  <a:solidFill>
                    <a:schemeClr val="tx1"/>
                  </a:solidFill>
                  <a:latin typeface="Arial" charset="0"/>
                  <a:cs typeface="+mn-cs"/>
                </a:rPr>
                <a:t>Stop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Fractional Out-of-band Power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2438400" y="4800600"/>
            <a:ext cx="118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>
                <a:latin typeface="Arial" charset="0"/>
                <a:cs typeface="+mn-cs"/>
              </a:rPr>
              <a:t>5 Mbps</a:t>
            </a:r>
          </a:p>
        </p:txBody>
      </p:sp>
      <p:pic>
        <p:nvPicPr>
          <p:cNvPr id="8295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923925" y="1219200"/>
            <a:ext cx="729456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403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620000" cy="509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Synchronization Parameters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>
                <a:cs typeface="+mn-cs"/>
              </a:rPr>
              <a:t>Modulation technique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Tier 0 uses more bandwidth – easier to synchronize to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Tier I is spectrally compact, making it slippery – synchronization is more difficult</a:t>
            </a:r>
          </a:p>
          <a:p>
            <a:pPr lvl="2" eaLnBrk="1" hangingPunct="1">
              <a:defRPr/>
            </a:pPr>
            <a:r>
              <a:rPr lang="en-US" sz="1100" dirty="0">
                <a:cs typeface="+mn-cs"/>
              </a:rPr>
              <a:t>Trellis demodulation helps achieve sync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Tier II is even more compact – synchronization takes longer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Bit rate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Fixed-duration tasks amount to more bits at high bit rates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Signal to noise ratio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Sync times will be longer at low SNR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Synchronization threshold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SNR at which the demodulator can </a:t>
            </a:r>
            <a:r>
              <a:rPr lang="en-US" sz="1400" i="1" dirty="0">
                <a:cs typeface="+mn-cs"/>
              </a:rPr>
              <a:t>acquire</a:t>
            </a:r>
            <a:r>
              <a:rPr lang="en-US" sz="1400" dirty="0">
                <a:cs typeface="+mn-cs"/>
              </a:rPr>
              <a:t> sync</a:t>
            </a:r>
          </a:p>
          <a:p>
            <a:pPr eaLnBrk="1" hangingPunct="1">
              <a:defRPr/>
            </a:pPr>
            <a:r>
              <a:rPr lang="en-US" sz="2000" dirty="0">
                <a:cs typeface="+mn-cs"/>
              </a:rPr>
              <a:t>Sync loss threshold</a:t>
            </a:r>
          </a:p>
          <a:p>
            <a:pPr lvl="1" eaLnBrk="1" hangingPunct="1">
              <a:defRPr/>
            </a:pPr>
            <a:r>
              <a:rPr lang="en-US" sz="1400" dirty="0">
                <a:cs typeface="+mn-cs"/>
              </a:rPr>
              <a:t>SNR at which a synchronized demodulator will </a:t>
            </a:r>
            <a:r>
              <a:rPr lang="en-US" sz="1400" i="1" dirty="0">
                <a:cs typeface="+mn-cs"/>
              </a:rPr>
              <a:t>drop</a:t>
            </a:r>
            <a:r>
              <a:rPr lang="en-US" sz="1400" dirty="0">
                <a:cs typeface="+mn-cs"/>
              </a:rPr>
              <a:t> sync</a:t>
            </a:r>
          </a:p>
        </p:txBody>
      </p:sp>
    </p:spTree>
    <p:extLst>
      <p:ext uri="{BB962C8B-B14F-4D97-AF65-F5344CB8AC3E}">
        <p14:creationId xmlns:p14="http://schemas.microsoft.com/office/powerpoint/2010/main" val="7433893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Tier 0 Synchronization, BER = 1e-5</a:t>
            </a:r>
          </a:p>
        </p:txBody>
      </p:sp>
      <p:pic>
        <p:nvPicPr>
          <p:cNvPr id="2" name="Picture 1" descr="Tier 0 SyncHist 1e-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981200"/>
            <a:ext cx="7424928" cy="357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2419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>
                <a:cs typeface="+mj-cs"/>
              </a:rPr>
              <a:t>SOQPSK Synchronization, No Noise</a:t>
            </a:r>
          </a:p>
        </p:txBody>
      </p:sp>
      <p:pic>
        <p:nvPicPr>
          <p:cNvPr id="223234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Synchronization, 6 dB</a:t>
            </a:r>
          </a:p>
        </p:txBody>
      </p:sp>
      <p:pic>
        <p:nvPicPr>
          <p:cNvPr id="61235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552575"/>
            <a:ext cx="9140825" cy="428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Synchronization, 3 dB</a:t>
            </a:r>
          </a:p>
        </p:txBody>
      </p:sp>
      <p:pic>
        <p:nvPicPr>
          <p:cNvPr id="61338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552575"/>
            <a:ext cx="9140825" cy="428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Synchronization, 1 dB</a:t>
            </a:r>
          </a:p>
        </p:txBody>
      </p:sp>
      <p:pic>
        <p:nvPicPr>
          <p:cNvPr id="61440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552575"/>
            <a:ext cx="9140825" cy="428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SOQPSK Synchronization, -1 dB</a:t>
            </a:r>
          </a:p>
        </p:txBody>
      </p:sp>
      <p:pic>
        <p:nvPicPr>
          <p:cNvPr id="615429" name="Picture 10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1552575"/>
            <a:ext cx="9140825" cy="428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Synchronization Summary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600" dirty="0">
                <a:cs typeface="+mn-cs"/>
              </a:rPr>
              <a:t>The aeronautical telemetry channel is plagued with dropouts</a:t>
            </a:r>
          </a:p>
          <a:p>
            <a:pPr eaLnBrk="1" hangingPunct="1">
              <a:defRPr/>
            </a:pPr>
            <a:r>
              <a:rPr lang="en-US" sz="2600" dirty="0">
                <a:cs typeface="+mn-cs"/>
              </a:rPr>
              <a:t>Rapid synchronization, and synchronization at low SNR, is the best means of minimizing the impact of these dropouts</a:t>
            </a:r>
          </a:p>
          <a:p>
            <a:pPr eaLnBrk="1" hangingPunct="1">
              <a:defRPr/>
            </a:pPr>
            <a:r>
              <a:rPr lang="en-US" sz="2600" dirty="0">
                <a:cs typeface="+mn-cs"/>
              </a:rPr>
              <a:t>IRIG 118 defines test procedures for measuring sync time and sync thresholds</a:t>
            </a:r>
          </a:p>
          <a:p>
            <a:pPr eaLnBrk="1" hangingPunct="1">
              <a:defRPr/>
            </a:pPr>
            <a:r>
              <a:rPr lang="en-US" sz="2600" dirty="0">
                <a:cs typeface="+mn-cs"/>
              </a:rPr>
              <a:t>Pay attention to synchronization performance!</a:t>
            </a:r>
          </a:p>
          <a:p>
            <a:pPr marL="0" indent="0" eaLnBrk="1" hangingPunct="1">
              <a:buNone/>
              <a:defRPr/>
            </a:pPr>
            <a:endParaRPr lang="en-US" sz="26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95161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Arial Black" charset="0"/>
              </a:rPr>
              <a:t>Adjacent Channel Interference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 bwMode="blackWhite">
          <a:xfrm>
            <a:off x="3001963" y="4300538"/>
            <a:ext cx="6019800" cy="1752600"/>
          </a:xfrm>
        </p:spPr>
        <p:txBody>
          <a:bodyPr/>
          <a:lstStyle/>
          <a:p>
            <a:pPr algn="ctr" eaLnBrk="1" hangingPunct="1"/>
            <a:endParaRPr lang="en-US" sz="2400" dirty="0">
              <a:solidFill>
                <a:srgbClr val="000000"/>
              </a:solidFill>
              <a:latin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0616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PSD is Half the Story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600">
                <a:cs typeface="+mn-cs"/>
              </a:rPr>
              <a:t>Overall spectral efficiency is determined by spacing between channels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Receiver selectivity affects channel spacing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A valid comparison must account for both transmitted spectrum and </a:t>
            </a:r>
            <a:r>
              <a:rPr lang="ja-JP" altLang="en-US" sz="2600">
                <a:latin typeface="Arial"/>
                <a:cs typeface="+mn-cs"/>
              </a:rPr>
              <a:t>“</a:t>
            </a:r>
            <a:r>
              <a:rPr lang="en-US" sz="2600">
                <a:cs typeface="+mn-cs"/>
              </a:rPr>
              <a:t>tolerable</a:t>
            </a:r>
            <a:r>
              <a:rPr lang="ja-JP" altLang="en-US" sz="2600">
                <a:latin typeface="Arial"/>
                <a:cs typeface="+mn-cs"/>
              </a:rPr>
              <a:t>”</a:t>
            </a:r>
            <a:r>
              <a:rPr lang="en-US" sz="2600">
                <a:cs typeface="+mn-cs"/>
              </a:rPr>
              <a:t> receiver filtering</a:t>
            </a:r>
          </a:p>
          <a:p>
            <a:pPr eaLnBrk="1" hangingPunct="1">
              <a:defRPr/>
            </a:pPr>
            <a:r>
              <a:rPr lang="en-US" sz="2600">
                <a:cs typeface="+mn-cs"/>
              </a:rPr>
              <a:t>Not all modulations are equally </a:t>
            </a:r>
            <a:r>
              <a:rPr lang="ja-JP" altLang="en-US" sz="2600">
                <a:latin typeface="Arial"/>
                <a:cs typeface="+mn-cs"/>
              </a:rPr>
              <a:t>“</a:t>
            </a:r>
            <a:r>
              <a:rPr lang="en-US" sz="2600">
                <a:cs typeface="+mn-cs"/>
              </a:rPr>
              <a:t>tolerant</a:t>
            </a:r>
            <a:r>
              <a:rPr lang="ja-JP" altLang="en-US" sz="2600">
                <a:latin typeface="Arial"/>
                <a:cs typeface="+mn-cs"/>
              </a:rPr>
              <a:t>”</a:t>
            </a:r>
            <a:r>
              <a:rPr lang="en-US" sz="2600">
                <a:cs typeface="+mn-cs"/>
              </a:rPr>
              <a:t> of IF filtering and interference</a:t>
            </a:r>
          </a:p>
          <a:p>
            <a:pPr eaLnBrk="1" hangingPunct="1">
              <a:defRPr/>
            </a:pPr>
            <a:r>
              <a:rPr lang="en-US" sz="2600" b="1">
                <a:cs typeface="+mn-cs"/>
              </a:rPr>
              <a:t>Multi-channel testing accounts for these factors</a:t>
            </a:r>
            <a:endParaRPr lang="en-US" sz="2600"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2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000080"/>
      </a:accent1>
      <a:accent2>
        <a:srgbClr val="9999CC"/>
      </a:accent2>
      <a:accent3>
        <a:srgbClr val="FFFFFF"/>
      </a:accent3>
      <a:accent4>
        <a:srgbClr val="000000"/>
      </a:accent4>
      <a:accent5>
        <a:srgbClr val="AAAAC0"/>
      </a:accent5>
      <a:accent6>
        <a:srgbClr val="8A8AB9"/>
      </a:accent6>
      <a:hlink>
        <a:srgbClr val="CCCCE6"/>
      </a:hlink>
      <a:folHlink>
        <a:srgbClr val="B2B2B2"/>
      </a:folHlink>
    </a:clrScheme>
    <a:fontScheme name="Blank Presentation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666699"/>
        </a:dk1>
        <a:lt1>
          <a:srgbClr val="FFFFFF"/>
        </a:lt1>
        <a:dk2>
          <a:srgbClr val="000066"/>
        </a:dk2>
        <a:lt2>
          <a:srgbClr val="FFFFFF"/>
        </a:lt2>
        <a:accent1>
          <a:srgbClr val="0066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2DE7"/>
        </a:accent6>
        <a:hlink>
          <a:srgbClr val="0000C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334B49"/>
        </a:dk2>
        <a:lt2>
          <a:srgbClr val="FFFFFF"/>
        </a:lt2>
        <a:accent1>
          <a:srgbClr val="009999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ACACA"/>
        </a:accent5>
        <a:accent6>
          <a:srgbClr val="007373"/>
        </a:accent6>
        <a:hlink>
          <a:srgbClr val="006666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FF9900"/>
        </a:accent1>
        <a:accent2>
          <a:srgbClr val="FCB138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4A032"/>
        </a:accent6>
        <a:hlink>
          <a:srgbClr val="FCC66E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440044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B0AAB0"/>
        </a:accent5>
        <a:accent6>
          <a:srgbClr val="6D0466"/>
        </a:accent6>
        <a:hlink>
          <a:srgbClr val="9F839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FFFFFF"/>
        </a:dk2>
        <a:lt2>
          <a:srgbClr val="666699"/>
        </a:lt2>
        <a:accent1>
          <a:srgbClr val="779F92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BDCDC7"/>
        </a:accent5>
        <a:accent6>
          <a:srgbClr val="8EB0C3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6A0000"/>
        </a:dk1>
        <a:lt1>
          <a:srgbClr val="FFFFFF"/>
        </a:lt1>
        <a:dk2>
          <a:srgbClr val="FFFFFF"/>
        </a:dk2>
        <a:lt2>
          <a:srgbClr val="666699"/>
        </a:lt2>
        <a:accent1>
          <a:srgbClr val="CC3300"/>
        </a:accent1>
        <a:accent2>
          <a:srgbClr val="CC6600"/>
        </a:accent2>
        <a:accent3>
          <a:srgbClr val="FFFFFF"/>
        </a:accent3>
        <a:accent4>
          <a:srgbClr val="590000"/>
        </a:accent4>
        <a:accent5>
          <a:srgbClr val="E2ADAA"/>
        </a:accent5>
        <a:accent6>
          <a:srgbClr val="B95C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4F4F77"/>
        </a:dk1>
        <a:lt1>
          <a:srgbClr val="FFFFFF"/>
        </a:lt1>
        <a:dk2>
          <a:srgbClr val="4A7911"/>
        </a:dk2>
        <a:lt2>
          <a:srgbClr val="FFFFFF"/>
        </a:lt2>
        <a:accent1>
          <a:srgbClr val="336600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ADB8AA"/>
        </a:accent5>
        <a:accent6>
          <a:srgbClr val="5C8A00"/>
        </a:accent6>
        <a:hlink>
          <a:srgbClr val="99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00"/>
        </a:dk1>
        <a:lt1>
          <a:srgbClr val="FFFFFF"/>
        </a:lt1>
        <a:dk2>
          <a:srgbClr val="FFFFFF"/>
        </a:dk2>
        <a:lt2>
          <a:srgbClr val="4F4F77"/>
        </a:lt2>
        <a:accent1>
          <a:srgbClr val="3366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ADB8AA"/>
        </a:accent5>
        <a:accent6>
          <a:srgbClr val="5C8A00"/>
        </a:accent6>
        <a:hlink>
          <a:srgbClr val="99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8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8080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0C0"/>
        </a:accent5>
        <a:accent6>
          <a:srgbClr val="008A8A"/>
        </a:accent6>
        <a:hlink>
          <a:srgbClr val="70CAC6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4F4F77"/>
        </a:dk1>
        <a:lt1>
          <a:srgbClr val="FFFFFF"/>
        </a:lt1>
        <a:dk2>
          <a:srgbClr val="330000"/>
        </a:dk2>
        <a:lt2>
          <a:srgbClr val="FFFFFF"/>
        </a:lt2>
        <a:accent1>
          <a:srgbClr val="822504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C1ACAA"/>
        </a:accent5>
        <a:accent6>
          <a:srgbClr val="8F2505"/>
        </a:accent6>
        <a:hlink>
          <a:srgbClr val="7C0704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33333"/>
        </a:dk1>
        <a:lt1>
          <a:srgbClr val="FFFFFF"/>
        </a:lt1>
        <a:dk2>
          <a:srgbClr val="333399"/>
        </a:dk2>
        <a:lt2>
          <a:srgbClr val="FFFFFF"/>
        </a:lt2>
        <a:accent1>
          <a:srgbClr val="006699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B8CA"/>
        </a:accent5>
        <a:accent6>
          <a:srgbClr val="02799E"/>
        </a:accent6>
        <a:hlink>
          <a:srgbClr val="6699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000080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AAAAC0"/>
        </a:accent5>
        <a:accent6>
          <a:srgbClr val="8A8AB9"/>
        </a:accent6>
        <a:hlink>
          <a:srgbClr val="CCCCE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Lab Overview September 2004">
  <a:themeElements>
    <a:clrScheme name="1_Lab Overview September 2004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Lab Overview September 2004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9050" cap="flat" cmpd="sng" algn="ctr">
          <a:solidFill>
            <a:srgbClr val="001E4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1E4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Lab Overview September 2004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ab Overview September 2004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ab Overview September 2004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ab Overview September 2004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9274</TotalTime>
  <Words>7022</Words>
  <Application>Microsoft Office PowerPoint</Application>
  <PresentationFormat>On-screen Show (4:3)</PresentationFormat>
  <Paragraphs>1634</Paragraphs>
  <Slides>222</Slides>
  <Notes>149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222</vt:i4>
      </vt:variant>
    </vt:vector>
  </HeadingPairs>
  <TitlesOfParts>
    <vt:vector size="245" baseType="lpstr">
      <vt:lpstr>ＭＳ Ｐゴシック</vt:lpstr>
      <vt:lpstr>Arial</vt:lpstr>
      <vt:lpstr>Arial Black</vt:lpstr>
      <vt:lpstr>Arial Bold</vt:lpstr>
      <vt:lpstr>Arno Pro Italic Caption</vt:lpstr>
      <vt:lpstr>Calibri</vt:lpstr>
      <vt:lpstr>Courier New</vt:lpstr>
      <vt:lpstr>Garamond</vt:lpstr>
      <vt:lpstr>Helvetica</vt:lpstr>
      <vt:lpstr>Symbol</vt:lpstr>
      <vt:lpstr>Tahoma</vt:lpstr>
      <vt:lpstr>Times</vt:lpstr>
      <vt:lpstr>Times New Roman</vt:lpstr>
      <vt:lpstr>Wingdings</vt:lpstr>
      <vt:lpstr>Wingdings 2</vt:lpstr>
      <vt:lpstr>Blank Presentation</vt:lpstr>
      <vt:lpstr>1_Lab Overview September 2004</vt:lpstr>
      <vt:lpstr>Chart</vt:lpstr>
      <vt:lpstr>VISIO</vt:lpstr>
      <vt:lpstr>Equation</vt:lpstr>
      <vt:lpstr>Document</vt:lpstr>
      <vt:lpstr>Worksheet</vt:lpstr>
      <vt:lpstr>Image</vt:lpstr>
      <vt:lpstr>Advanced Modulation Techniques for Telemetry</vt:lpstr>
      <vt:lpstr>Course Outline</vt:lpstr>
      <vt:lpstr>Performance Metrics</vt:lpstr>
      <vt:lpstr>BER Performance Comparison</vt:lpstr>
      <vt:lpstr>Cumulative Error Counts in Bursty Channels</vt:lpstr>
      <vt:lpstr>Performance Metrics</vt:lpstr>
      <vt:lpstr>Which Bandwidth?</vt:lpstr>
      <vt:lpstr>Power Spectral Density (PSD)</vt:lpstr>
      <vt:lpstr>Fractional Out-of-band Power</vt:lpstr>
      <vt:lpstr>Bandwidth-Power Plane</vt:lpstr>
      <vt:lpstr>Today’s Modulation Tour</vt:lpstr>
      <vt:lpstr>Continuous Phase Modulation</vt:lpstr>
      <vt:lpstr>The Modulation Universe</vt:lpstr>
      <vt:lpstr>Angle Modulations</vt:lpstr>
      <vt:lpstr>Saturated Power Amplifiers</vt:lpstr>
      <vt:lpstr>Constant Envelope Modulations</vt:lpstr>
      <vt:lpstr>CPM Notation and Parameters</vt:lpstr>
      <vt:lpstr>Key Parameters of CPM</vt:lpstr>
      <vt:lpstr>CPM Characteristics</vt:lpstr>
      <vt:lpstr>Phase Tree Representation</vt:lpstr>
      <vt:lpstr>M=2, h=1/2, 1REC (MSK)</vt:lpstr>
      <vt:lpstr>M=4, h=1/4, 1REC</vt:lpstr>
      <vt:lpstr>M=4, h=1/4, 1RC</vt:lpstr>
      <vt:lpstr>M=4, h=1/4, 2RC</vt:lpstr>
      <vt:lpstr>M=4, h=1/4, 3RC</vt:lpstr>
      <vt:lpstr>Multi-h CPM</vt:lpstr>
      <vt:lpstr>M=2, h1=1/4, h2=1/2, 1REC</vt:lpstr>
      <vt:lpstr>M=4, h1=4/16, h2=5/16, 3RC</vt:lpstr>
      <vt:lpstr>CPM Summary</vt:lpstr>
      <vt:lpstr>ARTM Tier 0 (PCM/FM) (CPFSK)</vt:lpstr>
      <vt:lpstr>PCM/FM (Tier 0)</vt:lpstr>
      <vt:lpstr>Tier 0 in CPM Notation</vt:lpstr>
      <vt:lpstr>PCM/FM as a Phase Modulation</vt:lpstr>
      <vt:lpstr>Power Spectral Density (PSD)</vt:lpstr>
      <vt:lpstr>Fractional Out-of-band Power</vt:lpstr>
      <vt:lpstr>PCM/FM Summary</vt:lpstr>
      <vt:lpstr>ARTM Tier I (SOQPSK-TG)</vt:lpstr>
      <vt:lpstr>Tier I Overview</vt:lpstr>
      <vt:lpstr>SOQPSK in CPM Notation</vt:lpstr>
      <vt:lpstr>Definition of SOQPSK Pulse</vt:lpstr>
      <vt:lpstr>Frequency Pulse Shape, g(t)</vt:lpstr>
      <vt:lpstr>SOQPSK Variants</vt:lpstr>
      <vt:lpstr>Optimal SOQPSK Variants</vt:lpstr>
      <vt:lpstr>Unshaped Offset QPSK</vt:lpstr>
      <vt:lpstr>Slightly Shaped OQPSK</vt:lpstr>
      <vt:lpstr>MIL-STD SOQSPK</vt:lpstr>
      <vt:lpstr>SOQPSK-TG</vt:lpstr>
      <vt:lpstr>SOQPSK-TG</vt:lpstr>
      <vt:lpstr>SOQPSK-TG Phase Tree</vt:lpstr>
      <vt:lpstr>Power Spectral Density</vt:lpstr>
      <vt:lpstr>SOQPSK-TG Eye Patterns</vt:lpstr>
      <vt:lpstr>SOQPSK Constellations</vt:lpstr>
      <vt:lpstr>Measured PSD (Tier 0 &amp; 1)</vt:lpstr>
      <vt:lpstr>Fractional Out-of-band Power</vt:lpstr>
      <vt:lpstr>Shaped Offset QPSK Summary</vt:lpstr>
      <vt:lpstr>ARTM Tier II (ARTM CPM) (Multi-h CPM)</vt:lpstr>
      <vt:lpstr>Tier II Overview</vt:lpstr>
      <vt:lpstr>ARTM Tier II in CPM Notation</vt:lpstr>
      <vt:lpstr>Frequency Pulse &amp; Phase Tree</vt:lpstr>
      <vt:lpstr>PSD (Tier 0, I, &amp; II)</vt:lpstr>
      <vt:lpstr>Fractional Out-of-band Power</vt:lpstr>
      <vt:lpstr>Tier II Multi-h CPM Summary</vt:lpstr>
      <vt:lpstr>Side by Side Summary</vt:lpstr>
      <vt:lpstr>Demodulation</vt:lpstr>
      <vt:lpstr>Demodulation</vt:lpstr>
      <vt:lpstr>Single-Symbol Demodulation</vt:lpstr>
      <vt:lpstr>Tier 0 Single-Symbol Detection</vt:lpstr>
      <vt:lpstr>Tier 0 Frequency Detection</vt:lpstr>
      <vt:lpstr>SOQPSK-TG Eye Patterns</vt:lpstr>
      <vt:lpstr>SOQPSK Constellations</vt:lpstr>
      <vt:lpstr>Waveform Comparison</vt:lpstr>
      <vt:lpstr>Trellis Demodulation Overview</vt:lpstr>
      <vt:lpstr>Tier 0 Phase Tree</vt:lpstr>
      <vt:lpstr>Why Does It Matter?</vt:lpstr>
      <vt:lpstr>Multi-Symbol Detector Example</vt:lpstr>
      <vt:lpstr>Generic Trellis Demodulator</vt:lpstr>
      <vt:lpstr>Tier 0 BER Performance</vt:lpstr>
      <vt:lpstr>Legacy PCM/FM Transmitters</vt:lpstr>
      <vt:lpstr>Effect of TX Deviation Error</vt:lpstr>
      <vt:lpstr>What About Phase Noise?</vt:lpstr>
      <vt:lpstr>Phase Noise</vt:lpstr>
      <vt:lpstr>SOQPSK Detection</vt:lpstr>
      <vt:lpstr>SOQPSK-TG Phase Tree</vt:lpstr>
      <vt:lpstr>SOQPSK Detection Efficiency</vt:lpstr>
      <vt:lpstr>Multi-h CPM Detection</vt:lpstr>
      <vt:lpstr>BER Performance Comparison</vt:lpstr>
      <vt:lpstr>Synchronization</vt:lpstr>
      <vt:lpstr>Telemetry Channels are Bursty</vt:lpstr>
      <vt:lpstr>Synchronization Test</vt:lpstr>
      <vt:lpstr>Synchronization Parameters</vt:lpstr>
      <vt:lpstr>Tier 0 Synchronization, BER = 1e-5</vt:lpstr>
      <vt:lpstr>SOQPSK Synchronization, No Noise</vt:lpstr>
      <vt:lpstr>SOQPSK Synchronization, 6 dB</vt:lpstr>
      <vt:lpstr>SOQPSK Synchronization, 3 dB</vt:lpstr>
      <vt:lpstr>SOQPSK Synchronization, 1 dB</vt:lpstr>
      <vt:lpstr>SOQPSK Synchronization, -1 dB</vt:lpstr>
      <vt:lpstr>Synchronization Summary</vt:lpstr>
      <vt:lpstr>Adjacent Channel Interference</vt:lpstr>
      <vt:lpstr>PSD is Half the Story</vt:lpstr>
      <vt:lpstr>Multi-channel ACI Test Set</vt:lpstr>
      <vt:lpstr>9 Mbps Multi-h CPM, Multichannel</vt:lpstr>
      <vt:lpstr>BER as a Function of F</vt:lpstr>
      <vt:lpstr>Degradation as a Function of F</vt:lpstr>
      <vt:lpstr>ACI Summary</vt:lpstr>
      <vt:lpstr>Frequency Separation Rule</vt:lpstr>
      <vt:lpstr>Let’s Eat Students!  Let’s Eat, Students!</vt:lpstr>
      <vt:lpstr>Multipath Propagation</vt:lpstr>
      <vt:lpstr>Multipath Propagation</vt:lpstr>
      <vt:lpstr>Multipath Experiments</vt:lpstr>
      <vt:lpstr>Edwards AFB Flight Paths</vt:lpstr>
      <vt:lpstr>Signal Processing</vt:lpstr>
      <vt:lpstr>Modeling Procedure</vt:lpstr>
      <vt:lpstr>Measurement and Modeling</vt:lpstr>
      <vt:lpstr>Multipath on the Tarmac</vt:lpstr>
      <vt:lpstr>Multipath in Flight</vt:lpstr>
      <vt:lpstr>Multipath During Flight</vt:lpstr>
      <vt:lpstr>Classic Two-Ray Multipath</vt:lpstr>
      <vt:lpstr>Multipath Summary</vt:lpstr>
      <vt:lpstr>DSP Techniques for Telemetry</vt:lpstr>
      <vt:lpstr>DSP Techniques for Telemetry</vt:lpstr>
      <vt:lpstr>Maximal Ratio Combining</vt:lpstr>
      <vt:lpstr>Maximal Ratio Combining</vt:lpstr>
      <vt:lpstr>Maximal Ratio Combining</vt:lpstr>
      <vt:lpstr>BER Results - Fading Signals</vt:lpstr>
      <vt:lpstr>Measured Combiner BER - Tier 0</vt:lpstr>
      <vt:lpstr>Measured Combiner BER - Tier I</vt:lpstr>
      <vt:lpstr>Measured Combiner BER - Tier II</vt:lpstr>
      <vt:lpstr>Combiner Summary</vt:lpstr>
      <vt:lpstr>Adaptive Equalization</vt:lpstr>
      <vt:lpstr>Multipath is Ugly</vt:lpstr>
      <vt:lpstr>Adaptive Equalization</vt:lpstr>
      <vt:lpstr>Equalizer Techniques</vt:lpstr>
      <vt:lpstr>Generic Adaptive Equalizer</vt:lpstr>
      <vt:lpstr>Equalizer AdaptationClick here</vt:lpstr>
      <vt:lpstr>Dial-a-Channel</vt:lpstr>
      <vt:lpstr>Adaptive Equalizer Summary</vt:lpstr>
      <vt:lpstr>Best Source Selection</vt:lpstr>
      <vt:lpstr>Combining Multiple Sources</vt:lpstr>
      <vt:lpstr>Selection Algorithms</vt:lpstr>
      <vt:lpstr>Why Measure Data Quality?</vt:lpstr>
      <vt:lpstr>Terminology</vt:lpstr>
      <vt:lpstr>Data Quality Encapsulation</vt:lpstr>
      <vt:lpstr>How to Assess Data Quality</vt:lpstr>
      <vt:lpstr>Definition of DQM</vt:lpstr>
      <vt:lpstr>DQE Format</vt:lpstr>
      <vt:lpstr>DQM Parameter Trades</vt:lpstr>
      <vt:lpstr>Calibration of DQM</vt:lpstr>
      <vt:lpstr>DQM Calibration Fixture</vt:lpstr>
      <vt:lpstr>DQM Calibration in AWGN</vt:lpstr>
      <vt:lpstr>DQM Step Response</vt:lpstr>
      <vt:lpstr>DQM Fade Recovery</vt:lpstr>
      <vt:lpstr>DQM Interference Test</vt:lpstr>
      <vt:lpstr>DQM in Multipath</vt:lpstr>
      <vt:lpstr>Does it work?</vt:lpstr>
      <vt:lpstr>BSS Summary</vt:lpstr>
      <vt:lpstr>Space-Time Coding</vt:lpstr>
      <vt:lpstr>Space-Time Coding</vt:lpstr>
      <vt:lpstr>Difficulties with TX Diversity</vt:lpstr>
      <vt:lpstr>MIMO Communications</vt:lpstr>
      <vt:lpstr>Alamouti Space-Time Coding</vt:lpstr>
      <vt:lpstr>Traditional Transmission</vt:lpstr>
      <vt:lpstr>Alamouti Space-Time Coding</vt:lpstr>
      <vt:lpstr>Symbol Error Rate - QPSK</vt:lpstr>
      <vt:lpstr>Symbol Error Rate - QPSK</vt:lpstr>
      <vt:lpstr>Alamouti Scheme</vt:lpstr>
      <vt:lpstr>Symbol Error Rate</vt:lpstr>
      <vt:lpstr>SER Simulations</vt:lpstr>
      <vt:lpstr>SER Simulations</vt:lpstr>
      <vt:lpstr>Flight Tests: Airborne Configuration</vt:lpstr>
      <vt:lpstr>C-12 Beechcraft: Airborne Platform</vt:lpstr>
      <vt:lpstr>Antenna Locations</vt:lpstr>
      <vt:lpstr>Flight Tests: Idealized Gain Patterns</vt:lpstr>
      <vt:lpstr>Flight Tests: Ground Station Configuration</vt:lpstr>
      <vt:lpstr>Test Flights: Ground Station Configuration</vt:lpstr>
      <vt:lpstr>Test Flights: Ground Station Configuration</vt:lpstr>
      <vt:lpstr>Test Flights: Ground Station Configuration</vt:lpstr>
      <vt:lpstr>STC Video Clip</vt:lpstr>
      <vt:lpstr>M1: Left-Hand Turn @ 10° bank</vt:lpstr>
      <vt:lpstr>M1: Test Results</vt:lpstr>
      <vt:lpstr>M2: Right-Hand Turn @ 10° bank</vt:lpstr>
      <vt:lpstr>M2: Test Results</vt:lpstr>
      <vt:lpstr>M3: Left-Hand Turn @ 30° bank</vt:lpstr>
      <vt:lpstr>M3: Test Results</vt:lpstr>
      <vt:lpstr>M4: Right-Hand Turn @ 30° bank</vt:lpstr>
      <vt:lpstr>M4: Test Results</vt:lpstr>
      <vt:lpstr>M3 to C2 Transition</vt:lpstr>
      <vt:lpstr>M3 to C2 Transition Test Results</vt:lpstr>
      <vt:lpstr>C2: Cords Road West-to-East</vt:lpstr>
      <vt:lpstr>C2: Test Results</vt:lpstr>
      <vt:lpstr>D2: Cords Road East-to-West</vt:lpstr>
      <vt:lpstr>D2: Test Results</vt:lpstr>
      <vt:lpstr>STC Summary</vt:lpstr>
      <vt:lpstr>Forward Error Correction</vt:lpstr>
      <vt:lpstr>Forward Error Correction</vt:lpstr>
      <vt:lpstr>LDPC Codes - History</vt:lpstr>
      <vt:lpstr>LDPC AR4JA Codes</vt:lpstr>
      <vt:lpstr>Packet Assembly</vt:lpstr>
      <vt:lpstr>Spectral Characterization</vt:lpstr>
      <vt:lpstr>Fractional Out-of-Band Power</vt:lpstr>
      <vt:lpstr>Decoder</vt:lpstr>
      <vt:lpstr>Measured BER Results</vt:lpstr>
      <vt:lpstr>LDPC from Appendix 2-D </vt:lpstr>
      <vt:lpstr>BER – All Modes </vt:lpstr>
      <vt:lpstr>Conclusions</vt:lpstr>
      <vt:lpstr>How Well Does It All Work Together?</vt:lpstr>
      <vt:lpstr>Recipe for Delivering Every Bit</vt:lpstr>
      <vt:lpstr>Multiple Receiving Sites</vt:lpstr>
      <vt:lpstr>Dual Transmitter – S band – 10 W each output</vt:lpstr>
      <vt:lpstr>YPG Test Sites</vt:lpstr>
      <vt:lpstr>Analysis using Data Logs</vt:lpstr>
      <vt:lpstr>Flight 1 – PCM/FM 5 Mbps Link Availability Summary (PN23 BER)</vt:lpstr>
      <vt:lpstr>Flight 2 – SOQPSK 5 Mbps Link Availability Summary (PN23 BER)</vt:lpstr>
      <vt:lpstr>Flight 3 – SOQPSK 20 Mbps Link Availability Summary (PN23 BER)</vt:lpstr>
      <vt:lpstr>Flight 4 – STC/LDPC 5 Mbps Link Availability Summary (PN23 BER)</vt:lpstr>
      <vt:lpstr>The elusive zero-error link…..</vt:lpstr>
      <vt:lpstr>Performance Comparison and Summary</vt:lpstr>
      <vt:lpstr>Power Spectral Densities</vt:lpstr>
      <vt:lpstr>Out-of-Band Power</vt:lpstr>
      <vt:lpstr>BER Performance Comparison</vt:lpstr>
      <vt:lpstr>Bandwidth-Power Plane</vt:lpstr>
      <vt:lpstr>Acknowledgements</vt:lpstr>
      <vt:lpstr>Questions/Comments</vt:lpstr>
    </vt:vector>
  </TitlesOfParts>
  <Company>Quasonix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Modulation Techniques for Telemetry</dc:title>
  <dc:creator>Terry Hill</dc:creator>
  <cp:lastModifiedBy>Jeff Uetrecht</cp:lastModifiedBy>
  <cp:revision>212</cp:revision>
  <dcterms:created xsi:type="dcterms:W3CDTF">2007-08-21T10:51:04Z</dcterms:created>
  <dcterms:modified xsi:type="dcterms:W3CDTF">2019-05-15T11:47:17Z</dcterms:modified>
</cp:coreProperties>
</file>