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772" r:id="rId2"/>
    <p:sldId id="808" r:id="rId3"/>
    <p:sldId id="802" r:id="rId4"/>
    <p:sldId id="804" r:id="rId5"/>
    <p:sldId id="814" r:id="rId6"/>
    <p:sldId id="815" r:id="rId7"/>
    <p:sldId id="795" r:id="rId8"/>
    <p:sldId id="805" r:id="rId9"/>
    <p:sldId id="806" r:id="rId10"/>
    <p:sldId id="796" r:id="rId11"/>
    <p:sldId id="807" r:id="rId12"/>
    <p:sldId id="820" r:id="rId13"/>
    <p:sldId id="826" r:id="rId14"/>
    <p:sldId id="803" r:id="rId15"/>
    <p:sldId id="797" r:id="rId16"/>
    <p:sldId id="809" r:id="rId17"/>
    <p:sldId id="799" r:id="rId18"/>
    <p:sldId id="810" r:id="rId19"/>
    <p:sldId id="811" r:id="rId20"/>
    <p:sldId id="812" r:id="rId21"/>
    <p:sldId id="813" r:id="rId22"/>
    <p:sldId id="786" r:id="rId23"/>
    <p:sldId id="787" r:id="rId24"/>
    <p:sldId id="788" r:id="rId25"/>
    <p:sldId id="790" r:id="rId26"/>
    <p:sldId id="789" r:id="rId27"/>
    <p:sldId id="791" r:id="rId28"/>
    <p:sldId id="792" r:id="rId29"/>
    <p:sldId id="793" r:id="rId3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2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300"/>
    <a:srgbClr val="292929"/>
    <a:srgbClr val="00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7" autoAdjust="0"/>
    <p:restoredTop sz="86510" autoAdjust="0"/>
  </p:normalViewPr>
  <p:slideViewPr>
    <p:cSldViewPr snapToGrid="0">
      <p:cViewPr varScale="1">
        <p:scale>
          <a:sx n="196" d="100"/>
          <a:sy n="196" d="100"/>
        </p:scale>
        <p:origin x="27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4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</a:t>
            </a:r>
            <a:r>
              <a:rPr lang="en-US" baseline="0"/>
              <a:t> Flux - 2004 to 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Sheet1!$D$3:$D$219</c:f>
              <c:numCache>
                <c:formatCode>General</c:formatCode>
                <c:ptCount val="217"/>
                <c:pt idx="0">
                  <c:v>135.6</c:v>
                </c:pt>
                <c:pt idx="1">
                  <c:v>113.46</c:v>
                </c:pt>
                <c:pt idx="2">
                  <c:v>92.69</c:v>
                </c:pt>
                <c:pt idx="3">
                  <c:v>99.59</c:v>
                </c:pt>
                <c:pt idx="4">
                  <c:v>94.95</c:v>
                </c:pt>
                <c:pt idx="5">
                  <c:v>89.14</c:v>
                </c:pt>
                <c:pt idx="6">
                  <c:v>86.55</c:v>
                </c:pt>
                <c:pt idx="7">
                  <c:v>103.9</c:v>
                </c:pt>
                <c:pt idx="8">
                  <c:v>97.06</c:v>
                </c:pt>
                <c:pt idx="9">
                  <c:v>103.93</c:v>
                </c:pt>
                <c:pt idx="10">
                  <c:v>100.66</c:v>
                </c:pt>
                <c:pt idx="11">
                  <c:v>110.77</c:v>
                </c:pt>
                <c:pt idx="12">
                  <c:v>76.209999999999994</c:v>
                </c:pt>
                <c:pt idx="13">
                  <c:v>84.47</c:v>
                </c:pt>
                <c:pt idx="14">
                  <c:v>88.01</c:v>
                </c:pt>
                <c:pt idx="15">
                  <c:v>80.67</c:v>
                </c:pt>
                <c:pt idx="16">
                  <c:v>74.67</c:v>
                </c:pt>
                <c:pt idx="17">
                  <c:v>74.75</c:v>
                </c:pt>
                <c:pt idx="18">
                  <c:v>89.9</c:v>
                </c:pt>
                <c:pt idx="19">
                  <c:v>82.62</c:v>
                </c:pt>
                <c:pt idx="20">
                  <c:v>79.099999999999994</c:v>
                </c:pt>
                <c:pt idx="21">
                  <c:v>78.36</c:v>
                </c:pt>
                <c:pt idx="22">
                  <c:v>81.58</c:v>
                </c:pt>
                <c:pt idx="23">
                  <c:v>78.87</c:v>
                </c:pt>
                <c:pt idx="24">
                  <c:v>73.95</c:v>
                </c:pt>
                <c:pt idx="25">
                  <c:v>84.56</c:v>
                </c:pt>
                <c:pt idx="26">
                  <c:v>87.58</c:v>
                </c:pt>
                <c:pt idx="27">
                  <c:v>81.09</c:v>
                </c:pt>
                <c:pt idx="28">
                  <c:v>75.760000000000005</c:v>
                </c:pt>
                <c:pt idx="29">
                  <c:v>71.5</c:v>
                </c:pt>
                <c:pt idx="30">
                  <c:v>72.87</c:v>
                </c:pt>
                <c:pt idx="31">
                  <c:v>75.98</c:v>
                </c:pt>
                <c:pt idx="32">
                  <c:v>76.39</c:v>
                </c:pt>
                <c:pt idx="33">
                  <c:v>73.83</c:v>
                </c:pt>
                <c:pt idx="34">
                  <c:v>70.760000000000005</c:v>
                </c:pt>
                <c:pt idx="35">
                  <c:v>67.709999999999994</c:v>
                </c:pt>
                <c:pt idx="36">
                  <c:v>67.27</c:v>
                </c:pt>
                <c:pt idx="37">
                  <c:v>67.88</c:v>
                </c:pt>
                <c:pt idx="38">
                  <c:v>75.77</c:v>
                </c:pt>
                <c:pt idx="39">
                  <c:v>71.66</c:v>
                </c:pt>
                <c:pt idx="40">
                  <c:v>69.33</c:v>
                </c:pt>
                <c:pt idx="41">
                  <c:v>72.3</c:v>
                </c:pt>
                <c:pt idx="42">
                  <c:v>70.650000000000006</c:v>
                </c:pt>
                <c:pt idx="43">
                  <c:v>69.86</c:v>
                </c:pt>
                <c:pt idx="44">
                  <c:v>67.94</c:v>
                </c:pt>
                <c:pt idx="45">
                  <c:v>67.819999999999993</c:v>
                </c:pt>
                <c:pt idx="46">
                  <c:v>67.81</c:v>
                </c:pt>
                <c:pt idx="47">
                  <c:v>67.7</c:v>
                </c:pt>
                <c:pt idx="48">
                  <c:v>67.75</c:v>
                </c:pt>
                <c:pt idx="49">
                  <c:v>67.02</c:v>
                </c:pt>
                <c:pt idx="50">
                  <c:v>66.89</c:v>
                </c:pt>
                <c:pt idx="51">
                  <c:v>67.48</c:v>
                </c:pt>
                <c:pt idx="52">
                  <c:v>68.17</c:v>
                </c:pt>
                <c:pt idx="53">
                  <c:v>68.42</c:v>
                </c:pt>
                <c:pt idx="54">
                  <c:v>70.11</c:v>
                </c:pt>
                <c:pt idx="55">
                  <c:v>71.91</c:v>
                </c:pt>
                <c:pt idx="56">
                  <c:v>70.739999999999995</c:v>
                </c:pt>
                <c:pt idx="57">
                  <c:v>70.41</c:v>
                </c:pt>
                <c:pt idx="58">
                  <c:v>69.040000000000006</c:v>
                </c:pt>
                <c:pt idx="59">
                  <c:v>71.05</c:v>
                </c:pt>
                <c:pt idx="60">
                  <c:v>71.66</c:v>
                </c:pt>
                <c:pt idx="61">
                  <c:v>72.05</c:v>
                </c:pt>
                <c:pt idx="62">
                  <c:v>74.44</c:v>
                </c:pt>
                <c:pt idx="63">
                  <c:v>78.709999999999994</c:v>
                </c:pt>
                <c:pt idx="64">
                  <c:v>82.7</c:v>
                </c:pt>
                <c:pt idx="65">
                  <c:v>82.12</c:v>
                </c:pt>
                <c:pt idx="66">
                  <c:v>76.239999999999995</c:v>
                </c:pt>
                <c:pt idx="67">
                  <c:v>75.260000000000005</c:v>
                </c:pt>
                <c:pt idx="68">
                  <c:v>74.67</c:v>
                </c:pt>
                <c:pt idx="69">
                  <c:v>82.2</c:v>
                </c:pt>
                <c:pt idx="70">
                  <c:v>81.150000000000006</c:v>
                </c:pt>
                <c:pt idx="71">
                  <c:v>81.81</c:v>
                </c:pt>
                <c:pt idx="72">
                  <c:v>80.89</c:v>
                </c:pt>
                <c:pt idx="73">
                  <c:v>80.77</c:v>
                </c:pt>
                <c:pt idx="74">
                  <c:v>81.59</c:v>
                </c:pt>
                <c:pt idx="75">
                  <c:v>80.73</c:v>
                </c:pt>
                <c:pt idx="76">
                  <c:v>92.26</c:v>
                </c:pt>
                <c:pt idx="77">
                  <c:v>122.91</c:v>
                </c:pt>
                <c:pt idx="78">
                  <c:v>113.61</c:v>
                </c:pt>
                <c:pt idx="79">
                  <c:v>97.79</c:v>
                </c:pt>
                <c:pt idx="80">
                  <c:v>98.88</c:v>
                </c:pt>
                <c:pt idx="81">
                  <c:v>97.43</c:v>
                </c:pt>
                <c:pt idx="82">
                  <c:v>104.16</c:v>
                </c:pt>
                <c:pt idx="83">
                  <c:v>136.68</c:v>
                </c:pt>
                <c:pt idx="84">
                  <c:v>136.52000000000001</c:v>
                </c:pt>
                <c:pt idx="85">
                  <c:v>150.22999999999999</c:v>
                </c:pt>
                <c:pt idx="86">
                  <c:v>137.07</c:v>
                </c:pt>
                <c:pt idx="87">
                  <c:v>130.49</c:v>
                </c:pt>
                <c:pt idx="88">
                  <c:v>104.29</c:v>
                </c:pt>
                <c:pt idx="89">
                  <c:v>114.53</c:v>
                </c:pt>
                <c:pt idx="90">
                  <c:v>114.14</c:v>
                </c:pt>
                <c:pt idx="91">
                  <c:v>124.12</c:v>
                </c:pt>
                <c:pt idx="92">
                  <c:v>124.19</c:v>
                </c:pt>
                <c:pt idx="93">
                  <c:v>142.1</c:v>
                </c:pt>
                <c:pt idx="94">
                  <c:v>118.75</c:v>
                </c:pt>
                <c:pt idx="95">
                  <c:v>124.7</c:v>
                </c:pt>
                <c:pt idx="96">
                  <c:v>122.22</c:v>
                </c:pt>
                <c:pt idx="97">
                  <c:v>118.45</c:v>
                </c:pt>
                <c:pt idx="98">
                  <c:v>104.87</c:v>
                </c:pt>
                <c:pt idx="99">
                  <c:v>122.78</c:v>
                </c:pt>
                <c:pt idx="100">
                  <c:v>101.9</c:v>
                </c:pt>
                <c:pt idx="101">
                  <c:v>110.22</c:v>
                </c:pt>
                <c:pt idx="102">
                  <c:v>125.84</c:v>
                </c:pt>
                <c:pt idx="103">
                  <c:v>134.33000000000001</c:v>
                </c:pt>
                <c:pt idx="104">
                  <c:v>114.25</c:v>
                </c:pt>
                <c:pt idx="105">
                  <c:v>119.29</c:v>
                </c:pt>
                <c:pt idx="106">
                  <c:v>117.75</c:v>
                </c:pt>
                <c:pt idx="107">
                  <c:v>103.91</c:v>
                </c:pt>
                <c:pt idx="108">
                  <c:v>131.91999999999999</c:v>
                </c:pt>
                <c:pt idx="109">
                  <c:v>145.55000000000001</c:v>
                </c:pt>
                <c:pt idx="110">
                  <c:v>143.49</c:v>
                </c:pt>
                <c:pt idx="111">
                  <c:v>157.5</c:v>
                </c:pt>
                <c:pt idx="112">
                  <c:v>166.01</c:v>
                </c:pt>
                <c:pt idx="113">
                  <c:v>148.97</c:v>
                </c:pt>
                <c:pt idx="114">
                  <c:v>144.91999999999999</c:v>
                </c:pt>
                <c:pt idx="115">
                  <c:v>132.94999999999999</c:v>
                </c:pt>
                <c:pt idx="116">
                  <c:v>126.22</c:v>
                </c:pt>
                <c:pt idx="117">
                  <c:v>142.36000000000001</c:v>
                </c:pt>
                <c:pt idx="118">
                  <c:v>127.67</c:v>
                </c:pt>
                <c:pt idx="119">
                  <c:v>148.12</c:v>
                </c:pt>
                <c:pt idx="120">
                  <c:v>153.91</c:v>
                </c:pt>
                <c:pt idx="121">
                  <c:v>152.30000000000001</c:v>
                </c:pt>
                <c:pt idx="122">
                  <c:v>154.07</c:v>
                </c:pt>
                <c:pt idx="123">
                  <c:v>137.47999999999999</c:v>
                </c:pt>
                <c:pt idx="124">
                  <c:v>125.77</c:v>
                </c:pt>
                <c:pt idx="125">
                  <c:v>125.58</c:v>
                </c:pt>
                <c:pt idx="126">
                  <c:v>129.93</c:v>
                </c:pt>
                <c:pt idx="127">
                  <c:v>122.65</c:v>
                </c:pt>
                <c:pt idx="128">
                  <c:v>132.6</c:v>
                </c:pt>
                <c:pt idx="129">
                  <c:v>110.5</c:v>
                </c:pt>
                <c:pt idx="130">
                  <c:v>108.59</c:v>
                </c:pt>
                <c:pt idx="131">
                  <c:v>103.04</c:v>
                </c:pt>
                <c:pt idx="132">
                  <c:v>103.3</c:v>
                </c:pt>
                <c:pt idx="133">
                  <c:v>107.32</c:v>
                </c:pt>
                <c:pt idx="134">
                  <c:v>109.02</c:v>
                </c:pt>
                <c:pt idx="135">
                  <c:v>100.33</c:v>
                </c:pt>
                <c:pt idx="136">
                  <c:v>101.17</c:v>
                </c:pt>
                <c:pt idx="137">
                  <c:v>90.5</c:v>
                </c:pt>
                <c:pt idx="138">
                  <c:v>94.12</c:v>
                </c:pt>
                <c:pt idx="139">
                  <c:v>95.47</c:v>
                </c:pt>
                <c:pt idx="140">
                  <c:v>84.55</c:v>
                </c:pt>
                <c:pt idx="141">
                  <c:v>89.12</c:v>
                </c:pt>
                <c:pt idx="142">
                  <c:v>87.25</c:v>
                </c:pt>
                <c:pt idx="143">
                  <c:v>88.39</c:v>
                </c:pt>
                <c:pt idx="144">
                  <c:v>85.61</c:v>
                </c:pt>
                <c:pt idx="145">
                  <c:v>76.849999999999994</c:v>
                </c:pt>
                <c:pt idx="146">
                  <c:v>72.94</c:v>
                </c:pt>
                <c:pt idx="147">
                  <c:v>74.91</c:v>
                </c:pt>
                <c:pt idx="148">
                  <c:v>75.11</c:v>
                </c:pt>
                <c:pt idx="149">
                  <c:v>73.95</c:v>
                </c:pt>
                <c:pt idx="150">
                  <c:v>81.459999999999994</c:v>
                </c:pt>
                <c:pt idx="151">
                  <c:v>75.25</c:v>
                </c:pt>
                <c:pt idx="152">
                  <c:v>77.19</c:v>
                </c:pt>
                <c:pt idx="153">
                  <c:v>80.11</c:v>
                </c:pt>
                <c:pt idx="154">
                  <c:v>80.180000000000007</c:v>
                </c:pt>
                <c:pt idx="155">
                  <c:v>96.55</c:v>
                </c:pt>
                <c:pt idx="156">
                  <c:v>75.900000000000006</c:v>
                </c:pt>
                <c:pt idx="157">
                  <c:v>70.7</c:v>
                </c:pt>
                <c:pt idx="158">
                  <c:v>69.459999999999994</c:v>
                </c:pt>
                <c:pt idx="159">
                  <c:v>67.78</c:v>
                </c:pt>
                <c:pt idx="160">
                  <c:v>69.959999999999994</c:v>
                </c:pt>
                <c:pt idx="161">
                  <c:v>67.58</c:v>
                </c:pt>
                <c:pt idx="162">
                  <c:v>70.45</c:v>
                </c:pt>
                <c:pt idx="163">
                  <c:v>72.53</c:v>
                </c:pt>
                <c:pt idx="164">
                  <c:v>74.95</c:v>
                </c:pt>
                <c:pt idx="165">
                  <c:v>71.88</c:v>
                </c:pt>
                <c:pt idx="166">
                  <c:v>70.78</c:v>
                </c:pt>
                <c:pt idx="167">
                  <c:v>68.900000000000006</c:v>
                </c:pt>
                <c:pt idx="168">
                  <c:v>69.12</c:v>
                </c:pt>
                <c:pt idx="169">
                  <c:v>67.52</c:v>
                </c:pt>
                <c:pt idx="170">
                  <c:v>67.86</c:v>
                </c:pt>
                <c:pt idx="171">
                  <c:v>69.290000000000006</c:v>
                </c:pt>
                <c:pt idx="172">
                  <c:v>68.86</c:v>
                </c:pt>
                <c:pt idx="173">
                  <c:v>70.78</c:v>
                </c:pt>
                <c:pt idx="174">
                  <c:v>72.95</c:v>
                </c:pt>
                <c:pt idx="175">
                  <c:v>72.88</c:v>
                </c:pt>
                <c:pt idx="176">
                  <c:v>70.290000000000006</c:v>
                </c:pt>
                <c:pt idx="177">
                  <c:v>69.44</c:v>
                </c:pt>
                <c:pt idx="178">
                  <c:v>68.75</c:v>
                </c:pt>
                <c:pt idx="179">
                  <c:v>68.73</c:v>
                </c:pt>
                <c:pt idx="180">
                  <c:v>67.040000000000006</c:v>
                </c:pt>
                <c:pt idx="181">
                  <c:v>68.66</c:v>
                </c:pt>
                <c:pt idx="182">
                  <c:v>68.72</c:v>
                </c:pt>
                <c:pt idx="183">
                  <c:v>70</c:v>
                </c:pt>
                <c:pt idx="184">
                  <c:v>69.19</c:v>
                </c:pt>
                <c:pt idx="185">
                  <c:v>69.489999999999995</c:v>
                </c:pt>
                <c:pt idx="186">
                  <c:v>70.069999999999993</c:v>
                </c:pt>
                <c:pt idx="187">
                  <c:v>70.760000000000005</c:v>
                </c:pt>
                <c:pt idx="188">
                  <c:v>71.91</c:v>
                </c:pt>
                <c:pt idx="189">
                  <c:v>71.73</c:v>
                </c:pt>
                <c:pt idx="190">
                  <c:v>73.45</c:v>
                </c:pt>
                <c:pt idx="191">
                  <c:v>71.290000000000006</c:v>
                </c:pt>
                <c:pt idx="192">
                  <c:v>74.09</c:v>
                </c:pt>
                <c:pt idx="193">
                  <c:v>88.1</c:v>
                </c:pt>
                <c:pt idx="194">
                  <c:v>84.56</c:v>
                </c:pt>
                <c:pt idx="195">
                  <c:v>73.650000000000006</c:v>
                </c:pt>
                <c:pt idx="196">
                  <c:v>72.53</c:v>
                </c:pt>
                <c:pt idx="197">
                  <c:v>75.709999999999994</c:v>
                </c:pt>
                <c:pt idx="198">
                  <c:v>75.290000000000006</c:v>
                </c:pt>
                <c:pt idx="199">
                  <c:v>77.34</c:v>
                </c:pt>
                <c:pt idx="200">
                  <c:v>82.33</c:v>
                </c:pt>
                <c:pt idx="201">
                  <c:v>83.62</c:v>
                </c:pt>
                <c:pt idx="202">
                  <c:v>79.849999999999994</c:v>
                </c:pt>
                <c:pt idx="203">
                  <c:v>88.35</c:v>
                </c:pt>
                <c:pt idx="204">
                  <c:v>89.44</c:v>
                </c:pt>
                <c:pt idx="205">
                  <c:v>84.69</c:v>
                </c:pt>
                <c:pt idx="206">
                  <c:v>99.72</c:v>
                </c:pt>
                <c:pt idx="207">
                  <c:v>100.74</c:v>
                </c:pt>
                <c:pt idx="208">
                  <c:v>106.47</c:v>
                </c:pt>
                <c:pt idx="209">
                  <c:v>116.62</c:v>
                </c:pt>
                <c:pt idx="210">
                  <c:v>131.55000000000001</c:v>
                </c:pt>
                <c:pt idx="211">
                  <c:v>136.94</c:v>
                </c:pt>
                <c:pt idx="212">
                  <c:v>119.74</c:v>
                </c:pt>
                <c:pt idx="213">
                  <c:v>129.72999999999999</c:v>
                </c:pt>
                <c:pt idx="214">
                  <c:v>121.05</c:v>
                </c:pt>
                <c:pt idx="215">
                  <c:v>136.11000000000001</c:v>
                </c:pt>
                <c:pt idx="216">
                  <c:v>132.07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8E-4D1B-A659-9C96208FE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823744"/>
        <c:axId val="805824072"/>
      </c:lineChart>
      <c:catAx>
        <c:axId val="805823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824072"/>
        <c:crosses val="autoZero"/>
        <c:auto val="1"/>
        <c:lblAlgn val="ctr"/>
        <c:lblOffset val="100"/>
        <c:noMultiLvlLbl val="0"/>
      </c:catAx>
      <c:valAx>
        <c:axId val="80582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82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Solar Flux Interpolation</a:t>
            </a:r>
            <a:r>
              <a:rPr lang="en-US" baseline="0"/>
              <a:t> (3rd Order)</a:t>
            </a:r>
            <a:endParaRPr lang="en-US"/>
          </a:p>
        </c:rich>
      </c:tx>
      <c:overlay val="0"/>
      <c:spPr>
        <a:noFill/>
        <a:ln>
          <a:noFill/>
          <a:prstDash val="solid"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prstDash val="solid"/>
              <a:round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</c:spPr>
          </c:marker>
          <c:xVal>
            <c:numRef>
              <c:f>'Solar Flux Calc'!$C$2:$C$5</c:f>
              <c:numCache>
                <c:formatCode>General</c:formatCode>
                <c:ptCount val="4"/>
                <c:pt idx="0">
                  <c:v>1425</c:v>
                </c:pt>
                <c:pt idx="1">
                  <c:v>2695</c:v>
                </c:pt>
                <c:pt idx="2">
                  <c:v>4995</c:v>
                </c:pt>
                <c:pt idx="3">
                  <c:v>8800</c:v>
                </c:pt>
              </c:numCache>
            </c:numRef>
          </c:xVal>
          <c:yVal>
            <c:numRef>
              <c:f>'Solar Flux Calc'!$D$2:$D$5</c:f>
              <c:numCache>
                <c:formatCode>General</c:formatCode>
                <c:ptCount val="4"/>
                <c:pt idx="0">
                  <c:v>60</c:v>
                </c:pt>
                <c:pt idx="1">
                  <c:v>74</c:v>
                </c:pt>
                <c:pt idx="2">
                  <c:v>120</c:v>
                </c:pt>
                <c:pt idx="3">
                  <c:v>237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24-4513-98A4-58581A4994B2}"/>
            </c:ext>
          </c:extLst>
        </c:ser>
        <c:ser>
          <c:idx val="1"/>
          <c:order val="1"/>
          <c:spPr>
            <a:ln w="25400" cap="rnd">
              <a:solidFill>
                <a:schemeClr val="accent6"/>
              </a:solidFill>
              <a:prstDash val="solid"/>
              <a:round/>
            </a:ln>
          </c:spPr>
          <c:marker>
            <c:symbol val="circle"/>
            <c:size val="5"/>
            <c:spPr>
              <a:noFill/>
              <a:ln w="9525">
                <a:noFill/>
                <a:prstDash val="solid"/>
              </a:ln>
            </c:spPr>
          </c:marker>
          <c:xVal>
            <c:numRef>
              <c:f>'Solar Flux Calc'!$E$2:$E$75</c:f>
              <c:numCache>
                <c:formatCode>General</c:formatCode>
                <c:ptCount val="74"/>
                <c:pt idx="0">
                  <c:v>1425</c:v>
                </c:pt>
                <c:pt idx="1">
                  <c:v>1525</c:v>
                </c:pt>
                <c:pt idx="2">
                  <c:v>1625</c:v>
                </c:pt>
                <c:pt idx="3">
                  <c:v>1725</c:v>
                </c:pt>
                <c:pt idx="4">
                  <c:v>1825</c:v>
                </c:pt>
                <c:pt idx="5">
                  <c:v>1925</c:v>
                </c:pt>
                <c:pt idx="6">
                  <c:v>2025</c:v>
                </c:pt>
                <c:pt idx="7">
                  <c:v>2125</c:v>
                </c:pt>
                <c:pt idx="8">
                  <c:v>2225</c:v>
                </c:pt>
                <c:pt idx="9">
                  <c:v>2325</c:v>
                </c:pt>
                <c:pt idx="10">
                  <c:v>2425</c:v>
                </c:pt>
                <c:pt idx="11">
                  <c:v>2525</c:v>
                </c:pt>
                <c:pt idx="12">
                  <c:v>2625</c:v>
                </c:pt>
                <c:pt idx="13">
                  <c:v>2725</c:v>
                </c:pt>
                <c:pt idx="14">
                  <c:v>2825</c:v>
                </c:pt>
                <c:pt idx="15">
                  <c:v>2925</c:v>
                </c:pt>
                <c:pt idx="16">
                  <c:v>3025</c:v>
                </c:pt>
                <c:pt idx="17">
                  <c:v>3125</c:v>
                </c:pt>
                <c:pt idx="18">
                  <c:v>3225</c:v>
                </c:pt>
                <c:pt idx="19">
                  <c:v>3325</c:v>
                </c:pt>
                <c:pt idx="20">
                  <c:v>3425</c:v>
                </c:pt>
                <c:pt idx="21">
                  <c:v>3525</c:v>
                </c:pt>
                <c:pt idx="22">
                  <c:v>3625</c:v>
                </c:pt>
                <c:pt idx="23">
                  <c:v>3725</c:v>
                </c:pt>
                <c:pt idx="24">
                  <c:v>3825</c:v>
                </c:pt>
                <c:pt idx="25">
                  <c:v>3925</c:v>
                </c:pt>
                <c:pt idx="26">
                  <c:v>4025</c:v>
                </c:pt>
                <c:pt idx="27">
                  <c:v>4125</c:v>
                </c:pt>
                <c:pt idx="28">
                  <c:v>4225</c:v>
                </c:pt>
                <c:pt idx="29">
                  <c:v>4325</c:v>
                </c:pt>
                <c:pt idx="30">
                  <c:v>4425</c:v>
                </c:pt>
                <c:pt idx="31">
                  <c:v>4525</c:v>
                </c:pt>
                <c:pt idx="32">
                  <c:v>4625</c:v>
                </c:pt>
                <c:pt idx="33">
                  <c:v>4725</c:v>
                </c:pt>
                <c:pt idx="34">
                  <c:v>4825</c:v>
                </c:pt>
                <c:pt idx="35">
                  <c:v>4925</c:v>
                </c:pt>
                <c:pt idx="36">
                  <c:v>5025</c:v>
                </c:pt>
                <c:pt idx="37">
                  <c:v>5125</c:v>
                </c:pt>
                <c:pt idx="38">
                  <c:v>5225</c:v>
                </c:pt>
                <c:pt idx="39">
                  <c:v>5325</c:v>
                </c:pt>
                <c:pt idx="40">
                  <c:v>5425</c:v>
                </c:pt>
                <c:pt idx="41">
                  <c:v>5525</c:v>
                </c:pt>
                <c:pt idx="42">
                  <c:v>5625</c:v>
                </c:pt>
                <c:pt idx="43">
                  <c:v>5725</c:v>
                </c:pt>
                <c:pt idx="44">
                  <c:v>5825</c:v>
                </c:pt>
                <c:pt idx="45">
                  <c:v>5925</c:v>
                </c:pt>
                <c:pt idx="46">
                  <c:v>6025</c:v>
                </c:pt>
                <c:pt idx="47">
                  <c:v>6125</c:v>
                </c:pt>
                <c:pt idx="48">
                  <c:v>6225</c:v>
                </c:pt>
                <c:pt idx="49">
                  <c:v>6325</c:v>
                </c:pt>
                <c:pt idx="50">
                  <c:v>6425</c:v>
                </c:pt>
                <c:pt idx="51">
                  <c:v>6525</c:v>
                </c:pt>
                <c:pt idx="52">
                  <c:v>6625</c:v>
                </c:pt>
                <c:pt idx="53">
                  <c:v>6725</c:v>
                </c:pt>
                <c:pt idx="54">
                  <c:v>6825</c:v>
                </c:pt>
                <c:pt idx="55">
                  <c:v>6925</c:v>
                </c:pt>
                <c:pt idx="56">
                  <c:v>7025</c:v>
                </c:pt>
                <c:pt idx="57">
                  <c:v>7125</c:v>
                </c:pt>
                <c:pt idx="58">
                  <c:v>7225</c:v>
                </c:pt>
                <c:pt idx="59">
                  <c:v>7325</c:v>
                </c:pt>
                <c:pt idx="60">
                  <c:v>7425</c:v>
                </c:pt>
                <c:pt idx="61">
                  <c:v>7525</c:v>
                </c:pt>
                <c:pt idx="62">
                  <c:v>7625</c:v>
                </c:pt>
                <c:pt idx="63">
                  <c:v>7725</c:v>
                </c:pt>
                <c:pt idx="64">
                  <c:v>7825</c:v>
                </c:pt>
                <c:pt idx="65">
                  <c:v>7925</c:v>
                </c:pt>
                <c:pt idx="66">
                  <c:v>8025</c:v>
                </c:pt>
                <c:pt idx="67">
                  <c:v>8125</c:v>
                </c:pt>
                <c:pt idx="68">
                  <c:v>8225</c:v>
                </c:pt>
                <c:pt idx="69">
                  <c:v>8325</c:v>
                </c:pt>
                <c:pt idx="70">
                  <c:v>8425</c:v>
                </c:pt>
                <c:pt idx="71">
                  <c:v>8525</c:v>
                </c:pt>
                <c:pt idx="72">
                  <c:v>8625</c:v>
                </c:pt>
                <c:pt idx="73">
                  <c:v>8725</c:v>
                </c:pt>
              </c:numCache>
            </c:numRef>
          </c:xVal>
          <c:yVal>
            <c:numRef>
              <c:f>'Solar Flux Calc'!$F$2:$F$75</c:f>
              <c:numCache>
                <c:formatCode>General</c:formatCode>
                <c:ptCount val="74"/>
                <c:pt idx="0">
                  <c:v>59.999999999999986</c:v>
                </c:pt>
                <c:pt idx="1">
                  <c:v>60.766687518613956</c:v>
                </c:pt>
                <c:pt idx="2">
                  <c:v>61.592942336551303</c:v>
                </c:pt>
                <c:pt idx="3">
                  <c:v>62.47815127312996</c:v>
                </c:pt>
                <c:pt idx="4">
                  <c:v>63.421701147667868</c:v>
                </c:pt>
                <c:pt idx="5">
                  <c:v>64.422978779482946</c:v>
                </c:pt>
                <c:pt idx="6">
                  <c:v>65.481370987893143</c:v>
                </c:pt>
                <c:pt idx="7">
                  <c:v>66.596264592216386</c:v>
                </c:pt>
                <c:pt idx="8">
                  <c:v>67.767046411770608</c:v>
                </c:pt>
                <c:pt idx="9">
                  <c:v>68.993103265873728</c:v>
                </c:pt>
                <c:pt idx="10">
                  <c:v>70.27382197384371</c:v>
                </c:pt>
                <c:pt idx="11">
                  <c:v>71.608589354998458</c:v>
                </c:pt>
                <c:pt idx="12">
                  <c:v>72.99679222865592</c:v>
                </c:pt>
                <c:pt idx="13">
                  <c:v>74.437817414134031</c:v>
                </c:pt>
                <c:pt idx="14">
                  <c:v>75.93105173075071</c:v>
                </c:pt>
                <c:pt idx="15">
                  <c:v>77.47588199782389</c:v>
                </c:pt>
                <c:pt idx="16">
                  <c:v>79.071695034671535</c:v>
                </c:pt>
                <c:pt idx="17">
                  <c:v>80.717877660611535</c:v>
                </c:pt>
                <c:pt idx="18">
                  <c:v>82.413816694961852</c:v>
                </c:pt>
                <c:pt idx="19">
                  <c:v>84.158898957040407</c:v>
                </c:pt>
                <c:pt idx="20">
                  <c:v>85.952511266165146</c:v>
                </c:pt>
                <c:pt idx="21">
                  <c:v>87.794040441653991</c:v>
                </c:pt>
                <c:pt idx="22">
                  <c:v>89.682873302824873</c:v>
                </c:pt>
                <c:pt idx="23">
                  <c:v>91.618396668995743</c:v>
                </c:pt>
                <c:pt idx="24">
                  <c:v>93.599997359484504</c:v>
                </c:pt>
                <c:pt idx="25">
                  <c:v>95.627062193609106</c:v>
                </c:pt>
                <c:pt idx="26">
                  <c:v>97.698977990687496</c:v>
                </c:pt>
                <c:pt idx="27">
                  <c:v>99.815131570037579</c:v>
                </c:pt>
                <c:pt idx="28">
                  <c:v>101.9749097509773</c:v>
                </c:pt>
                <c:pt idx="29">
                  <c:v>104.1776993528246</c:v>
                </c:pt>
                <c:pt idx="30">
                  <c:v>106.42288719489741</c:v>
                </c:pt>
                <c:pt idx="31">
                  <c:v>108.70986009651365</c:v>
                </c:pt>
                <c:pt idx="32">
                  <c:v>111.03800487699128</c:v>
                </c:pt>
                <c:pt idx="33">
                  <c:v>113.40670835564819</c:v>
                </c:pt>
                <c:pt idx="34">
                  <c:v>115.81535735180235</c:v>
                </c:pt>
                <c:pt idx="35">
                  <c:v>118.2633386847717</c:v>
                </c:pt>
                <c:pt idx="36">
                  <c:v>120.75003917387414</c:v>
                </c:pt>
                <c:pt idx="37">
                  <c:v>123.27484563842761</c:v>
                </c:pt>
                <c:pt idx="38">
                  <c:v>125.83714489775005</c:v>
                </c:pt>
                <c:pt idx="39">
                  <c:v>128.43632377115941</c:v>
                </c:pt>
                <c:pt idx="40">
                  <c:v>131.07176907797361</c:v>
                </c:pt>
                <c:pt idx="41">
                  <c:v>133.74286763751053</c:v>
                </c:pt>
                <c:pt idx="42">
                  <c:v>136.44900626908822</c:v>
                </c:pt>
                <c:pt idx="43">
                  <c:v>139.18957179202448</c:v>
                </c:pt>
                <c:pt idx="44">
                  <c:v>141.96395102563736</c:v>
                </c:pt>
                <c:pt idx="45">
                  <c:v>144.77153078924476</c:v>
                </c:pt>
                <c:pt idx="46">
                  <c:v>147.61169790216454</c:v>
                </c:pt>
                <c:pt idx="47">
                  <c:v>150.48383918371474</c:v>
                </c:pt>
                <c:pt idx="48">
                  <c:v>153.3873414532132</c:v>
                </c:pt>
                <c:pt idx="49">
                  <c:v>156.32159152997792</c:v>
                </c:pt>
                <c:pt idx="50">
                  <c:v>159.28597623332678</c:v>
                </c:pt>
                <c:pt idx="51">
                  <c:v>162.27988238257774</c:v>
                </c:pt>
                <c:pt idx="52">
                  <c:v>165.30269679704878</c:v>
                </c:pt>
                <c:pt idx="53">
                  <c:v>168.35380629605774</c:v>
                </c:pt>
                <c:pt idx="54">
                  <c:v>171.43259769892262</c:v>
                </c:pt>
                <c:pt idx="55">
                  <c:v>174.53845782496137</c:v>
                </c:pt>
                <c:pt idx="56">
                  <c:v>177.67077349349182</c:v>
                </c:pt>
                <c:pt idx="57">
                  <c:v>180.82893152383201</c:v>
                </c:pt>
                <c:pt idx="58">
                  <c:v>184.01231873529983</c:v>
                </c:pt>
                <c:pt idx="59">
                  <c:v>187.22032194721322</c:v>
                </c:pt>
                <c:pt idx="60">
                  <c:v>190.45232797889008</c:v>
                </c:pt>
                <c:pt idx="61">
                  <c:v>193.70772364964841</c:v>
                </c:pt>
                <c:pt idx="62">
                  <c:v>196.98589577880605</c:v>
                </c:pt>
                <c:pt idx="63">
                  <c:v>200.28623118568106</c:v>
                </c:pt>
                <c:pt idx="64">
                  <c:v>203.60811668959124</c:v>
                </c:pt>
                <c:pt idx="65">
                  <c:v>206.95093910985463</c:v>
                </c:pt>
                <c:pt idx="66">
                  <c:v>210.31408526578909</c:v>
                </c:pt>
                <c:pt idx="67">
                  <c:v>213.69694197671259</c:v>
                </c:pt>
                <c:pt idx="68">
                  <c:v>217.09889606194304</c:v>
                </c:pt>
                <c:pt idx="69">
                  <c:v>220.51933434079839</c:v>
                </c:pt>
                <c:pt idx="70">
                  <c:v>223.95764363259659</c:v>
                </c:pt>
                <c:pt idx="71">
                  <c:v>227.41321075665553</c:v>
                </c:pt>
                <c:pt idx="72">
                  <c:v>230.88542253229318</c:v>
                </c:pt>
                <c:pt idx="73">
                  <c:v>234.3736657788275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24-4513-98A4-58581A499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587752"/>
        <c:axId val="659587424"/>
      </c:scatterChart>
      <c:valAx>
        <c:axId val="659587752"/>
        <c:scaling>
          <c:orientation val="minMax"/>
          <c:max val="8800"/>
          <c:min val="14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587424"/>
        <c:crosses val="autoZero"/>
        <c:crossBetween val="midCat"/>
      </c:valAx>
      <c:valAx>
        <c:axId val="65958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58775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l" defTabSz="93158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1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58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l" defTabSz="93158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1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58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DE4F81F-E3CA-FC4C-9960-EB9662576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9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l" defTabSz="93158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1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 defTabSz="93158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5236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l" defTabSz="93158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1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 defTabSz="93158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C677A37-AF1B-0F44-B4C4-071E8955E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5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464" indent="-285179"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0714" indent="-228143"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97000" indent="-228143"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3285" indent="-228143"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09571" indent="-228143" algn="ctr" defTabSz="9315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65856" indent="-228143" algn="ctr" defTabSz="9315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2142" indent="-228143" algn="ctr" defTabSz="9315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78428" indent="-228143" algn="ctr" defTabSz="9315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3DE672-747E-9D4E-83D3-EE120663930F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5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9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9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1464" indent="-285179"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marL="1140714" indent="-228143"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marL="1597000" indent="-228143"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marL="2053285" indent="-228143" defTabSz="931583" eaLnBrk="0" hangingPunct="0"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2509571" indent="-228143" algn="ctr" defTabSz="9315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2965856" indent="-228143" algn="ctr" defTabSz="9315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3422142" indent="-228143" algn="ctr" defTabSz="9315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3878428" indent="-228143" algn="ctr" defTabSz="93158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3DE672-747E-9D4E-83D3-EE120663930F}" type="slidenum">
              <a:rPr 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US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5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07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5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77A37-AF1B-0F44-B4C4-071E8955E3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1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 userDrawn="1"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b="0">
                <a:solidFill>
                  <a:schemeClr val="tx1"/>
                </a:solidFill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en-US" b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8" name="Picture 2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3975"/>
            <a:ext cx="24987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32490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7565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97141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66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9469739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09486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91549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82296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99905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13949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8415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2822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9157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2804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19994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3566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49551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8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21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6499225"/>
            <a:ext cx="2209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5" name="Text Box 23"/>
          <p:cNvSpPr txBox="1">
            <a:spLocks noChangeArrowheads="1"/>
          </p:cNvSpPr>
          <p:nvPr userDrawn="1"/>
        </p:nvSpPr>
        <p:spPr bwMode="auto">
          <a:xfrm>
            <a:off x="4419600" y="65532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974AFE5-6211-9C46-A67F-CF386830132A}" type="slidenum">
              <a:rPr lang="en-US" sz="1000" b="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38" name="Text Box 26"/>
          <p:cNvSpPr txBox="1">
            <a:spLocks noChangeArrowheads="1"/>
          </p:cNvSpPr>
          <p:nvPr userDrawn="1"/>
        </p:nvSpPr>
        <p:spPr bwMode="blackWhite">
          <a:xfrm>
            <a:off x="7004050" y="6553200"/>
            <a:ext cx="213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0" i="1">
                <a:solidFill>
                  <a:schemeClr val="tx1"/>
                </a:solidFill>
                <a:latin typeface="Arial" charset="0"/>
              </a:rPr>
              <a:t>Reinventing Telemetry™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-10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-10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-10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-106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charset="0"/>
        <a:buChar char=""/>
        <a:defRPr sz="2400">
          <a:solidFill>
            <a:schemeClr val="tx1"/>
          </a:solidFill>
          <a:latin typeface="Arial" pitchFamily="-106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Char char="–"/>
        <a:defRPr sz="2000">
          <a:solidFill>
            <a:schemeClr val="tx1"/>
          </a:solidFill>
          <a:latin typeface="Arial" pitchFamily="-106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charset="0"/>
        <a:buChar char="Ë"/>
        <a:defRPr>
          <a:solidFill>
            <a:schemeClr val="tx1"/>
          </a:solidFill>
          <a:latin typeface="Arial" pitchFamily="-106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charset="0"/>
        <a:buChar char="Ø"/>
        <a:defRPr sz="1600">
          <a:solidFill>
            <a:schemeClr val="tx1"/>
          </a:solidFill>
          <a:latin typeface="Arial" pitchFamily="-106" charset="0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-106" charset="2"/>
        <a:buChar char="Ø"/>
        <a:defRPr sz="1600">
          <a:solidFill>
            <a:schemeClr val="tx1"/>
          </a:solidFill>
          <a:latin typeface="Arial" pitchFamily="-106" charset="0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-106" charset="2"/>
        <a:buChar char="Ø"/>
        <a:defRPr sz="1600">
          <a:solidFill>
            <a:schemeClr val="tx1"/>
          </a:solidFill>
          <a:latin typeface="Arial" pitchFamily="-106" charset="0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-106" charset="2"/>
        <a:buChar char="Ø"/>
        <a:defRPr sz="1600">
          <a:solidFill>
            <a:schemeClr val="tx1"/>
          </a:solidFill>
          <a:latin typeface="Arial" pitchFamily="-106" charset="0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-106" charset="2"/>
        <a:buChar char="Ø"/>
        <a:defRPr sz="1600">
          <a:solidFill>
            <a:schemeClr val="tx1"/>
          </a:solidFill>
          <a:latin typeface="Arial" pitchFamily="-106" charset="0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latin typeface="Arial Black" charset="0"/>
              </a:rPr>
              <a:t>Meaningful G/T Measurements –</a:t>
            </a:r>
            <a:br>
              <a:rPr lang="en-US" sz="3400" dirty="0">
                <a:latin typeface="Arial Black" charset="0"/>
              </a:rPr>
            </a:br>
            <a:r>
              <a:rPr lang="en-US" sz="3400" dirty="0">
                <a:latin typeface="Arial Black" charset="0"/>
              </a:rPr>
              <a:t>Made at Night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3001963" y="4300538"/>
            <a:ext cx="6019800" cy="1752600"/>
          </a:xfrm>
        </p:spPr>
        <p:txBody>
          <a:bodyPr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Black" charset="0"/>
              </a:rPr>
              <a:t>International Telemetering Conference</a:t>
            </a:r>
          </a:p>
          <a:p>
            <a:pPr algn="ctr" eaLnBrk="1" hangingPunct="1"/>
            <a:endParaRPr lang="en-US" sz="2400" dirty="0">
              <a:solidFill>
                <a:srgbClr val="000000"/>
              </a:solidFill>
              <a:latin typeface="Arial Black" charset="0"/>
            </a:endParaRPr>
          </a:p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Black" charset="0"/>
              </a:rPr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5283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56B3-72FC-B9DA-D506-A96F616B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949F-A803-98C1-BCF6-2EF81A780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Calibrated EIRP source</a:t>
            </a:r>
          </a:p>
          <a:p>
            <a:r>
              <a:rPr lang="en-US" sz="2800" dirty="0"/>
              <a:t>Known polarization</a:t>
            </a:r>
          </a:p>
          <a:p>
            <a:pPr lvl="1"/>
            <a:r>
              <a:rPr lang="en-US" sz="2000" dirty="0"/>
              <a:t>Better yet, programmable polarization</a:t>
            </a:r>
          </a:p>
          <a:p>
            <a:r>
              <a:rPr lang="en-US" sz="2800" dirty="0"/>
              <a:t>Calibrated receiver</a:t>
            </a:r>
          </a:p>
          <a:p>
            <a:pPr lvl="1"/>
            <a:r>
              <a:rPr lang="en-US" sz="2000" dirty="0"/>
              <a:t>Known BER vs. E</a:t>
            </a:r>
            <a:r>
              <a:rPr lang="en-US" sz="2000" baseline="-25000" dirty="0"/>
              <a:t>b</a:t>
            </a:r>
            <a:r>
              <a:rPr lang="en-US" sz="2000" dirty="0"/>
              <a:t>/N</a:t>
            </a:r>
            <a:r>
              <a:rPr lang="en-US" sz="2000" baseline="-25000" dirty="0"/>
              <a:t>0</a:t>
            </a:r>
            <a:r>
              <a:rPr lang="en-US" sz="2000" dirty="0"/>
              <a:t> performance</a:t>
            </a:r>
          </a:p>
          <a:p>
            <a:r>
              <a:rPr lang="en-US" sz="2800" dirty="0"/>
              <a:t>Calibrated distance</a:t>
            </a:r>
          </a:p>
          <a:p>
            <a:pPr lvl="1"/>
            <a:r>
              <a:rPr lang="en-US" sz="2000" dirty="0"/>
              <a:t>Into the far field, at least </a:t>
            </a:r>
          </a:p>
          <a:p>
            <a:r>
              <a:rPr lang="en-US" sz="2800" dirty="0"/>
              <a:t>Line of sight path</a:t>
            </a:r>
          </a:p>
          <a:p>
            <a:r>
              <a:rPr lang="en-US" sz="2800" dirty="0"/>
              <a:t>Accurate pointing</a:t>
            </a:r>
          </a:p>
          <a:p>
            <a:pPr lvl="1"/>
            <a:r>
              <a:rPr lang="en-US" sz="2000" dirty="0"/>
              <a:t>Cameras can help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A11A1-F5CA-E329-5B30-42CD6A42BCC4}"/>
                  </a:ext>
                </a:extLst>
              </p:cNvPr>
              <p:cNvSpPr txBox="1"/>
              <p:nvPr/>
            </p:nvSpPr>
            <p:spPr>
              <a:xfrm>
                <a:off x="4007735" y="4239405"/>
                <a:ext cx="876782" cy="676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r>
                                <a:rPr lang="en-US" sz="2000" b="0" i="1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AA11A1-F5CA-E329-5B30-42CD6A42B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35" y="4239405"/>
                <a:ext cx="876782" cy="676980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46796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56B3-72FC-B9DA-D506-A96F616B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Test Setup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B71C5-36C0-A2F8-BCB6-097D5A410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56" y="544010"/>
            <a:ext cx="2591005" cy="6053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A10B-6570-C40A-9DE6-0D9E19113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443" y="1524000"/>
            <a:ext cx="3358221" cy="42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59C4B-FCDC-2119-3DD3-A9987C05F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612" y="1362919"/>
            <a:ext cx="3151731" cy="45893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949F-A803-98C1-BCF6-2EF81A780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667" y="4514127"/>
            <a:ext cx="6325566" cy="1143000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QSight™ on a 125-foot mast</a:t>
            </a:r>
          </a:p>
          <a:p>
            <a:r>
              <a:rPr lang="en-US" dirty="0">
                <a:solidFill>
                  <a:srgbClr val="FFFF00"/>
                </a:solidFill>
              </a:rPr>
              <a:t>PD450 with 6-foot dish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40A501A-49C3-E3F5-6EF8-D78160514AA0}"/>
              </a:ext>
            </a:extLst>
          </p:cNvPr>
          <p:cNvSpPr/>
          <p:nvPr/>
        </p:nvSpPr>
        <p:spPr bwMode="auto">
          <a:xfrm>
            <a:off x="6859294" y="594770"/>
            <a:ext cx="874058" cy="4104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106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70190DE-C97F-30DE-A075-E8C533FD2383}"/>
              </a:ext>
            </a:extLst>
          </p:cNvPr>
          <p:cNvSpPr/>
          <p:nvPr/>
        </p:nvSpPr>
        <p:spPr bwMode="auto">
          <a:xfrm flipH="1">
            <a:off x="6422265" y="1466368"/>
            <a:ext cx="874058" cy="4104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2523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D20D-E78C-FE60-F4BA-62395D3C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QSight</a:t>
            </a:r>
            <a:r>
              <a:rPr lang="en-US" sz="2400" baseline="30000" dirty="0" err="1"/>
              <a:t>TM</a:t>
            </a:r>
            <a:r>
              <a:rPr lang="en-US" sz="2400" dirty="0"/>
              <a:t> L/S/C-BAND BORESIGHT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5E043-927C-6081-ECBF-A54C6928E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767" y="1201447"/>
            <a:ext cx="3550986" cy="5156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6A7990-DF2A-B8D1-17C6-375E0D64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21" y="4590444"/>
            <a:ext cx="3451412" cy="1436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4B0045-2290-FA29-EB56-3328381D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" y="1676401"/>
            <a:ext cx="5480303" cy="27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9840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5771-64FD-09A1-38FB-4514814A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Typical result from verification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D916-AD0F-E3D5-53B3-010FD2159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Frequency, Power Level, Polarization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BBAA9-58C8-E71D-0CC1-5E80887A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2196390"/>
            <a:ext cx="8639322" cy="40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43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BER vs 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– TM Modulations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EF317-CB41-C331-BA0C-8DCDB0DDE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73573"/>
            <a:ext cx="9147659" cy="49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548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8312-4008-F1EF-E343-6E64FA21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21E2-07F4-0215-B12B-2631ACF7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Adjust source EIRP, modulation, polarization, and bit</a:t>
            </a:r>
            <a:r>
              <a:rPr lang="en-US" sz="2400" baseline="0" dirty="0"/>
              <a:t> rate to achieve a known E</a:t>
            </a:r>
            <a:r>
              <a:rPr lang="en-US" sz="2400" baseline="-25000" dirty="0"/>
              <a:t>b</a:t>
            </a:r>
            <a:r>
              <a:rPr lang="en-US" sz="2400" baseline="0" dirty="0"/>
              <a:t>/N</a:t>
            </a:r>
            <a:r>
              <a:rPr lang="en-US" sz="2400" baseline="-25000" dirty="0"/>
              <a:t>0</a:t>
            </a:r>
          </a:p>
          <a:p>
            <a:pPr lvl="1"/>
            <a:r>
              <a:rPr lang="en-US" sz="1800" dirty="0"/>
              <a:t>Example:</a:t>
            </a:r>
          </a:p>
          <a:p>
            <a:pPr lvl="2"/>
            <a:r>
              <a:rPr lang="en-US" sz="1600" dirty="0"/>
              <a:t>E</a:t>
            </a:r>
            <a:r>
              <a:rPr lang="en-US" sz="1600" baseline="-25000" dirty="0"/>
              <a:t>b</a:t>
            </a:r>
            <a:r>
              <a:rPr lang="en-US" sz="1600" dirty="0"/>
              <a:t>/N</a:t>
            </a:r>
            <a:r>
              <a:rPr lang="en-US" sz="1600" baseline="-25000" dirty="0"/>
              <a:t>0</a:t>
            </a:r>
            <a:r>
              <a:rPr lang="en-US" sz="1600" dirty="0"/>
              <a:t> of 11.4 dB yields BER = 10</a:t>
            </a:r>
            <a:r>
              <a:rPr lang="en-US" sz="1600" baseline="30000" dirty="0"/>
              <a:t>-5</a:t>
            </a:r>
            <a:r>
              <a:rPr lang="en-US" sz="1600" dirty="0"/>
              <a:t> (DQM</a:t>
            </a:r>
            <a:r>
              <a:rPr lang="en-US" sz="1600" baseline="0" dirty="0"/>
              <a:t> = 5) in SOQPSK</a:t>
            </a:r>
          </a:p>
          <a:p>
            <a:pPr lvl="1"/>
            <a:r>
              <a:rPr lang="en-US" sz="1800" dirty="0"/>
              <a:t>Solve</a:t>
            </a:r>
            <a:r>
              <a:rPr lang="en-US" sz="1800" baseline="0" dirty="0"/>
              <a:t> for G/T</a:t>
            </a:r>
          </a:p>
          <a:p>
            <a:pPr lvl="1"/>
            <a:endParaRPr lang="en-US" sz="1800" dirty="0"/>
          </a:p>
          <a:p>
            <a:endParaRPr lang="en-US" sz="2400" baseline="0" dirty="0"/>
          </a:p>
          <a:p>
            <a:endParaRPr lang="en-US" sz="2400" baseline="0" dirty="0"/>
          </a:p>
          <a:p>
            <a:r>
              <a:rPr lang="en-US" sz="2400" baseline="0" dirty="0"/>
              <a:t>This </a:t>
            </a:r>
            <a:r>
              <a:rPr lang="en-US" sz="2400" u="sng" baseline="0" dirty="0"/>
              <a:t>is</a:t>
            </a:r>
            <a:r>
              <a:rPr lang="en-US" sz="2400" baseline="0" dirty="0"/>
              <a:t> the G/T</a:t>
            </a:r>
            <a:r>
              <a:rPr lang="en-US" sz="2400" dirty="0"/>
              <a:t> while the antenna is looking at the QSight™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NOT the same as G/T using “coldest sky”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DBEDE-97E5-493D-E8BC-BE474559E65E}"/>
                  </a:ext>
                </a:extLst>
              </p:cNvPr>
              <p:cNvSpPr txBox="1"/>
              <p:nvPr/>
            </p:nvSpPr>
            <p:spPr>
              <a:xfrm>
                <a:off x="383513" y="3554475"/>
                <a:ext cx="8376973" cy="811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𝒅𝑩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den>
                          </m:f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en-US" sz="2000" i="1" baseline="-25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sz="2000" i="1" baseline="-25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𝑬𝑰𝑹𝑷</m:t>
                          </m:r>
                        </m:e>
                      </m:d>
                      <m:r>
                        <a:rPr lang="en-US" sz="20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𝒅𝑩𝒎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2000" b="1" i="1" baseline="-25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𝜽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000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𝒅𝑩</m:t>
                      </m:r>
                      <m:r>
                        <a:rPr lang="en-US" sz="20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5DBEDE-97E5-493D-E8BC-BE474559E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3" y="3554475"/>
                <a:ext cx="8376973" cy="811248"/>
              </a:xfrm>
              <a:prstGeom prst="rect">
                <a:avLst/>
              </a:prstGeom>
              <a:blipFill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7316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6CAB-6575-5E8B-6ADA-41B3C82A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Match Solar Method?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86EE-9ABB-4B0C-0CC6-AFDBE4947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aseline="0" dirty="0"/>
              <a:t>No. </a:t>
            </a:r>
            <a:r>
              <a:rPr lang="en-US" sz="2800" dirty="0"/>
              <a:t>A</a:t>
            </a:r>
            <a:r>
              <a:rPr lang="en-US" sz="2800" baseline="0" dirty="0"/>
              <a:t>nd it shouldn’t!</a:t>
            </a:r>
          </a:p>
          <a:p>
            <a:r>
              <a:rPr lang="en-US" sz="2800" dirty="0"/>
              <a:t>Solar method built to get the “best” G/T </a:t>
            </a:r>
          </a:p>
          <a:p>
            <a:pPr lvl="1"/>
            <a:r>
              <a:rPr lang="en-US" dirty="0"/>
              <a:t>Find the “coldest” sky </a:t>
            </a:r>
            <a:r>
              <a:rPr lang="en-US" dirty="0">
                <a:sym typeface="Wingdings" pitchFamily="2" charset="2"/>
              </a:rPr>
              <a:t> Get the best G/T</a:t>
            </a:r>
            <a:endParaRPr lang="en-US" dirty="0"/>
          </a:p>
          <a:p>
            <a:pPr lvl="1"/>
            <a:r>
              <a:rPr lang="en-US" dirty="0"/>
              <a:t>Derived G/T will vary with sky temperature</a:t>
            </a:r>
          </a:p>
          <a:p>
            <a:pPr lvl="1"/>
            <a:r>
              <a:rPr lang="en-US" dirty="0"/>
              <a:t>Assumes solar flux is accurately interpolated</a:t>
            </a:r>
          </a:p>
          <a:p>
            <a:r>
              <a:rPr lang="en-US" sz="2800" baseline="0" dirty="0"/>
              <a:t>Signal source method yields the G/T while looking at the source</a:t>
            </a:r>
          </a:p>
          <a:p>
            <a:pPr lvl="1"/>
            <a:r>
              <a:rPr lang="en-US" dirty="0"/>
              <a:t>Result may still vary with sky temperature</a:t>
            </a:r>
          </a:p>
          <a:p>
            <a:pPr lvl="1"/>
            <a:r>
              <a:rPr lang="en-US" baseline="0" dirty="0"/>
              <a:t>This effect is “real”, be</a:t>
            </a:r>
            <a:r>
              <a:rPr lang="en-US" dirty="0"/>
              <a:t>longs in the link budget</a:t>
            </a: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72011067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742F-ACD6-874B-45AB-50DF852D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0FACB8-08CA-6D57-AA8A-AC69F5636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258" y="1167755"/>
            <a:ext cx="5789455" cy="533095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3A1D96-251E-8EFA-91E4-B90798220C4C}"/>
              </a:ext>
            </a:extLst>
          </p:cNvPr>
          <p:cNvSpPr/>
          <p:nvPr/>
        </p:nvSpPr>
        <p:spPr bwMode="auto">
          <a:xfrm>
            <a:off x="7081024" y="1167755"/>
            <a:ext cx="493689" cy="533095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63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742F-ACD6-874B-45AB-50DF852D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Solves Several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677F-490F-E860-40F9-7FB34D6E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Eliminates solar flux estimation errors</a:t>
            </a:r>
          </a:p>
          <a:p>
            <a:r>
              <a:rPr lang="en-US" sz="2800" dirty="0"/>
              <a:t>Eliminates “cold sky optimism”</a:t>
            </a:r>
          </a:p>
          <a:p>
            <a:r>
              <a:rPr lang="en-US" sz="2800" dirty="0"/>
              <a:t>Works for small antennas</a:t>
            </a:r>
          </a:p>
          <a:p>
            <a:pPr lvl="1"/>
            <a:r>
              <a:rPr lang="en-US" sz="2200" dirty="0"/>
              <a:t>No need to guess at tiny Y factors</a:t>
            </a:r>
          </a:p>
          <a:p>
            <a:r>
              <a:rPr lang="en-US" sz="2800" dirty="0"/>
              <a:t>Works for multi-beam antennas</a:t>
            </a:r>
          </a:p>
          <a:p>
            <a:pPr lvl="1"/>
            <a:r>
              <a:rPr lang="en-US" sz="2200" dirty="0"/>
              <a:t>One source for each beam, spatially separated</a:t>
            </a:r>
          </a:p>
          <a:p>
            <a:pPr lvl="1"/>
            <a:r>
              <a:rPr lang="en-US" sz="2200" dirty="0"/>
              <a:t>Get simultaneous G/T on all beams</a:t>
            </a:r>
          </a:p>
        </p:txBody>
      </p:sp>
    </p:spTree>
    <p:extLst>
      <p:ext uri="{BB962C8B-B14F-4D97-AF65-F5344CB8AC3E}">
        <p14:creationId xmlns:p14="http://schemas.microsoft.com/office/powerpoint/2010/main" val="313417390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742F-ACD6-874B-45AB-50DF852D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Execution Requires…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677F-490F-E860-40F9-7FB34D6E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Calibration of EIRP</a:t>
            </a:r>
          </a:p>
          <a:p>
            <a:pPr lvl="1"/>
            <a:r>
              <a:rPr lang="en-US" dirty="0"/>
              <a:t>Currently accurate from -40 dBm to +40 dBm</a:t>
            </a:r>
          </a:p>
          <a:p>
            <a:pPr lvl="1"/>
            <a:r>
              <a:rPr lang="en-US" dirty="0"/>
              <a:t>Extending the low end would be helpful</a:t>
            </a:r>
          </a:p>
          <a:p>
            <a:pPr lvl="1"/>
            <a:r>
              <a:rPr lang="en-US" dirty="0"/>
              <a:t>Need to get down to target BER (or DQM)</a:t>
            </a:r>
          </a:p>
          <a:p>
            <a:r>
              <a:rPr lang="en-US" dirty="0"/>
              <a:t>Calibration of BER vs. 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</a:p>
          <a:p>
            <a:pPr lvl="1"/>
            <a:r>
              <a:rPr lang="en-US" dirty="0"/>
              <a:t>Accurate DQM is helpful</a:t>
            </a:r>
          </a:p>
          <a:p>
            <a:r>
              <a:rPr lang="en-US" dirty="0"/>
              <a:t>Need sufficient distance</a:t>
            </a:r>
          </a:p>
          <a:p>
            <a:pPr lvl="1"/>
            <a:r>
              <a:rPr lang="en-US" dirty="0"/>
              <a:t>Fraunhofer distance         is a minimum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3D7DA-F2F2-EECE-A618-255ECFB10373}"/>
                  </a:ext>
                </a:extLst>
              </p:cNvPr>
              <p:cNvSpPr txBox="1"/>
              <p:nvPr/>
            </p:nvSpPr>
            <p:spPr>
              <a:xfrm>
                <a:off x="3984586" y="4852864"/>
                <a:ext cx="876782" cy="676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r>
                                <a:rPr lang="en-US" sz="2000" b="0" i="1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3D7DA-F2F2-EECE-A618-255ECFB10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586" y="4852864"/>
                <a:ext cx="876782" cy="67698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8300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Why Do We Care About G/T?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281F-505F-D6BE-FF43-A01D6BAD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Short-term checkup</a:t>
            </a:r>
          </a:p>
          <a:p>
            <a:pPr lvl="1"/>
            <a:r>
              <a:rPr lang="en-US" sz="20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it the same as l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ast week, last month…</a:t>
            </a:r>
          </a:p>
          <a:p>
            <a:pPr lvl="1"/>
            <a:r>
              <a:rPr lang="en-US" sz="20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This does not require an accurate absolute value</a:t>
            </a:r>
          </a:p>
          <a:p>
            <a:pPr lvl="1"/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Relative to previous measurements is all we need</a:t>
            </a:r>
          </a:p>
          <a:p>
            <a:r>
              <a:rPr lang="en-US" sz="2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Long-term planning</a:t>
            </a:r>
          </a:p>
          <a:p>
            <a:pPr lvl="1"/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G/T is an additive term in the link budget</a:t>
            </a:r>
          </a:p>
          <a:p>
            <a:pPr lvl="1"/>
            <a:r>
              <a:rPr lang="en-US" sz="20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If it’s short of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predicted value, your link margin will be short</a:t>
            </a:r>
          </a:p>
          <a:p>
            <a:pPr lvl="1"/>
            <a:r>
              <a:rPr lang="en-US" sz="20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This requires a “real” value</a:t>
            </a:r>
          </a:p>
          <a:p>
            <a:r>
              <a:rPr lang="en-US" sz="2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How do we get it?</a:t>
            </a:r>
            <a:endParaRPr lang="en-US" sz="2800" b="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1898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742F-ACD6-874B-45AB-50DF852D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677F-490F-E860-40F9-7FB34D6E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G/T of a </a:t>
            </a:r>
            <a:r>
              <a:rPr lang="en-US" i="1" u="sng" dirty="0"/>
              <a:t>complete ground station</a:t>
            </a:r>
            <a:r>
              <a:rPr lang="en-US" dirty="0"/>
              <a:t> can be found </a:t>
            </a:r>
            <a:r>
              <a:rPr lang="en-US" i="1" u="sng" dirty="0"/>
              <a:t>without using the sun</a:t>
            </a:r>
          </a:p>
          <a:p>
            <a:r>
              <a:rPr lang="en-US" dirty="0"/>
              <a:t>Yields </a:t>
            </a:r>
            <a:r>
              <a:rPr lang="en-US" i="1" u="sng" dirty="0"/>
              <a:t>meaningful</a:t>
            </a:r>
            <a:r>
              <a:rPr lang="en-US" dirty="0"/>
              <a:t> G/T values</a:t>
            </a:r>
          </a:p>
          <a:p>
            <a:pPr lvl="1"/>
            <a:r>
              <a:rPr lang="en-US" dirty="0"/>
              <a:t>Value belongs in your link budget</a:t>
            </a:r>
          </a:p>
          <a:p>
            <a:r>
              <a:rPr lang="en-US" dirty="0"/>
              <a:t>Works for any antenna</a:t>
            </a:r>
          </a:p>
          <a:p>
            <a:pPr lvl="1"/>
            <a:r>
              <a:rPr lang="en-US" dirty="0"/>
              <a:t>Regardless of size</a:t>
            </a:r>
          </a:p>
          <a:p>
            <a:r>
              <a:rPr lang="en-US" dirty="0"/>
              <a:t>Works for multi-beam antennas</a:t>
            </a:r>
          </a:p>
          <a:p>
            <a:pPr lvl="1"/>
            <a:r>
              <a:rPr lang="en-US" dirty="0"/>
              <a:t>Yields simultaneous G/T on all beams</a:t>
            </a:r>
          </a:p>
        </p:txBody>
      </p:sp>
    </p:spTree>
    <p:extLst>
      <p:ext uri="{BB962C8B-B14F-4D97-AF65-F5344CB8AC3E}">
        <p14:creationId xmlns:p14="http://schemas.microsoft.com/office/powerpoint/2010/main" val="1427932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latin typeface="Arial Black" charset="0"/>
              </a:rPr>
              <a:t>Backup Slides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3001963" y="4300538"/>
            <a:ext cx="6019800" cy="1752600"/>
          </a:xfrm>
        </p:spPr>
        <p:txBody>
          <a:bodyPr/>
          <a:lstStyle/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Arial Black" charset="0"/>
              </a:rPr>
              <a:t>In case of questions</a:t>
            </a:r>
          </a:p>
        </p:txBody>
      </p:sp>
    </p:spTree>
    <p:extLst>
      <p:ext uri="{BB962C8B-B14F-4D97-AF65-F5344CB8AC3E}">
        <p14:creationId xmlns:p14="http://schemas.microsoft.com/office/powerpoint/2010/main" val="3905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Start with a Link Budget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3563AD-871E-9DC4-FB27-F03F0DDF4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405849"/>
            <a:ext cx="4038600" cy="2045825"/>
          </a:xfrm>
        </p:spPr>
        <p:txBody>
          <a:bodyPr/>
          <a:lstStyle/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Transmitter power</a:t>
            </a:r>
          </a:p>
          <a:p>
            <a:pPr lvl="1"/>
            <a:r>
              <a:rPr lang="en-US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000" b="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Transmit cable losses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Transmit antenna gain</a:t>
            </a:r>
          </a:p>
          <a:p>
            <a:pPr lvl="1"/>
            <a:r>
              <a:rPr lang="en-US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000" b="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2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Receive antenna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8DBE968-4ABD-76BC-5D51-EA91C0B188F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132162" y="3405849"/>
                <a:ext cx="4554638" cy="2126848"/>
              </a:xfrm>
            </p:spPr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Carrier wavelength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 = Path length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Boltzmann’s constant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 = Receiving system temperature</a:t>
                </a:r>
              </a:p>
              <a:p>
                <a:pPr lvl="1"/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="0" baseline="-250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Information bit rate </a:t>
                </a:r>
                <a:endParaRPr lang="en-US" sz="2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8DBE968-4ABD-76BC-5D51-EA91C0B18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32162" y="3405849"/>
                <a:ext cx="4554638" cy="2126848"/>
              </a:xfrm>
              <a:blipFill>
                <a:blip r:embed="rId3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41F014-463C-345C-E0C0-14891008F0D4}"/>
                  </a:ext>
                </a:extLst>
              </p:cNvPr>
              <p:cNvSpPr txBox="1"/>
              <p:nvPr/>
            </p:nvSpPr>
            <p:spPr>
              <a:xfrm>
                <a:off x="1442977" y="1655180"/>
                <a:ext cx="6105646" cy="123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44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44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en-US" sz="4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44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sz="44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44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𝑘𝑅</m:t>
                        </m:r>
                        <m:r>
                          <a:rPr lang="en-US" sz="4400" b="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  <m:r>
                              <a:rPr lang="en-US" sz="4400" b="0" i="1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4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4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en-US" sz="4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41F014-463C-345C-E0C0-14891008F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77" y="1655180"/>
                <a:ext cx="6105646" cy="1239378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5AC19BC-088E-C961-62B7-E049BFD1712B}"/>
              </a:ext>
            </a:extLst>
          </p:cNvPr>
          <p:cNvSpPr/>
          <p:nvPr/>
        </p:nvSpPr>
        <p:spPr bwMode="auto">
          <a:xfrm>
            <a:off x="763929" y="4520570"/>
            <a:ext cx="7824486" cy="39353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AB164-1D5B-0216-A2A2-77CBD59D7011}"/>
                  </a:ext>
                </a:extLst>
              </p:cNvPr>
              <p:cNvSpPr txBox="1"/>
              <p:nvPr/>
            </p:nvSpPr>
            <p:spPr>
              <a:xfrm>
                <a:off x="1455500" y="5506878"/>
                <a:ext cx="5353325" cy="70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28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28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en-US" sz="2800" b="0" i="1" baseline="-250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determines BER performance…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AB164-1D5B-0216-A2A2-77CBD59D7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500" y="5506878"/>
                <a:ext cx="5353325" cy="703654"/>
              </a:xfrm>
              <a:prstGeom prst="rect">
                <a:avLst/>
              </a:prstGeom>
              <a:blipFill>
                <a:blip r:embed="rId5"/>
                <a:stretch>
                  <a:fillRect r="-1418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391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C26B-34C5-0C22-7488-70DD83E3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Solar Flux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C525C-2532-852B-946D-37F4D971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1" y="1444445"/>
            <a:ext cx="5088237" cy="1532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E43D7-83BC-7629-DE47-2E360A82B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3052447"/>
            <a:ext cx="4779033" cy="3494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E051-C777-97E5-78AA-28F505C8C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962" y="3052447"/>
            <a:ext cx="62103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9119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7CED-23ED-0A3D-999D-CB4B1F4B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 of day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E6717-C348-66C3-0BC9-4DD9276A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0" y="1242204"/>
            <a:ext cx="6958085" cy="48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2523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7CED-23ED-0A3D-999D-CB4B1F4B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 of year - Monthly averages of solar 10.7 cm flux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BE5987C-3C93-9A80-83B2-6D6259ED298E}"/>
              </a:ext>
            </a:extLst>
          </p:cNvPr>
          <p:cNvGraphicFramePr>
            <a:graphicFrameLocks/>
          </p:cNvGraphicFramePr>
          <p:nvPr/>
        </p:nvGraphicFramePr>
        <p:xfrm>
          <a:off x="762000" y="2057400"/>
          <a:ext cx="762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252565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EB09-8B85-0E7A-A96C-1FBD98FE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C21AB-D77C-E36A-BC2A-7B7DA0335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23" y="1481269"/>
            <a:ext cx="6975985" cy="49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6716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BDA5-FDF7-5932-6B18-CAC5861C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interpolation algorithms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23582-AEBC-EDB6-1474-E59775A2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42" y="1176360"/>
            <a:ext cx="7572106" cy="51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911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DD13-133B-3E97-7DC5-70328756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interpolation algorithms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19CB3-8588-A185-B1A2-6DF18ABE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4" y="1585034"/>
            <a:ext cx="7664031" cy="50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076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5CE2-E48B-4BB0-B30C-02A76BC0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Error compared with linear fit</a:t>
            </a:r>
            <a:br>
              <a:rPr lang="en-US" sz="2800" dirty="0"/>
            </a:br>
            <a:r>
              <a:rPr lang="en-US" sz="2800" dirty="0"/>
              <a:t>CelesCoord.exe Program G/T calculator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026713" y="1669002"/>
          <a:ext cx="6886182" cy="451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ADFF7-AA5F-45A1-A736-CB4013966914}"/>
              </a:ext>
            </a:extLst>
          </p:cNvPr>
          <p:cNvCxnSpPr>
            <a:cxnSpLocks/>
          </p:cNvCxnSpPr>
          <p:nvPr/>
        </p:nvCxnSpPr>
        <p:spPr bwMode="auto">
          <a:xfrm flipH="1">
            <a:off x="2263806" y="1953087"/>
            <a:ext cx="6063448" cy="3311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9B89E4-C5EC-45C2-9B94-73552400D147}"/>
              </a:ext>
            </a:extLst>
          </p:cNvPr>
          <p:cNvSpPr txBox="1"/>
          <p:nvPr/>
        </p:nvSpPr>
        <p:spPr>
          <a:xfrm>
            <a:off x="7785717" y="2095130"/>
            <a:ext cx="135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Celest X-band SF linear fit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D014-6276-4C32-9092-5DA74CA60B15}"/>
              </a:ext>
            </a:extLst>
          </p:cNvPr>
          <p:cNvCxnSpPr>
            <a:cxnSpLocks/>
          </p:cNvCxnSpPr>
          <p:nvPr/>
        </p:nvCxnSpPr>
        <p:spPr bwMode="auto">
          <a:xfrm flipH="1">
            <a:off x="1340528" y="4101483"/>
            <a:ext cx="4545367" cy="8934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CF749F-5E69-4205-9E55-39F8A2DD7C40}"/>
              </a:ext>
            </a:extLst>
          </p:cNvPr>
          <p:cNvSpPr txBox="1"/>
          <p:nvPr/>
        </p:nvSpPr>
        <p:spPr>
          <a:xfrm>
            <a:off x="4616388" y="4286583"/>
            <a:ext cx="135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Celest S-band SF linear fit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F6B6F8-E8F2-4C74-9455-7EE3E79DA841}"/>
              </a:ext>
            </a:extLst>
          </p:cNvPr>
          <p:cNvSpPr/>
          <p:nvPr/>
        </p:nvSpPr>
        <p:spPr bwMode="auto">
          <a:xfrm>
            <a:off x="3870666" y="4259949"/>
            <a:ext cx="53266" cy="6617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10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F5E6C8-28F2-4E74-898D-D5691757A6DD}"/>
              </a:ext>
            </a:extLst>
          </p:cNvPr>
          <p:cNvSpPr/>
          <p:nvPr/>
        </p:nvSpPr>
        <p:spPr bwMode="auto">
          <a:xfrm>
            <a:off x="3872142" y="4350203"/>
            <a:ext cx="53266" cy="6617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-10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40693A-D0AE-400B-A954-55D2F1DDA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07" y="3143819"/>
            <a:ext cx="2771504" cy="20451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CC17E6-EBC3-4013-A97F-EE3E44712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30" y="2095130"/>
            <a:ext cx="2523802" cy="188265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35C946-2E51-4986-BB69-E6AF2E2D9984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flipV="1">
            <a:off x="3716140" y="4416381"/>
            <a:ext cx="152974" cy="702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58E0BDE-8F35-4FAD-A1FF-F19D528BB2DD}"/>
              </a:ext>
            </a:extLst>
          </p:cNvPr>
          <p:cNvSpPr txBox="1"/>
          <p:nvPr/>
        </p:nvSpPr>
        <p:spPr>
          <a:xfrm>
            <a:off x="3036998" y="5118605"/>
            <a:ext cx="135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Results in +0.2 dB error in G/T at 4401.5 MHz</a:t>
            </a:r>
          </a:p>
        </p:txBody>
      </p:sp>
    </p:spTree>
    <p:extLst>
      <p:ext uri="{BB962C8B-B14F-4D97-AF65-F5344CB8AC3E}">
        <p14:creationId xmlns:p14="http://schemas.microsoft.com/office/powerpoint/2010/main" val="178161893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Solar-Noise G/T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281F-505F-D6BE-FF43-A01D6BAD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Point antenna at the sun, get P</a:t>
            </a:r>
            <a:r>
              <a:rPr lang="en-US" sz="2400" baseline="-25000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in dBm</a:t>
            </a:r>
            <a:endParaRPr lang="en-US" sz="2400" baseline="-25000" dirty="0">
              <a:latin typeface="+mj-lt"/>
            </a:endParaRPr>
          </a:p>
          <a:p>
            <a:r>
              <a:rPr lang="en-US" sz="24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Point at cold sky, get P</a:t>
            </a:r>
            <a:r>
              <a:rPr lang="en-US" sz="2400" b="0" baseline="-25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+mj-lt"/>
              </a:rPr>
              <a:t> in dBm</a:t>
            </a:r>
            <a:endParaRPr lang="en-US" sz="2400" baseline="-25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400" baseline="-250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= P</a:t>
            </a:r>
            <a:r>
              <a:rPr lang="en-US" sz="2400" baseline="-25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- P</a:t>
            </a:r>
            <a:r>
              <a:rPr lang="en-US" sz="2400" baseline="-25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Calculate Y factor: Y</a:t>
            </a:r>
            <a:r>
              <a:rPr lang="en-US" sz="24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= 10^(</a:t>
            </a:r>
            <a:r>
              <a:rPr lang="en-US" sz="2400" b="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2400" b="0" baseline="-250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dB</a:t>
            </a:r>
            <a:r>
              <a:rPr lang="en-US" sz="24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/10)</a:t>
            </a:r>
          </a:p>
          <a:p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Estimate Fudge Factors</a:t>
            </a:r>
          </a:p>
          <a:p>
            <a:pPr lvl="1"/>
            <a:r>
              <a:rPr lang="en-US" sz="20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2000" b="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Beam correction factor</a:t>
            </a:r>
          </a:p>
          <a:p>
            <a:pPr lvl="1"/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 = Atmospheric attenuation factor</a:t>
            </a:r>
            <a:endParaRPr lang="en-US" sz="2000" b="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F7B383-E511-70FA-97D6-5CDDD0C05EAB}"/>
                  </a:ext>
                </a:extLst>
              </p:cNvPr>
              <p:cNvSpPr txBox="1"/>
              <p:nvPr/>
            </p:nvSpPr>
            <p:spPr>
              <a:xfrm>
                <a:off x="1519177" y="4783415"/>
                <a:ext cx="6105646" cy="1105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sz="4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400" b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  <m:r>
                              <a:rPr lang="en-US" sz="4400" b="0" i="1" baseline="-25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  <m:r>
                              <a:rPr lang="en-US" sz="4400" b="0" i="1" baseline="3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den>
                        </m:f>
                      </m:e>
                    </m:d>
                  </m:oMath>
                </a14:m>
                <a:endParaRPr lang="en-US" sz="4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F7B383-E511-70FA-97D6-5CDDD0C0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77" y="4783415"/>
                <a:ext cx="6105646" cy="1105687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47468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Solar Flux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281F-505F-D6BE-FF43-A01D6BAD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65875" cy="4267200"/>
          </a:xfrm>
        </p:spPr>
        <p:txBody>
          <a:bodyPr/>
          <a:lstStyle/>
          <a:p>
            <a:r>
              <a:rPr lang="en-US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olar flux (S</a:t>
            </a:r>
            <a:r>
              <a:rPr lang="en-US" sz="2000" b="1" baseline="-25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 varies with</a:t>
            </a:r>
          </a:p>
          <a:p>
            <a:pPr lvl="1"/>
            <a:r>
              <a:rPr lang="en-US" sz="1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Location (only measured in a few places)</a:t>
            </a:r>
          </a:p>
          <a:p>
            <a:pPr lvl="1"/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Frequency (only measured at a few frequencies)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station measures flux at telemetry frequencies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Date and time (multiple cyclic variations)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Carrington rotation every ~27 days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nterpolation algorithms needed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 “certain” value</a:t>
            </a:r>
            <a:endParaRPr lang="en-US" sz="20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5B894-D077-E15C-E1B3-CA1618DEF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27" y="1473093"/>
            <a:ext cx="4265874" cy="42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1920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 Factor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281F-505F-D6BE-FF43-A01D6BAD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Y factor varies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Inherently noisy measurement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Cold sky temperature varies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Sidelobes pick up interference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Low elevations see more Earth, raising temperature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noise raises noise floor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Antenna tower height affects background noise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Almost unmeasurable for small antennas</a:t>
            </a:r>
          </a:p>
          <a:p>
            <a:r>
              <a:rPr lang="en-US" sz="2400" dirty="0">
                <a:latin typeface="+mj-lt"/>
              </a:rPr>
              <a:t>Standard procedure uses “coldest sky”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+mj-lt"/>
              </a:rPr>
              <a:t>Deliberately creates an optimistic value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  <a:latin typeface="+mj-lt"/>
              </a:rPr>
              <a:t>Not the value you should expect during operations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587615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Solar G/T Shortfalls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281F-505F-D6BE-FF43-A01D6BAD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Result is not repeatable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±1 dB common from day to day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Larger variations from place to place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Result is deliberately biased to “look good”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 </a:t>
            </a:r>
            <a:r>
              <a:rPr lang="en-US" sz="1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G/T may be 3 to 4 dB worse</a:t>
            </a:r>
          </a:p>
          <a:p>
            <a:r>
              <a:rPr lang="en-US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Can’t be used to characterize multi-beam antennas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 to a planet with multiple suns?</a:t>
            </a:r>
          </a:p>
          <a:p>
            <a:r>
              <a:rPr lang="en-US" sz="24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Surely, we can do better…</a:t>
            </a:r>
          </a:p>
        </p:txBody>
      </p:sp>
    </p:spTree>
    <p:extLst>
      <p:ext uri="{BB962C8B-B14F-4D97-AF65-F5344CB8AC3E}">
        <p14:creationId xmlns:p14="http://schemas.microsoft.com/office/powerpoint/2010/main" val="4170618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C3E5-31F4-11A1-7EC7-17544B69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</a:t>
            </a:r>
            <a:r>
              <a:rPr lang="en-US" baseline="0" dirty="0"/>
              <a:t> the Sun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1835-F94A-3E55-807C-B1B811F5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Sun is a </a:t>
            </a:r>
            <a:r>
              <a:rPr lang="en-US" sz="2400" i="1" dirty="0"/>
              <a:t>noise</a:t>
            </a:r>
            <a:r>
              <a:rPr lang="en-US" sz="2400" dirty="0"/>
              <a:t> source</a:t>
            </a:r>
          </a:p>
          <a:p>
            <a:r>
              <a:rPr lang="en-US" sz="2400" dirty="0"/>
              <a:t>Use a </a:t>
            </a:r>
            <a:r>
              <a:rPr lang="en-US" sz="2400" i="1" dirty="0"/>
              <a:t>signal</a:t>
            </a:r>
            <a:r>
              <a:rPr lang="en-US" sz="2400" dirty="0"/>
              <a:t> source instead, with…</a:t>
            </a:r>
          </a:p>
          <a:p>
            <a:pPr lvl="1"/>
            <a:r>
              <a:rPr lang="en-US" sz="1800" dirty="0"/>
              <a:t>Calibrated EIRP (variable power)</a:t>
            </a:r>
          </a:p>
          <a:p>
            <a:pPr lvl="1"/>
            <a:r>
              <a:rPr lang="en-US" sz="1800" dirty="0"/>
              <a:t>High fidelity modulation (variable bit rate)</a:t>
            </a:r>
          </a:p>
          <a:p>
            <a:pPr lvl="1"/>
            <a:r>
              <a:rPr lang="en-US" sz="1800" dirty="0"/>
              <a:t>Polarization control (linear or circular)</a:t>
            </a:r>
          </a:p>
          <a:p>
            <a:pPr lvl="1"/>
            <a:r>
              <a:rPr lang="en-US" sz="1800" dirty="0"/>
              <a:t>Located at a calibrated distance</a:t>
            </a:r>
          </a:p>
          <a:p>
            <a:pPr lvl="1"/>
            <a:r>
              <a:rPr lang="en-US" sz="1800" dirty="0"/>
              <a:t>Power adjusted to achieve a known E</a:t>
            </a:r>
            <a:r>
              <a:rPr lang="en-US" sz="1800" baseline="-25000" dirty="0"/>
              <a:t>b</a:t>
            </a:r>
            <a:r>
              <a:rPr lang="en-US" sz="1800" dirty="0"/>
              <a:t>/N</a:t>
            </a:r>
            <a:r>
              <a:rPr lang="en-US" sz="1800" baseline="-25000" dirty="0"/>
              <a:t>0</a:t>
            </a:r>
          </a:p>
          <a:p>
            <a:pPr lvl="2"/>
            <a:r>
              <a:rPr lang="en-US" sz="1600" dirty="0"/>
              <a:t>Example: 11.4 dB in SOQPSK mode, where BER = 10</a:t>
            </a:r>
            <a:r>
              <a:rPr lang="en-US" sz="1600" baseline="30000" dirty="0"/>
              <a:t>-5</a:t>
            </a:r>
          </a:p>
          <a:p>
            <a:r>
              <a:rPr lang="en-US" sz="2400" dirty="0"/>
              <a:t>Start with a basic link budget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71D29C-7381-B4B8-82B7-79A8BF050ED3}"/>
                  </a:ext>
                </a:extLst>
              </p:cNvPr>
              <p:cNvSpPr txBox="1"/>
              <p:nvPr/>
            </p:nvSpPr>
            <p:spPr>
              <a:xfrm>
                <a:off x="1519177" y="4946194"/>
                <a:ext cx="6105646" cy="1104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36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3600" b="0" i="1" baseline="-250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sz="3600" b="0" i="1" baseline="-250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b="0" i="1" baseline="-250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3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baseline="30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71D29C-7381-B4B8-82B7-79A8BF050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77" y="4946194"/>
                <a:ext cx="6105646" cy="1104726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02653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 Little Math Exercise…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E3563AD-871E-9DC4-FB27-F03F0DDF45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3245590"/>
                <a:ext cx="5176299" cy="2045825"/>
              </a:xfrm>
            </p:spPr>
            <p:txBody>
              <a:bodyPr/>
              <a:lstStyle/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 log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baseline="-250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2000" b="0" i="1" baseline="-250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2000" b="0" i="1" baseline="-250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= EIRP, dBm</a:t>
                </a:r>
              </a:p>
              <a:p>
                <a:pPr lvl="1"/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 log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000" b="0" dirty="0" err="1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sz="2000" b="0" baseline="-25000" dirty="0" err="1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Path loss, dB</a:t>
                </a: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10 log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0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Polarization loss, dB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E3563AD-871E-9DC4-FB27-F03F0DDF4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3245590"/>
                <a:ext cx="5176299" cy="2045825"/>
              </a:xfrm>
              <a:blipFill>
                <a:blip r:embed="rId3"/>
                <a:stretch>
                  <a:fillRect t="-1852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8DBE968-4ABD-76BC-5D51-EA91C0B188F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883082" y="3245590"/>
                <a:ext cx="4150536" cy="2126848"/>
              </a:xfrm>
            </p:spPr>
            <p:txBody>
              <a:bodyPr/>
              <a:lstStyle/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log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-198.6, dBm/(K-Hz)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log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G/T, dB/K</a:t>
                </a:r>
              </a:p>
              <a:p>
                <a:pPr lvl="1"/>
                <a:r>
                  <a: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log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b="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Bit rate, dB-Hz </a:t>
                </a:r>
                <a:endParaRPr lang="en-US" sz="2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8DBE968-4ABD-76BC-5D51-EA91C0B188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83082" y="3245590"/>
                <a:ext cx="4150536" cy="2126848"/>
              </a:xfrm>
              <a:blipFill>
                <a:blip r:embed="rId4"/>
                <a:stretch>
                  <a:fillRect t="-1786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41F014-463C-345C-E0C0-14891008F0D4}"/>
                  </a:ext>
                </a:extLst>
              </p:cNvPr>
              <p:cNvSpPr txBox="1"/>
              <p:nvPr/>
            </p:nvSpPr>
            <p:spPr>
              <a:xfrm>
                <a:off x="1442977" y="1494921"/>
                <a:ext cx="6105646" cy="103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r>
                          <a:rPr lang="en-US" sz="36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  <m:r>
                          <a:rPr lang="en-US" sz="36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b="0" i="1" baseline="-250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𝑘𝑅</m:t>
                        </m:r>
                        <m:r>
                          <a:rPr lang="en-US" sz="3600" b="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en-US" sz="36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36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baseline="30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41F014-463C-345C-E0C0-14891008F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77" y="1494921"/>
                <a:ext cx="6105646" cy="1030860"/>
              </a:xfrm>
              <a:prstGeom prst="rect">
                <a:avLst/>
              </a:prstGeom>
              <a:blipFill>
                <a:blip r:embed="rId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4A777-18FC-5B08-2CE1-6D6AE297D71D}"/>
                  </a:ext>
                </a:extLst>
              </p:cNvPr>
              <p:cNvSpPr txBox="1"/>
              <p:nvPr/>
            </p:nvSpPr>
            <p:spPr>
              <a:xfrm>
                <a:off x="110382" y="5055194"/>
                <a:ext cx="8923236" cy="811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en-US" sz="2000" b="1" i="1" baseline="-25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sz="2000" b="1" i="1" baseline="-25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box>
                        <m:box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𝑬𝑰𝑹𝑷</m:t>
                          </m:r>
                        </m:e>
                      </m:d>
                      <m:r>
                        <a:rPr lang="en-US" sz="2000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𝒅𝑩𝒎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2000" b="1" i="1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𝜽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000" b="1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𝒅𝑩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𝒅𝑩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den>
                          </m:f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𝟏𝟗𝟖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4A777-18FC-5B08-2CE1-6D6AE297D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2" y="5055194"/>
                <a:ext cx="8923236" cy="811248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2461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02F8-50DB-03FC-0AAC-C6355270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Leading to…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314038-3120-46A7-DC93-80B9C1DF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6893"/>
            <a:ext cx="8229600" cy="3631675"/>
          </a:xfrm>
        </p:spPr>
        <p:txBody>
          <a:bodyPr/>
          <a:lstStyle/>
          <a:p>
            <a:r>
              <a:rPr lang="en-US" sz="2400" dirty="0"/>
              <a:t>We know everything on the right</a:t>
            </a:r>
          </a:p>
          <a:p>
            <a:pPr lvl="1"/>
            <a:r>
              <a:rPr lang="en-US" sz="1800" dirty="0"/>
              <a:t>E</a:t>
            </a:r>
            <a:r>
              <a:rPr lang="en-US" sz="1800" baseline="-25000" dirty="0"/>
              <a:t>b</a:t>
            </a:r>
            <a:r>
              <a:rPr lang="en-US" sz="1800" dirty="0"/>
              <a:t>/N</a:t>
            </a:r>
            <a:r>
              <a:rPr lang="en-US" sz="1800" baseline="-25000" dirty="0"/>
              <a:t>0</a:t>
            </a:r>
            <a:r>
              <a:rPr lang="en-US" sz="1800" dirty="0"/>
              <a:t> can be determined from the known BER performance of the receiver</a:t>
            </a:r>
          </a:p>
          <a:p>
            <a:pPr lvl="2"/>
            <a:r>
              <a:rPr lang="en-US" sz="1600" dirty="0"/>
              <a:t>Or DQM if it’s accurate</a:t>
            </a:r>
          </a:p>
          <a:p>
            <a:pPr lvl="1"/>
            <a:r>
              <a:rPr lang="en-US" sz="1800" dirty="0"/>
              <a:t>Calibrated signal source gives us known EIRP</a:t>
            </a:r>
          </a:p>
          <a:p>
            <a:pPr lvl="1"/>
            <a:r>
              <a:rPr lang="en-US" sz="1800" dirty="0"/>
              <a:t>Polarization control sets the polarization loss</a:t>
            </a:r>
          </a:p>
          <a:p>
            <a:pPr lvl="1"/>
            <a:r>
              <a:rPr lang="en-US" sz="1800" dirty="0"/>
              <a:t>Measuring tape (or Google maps) gives us path loss</a:t>
            </a:r>
          </a:p>
          <a:p>
            <a:pPr lvl="2"/>
            <a:r>
              <a:rPr lang="en-US" sz="1600" dirty="0"/>
              <a:t>Might need some math to account for height</a:t>
            </a:r>
          </a:p>
          <a:p>
            <a:pPr lvl="1"/>
            <a:r>
              <a:rPr lang="en-US" sz="1800" dirty="0"/>
              <a:t>We know the data rate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can get G/T with no reference to the sun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4A777-18FC-5B08-2CE1-6D6AE297D71D}"/>
                  </a:ext>
                </a:extLst>
              </p:cNvPr>
              <p:cNvSpPr txBox="1"/>
              <p:nvPr/>
            </p:nvSpPr>
            <p:spPr>
              <a:xfrm>
                <a:off x="383519" y="1590503"/>
                <a:ext cx="8376973" cy="811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𝒅𝑩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den>
                          </m:f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en-US" sz="2000" i="1" baseline="-25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lang="en-US" sz="2000" i="1" baseline="-25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𝑬𝑰𝑹𝑷</m:t>
                          </m:r>
                        </m:e>
                      </m:d>
                      <m:r>
                        <a:rPr lang="en-US" sz="20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𝒅𝑩𝒎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2000" b="1" i="1" baseline="-25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𝜽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000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𝒅𝑩</m:t>
                      </m:r>
                      <m:r>
                        <a:rPr lang="en-US" sz="2000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54A777-18FC-5B08-2CE1-6D6AE297D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9" y="1590503"/>
                <a:ext cx="8376973" cy="811248"/>
              </a:xfrm>
              <a:prstGeom prst="rect">
                <a:avLst/>
              </a:prstGeom>
              <a:blipFill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325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9999CC"/>
      </a:accent2>
      <a:accent3>
        <a:srgbClr val="FFFFFF"/>
      </a:accent3>
      <a:accent4>
        <a:srgbClr val="000000"/>
      </a:accent4>
      <a:accent5>
        <a:srgbClr val="AAAAC0"/>
      </a:accent5>
      <a:accent6>
        <a:srgbClr val="8A8AB9"/>
      </a:accent6>
      <a:hlink>
        <a:srgbClr val="CCCCE6"/>
      </a:hlink>
      <a:folHlink>
        <a:srgbClr val="B2B2B2"/>
      </a:folHlink>
    </a:clrScheme>
    <a:fontScheme name="Blank Presentatio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Blank Presentation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44403</TotalTime>
  <Words>1188</Words>
  <Application>Microsoft Macintosh PowerPoint</Application>
  <PresentationFormat>On-screen Show (4:3)</PresentationFormat>
  <Paragraphs>196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Cambria Math</vt:lpstr>
      <vt:lpstr>Times New Roman</vt:lpstr>
      <vt:lpstr>Wingdings 2</vt:lpstr>
      <vt:lpstr>Blank Presentation</vt:lpstr>
      <vt:lpstr>Meaningful G/T Measurements – Made at Night</vt:lpstr>
      <vt:lpstr> Why Do We Care About G/T?</vt:lpstr>
      <vt:lpstr> Solar-Noise G/T Method</vt:lpstr>
      <vt:lpstr> Solar Flux Uncertainties</vt:lpstr>
      <vt:lpstr> Y Factor Uncertainties</vt:lpstr>
      <vt:lpstr> Solar G/T Shortfalls</vt:lpstr>
      <vt:lpstr>Replacing the Sun</vt:lpstr>
      <vt:lpstr> A Little Math Exercise…</vt:lpstr>
      <vt:lpstr> Leading to…</vt:lpstr>
      <vt:lpstr>What Do We Need?</vt:lpstr>
      <vt:lpstr>Field Test Setup</vt:lpstr>
      <vt:lpstr>QSightTM L/S/C-BAND BORESIGHT SYSTEM</vt:lpstr>
      <vt:lpstr>Typical result from verification testing</vt:lpstr>
      <vt:lpstr> BER vs Eb/N0 – TM Modulations</vt:lpstr>
      <vt:lpstr>Technique</vt:lpstr>
      <vt:lpstr>Does it Match Solar Method?</vt:lpstr>
      <vt:lpstr>Numerical Results</vt:lpstr>
      <vt:lpstr>Solves Several Problems</vt:lpstr>
      <vt:lpstr>Proper Execution Requires…</vt:lpstr>
      <vt:lpstr>Conclusions</vt:lpstr>
      <vt:lpstr>Backup Slides</vt:lpstr>
      <vt:lpstr> Start with a Link Budget</vt:lpstr>
      <vt:lpstr>Typical Solar Flux Data</vt:lpstr>
      <vt:lpstr>time of day</vt:lpstr>
      <vt:lpstr>time of year - Monthly averages of solar 10.7 cm flux</vt:lpstr>
      <vt:lpstr>years</vt:lpstr>
      <vt:lpstr>interpolation algorithms</vt:lpstr>
      <vt:lpstr>interpolation algorithms</vt:lpstr>
      <vt:lpstr>Error compared with linear fit CelesCoord.exe Program G/T calculator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L/S/C-Band  Boresight System QSight™</dc:title>
  <dc:creator>Terry Hill</dc:creator>
  <cp:lastModifiedBy>Terry Hill</cp:lastModifiedBy>
  <cp:revision>139</cp:revision>
  <cp:lastPrinted>2021-11-22T14:41:10Z</cp:lastPrinted>
  <dcterms:created xsi:type="dcterms:W3CDTF">2020-08-12T21:48:15Z</dcterms:created>
  <dcterms:modified xsi:type="dcterms:W3CDTF">2023-09-28T20:49:41Z</dcterms:modified>
</cp:coreProperties>
</file>